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4" r:id="rId3"/>
    <p:sldId id="265" r:id="rId4"/>
    <p:sldId id="257" r:id="rId5"/>
    <p:sldId id="267" r:id="rId6"/>
    <p:sldId id="268" r:id="rId7"/>
    <p:sldId id="269" r:id="rId8"/>
    <p:sldId id="270" r:id="rId9"/>
    <p:sldId id="271" r:id="rId10"/>
    <p:sldId id="273" r:id="rId11"/>
    <p:sldId id="274" r:id="rId12"/>
    <p:sldId id="275" r:id="rId13"/>
    <p:sldId id="277" r:id="rId14"/>
    <p:sldId id="258" r:id="rId15"/>
    <p:sldId id="259" r:id="rId16"/>
    <p:sldId id="260" r:id="rId17"/>
    <p:sldId id="261" r:id="rId18"/>
    <p:sldId id="262" r:id="rId19"/>
    <p:sldId id="266" r:id="rId20"/>
    <p:sldId id="276" r:id="rId21"/>
    <p:sldId id="263" r:id="rId22"/>
    <p:sldId id="278"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56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C16D79A3-40C9-4740-9A69-D10B3B3784F6}" type="datetimeFigureOut">
              <a:rPr lang="en-US" smtClean="0"/>
              <a:t>3/16/2022</a:t>
            </a:fld>
            <a:endParaRPr lang="en-US"/>
          </a:p>
        </p:txBody>
      </p:sp>
      <p:sp>
        <p:nvSpPr>
          <p:cNvPr id="8" name="Slide Number Placeholder 7"/>
          <p:cNvSpPr>
            <a:spLocks noGrp="1"/>
          </p:cNvSpPr>
          <p:nvPr>
            <p:ph type="sldNum" sz="quarter" idx="11"/>
          </p:nvPr>
        </p:nvSpPr>
        <p:spPr/>
        <p:txBody>
          <a:bodyPr/>
          <a:lstStyle/>
          <a:p>
            <a:fld id="{27FDD027-9594-4E18-8BAB-6574AD081BF2}"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6D79A3-40C9-4740-9A69-D10B3B3784F6}"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DD027-9594-4E18-8BAB-6574AD081BF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6D79A3-40C9-4740-9A69-D10B3B3784F6}"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DD027-9594-4E18-8BAB-6574AD081BF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anose="020B0604020202020204"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6D79A3-40C9-4740-9A69-D10B3B3784F6}"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DD027-9594-4E18-8BAB-6574AD081BF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6D79A3-40C9-4740-9A69-D10B3B3784F6}"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DD027-9594-4E18-8BAB-6574AD081BF2}"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6D79A3-40C9-4740-9A69-D10B3B3784F6}"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FDD027-9594-4E18-8BAB-6574AD081BF2}"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C16D79A3-40C9-4740-9A69-D10B3B3784F6}" type="datetimeFigureOut">
              <a:rPr lang="en-US" smtClean="0"/>
              <a:t>3/16/2022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FDD027-9594-4E18-8BAB-6574AD081BF2}"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6D79A3-40C9-4740-9A69-D10B3B3784F6}" type="datetimeFigureOut">
              <a:rPr lang="en-US" smtClean="0"/>
              <a:t>3/16/2022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FDD027-9594-4E18-8BAB-6574AD081BF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6D79A3-40C9-4740-9A69-D10B3B3784F6}" type="datetimeFigureOut">
              <a:rPr lang="en-US" smtClean="0"/>
              <a:t>3/16/2022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FDD027-9594-4E18-8BAB-6574AD081BF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6D79A3-40C9-4740-9A69-D10B3B3784F6}"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FDD027-9594-4E18-8BAB-6574AD081BF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6D79A3-40C9-4740-9A69-D10B3B3784F6}"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FDD027-9594-4E18-8BAB-6574AD081BF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anose="020B0502020202020204" pitchFamily="34" charset="0"/>
              </a:defRPr>
            </a:lvl1pPr>
          </a:lstStyle>
          <a:p>
            <a:fld id="{C16D79A3-40C9-4740-9A69-D10B3B3784F6}" type="datetimeFigureOut">
              <a:rPr lang="en-US" smtClean="0"/>
              <a:t>3/16/2022</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anose="020B0502020202020204"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anose="020B0502020202020204" pitchFamily="34" charset="0"/>
              </a:defRPr>
            </a:lvl1pPr>
          </a:lstStyle>
          <a:p>
            <a:fld id="{27FDD027-9594-4E18-8BAB-6574AD081BF2}"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DELEGATED LEGISLATION</a:t>
            </a:r>
          </a:p>
        </p:txBody>
      </p:sp>
      <p:sp>
        <p:nvSpPr>
          <p:cNvPr id="3" name="Subtitle 2"/>
          <p:cNvSpPr>
            <a:spLocks noGrp="1"/>
          </p:cNvSpPr>
          <p:nvPr>
            <p:ph type="subTitle" idx="1"/>
          </p:nvPr>
        </p:nvSpPr>
        <p:spPr/>
        <p:txBody>
          <a:bodyPr/>
          <a:lstStyle/>
          <a:p>
            <a:r>
              <a:rPr lang="en-US" dirty="0"/>
              <a:t>UNIT 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19200"/>
          </a:xfrm>
        </p:spPr>
        <p:txBody>
          <a:bodyPr/>
          <a:lstStyle/>
          <a:p>
            <a:r>
              <a:rPr lang="en-US" dirty="0"/>
              <a:t>(3) Circulars</a:t>
            </a:r>
          </a:p>
        </p:txBody>
      </p:sp>
      <p:sp>
        <p:nvSpPr>
          <p:cNvPr id="3" name="Content Placeholder 2"/>
          <p:cNvSpPr>
            <a:spLocks noGrp="1"/>
          </p:cNvSpPr>
          <p:nvPr>
            <p:ph idx="1"/>
          </p:nvPr>
        </p:nvSpPr>
        <p:spPr/>
        <p:txBody>
          <a:bodyPr>
            <a:normAutofit fontScale="92500"/>
          </a:bodyPr>
          <a:lstStyle/>
          <a:p>
            <a:r>
              <a:rPr lang="en-US" dirty="0"/>
              <a:t>Government departments frequently issue circulars to other authorities. </a:t>
            </a:r>
          </a:p>
          <a:p>
            <a:pPr marL="0" indent="0">
              <a:buNone/>
            </a:pPr>
            <a:endParaRPr lang="en-US" dirty="0"/>
          </a:p>
          <a:p>
            <a:r>
              <a:rPr lang="en-US" dirty="0"/>
              <a:t>By a circular, we mean no more than a communication of which copies are sent to several persons. </a:t>
            </a:r>
          </a:p>
          <a:p>
            <a:pPr marL="0" indent="0">
              <a:buNone/>
            </a:pPr>
            <a:endParaRPr lang="en-US" dirty="0"/>
          </a:p>
          <a:p>
            <a:r>
              <a:rPr lang="en-US" dirty="0"/>
              <a:t>A circular may do no more than contain information, for example, drawing the authorities attention to a recently published report, or explaining a new legislation or a new government policy, which the authorities are being called upon to observe.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19200"/>
          </a:xfrm>
        </p:spPr>
        <p:txBody>
          <a:bodyPr/>
          <a:lstStyle/>
          <a:p>
            <a:r>
              <a:rPr lang="en-US" dirty="0"/>
              <a:t>(3) Circulars</a:t>
            </a:r>
          </a:p>
        </p:txBody>
      </p:sp>
      <p:sp>
        <p:nvSpPr>
          <p:cNvPr id="3" name="Content Placeholder 2"/>
          <p:cNvSpPr>
            <a:spLocks noGrp="1"/>
          </p:cNvSpPr>
          <p:nvPr>
            <p:ph idx="1"/>
          </p:nvPr>
        </p:nvSpPr>
        <p:spPr/>
        <p:txBody>
          <a:bodyPr>
            <a:normAutofit fontScale="85000" lnSpcReduction="20000"/>
          </a:bodyPr>
          <a:lstStyle/>
          <a:p>
            <a:pPr algn="just"/>
            <a:r>
              <a:rPr lang="en-US" dirty="0"/>
              <a:t>A circular may contain advice as to the exercise by the recipient of some powers. </a:t>
            </a:r>
          </a:p>
          <a:p>
            <a:pPr marL="0" indent="0" algn="just">
              <a:buNone/>
            </a:pPr>
            <a:endParaRPr lang="en-US" dirty="0"/>
          </a:p>
          <a:p>
            <a:pPr algn="just"/>
            <a:r>
              <a:rPr lang="en-US" dirty="0"/>
              <a:t>A circular may go further than this and confer powers or impose duties.</a:t>
            </a:r>
          </a:p>
          <a:p>
            <a:pPr marL="0" indent="0" algn="just">
              <a:buNone/>
            </a:pPr>
            <a:endParaRPr lang="en-US" dirty="0"/>
          </a:p>
          <a:p>
            <a:pPr algn="just"/>
            <a:r>
              <a:rPr lang="en-US" dirty="0"/>
              <a:t>Depending upon the language and effect, a circular may assume the force of law.</a:t>
            </a:r>
          </a:p>
          <a:p>
            <a:pPr marL="0" indent="0" algn="just">
              <a:buNone/>
            </a:pPr>
            <a:r>
              <a:rPr lang="en-US" dirty="0"/>
              <a:t> </a:t>
            </a:r>
          </a:p>
          <a:p>
            <a:pPr algn="just"/>
            <a:r>
              <a:rPr lang="en-US" dirty="0"/>
              <a:t>For instance, the guidelines of the sale of govt. houses to sitting civil servants are contained in a circular issued by Cabinet. This provides the legal framework and the authority to dispose of Govt. houses. </a:t>
            </a:r>
          </a:p>
          <a:p>
            <a:pPr algn="just"/>
            <a:endParaRPr lang="en-US" dirty="0"/>
          </a:p>
          <a:p>
            <a:pPr algn="just"/>
            <a:r>
              <a:rPr lang="en-US" i="1" dirty="0"/>
              <a:t>AG v Steven </a:t>
            </a:r>
            <a:r>
              <a:rPr lang="en-US" i="1" dirty="0" err="1"/>
              <a:t>Luguru</a:t>
            </a:r>
            <a:r>
              <a:rPr lang="en-US" i="1"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19200"/>
          </a:xfrm>
        </p:spPr>
        <p:txBody>
          <a:bodyPr/>
          <a:lstStyle/>
          <a:p>
            <a:r>
              <a:rPr lang="en-US" dirty="0"/>
              <a:t>Restrictions on delegation</a:t>
            </a:r>
          </a:p>
        </p:txBody>
      </p:sp>
      <p:sp>
        <p:nvSpPr>
          <p:cNvPr id="3" name="Content Placeholder 2"/>
          <p:cNvSpPr>
            <a:spLocks noGrp="1"/>
          </p:cNvSpPr>
          <p:nvPr>
            <p:ph idx="1"/>
          </p:nvPr>
        </p:nvSpPr>
        <p:spPr/>
        <p:txBody>
          <a:bodyPr>
            <a:normAutofit fontScale="85000" lnSpcReduction="20000"/>
          </a:bodyPr>
          <a:lstStyle/>
          <a:p>
            <a:pPr marL="0" indent="0" algn="just">
              <a:buNone/>
            </a:pPr>
            <a:r>
              <a:rPr lang="en-US" dirty="0"/>
              <a:t>The Statutory Functions Act, Cap 4 restricts the delegation of statutory functions.</a:t>
            </a:r>
          </a:p>
          <a:p>
            <a:pPr algn="just"/>
            <a:r>
              <a:rPr lang="en-US" dirty="0"/>
              <a:t>5(1)  No person may delegate a statutory function with which he is vested unless he is expressly so </a:t>
            </a:r>
            <a:r>
              <a:rPr lang="en-US" dirty="0" err="1"/>
              <a:t>authorised</a:t>
            </a:r>
            <a:r>
              <a:rPr lang="en-US" dirty="0"/>
              <a:t> by the Act by or under which such function was conferred or imposed:</a:t>
            </a:r>
          </a:p>
          <a:p>
            <a:pPr marL="0" indent="0" algn="just">
              <a:buNone/>
            </a:pPr>
            <a:r>
              <a:rPr lang="en-US" dirty="0"/>
              <a:t>	Provided that the President, the Vice-President, a Minister, 	the Secretary to the Cabinet, the Attorney-General or a 	Deputy Minister may, subject only to section six, by writing 	under his hand, delegate to any other person any 	statutory function with which he is vested.</a:t>
            </a:r>
          </a:p>
          <a:p>
            <a:pPr algn="just"/>
            <a:r>
              <a:rPr lang="en-US" dirty="0"/>
              <a:t>(2)  Any delegation of a statutory function may be made subject to such conditions, qualifications or exceptions as may be prescribed therein.</a:t>
            </a:r>
          </a:p>
          <a:p>
            <a:pPr algn="just"/>
            <a:r>
              <a:rPr lang="en-US" dirty="0"/>
              <a:t>(3)  Any person who has delegated a statutory function may, notwithstanding such delegation, discharge, such function himself.		</a:t>
            </a:r>
          </a:p>
          <a:p>
            <a:pPr algn="just"/>
            <a:endParaRPr lang="en-US" dirty="0"/>
          </a:p>
          <a:p>
            <a:pPr algn="just"/>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19200"/>
          </a:xfrm>
        </p:spPr>
        <p:txBody>
          <a:bodyPr/>
          <a:lstStyle/>
          <a:p>
            <a:r>
              <a:rPr lang="en-US" dirty="0"/>
              <a:t>Restrictions on delegation</a:t>
            </a:r>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a:t>6.  (1)  The President shall not transfer any statutory 	 function-		</a:t>
            </a:r>
          </a:p>
          <a:p>
            <a:pPr marL="0" indent="0" algn="just">
              <a:buNone/>
            </a:pPr>
            <a:r>
              <a:rPr lang="en-US" dirty="0"/>
              <a:t>	(a) conferred on any person by the Constitution; 				or		</a:t>
            </a:r>
          </a:p>
          <a:p>
            <a:pPr marL="0" indent="0" algn="just">
              <a:buNone/>
            </a:pPr>
            <a:r>
              <a:rPr lang="en-US" dirty="0"/>
              <a:t>	(b)  conferred on a Judge of the High Court or 	the         	        Supreme Court; or		</a:t>
            </a:r>
          </a:p>
          <a:p>
            <a:pPr marL="0" indent="0" algn="just">
              <a:buNone/>
            </a:pPr>
            <a:r>
              <a:rPr lang="en-US" dirty="0"/>
              <a:t>	(c)   which he is expressly prohibited from 		          transferring by any Act.		</a:t>
            </a:r>
          </a:p>
          <a:p>
            <a:pPr algn="just"/>
            <a:r>
              <a:rPr lang="en-US" dirty="0"/>
              <a:t>(2)  No person shall delegate any statutory function-</a:t>
            </a:r>
          </a:p>
          <a:p>
            <a:pPr marL="0" indent="0" algn="just">
              <a:buNone/>
            </a:pPr>
            <a:r>
              <a:rPr lang="en-US" dirty="0"/>
              <a:t>	(a)    which he is expressly prohibited from 	    		delegating by any Act; or</a:t>
            </a:r>
          </a:p>
          <a:p>
            <a:pPr marL="0" indent="0" algn="just">
              <a:buNone/>
            </a:pPr>
            <a:r>
              <a:rPr lang="en-US" dirty="0"/>
              <a:t>	(b)	unless a contrary intention is expressed-</a:t>
            </a:r>
          </a:p>
          <a:p>
            <a:pPr marL="457200" lvl="1" indent="0" algn="just">
              <a:buNone/>
            </a:pPr>
            <a:r>
              <a:rPr lang="en-US" dirty="0"/>
              <a:t>                  (</a:t>
            </a:r>
            <a:r>
              <a:rPr lang="en-US" dirty="0" err="1"/>
              <a:t>i</a:t>
            </a:r>
            <a:r>
              <a:rPr lang="en-US" dirty="0"/>
              <a:t>) which is conferred on him by the Constitution; or</a:t>
            </a:r>
          </a:p>
          <a:p>
            <a:pPr marL="457200" lvl="1" indent="0" algn="just">
              <a:buNone/>
            </a:pPr>
            <a:r>
              <a:rPr lang="en-US" dirty="0"/>
              <a:t>                 (ii) to make statutory instruments or to hear appeals.		</a:t>
            </a:r>
          </a:p>
          <a:p>
            <a:pPr algn="just"/>
            <a:endParaRPr lang="en-US" dirty="0"/>
          </a:p>
          <a:p>
            <a:pPr algn="just"/>
            <a:endParaRPr lang="en-US" dirty="0"/>
          </a:p>
          <a:p>
            <a:pPr algn="just"/>
            <a:endParaRPr lang="en-US" dirty="0"/>
          </a:p>
          <a:p>
            <a:pPr algn="just"/>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Rationale for Delegated Legislation</a:t>
            </a:r>
          </a:p>
        </p:txBody>
      </p:sp>
      <p:sp>
        <p:nvSpPr>
          <p:cNvPr id="3" name="Content Placeholder 2"/>
          <p:cNvSpPr>
            <a:spLocks noGrp="1"/>
          </p:cNvSpPr>
          <p:nvPr>
            <p:ph idx="1"/>
          </p:nvPr>
        </p:nvSpPr>
        <p:spPr/>
        <p:txBody>
          <a:bodyPr/>
          <a:lstStyle/>
          <a:p>
            <a:r>
              <a:rPr lang="en-US" dirty="0"/>
              <a:t>It saves parliamentary </a:t>
            </a:r>
            <a:r>
              <a:rPr lang="en-US" dirty="0">
                <a:solidFill>
                  <a:srgbClr val="FF0000"/>
                </a:solidFill>
              </a:rPr>
              <a:t>time </a:t>
            </a:r>
            <a:r>
              <a:rPr lang="en-US" dirty="0"/>
              <a:t>without in any way, undermining overall responsibility. Since parliament cannot go into minute details, it can better concentrate itself on major issues of policy and matters of principles.</a:t>
            </a:r>
          </a:p>
          <a:p>
            <a:pPr marL="0" indent="0">
              <a:buNone/>
            </a:pPr>
            <a:endParaRPr lang="en-US" dirty="0"/>
          </a:p>
          <a:p>
            <a:r>
              <a:rPr lang="en-US" dirty="0"/>
              <a:t>It is conducive to </a:t>
            </a:r>
            <a:r>
              <a:rPr lang="en-US" dirty="0">
                <a:solidFill>
                  <a:srgbClr val="FF0000"/>
                </a:solidFill>
              </a:rPr>
              <a:t>flexibility</a:t>
            </a:r>
            <a:r>
              <a:rPr lang="en-US" dirty="0"/>
              <a:t>. Since details are left to be filled up by the executive, they may be easily changed in response to fast changing needs, without necessitating a formal amendment on the Act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Rationale for Delegated Legislation</a:t>
            </a:r>
          </a:p>
        </p:txBody>
      </p:sp>
      <p:sp>
        <p:nvSpPr>
          <p:cNvPr id="3" name="Content Placeholder 2"/>
          <p:cNvSpPr>
            <a:spLocks noGrp="1"/>
          </p:cNvSpPr>
          <p:nvPr>
            <p:ph idx="1"/>
          </p:nvPr>
        </p:nvSpPr>
        <p:spPr/>
        <p:txBody>
          <a:bodyPr/>
          <a:lstStyle/>
          <a:p>
            <a:r>
              <a:rPr lang="en-US" dirty="0"/>
              <a:t>It permits the utilisation of </a:t>
            </a:r>
            <a:r>
              <a:rPr lang="en-US" dirty="0">
                <a:solidFill>
                  <a:srgbClr val="FF0000"/>
                </a:solidFill>
              </a:rPr>
              <a:t>expert knowledge. </a:t>
            </a:r>
            <a:r>
              <a:rPr lang="en-US" dirty="0"/>
              <a:t>Parliament is not competent enough to determine minute details beyond broad policy objectives.</a:t>
            </a:r>
          </a:p>
          <a:p>
            <a:endParaRPr lang="en-US" dirty="0"/>
          </a:p>
          <a:p>
            <a:r>
              <a:rPr lang="en-US" dirty="0"/>
              <a:t>Parliament cannot foresee all sorts of </a:t>
            </a:r>
            <a:r>
              <a:rPr lang="en-US" dirty="0">
                <a:solidFill>
                  <a:srgbClr val="FF0000"/>
                </a:solidFill>
              </a:rPr>
              <a:t>contingencies</a:t>
            </a:r>
            <a:r>
              <a:rPr lang="en-US" dirty="0"/>
              <a:t> which may arise when a particular scheme is put into implementation. It is, therefore, necessary that discretion is allowed to the official to deal with the situation by issuing rules and regulations to deal with ad hoc regulations.</a:t>
            </a:r>
          </a:p>
          <a:p>
            <a:pPr marL="0" indent="0">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Rationale cont.…</a:t>
            </a:r>
          </a:p>
        </p:txBody>
      </p:sp>
      <p:sp>
        <p:nvSpPr>
          <p:cNvPr id="3" name="Content Placeholder 2"/>
          <p:cNvSpPr>
            <a:spLocks noGrp="1"/>
          </p:cNvSpPr>
          <p:nvPr>
            <p:ph idx="1"/>
          </p:nvPr>
        </p:nvSpPr>
        <p:spPr/>
        <p:txBody>
          <a:bodyPr/>
          <a:lstStyle/>
          <a:p>
            <a:r>
              <a:rPr lang="en-US" dirty="0"/>
              <a:t>Parliament is not always in session. </a:t>
            </a:r>
            <a:r>
              <a:rPr lang="en-US" dirty="0">
                <a:solidFill>
                  <a:srgbClr val="FF0000"/>
                </a:solidFill>
              </a:rPr>
              <a:t>Emergencies</a:t>
            </a:r>
            <a:r>
              <a:rPr lang="en-US" dirty="0"/>
              <a:t>, which are not unlikely phenomena, call for prompt action. There is therefore need for the Executive to be suitably empowered to deal with emergencies.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Pitfalls of Delegated legislation </a:t>
            </a:r>
          </a:p>
        </p:txBody>
      </p:sp>
      <p:sp>
        <p:nvSpPr>
          <p:cNvPr id="3" name="Content Placeholder 2"/>
          <p:cNvSpPr>
            <a:spLocks noGrp="1"/>
          </p:cNvSpPr>
          <p:nvPr>
            <p:ph idx="1"/>
          </p:nvPr>
        </p:nvSpPr>
        <p:spPr/>
        <p:txBody>
          <a:bodyPr/>
          <a:lstStyle/>
          <a:p>
            <a:pPr algn="just"/>
            <a:r>
              <a:rPr lang="en-US" dirty="0"/>
              <a:t>Government officials are sometimes prone to ignore, or at least underestimate, popular convenience and will – curtailing individual rights and liberties, which results in </a:t>
            </a:r>
            <a:r>
              <a:rPr lang="en-US" dirty="0">
                <a:solidFill>
                  <a:srgbClr val="FF0000"/>
                </a:solidFill>
              </a:rPr>
              <a:t>arbitrariness</a:t>
            </a:r>
            <a:r>
              <a:rPr lang="en-US" dirty="0"/>
              <a:t> and injustice. It is prone to abuse.</a:t>
            </a:r>
          </a:p>
          <a:p>
            <a:pPr algn="just"/>
            <a:endParaRPr lang="en-US" dirty="0"/>
          </a:p>
          <a:p>
            <a:pPr algn="just"/>
            <a:r>
              <a:rPr lang="en-US" dirty="0"/>
              <a:t>Matters of vital importance including policy matters are sometimes delegated to the executive, argued to be undemocratic. This is objectionable as policy determination is a task of parliament, thus infringement of separation of powers.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Pitfalls of Delegated legislation </a:t>
            </a:r>
          </a:p>
        </p:txBody>
      </p:sp>
      <p:sp>
        <p:nvSpPr>
          <p:cNvPr id="3" name="Content Placeholder 2"/>
          <p:cNvSpPr>
            <a:spLocks noGrp="1"/>
          </p:cNvSpPr>
          <p:nvPr>
            <p:ph idx="1"/>
          </p:nvPr>
        </p:nvSpPr>
        <p:spPr/>
        <p:txBody>
          <a:bodyPr/>
          <a:lstStyle/>
          <a:p>
            <a:pPr algn="just"/>
            <a:r>
              <a:rPr lang="en-US" dirty="0"/>
              <a:t>Empowering clauses in the Act are sometimes vague, giving almost a blank cheque to the executive.</a:t>
            </a:r>
          </a:p>
          <a:p>
            <a:pPr algn="just"/>
            <a:endParaRPr lang="en-US" dirty="0"/>
          </a:p>
          <a:p>
            <a:pPr algn="just"/>
            <a:r>
              <a:rPr lang="en-US" dirty="0"/>
              <a:t>Inadequate scrutiny by parliament of the rules and regulations makes delegated legislation also grow into despotism.</a:t>
            </a:r>
          </a:p>
          <a:p>
            <a:pPr algn="just"/>
            <a:endParaRPr lang="en-US" dirty="0"/>
          </a:p>
          <a:p>
            <a:pPr algn="just"/>
            <a:r>
              <a:rPr lang="en-US" dirty="0"/>
              <a:t>A vast amount of law is created, statutory instruments out-numbering by far the amount of Acts passed by Parliament each year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Safeguards </a:t>
            </a:r>
          </a:p>
        </p:txBody>
      </p:sp>
      <p:sp>
        <p:nvSpPr>
          <p:cNvPr id="3" name="Content Placeholder 2"/>
          <p:cNvSpPr>
            <a:spLocks noGrp="1"/>
          </p:cNvSpPr>
          <p:nvPr>
            <p:ph idx="1"/>
          </p:nvPr>
        </p:nvSpPr>
        <p:spPr/>
        <p:txBody>
          <a:bodyPr/>
          <a:lstStyle/>
          <a:p>
            <a:pPr marL="0" indent="0">
              <a:buNone/>
            </a:pPr>
            <a:r>
              <a:rPr lang="en-US" b="1" dirty="0"/>
              <a:t>Judicial Control</a:t>
            </a:r>
            <a:endParaRPr lang="en-US" dirty="0"/>
          </a:p>
          <a:p>
            <a:r>
              <a:rPr lang="en-US" dirty="0"/>
              <a:t>If a minister, government ministries, department, or statutory agency or local authority exceeds its delegated powers its action would be held by the court to be </a:t>
            </a:r>
            <a:r>
              <a:rPr lang="en-US" i="1" dirty="0"/>
              <a:t>ultra vires </a:t>
            </a:r>
            <a:r>
              <a:rPr lang="en-US" dirty="0"/>
              <a:t>(beyond the powers of) and therefore void.</a:t>
            </a:r>
          </a:p>
          <a:p>
            <a:endParaRPr lang="en-US" dirty="0"/>
          </a:p>
          <a:p>
            <a:r>
              <a:rPr lang="en-US" dirty="0"/>
              <a:t>Subordinate legislation can be challenged on the grounds that it infringed the parent Act, breached a constitutional principle or any other judicial review ground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p>
        </p:txBody>
      </p:sp>
      <p:sp>
        <p:nvSpPr>
          <p:cNvPr id="3" name="Content Placeholder 2"/>
          <p:cNvSpPr>
            <a:spLocks noGrp="1"/>
          </p:cNvSpPr>
          <p:nvPr>
            <p:ph idx="1"/>
          </p:nvPr>
        </p:nvSpPr>
        <p:spPr/>
        <p:txBody>
          <a:bodyPr>
            <a:normAutofit fontScale="92500" lnSpcReduction="20000"/>
          </a:bodyPr>
          <a:lstStyle/>
          <a:p>
            <a:r>
              <a:rPr lang="en-US" dirty="0"/>
              <a:t>The Constitution provides that: </a:t>
            </a:r>
          </a:p>
          <a:p>
            <a:pPr marL="0" indent="0">
              <a:buNone/>
            </a:pPr>
            <a:r>
              <a:rPr lang="en-US" dirty="0"/>
              <a:t>	“</a:t>
            </a:r>
            <a:r>
              <a:rPr lang="en-US" b="1" dirty="0"/>
              <a:t>62 (2) </a:t>
            </a:r>
            <a:r>
              <a:rPr lang="en-US" dirty="0"/>
              <a:t>The legislative authority of the Republic is 		  vested in and exercised by Parliament.  </a:t>
            </a:r>
          </a:p>
          <a:p>
            <a:pPr marL="0" indent="0">
              <a:buNone/>
            </a:pPr>
            <a:r>
              <a:rPr lang="en-US" b="1" dirty="0"/>
              <a:t>	     (3)  </a:t>
            </a:r>
            <a:r>
              <a:rPr lang="en-US" dirty="0"/>
              <a:t>A person or body, other than 				Parliament, 	shall not have power to 			enact legislation, except as conferred by 		this Constitution.”</a:t>
            </a:r>
          </a:p>
          <a:p>
            <a:endParaRPr lang="en-US" dirty="0"/>
          </a:p>
          <a:p>
            <a:pPr marL="0" indent="0">
              <a:buNone/>
            </a:pPr>
            <a:r>
              <a:rPr lang="en-US" dirty="0"/>
              <a:t>	“</a:t>
            </a:r>
            <a:r>
              <a:rPr lang="en-US" b="1" dirty="0"/>
              <a:t>67. (1) </a:t>
            </a:r>
            <a:r>
              <a:rPr lang="en-US" dirty="0"/>
              <a:t>Article 62 or 63 shall not prevent 			  Parliament from conferring on a person 		 or authority power to make statutory    	            instruments.”</a:t>
            </a:r>
          </a:p>
          <a:p>
            <a:pPr marL="0" indent="0">
              <a:buNone/>
            </a:pPr>
            <a:endParaRPr lang="en-US" dirty="0"/>
          </a:p>
          <a:p>
            <a:r>
              <a:rPr lang="en-US" dirty="0"/>
              <a:t>However, note that </a:t>
            </a:r>
            <a:r>
              <a:rPr lang="en-US" i="1" dirty="0"/>
              <a:t>‘</a:t>
            </a:r>
            <a:r>
              <a:rPr lang="it-IT" i="1" dirty="0"/>
              <a:t>delegata potestas non potest delegari’</a:t>
            </a:r>
            <a:endParaRPr lang="en-US"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Safeguards </a:t>
            </a:r>
          </a:p>
        </p:txBody>
      </p:sp>
      <p:sp>
        <p:nvSpPr>
          <p:cNvPr id="3" name="Content Placeholder 2"/>
          <p:cNvSpPr>
            <a:spLocks noGrp="1"/>
          </p:cNvSpPr>
          <p:nvPr>
            <p:ph idx="1"/>
          </p:nvPr>
        </p:nvSpPr>
        <p:spPr/>
        <p:txBody>
          <a:bodyPr>
            <a:normAutofit/>
          </a:bodyPr>
          <a:lstStyle/>
          <a:p>
            <a:pPr marL="0" indent="0">
              <a:buNone/>
            </a:pPr>
            <a:r>
              <a:rPr lang="en-US" b="1" dirty="0"/>
              <a:t>Parliamentary Control</a:t>
            </a:r>
          </a:p>
          <a:p>
            <a:pPr marL="0" indent="0">
              <a:buNone/>
            </a:pPr>
            <a:r>
              <a:rPr lang="en-US" dirty="0"/>
              <a:t>There are several methods of Parliamentary control.</a:t>
            </a:r>
          </a:p>
          <a:p>
            <a:pPr>
              <a:buFont typeface="Wingdings" panose="05000000000000000000" pitchFamily="2" charset="2"/>
              <a:buChar char="ü"/>
            </a:pPr>
            <a:r>
              <a:rPr lang="en-US" dirty="0">
                <a:solidFill>
                  <a:srgbClr val="FF0000"/>
                </a:solidFill>
              </a:rPr>
              <a:t>Some SIs must be laid before Parliament </a:t>
            </a:r>
          </a:p>
          <a:p>
            <a:pPr marL="0" lvl="0" indent="0">
              <a:buNone/>
            </a:pPr>
            <a:r>
              <a:rPr lang="en-US" dirty="0">
                <a:solidFill>
                  <a:srgbClr val="FF0000"/>
                </a:solidFill>
              </a:rPr>
              <a:t> </a:t>
            </a:r>
            <a:r>
              <a:rPr lang="en-US" dirty="0">
                <a:solidFill>
                  <a:prstClr val="black">
                    <a:lumMod val="50000"/>
                    <a:lumOff val="50000"/>
                  </a:prstClr>
                </a:solidFill>
              </a:rPr>
              <a:t>Section 22 (1) of Cap 2 states:  </a:t>
            </a:r>
          </a:p>
          <a:p>
            <a:pPr marL="0" lvl="0" indent="0">
              <a:buNone/>
            </a:pPr>
            <a:r>
              <a:rPr lang="en-US" dirty="0">
                <a:solidFill>
                  <a:prstClr val="black">
                    <a:lumMod val="50000"/>
                    <a:lumOff val="50000"/>
                  </a:prstClr>
                </a:solidFill>
              </a:rPr>
              <a:t>	All rules, regulations and by-laws shall be laid 	before the National Assembly as soon as may 	be after they are made...</a:t>
            </a:r>
            <a:endParaRPr lang="en-US" dirty="0">
              <a:solidFill>
                <a:srgbClr val="FF0000"/>
              </a:solidFill>
            </a:endParaRPr>
          </a:p>
          <a:p>
            <a:pPr marL="0" indent="0">
              <a:buNone/>
            </a:pPr>
            <a:r>
              <a:rPr lang="en-US" dirty="0"/>
              <a:t>Parliament has sought to scrutinise the manner in which Statutory Instruments and by-laws are passed in order to ensure conformity with the enabling Act and the Constitution.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Safeguards </a:t>
            </a:r>
          </a:p>
        </p:txBody>
      </p:sp>
      <p:sp>
        <p:nvSpPr>
          <p:cNvPr id="3" name="Content Placeholder 2"/>
          <p:cNvSpPr>
            <a:spLocks noGrp="1"/>
          </p:cNvSpPr>
          <p:nvPr>
            <p:ph idx="1"/>
          </p:nvPr>
        </p:nvSpPr>
        <p:spPr/>
        <p:txBody>
          <a:bodyPr>
            <a:normAutofit fontScale="92500" lnSpcReduction="10000"/>
          </a:bodyPr>
          <a:lstStyle/>
          <a:p>
            <a:pPr lvl="0">
              <a:buFont typeface="Wingdings" panose="05000000000000000000" pitchFamily="2" charset="2"/>
              <a:buChar char="ü"/>
            </a:pPr>
            <a:r>
              <a:rPr lang="en-US" dirty="0">
                <a:solidFill>
                  <a:srgbClr val="FF0000"/>
                </a:solidFill>
              </a:rPr>
              <a:t>Committee on Delegated Legislation</a:t>
            </a:r>
          </a:p>
          <a:p>
            <a:pPr marL="0" lvl="0" indent="0">
              <a:buNone/>
            </a:pPr>
            <a:r>
              <a:rPr lang="en-US" b="1" dirty="0">
                <a:solidFill>
                  <a:prstClr val="black">
                    <a:lumMod val="50000"/>
                    <a:lumOff val="50000"/>
                  </a:prstClr>
                </a:solidFill>
              </a:rPr>
              <a:t>Standing Order No. 154 (4) </a:t>
            </a:r>
            <a:r>
              <a:rPr lang="en-US" dirty="0">
                <a:solidFill>
                  <a:prstClr val="black">
                    <a:lumMod val="50000"/>
                    <a:lumOff val="50000"/>
                  </a:prstClr>
                </a:solidFill>
              </a:rPr>
              <a:t>sets out the functions of the committee as follows:</a:t>
            </a:r>
          </a:p>
          <a:p>
            <a:pPr>
              <a:buFont typeface="Wingdings" panose="05000000000000000000" pitchFamily="2" charset="2"/>
              <a:buChar char="§"/>
            </a:pPr>
            <a:r>
              <a:rPr lang="en-US" dirty="0"/>
              <a:t>The Committee shall </a:t>
            </a:r>
            <a:r>
              <a:rPr lang="en-US" dirty="0" err="1"/>
              <a:t>scrutinise</a:t>
            </a:r>
            <a:r>
              <a:rPr lang="en-US" dirty="0"/>
              <a:t> and report to the House, through the Speaker, whether the powers to make orders, regulations, rules, sub-rules and by-laws delegated by Parliament are being properly exercised by any person or authority within such delegation.</a:t>
            </a:r>
          </a:p>
          <a:p>
            <a:pPr marL="0" indent="0">
              <a:buNone/>
            </a:pPr>
            <a:endParaRPr lang="en-US" dirty="0"/>
          </a:p>
          <a:p>
            <a:pPr>
              <a:buFont typeface="Wingdings" panose="05000000000000000000" pitchFamily="2" charset="2"/>
              <a:buChar char="§"/>
            </a:pPr>
            <a:r>
              <a:rPr lang="en-US" dirty="0"/>
              <a:t>If the Committee is of the opinion that a Statutory Instrument should be revoked wholly or in part or should be amended in any respect, it reports that opinion and the ground thereof to the House. </a:t>
            </a:r>
            <a:endParaRPr lang="en-US"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Safeguards </a:t>
            </a:r>
          </a:p>
        </p:txBody>
      </p:sp>
      <p:sp>
        <p:nvSpPr>
          <p:cNvPr id="3" name="Content Placeholder 2"/>
          <p:cNvSpPr>
            <a:spLocks noGrp="1"/>
          </p:cNvSpPr>
          <p:nvPr>
            <p:ph idx="1"/>
          </p:nvPr>
        </p:nvSpPr>
        <p:spPr/>
        <p:txBody>
          <a:bodyPr>
            <a:normAutofit/>
          </a:bodyPr>
          <a:lstStyle/>
          <a:p>
            <a:pPr lvl="0">
              <a:buFont typeface="Wingdings" panose="05000000000000000000" pitchFamily="2" charset="2"/>
              <a:buChar char="§"/>
            </a:pPr>
            <a:r>
              <a:rPr lang="en-US" dirty="0">
                <a:solidFill>
                  <a:prstClr val="black">
                    <a:lumMod val="50000"/>
                    <a:lumOff val="50000"/>
                  </a:prstClr>
                </a:solidFill>
              </a:rPr>
              <a:t>The consideration of the report is through a motion in the House which if carried, becomes a decision of the House.</a:t>
            </a:r>
          </a:p>
          <a:p>
            <a:pPr marL="0" lvl="0" indent="0">
              <a:buNone/>
            </a:pPr>
            <a:endParaRPr lang="en-US" dirty="0">
              <a:solidFill>
                <a:prstClr val="black">
                  <a:lumMod val="50000"/>
                  <a:lumOff val="50000"/>
                </a:prst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F0821-3E16-40F7-86CF-F3F47D698595}"/>
              </a:ext>
            </a:extLst>
          </p:cNvPr>
          <p:cNvSpPr>
            <a:spLocks noGrp="1"/>
          </p:cNvSpPr>
          <p:nvPr>
            <p:ph type="title"/>
          </p:nvPr>
        </p:nvSpPr>
        <p:spPr/>
        <p:txBody>
          <a:bodyPr/>
          <a:lstStyle/>
          <a:p>
            <a:r>
              <a:rPr lang="en-US" sz="4000" dirty="0"/>
              <a:t>Amendment of Acts via Delegated Legislation </a:t>
            </a:r>
            <a:endParaRPr lang="en-ZM" sz="4000" dirty="0"/>
          </a:p>
        </p:txBody>
      </p:sp>
      <p:sp>
        <p:nvSpPr>
          <p:cNvPr id="3" name="Content Placeholder 2">
            <a:extLst>
              <a:ext uri="{FF2B5EF4-FFF2-40B4-BE49-F238E27FC236}">
                <a16:creationId xmlns:a16="http://schemas.microsoft.com/office/drawing/2014/main" id="{7D150E33-7CEA-4EFE-A80A-911A63CB44AC}"/>
              </a:ext>
            </a:extLst>
          </p:cNvPr>
          <p:cNvSpPr>
            <a:spLocks noGrp="1"/>
          </p:cNvSpPr>
          <p:nvPr>
            <p:ph idx="1"/>
          </p:nvPr>
        </p:nvSpPr>
        <p:spPr/>
        <p:txBody>
          <a:bodyPr>
            <a:normAutofit fontScale="85000" lnSpcReduction="20000"/>
          </a:bodyPr>
          <a:lstStyle/>
          <a:p>
            <a:pPr algn="just"/>
            <a:r>
              <a:rPr lang="en-US" dirty="0"/>
              <a:t>Stanbic Bank Zambia Limited v Trade Kings Limited: An act may confer power for the amendment of itself, or another Act by delegate legislation. An  amendment made by use of such a power is as effective as if made directly by the Act.</a:t>
            </a:r>
          </a:p>
          <a:p>
            <a:pPr algn="just"/>
            <a:endParaRPr lang="en-US" dirty="0"/>
          </a:p>
          <a:p>
            <a:pPr algn="just"/>
            <a:r>
              <a:rPr lang="en-US" dirty="0"/>
              <a:t>Section 20 (6) of the Interpretation and General Provisions Act, deems any Act done under or by virtue of or in pursuance of a statutory instrument as having been done under or by virtue of or in pursuance of  the written law conferring power to make the instrument.</a:t>
            </a:r>
          </a:p>
          <a:p>
            <a:pPr algn="just"/>
            <a:endParaRPr lang="en-US" dirty="0"/>
          </a:p>
          <a:p>
            <a:pPr algn="just"/>
            <a:r>
              <a:rPr lang="en-US" dirty="0"/>
              <a:t>Section 20 (7) of the Interpretation and General Provisions Act provides that every statutory instrument  shall be deemed to be made under all powers thereunto enabling, whether or not it purports to be made in exercise of a particular power, or particular powers.</a:t>
            </a:r>
          </a:p>
          <a:p>
            <a:endParaRPr lang="en-US" dirty="0"/>
          </a:p>
          <a:p>
            <a:endParaRPr lang="en-ZM" dirty="0"/>
          </a:p>
        </p:txBody>
      </p:sp>
    </p:spTree>
    <p:extLst>
      <p:ext uri="{BB962C8B-B14F-4D97-AF65-F5344CB8AC3E}">
        <p14:creationId xmlns:p14="http://schemas.microsoft.com/office/powerpoint/2010/main" val="1139033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p>
        </p:txBody>
      </p:sp>
      <p:sp>
        <p:nvSpPr>
          <p:cNvPr id="3" name="Content Placeholder 2"/>
          <p:cNvSpPr>
            <a:spLocks noGrp="1"/>
          </p:cNvSpPr>
          <p:nvPr>
            <p:ph idx="1"/>
          </p:nvPr>
        </p:nvSpPr>
        <p:spPr/>
        <p:txBody>
          <a:bodyPr/>
          <a:lstStyle/>
          <a:p>
            <a:pPr marL="0" indent="0">
              <a:buNone/>
            </a:pPr>
            <a:r>
              <a:rPr lang="en-US" dirty="0"/>
              <a:t>Legislation can be divided into:</a:t>
            </a:r>
          </a:p>
          <a:p>
            <a:r>
              <a:rPr lang="en-US" dirty="0">
                <a:solidFill>
                  <a:srgbClr val="FF0000"/>
                </a:solidFill>
              </a:rPr>
              <a:t>Primary legislation</a:t>
            </a:r>
            <a:r>
              <a:rPr lang="en-US" dirty="0"/>
              <a:t>, that is legislation passed by Parliament; and</a:t>
            </a:r>
          </a:p>
          <a:p>
            <a:pPr marL="0" indent="0">
              <a:buNone/>
            </a:pPr>
            <a:endParaRPr lang="en-US" dirty="0"/>
          </a:p>
          <a:p>
            <a:r>
              <a:rPr lang="en-US" dirty="0"/>
              <a:t>Subsidiary or </a:t>
            </a:r>
            <a:r>
              <a:rPr lang="en-US" dirty="0">
                <a:solidFill>
                  <a:srgbClr val="FF0000"/>
                </a:solidFill>
              </a:rPr>
              <a:t>subordinate legislation, </a:t>
            </a:r>
            <a:r>
              <a:rPr lang="en-US" dirty="0"/>
              <a:t>that is legislation created by bodies or individuals under powers delegated to them by Parliament. These powers empower them to create such legislation.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p>
        </p:txBody>
      </p:sp>
      <p:sp>
        <p:nvSpPr>
          <p:cNvPr id="3" name="Content Placeholder 2"/>
          <p:cNvSpPr>
            <a:spLocks noGrp="1"/>
          </p:cNvSpPr>
          <p:nvPr>
            <p:ph idx="1"/>
          </p:nvPr>
        </p:nvSpPr>
        <p:spPr/>
        <p:txBody>
          <a:bodyPr/>
          <a:lstStyle/>
          <a:p>
            <a:pPr algn="just"/>
            <a:r>
              <a:rPr lang="en-US" dirty="0"/>
              <a:t>Delegated Legislation refers to the law-making power conferred by parliament on the executive.</a:t>
            </a:r>
          </a:p>
          <a:p>
            <a:pPr marL="0" indent="0" algn="just">
              <a:buNone/>
            </a:pPr>
            <a:endParaRPr lang="en-US" dirty="0"/>
          </a:p>
          <a:p>
            <a:pPr algn="just"/>
            <a:r>
              <a:rPr lang="en-US" dirty="0"/>
              <a:t>As the exercise of this law-making power is a derivative power, not the original one, it is called </a:t>
            </a:r>
            <a:r>
              <a:rPr lang="en-US" b="1" dirty="0"/>
              <a:t>subordinate</a:t>
            </a:r>
            <a:r>
              <a:rPr lang="en-US" dirty="0"/>
              <a:t> legislation.</a:t>
            </a:r>
          </a:p>
          <a:p>
            <a:pPr marL="0" indent="0" algn="just">
              <a:buNone/>
            </a:pPr>
            <a:endParaRPr lang="en-US" dirty="0"/>
          </a:p>
          <a:p>
            <a:pPr algn="just"/>
            <a:r>
              <a:rPr lang="en-US" dirty="0"/>
              <a:t>It is subordinate in terms of the Act under which it is exercised. It is void if it violates the parent Act, or transgresses the power granted under the Act.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600200"/>
          </a:xfrm>
        </p:spPr>
        <p:txBody>
          <a:bodyPr/>
          <a:lstStyle/>
          <a:p>
            <a:r>
              <a:rPr lang="en-US" dirty="0"/>
              <a:t>Types of delegated legislation</a:t>
            </a:r>
          </a:p>
        </p:txBody>
      </p:sp>
      <p:sp>
        <p:nvSpPr>
          <p:cNvPr id="3" name="Content Placeholder 2"/>
          <p:cNvSpPr>
            <a:spLocks noGrp="1"/>
          </p:cNvSpPr>
          <p:nvPr>
            <p:ph idx="1"/>
          </p:nvPr>
        </p:nvSpPr>
        <p:spPr>
          <a:xfrm>
            <a:off x="457200" y="1828800"/>
            <a:ext cx="8229600" cy="4297363"/>
          </a:xfrm>
        </p:spPr>
        <p:txBody>
          <a:bodyPr/>
          <a:lstStyle/>
          <a:p>
            <a:pPr marL="0" indent="0">
              <a:buNone/>
            </a:pPr>
            <a:r>
              <a:rPr lang="en-US" dirty="0"/>
              <a:t>Delegated legislation consists of the following:</a:t>
            </a:r>
          </a:p>
          <a:p>
            <a:pPr marL="0" indent="0">
              <a:buNone/>
            </a:pPr>
            <a:endParaRPr lang="en-US" dirty="0"/>
          </a:p>
          <a:p>
            <a:r>
              <a:rPr lang="en-US" dirty="0"/>
              <a:t>(1) Statutory Instruments</a:t>
            </a:r>
          </a:p>
          <a:p>
            <a:r>
              <a:rPr lang="en-US" dirty="0"/>
              <a:t>(2) By-Laws</a:t>
            </a:r>
          </a:p>
          <a:p>
            <a:r>
              <a:rPr lang="en-US" dirty="0"/>
              <a:t>(3) Circulars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Statutory Instruments</a:t>
            </a:r>
          </a:p>
        </p:txBody>
      </p:sp>
      <p:sp>
        <p:nvSpPr>
          <p:cNvPr id="3" name="Content Placeholder 2"/>
          <p:cNvSpPr>
            <a:spLocks noGrp="1"/>
          </p:cNvSpPr>
          <p:nvPr>
            <p:ph idx="1"/>
          </p:nvPr>
        </p:nvSpPr>
        <p:spPr>
          <a:xfrm>
            <a:off x="457200" y="1752600"/>
            <a:ext cx="8229600" cy="4373563"/>
          </a:xfrm>
        </p:spPr>
        <p:txBody>
          <a:bodyPr>
            <a:normAutofit/>
          </a:bodyPr>
          <a:lstStyle/>
          <a:p>
            <a:r>
              <a:rPr lang="en-US" dirty="0"/>
              <a:t>The most popular form of delegated legislation in Zambia is statutory instruments.</a:t>
            </a:r>
          </a:p>
          <a:p>
            <a:pPr marL="0" indent="0">
              <a:buNone/>
            </a:pPr>
            <a:endParaRPr lang="en-US" dirty="0"/>
          </a:p>
          <a:p>
            <a:r>
              <a:rPr lang="en-US" dirty="0">
                <a:sym typeface="+mn-ea"/>
              </a:rPr>
              <a:t>The Interpretation and General Provisions Act, Cap 2 defines “statutory instrument” as </a:t>
            </a:r>
            <a:endParaRPr lang="en-US" dirty="0"/>
          </a:p>
          <a:p>
            <a:pPr marL="0" indent="0">
              <a:buNone/>
            </a:pPr>
            <a:r>
              <a:rPr lang="en-US" dirty="0">
                <a:sym typeface="+mn-ea"/>
              </a:rPr>
              <a:t>	</a:t>
            </a:r>
            <a:r>
              <a:rPr lang="en-US" i="1" dirty="0">
                <a:sym typeface="+mn-ea"/>
              </a:rPr>
              <a:t>any proclamation, regulation, order, rule, notice 	or other instrument (not being an Act of 	Parliament) of a legislative, as distinct from 	an 	executive character;</a:t>
            </a:r>
            <a:endParaRPr lang="en-US" dirty="0"/>
          </a:p>
          <a:p>
            <a:pPr marL="0" indent="0">
              <a:buNone/>
            </a:pP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Statutory Instruments</a:t>
            </a:r>
          </a:p>
        </p:txBody>
      </p:sp>
      <p:sp>
        <p:nvSpPr>
          <p:cNvPr id="3" name="Content Placeholder 2"/>
          <p:cNvSpPr>
            <a:spLocks noGrp="1"/>
          </p:cNvSpPr>
          <p:nvPr>
            <p:ph idx="1"/>
          </p:nvPr>
        </p:nvSpPr>
        <p:spPr>
          <a:xfrm>
            <a:off x="457200" y="1752600"/>
            <a:ext cx="8229600" cy="4373563"/>
          </a:xfrm>
        </p:spPr>
        <p:txBody>
          <a:bodyPr>
            <a:normAutofit fontScale="92500"/>
          </a:bodyPr>
          <a:lstStyle/>
          <a:p>
            <a:pPr marL="0" indent="0">
              <a:buNone/>
            </a:pPr>
            <a:endParaRPr lang="en-US" dirty="0"/>
          </a:p>
          <a:p>
            <a:r>
              <a:rPr lang="en-US" dirty="0"/>
              <a:t>Section 18 of Interpretation and General Provisions Act provides that every statutory instrument shall be published in the Gazette within 28 days of it being made and it shall be judicially noticed.</a:t>
            </a:r>
          </a:p>
          <a:p>
            <a:endParaRPr lang="en-US" dirty="0"/>
          </a:p>
          <a:p>
            <a:r>
              <a:rPr lang="en-US" dirty="0"/>
              <a:t>Statutory Instruments mainly supplement provisions in Acts of Parliament.</a:t>
            </a:r>
          </a:p>
          <a:p>
            <a:endParaRPr lang="en-US" dirty="0"/>
          </a:p>
          <a:p>
            <a:r>
              <a:rPr lang="en-US" dirty="0"/>
              <a:t>They are </a:t>
            </a:r>
            <a:r>
              <a:rPr lang="en-US" i="1" dirty="0"/>
              <a:t>ultra vires</a:t>
            </a:r>
            <a:r>
              <a:rPr lang="en-US" dirty="0"/>
              <a:t> when they contradict the parent Act. See </a:t>
            </a:r>
            <a:r>
              <a:rPr lang="en-US" b="1" i="1" dirty="0"/>
              <a:t>Attorney-General v The Local Governement Election Commission </a:t>
            </a:r>
            <a:r>
              <a:rPr lang="en-US" b="1" dirty="0"/>
              <a:t>(1992) ZR 182 (HC)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By-laws</a:t>
            </a:r>
          </a:p>
        </p:txBody>
      </p:sp>
      <p:sp>
        <p:nvSpPr>
          <p:cNvPr id="3" name="Content Placeholder 2"/>
          <p:cNvSpPr>
            <a:spLocks noGrp="1"/>
          </p:cNvSpPr>
          <p:nvPr>
            <p:ph idx="1"/>
          </p:nvPr>
        </p:nvSpPr>
        <p:spPr>
          <a:xfrm>
            <a:off x="457200" y="1752600"/>
            <a:ext cx="8229600" cy="4373563"/>
          </a:xfrm>
        </p:spPr>
        <p:txBody>
          <a:bodyPr>
            <a:normAutofit/>
          </a:bodyPr>
          <a:lstStyle/>
          <a:p>
            <a:r>
              <a:rPr lang="en-US" dirty="0"/>
              <a:t>Other than SIs, there are other instruments, which have the force of law such as by-laws. </a:t>
            </a:r>
          </a:p>
          <a:p>
            <a:pPr marL="0" indent="0">
              <a:buNone/>
            </a:pPr>
            <a:endParaRPr lang="en-US" dirty="0"/>
          </a:p>
          <a:p>
            <a:r>
              <a:rPr lang="en-US" dirty="0"/>
              <a:t>By-Laws have been defined as </a:t>
            </a:r>
          </a:p>
          <a:p>
            <a:pPr marL="0" indent="0">
              <a:buNone/>
            </a:pPr>
            <a:r>
              <a:rPr lang="en-US" dirty="0"/>
              <a:t>	rules made by some  authority subordinate to  	the legislature for the regulation, administration 	or management of a certain district, property, 	undertaking </a:t>
            </a:r>
            <a:r>
              <a:rPr lang="en-US" dirty="0" err="1"/>
              <a:t>etc</a:t>
            </a:r>
            <a:r>
              <a:rPr lang="en-US" dirty="0"/>
              <a:t>, and binding on all persons 	who come within their scope. </a:t>
            </a:r>
          </a:p>
          <a:p>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By-laws</a:t>
            </a:r>
          </a:p>
        </p:txBody>
      </p:sp>
      <p:sp>
        <p:nvSpPr>
          <p:cNvPr id="3" name="Content Placeholder 2"/>
          <p:cNvSpPr>
            <a:spLocks noGrp="1"/>
          </p:cNvSpPr>
          <p:nvPr>
            <p:ph idx="1"/>
          </p:nvPr>
        </p:nvSpPr>
        <p:spPr>
          <a:xfrm>
            <a:off x="457200" y="1752600"/>
            <a:ext cx="8229600" cy="4373563"/>
          </a:xfrm>
        </p:spPr>
        <p:txBody>
          <a:bodyPr>
            <a:normAutofit fontScale="92500" lnSpcReduction="20000"/>
          </a:bodyPr>
          <a:lstStyle/>
          <a:p>
            <a:pPr algn="just"/>
            <a:r>
              <a:rPr lang="en-US" dirty="0"/>
              <a:t>In case of the local authorities by-laws are rules made by the local authorities, and their operation are restricted to the locality to which they apply.   </a:t>
            </a:r>
          </a:p>
          <a:p>
            <a:pPr marL="0" indent="0" algn="just">
              <a:buNone/>
            </a:pPr>
            <a:r>
              <a:rPr lang="en-US" dirty="0"/>
              <a:t>  </a:t>
            </a:r>
          </a:p>
          <a:p>
            <a:pPr algn="just"/>
            <a:r>
              <a:rPr lang="en-US" dirty="0"/>
              <a:t>Section 58 of the Local Government Act No. 2 of 2019 confers powers on the Councils to make by-laws. </a:t>
            </a:r>
          </a:p>
          <a:p>
            <a:pPr algn="just"/>
            <a:endParaRPr lang="en-US" dirty="0"/>
          </a:p>
          <a:p>
            <a:pPr algn="just"/>
            <a:r>
              <a:rPr lang="en-US" dirty="0"/>
              <a:t>No by-law can, however, have the force of law until it has been confirmed by the Minister [section 62(1)].</a:t>
            </a:r>
          </a:p>
          <a:p>
            <a:pPr marL="0" indent="0" algn="just">
              <a:buNone/>
            </a:pPr>
            <a:endParaRPr lang="en-US" dirty="0"/>
          </a:p>
          <a:p>
            <a:pPr algn="just"/>
            <a:r>
              <a:rPr lang="en-US" dirty="0"/>
              <a:t>The argument in support of by-laws is that authorities need to make laws suited to their particular circumstances.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Executive</Template>
  <TotalTime>11</TotalTime>
  <Words>1822</Words>
  <Application>Microsoft Office PowerPoint</Application>
  <PresentationFormat>On-screen Show (4:3)</PresentationFormat>
  <Paragraphs>132</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Century Gothic</vt:lpstr>
      <vt:lpstr>Courier New</vt:lpstr>
      <vt:lpstr>Palatino Linotype</vt:lpstr>
      <vt:lpstr>Wingdings</vt:lpstr>
      <vt:lpstr>Executive</vt:lpstr>
      <vt:lpstr>DELEGATED LEGISLATION</vt:lpstr>
      <vt:lpstr>Introduction </vt:lpstr>
      <vt:lpstr>Introduction </vt:lpstr>
      <vt:lpstr>Definition </vt:lpstr>
      <vt:lpstr>Types of delegated legislation</vt:lpstr>
      <vt:lpstr>(1) Statutory Instruments</vt:lpstr>
      <vt:lpstr>(1) Statutory Instruments</vt:lpstr>
      <vt:lpstr>(2) By-laws</vt:lpstr>
      <vt:lpstr>(2) By-laws</vt:lpstr>
      <vt:lpstr>(3) Circulars</vt:lpstr>
      <vt:lpstr>(3) Circulars</vt:lpstr>
      <vt:lpstr>Restrictions on delegation</vt:lpstr>
      <vt:lpstr>Restrictions on delegation</vt:lpstr>
      <vt:lpstr>Rationale for Delegated Legislation</vt:lpstr>
      <vt:lpstr>Rationale for Delegated Legislation</vt:lpstr>
      <vt:lpstr>Rationale cont.…</vt:lpstr>
      <vt:lpstr>Pitfalls of Delegated legislation </vt:lpstr>
      <vt:lpstr>Pitfalls of Delegated legislation </vt:lpstr>
      <vt:lpstr>Safeguards </vt:lpstr>
      <vt:lpstr>Safeguards </vt:lpstr>
      <vt:lpstr>Safeguards </vt:lpstr>
      <vt:lpstr>Safeguards </vt:lpstr>
      <vt:lpstr>Amendment of Acts via Delegated Legislation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DELEGATED LEGISLATION</dc:title>
  <dc:creator>Winjie</dc:creator>
  <cp:lastModifiedBy>Chewe Chilufya</cp:lastModifiedBy>
  <cp:revision>14</cp:revision>
  <dcterms:created xsi:type="dcterms:W3CDTF">2020-01-22T08:18:00Z</dcterms:created>
  <dcterms:modified xsi:type="dcterms:W3CDTF">2022-03-16T16:28:24Z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