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309" r:id="rId3"/>
    <p:sldId id="310" r:id="rId4"/>
    <p:sldId id="258" r:id="rId5"/>
    <p:sldId id="259" r:id="rId6"/>
    <p:sldId id="335" r:id="rId7"/>
    <p:sldId id="260" r:id="rId8"/>
    <p:sldId id="262" r:id="rId9"/>
    <p:sldId id="263" r:id="rId10"/>
    <p:sldId id="270" r:id="rId11"/>
    <p:sldId id="264" r:id="rId12"/>
    <p:sldId id="271" r:id="rId13"/>
    <p:sldId id="268" r:id="rId14"/>
    <p:sldId id="269" r:id="rId15"/>
    <p:sldId id="277" r:id="rId16"/>
    <p:sldId id="278" r:id="rId17"/>
    <p:sldId id="289" r:id="rId18"/>
    <p:sldId id="279" r:id="rId19"/>
    <p:sldId id="280" r:id="rId20"/>
    <p:sldId id="281" r:id="rId21"/>
    <p:sldId id="282" r:id="rId22"/>
    <p:sldId id="283" r:id="rId23"/>
    <p:sldId id="284" r:id="rId24"/>
    <p:sldId id="285" r:id="rId25"/>
    <p:sldId id="336" r:id="rId26"/>
    <p:sldId id="290" r:id="rId27"/>
    <p:sldId id="288" r:id="rId28"/>
  </p:sldIdLst>
  <p:sldSz cx="9144000" cy="6858000" type="screen4x3"/>
  <p:notesSz cx="6858000" cy="9144000"/>
  <p:defaultTextStyle>
    <a:defPPr>
      <a:defRPr lang="en-US"/>
    </a:defPPr>
    <a:lvl1pPr marL="0" lvl="0"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vl6pPr marL="2286000" lvl="5"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6pPr>
    <a:lvl7pPr marL="2743200" lvl="6"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7pPr>
    <a:lvl8pPr marL="3200400" lvl="7"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8pPr>
    <a:lvl9pPr marL="3657600" lvl="8"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howGuides="1">
      <p:cViewPr varScale="1">
        <p:scale>
          <a:sx n="64" d="100"/>
          <a:sy n="64" d="100"/>
        </p:scale>
        <p:origin x="1566"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fld id="{AA65DC1D-5742-49A4-B2E0-8049F69DF71C}" type="datetimeFigureOut">
              <a:rPr kumimoji="0" lang="en-US" sz="1200" b="0" i="0" u="none" strike="noStrike" kern="1200" cap="none" spc="0" normalizeH="0" baseline="0" noProof="0" smtClean="0">
                <a:ln>
                  <a:noFill/>
                </a:ln>
                <a:solidFill>
                  <a:schemeClr val="tx2">
                    <a:shade val="90000"/>
                  </a:schemeClr>
                </a:solidFill>
                <a:effectLst/>
                <a:uLnTx/>
                <a:uFillTx/>
                <a:latin typeface="Arial" panose="020B0604020202020204" pitchFamily="34" charset="0"/>
                <a:ea typeface="+mn-ea"/>
                <a:cs typeface="Arial" panose="020B0604020202020204" pitchFamily="34" charset="0"/>
              </a:rPr>
              <a:t>3/16/2022</a:t>
            </a:fld>
            <a:endParaRPr kumimoji="0" lang="en-US" sz="1200" b="0" i="0" u="none" strike="noStrike" kern="1200" cap="none" spc="0" normalizeH="0" baseline="0" noProof="0">
              <a:ln>
                <a:noFill/>
              </a:ln>
              <a:solidFill>
                <a:schemeClr val="tx2">
                  <a:shade val="90000"/>
                </a:schemeClr>
              </a:solidFill>
              <a:effectLst/>
              <a:uLnTx/>
              <a:uFillTx/>
              <a:latin typeface="Arial" panose="020B0604020202020204" pitchFamily="34" charset="0"/>
              <a:ea typeface="+mn-ea"/>
              <a:cs typeface="Arial" panose="020B0604020202020204" pitchFamily="34" charset="0"/>
            </a:endParaRPr>
          </a:p>
        </p:txBody>
      </p:sp>
      <p:sp>
        <p:nvSpPr>
          <p:cNvPr id="5" name="Footer Placeholder 4"/>
          <p:cNvSpPr>
            <a:spLocks noGrp="1"/>
          </p:cNvSpPr>
          <p:nvPr>
            <p:ph type="ftr" sz="quarter" idx="11"/>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2">
                  <a:shade val="90000"/>
                </a:schemeClr>
              </a:solidFill>
              <a:effectLst/>
              <a:uLnTx/>
              <a:uFillTx/>
              <a:latin typeface="Arial" panose="020B0604020202020204" pitchFamily="34" charset="0"/>
              <a:ea typeface="+mn-ea"/>
              <a:cs typeface="Arial" panose="020B0604020202020204" pitchFamily="34" charset="0"/>
            </a:endParaRPr>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AECF85C4-74CD-4C9D-915D-79DD65CA0708}" type="slidenum">
              <a:rPr kumimoji="0" lang="en-US" altLang="en-US" sz="1200" b="0" i="0" u="none" strike="noStrike" kern="1200" cap="none" spc="0" normalizeH="0" baseline="0" noProof="0" smtClean="0">
                <a:ln>
                  <a:noFill/>
                </a:ln>
                <a:solidFill>
                  <a:srgbClr val="D1EAEE"/>
                </a:solidFill>
                <a:effectLst/>
                <a:uLnTx/>
                <a:uFillTx/>
                <a:latin typeface="Arial" panose="020B0604020202020204" pitchFamily="34" charset="0"/>
                <a:ea typeface="+mn-ea"/>
                <a:cs typeface="Arial" panose="020B0604020202020204" pitchFamily="34" charset="0"/>
              </a:rPr>
              <a:t>‹#›</a:t>
            </a:fld>
            <a:endParaRPr kumimoji="0" lang="en-US" altLang="en-US" sz="1200" b="0" i="0" u="none" strike="noStrike" kern="1200" cap="none" spc="0" normalizeH="0" baseline="0" noProof="0">
              <a:ln>
                <a:noFill/>
              </a:ln>
              <a:solidFill>
                <a:srgbClr val="D1EAEE"/>
              </a:solidFill>
              <a:effectLst/>
              <a:uLnTx/>
              <a:uFillTx/>
              <a:latin typeface="Arial" panose="020B0604020202020204" pitchFamily="34" charset="0"/>
              <a:ea typeface="+mn-ea"/>
              <a:cs typeface="Arial" panose="020B0604020202020204" pitchFamily="34" charset="0"/>
            </a:endParaRPr>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en-US"/>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fld id="{1847058C-3CFA-4F4A-B661-DC84FEB6398E}" type="datetimeFigureOut">
              <a:rPr kumimoji="0" lang="en-US" sz="1200" b="0" i="0" u="none" strike="noStrike" kern="1200" cap="none" spc="0" normalizeH="0" baseline="0" noProof="0" smtClean="0">
                <a:ln>
                  <a:noFill/>
                </a:ln>
                <a:solidFill>
                  <a:schemeClr val="tx2">
                    <a:shade val="90000"/>
                  </a:schemeClr>
                </a:solidFill>
                <a:effectLst/>
                <a:uLnTx/>
                <a:uFillTx/>
                <a:latin typeface="Arial" panose="020B0604020202020204" pitchFamily="34" charset="0"/>
                <a:ea typeface="+mn-ea"/>
                <a:cs typeface="Arial" panose="020B0604020202020204" pitchFamily="34" charset="0"/>
              </a:rPr>
              <a:t>3/16/2022</a:t>
            </a:fld>
            <a:endParaRPr kumimoji="0" lang="en-US" sz="1200" b="0" i="0" u="none" strike="noStrike" kern="1200" cap="none" spc="0" normalizeH="0" baseline="0" noProof="0">
              <a:ln>
                <a:noFill/>
              </a:ln>
              <a:solidFill>
                <a:schemeClr val="tx2">
                  <a:shade val="90000"/>
                </a:schemeClr>
              </a:solidFill>
              <a:effectLst/>
              <a:uLnTx/>
              <a:uFillTx/>
              <a:latin typeface="Arial" panose="020B0604020202020204" pitchFamily="34" charset="0"/>
              <a:ea typeface="+mn-ea"/>
              <a:cs typeface="Arial" panose="020B0604020202020204" pitchFamily="34" charset="0"/>
            </a:endParaRPr>
          </a:p>
        </p:txBody>
      </p:sp>
      <p:sp>
        <p:nvSpPr>
          <p:cNvPr id="5" name="Footer Placeholder 4"/>
          <p:cNvSpPr>
            <a:spLocks noGrp="1"/>
          </p:cNvSpPr>
          <p:nvPr>
            <p:ph type="ftr" sz="quarter" idx="11"/>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2">
                  <a:shade val="90000"/>
                </a:schemeClr>
              </a:solidFill>
              <a:effectLst/>
              <a:uLnTx/>
              <a:uFillTx/>
              <a:latin typeface="Arial" panose="020B0604020202020204" pitchFamily="34" charset="0"/>
              <a:ea typeface="+mn-ea"/>
              <a:cs typeface="Arial" panose="020B0604020202020204" pitchFamily="34" charset="0"/>
            </a:endParaRPr>
          </a:p>
        </p:txBody>
      </p:sp>
      <p:sp>
        <p:nvSpPr>
          <p:cNvPr id="6" name="Slide Number Placeholder 5"/>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D239C8E2-182C-47BA-8958-F35839C6D775}" type="slidenum">
              <a:rPr kumimoji="0" lang="en-US" altLang="en-US" sz="1200" b="0" i="0" u="none" strike="noStrike" kern="1200" cap="none" spc="0" normalizeH="0" baseline="0" noProof="0" smtClean="0">
                <a:ln>
                  <a:noFill/>
                </a:ln>
                <a:solidFill>
                  <a:srgbClr val="045C75"/>
                </a:solidFill>
                <a:effectLst/>
                <a:uLnTx/>
                <a:uFillTx/>
                <a:latin typeface="Arial" panose="020B0604020202020204" pitchFamily="34" charset="0"/>
                <a:ea typeface="+mn-ea"/>
                <a:cs typeface="Arial" panose="020B0604020202020204" pitchFamily="34" charset="0"/>
              </a:rPr>
              <a:t>‹#›</a:t>
            </a:fld>
            <a:endParaRPr kumimoji="0" lang="en-US" altLang="en-US" sz="1200" b="0" i="0" u="none" strike="noStrike" kern="1200" cap="none" spc="0" normalizeH="0" baseline="0" noProof="0">
              <a:ln>
                <a:noFill/>
              </a:ln>
              <a:solidFill>
                <a:srgbClr val="045C75"/>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048577" y="395427"/>
            <a:ext cx="1485531" cy="578898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fld id="{1847058C-3CFA-4F4A-B661-DC84FEB6398E}" type="datetimeFigureOut">
              <a:rPr kumimoji="0" lang="en-US" sz="1200" b="0" i="0" u="none" strike="noStrike" kern="1200" cap="none" spc="0" normalizeH="0" baseline="0" noProof="0" smtClean="0">
                <a:ln>
                  <a:noFill/>
                </a:ln>
                <a:solidFill>
                  <a:schemeClr val="tx2">
                    <a:shade val="90000"/>
                  </a:schemeClr>
                </a:solidFill>
                <a:effectLst/>
                <a:uLnTx/>
                <a:uFillTx/>
                <a:latin typeface="Arial" panose="020B0604020202020204" pitchFamily="34" charset="0"/>
                <a:ea typeface="+mn-ea"/>
                <a:cs typeface="Arial" panose="020B0604020202020204" pitchFamily="34" charset="0"/>
              </a:rPr>
              <a:t>3/16/2022</a:t>
            </a:fld>
            <a:endParaRPr kumimoji="0" lang="en-US" sz="1200" b="0" i="0" u="none" strike="noStrike" kern="1200" cap="none" spc="0" normalizeH="0" baseline="0" noProof="0">
              <a:ln>
                <a:noFill/>
              </a:ln>
              <a:solidFill>
                <a:schemeClr val="tx2">
                  <a:shade val="90000"/>
                </a:schemeClr>
              </a:solidFill>
              <a:effectLst/>
              <a:uLnTx/>
              <a:uFillTx/>
              <a:latin typeface="Arial" panose="020B0604020202020204" pitchFamily="34" charset="0"/>
              <a:ea typeface="+mn-ea"/>
              <a:cs typeface="Arial" panose="020B0604020202020204" pitchFamily="34" charset="0"/>
            </a:endParaRPr>
          </a:p>
        </p:txBody>
      </p:sp>
      <p:sp>
        <p:nvSpPr>
          <p:cNvPr id="5" name="Footer Placeholder 4"/>
          <p:cNvSpPr>
            <a:spLocks noGrp="1"/>
          </p:cNvSpPr>
          <p:nvPr>
            <p:ph type="ftr" sz="quarter" idx="11"/>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2">
                  <a:shade val="90000"/>
                </a:schemeClr>
              </a:solidFill>
              <a:effectLst/>
              <a:uLnTx/>
              <a:uFillTx/>
              <a:latin typeface="Arial" panose="020B0604020202020204" pitchFamily="34" charset="0"/>
              <a:ea typeface="+mn-ea"/>
              <a:cs typeface="Arial" panose="020B0604020202020204" pitchFamily="34" charset="0"/>
            </a:endParaRPr>
          </a:p>
        </p:txBody>
      </p:sp>
      <p:sp>
        <p:nvSpPr>
          <p:cNvPr id="6" name="Slide Number Placeholder 5"/>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D239C8E2-182C-47BA-8958-F35839C6D775}" type="slidenum">
              <a:rPr kumimoji="0" lang="en-US" altLang="en-US" sz="1200" b="0" i="0" u="none" strike="noStrike" kern="1200" cap="none" spc="0" normalizeH="0" baseline="0" noProof="0" smtClean="0">
                <a:ln>
                  <a:noFill/>
                </a:ln>
                <a:solidFill>
                  <a:srgbClr val="045C75"/>
                </a:solidFill>
                <a:effectLst/>
                <a:uLnTx/>
                <a:uFillTx/>
                <a:latin typeface="Arial" panose="020B0604020202020204" pitchFamily="34" charset="0"/>
                <a:ea typeface="+mn-ea"/>
                <a:cs typeface="Arial" panose="020B0604020202020204" pitchFamily="34" charset="0"/>
              </a:rPr>
              <a:t>‹#›</a:t>
            </a:fld>
            <a:endParaRPr kumimoji="0" lang="en-US" altLang="en-US" sz="1200" b="0" i="0" u="none" strike="noStrike" kern="1200" cap="none" spc="0" normalizeH="0" baseline="0" noProof="0">
              <a:ln>
                <a:noFill/>
              </a:ln>
              <a:solidFill>
                <a:srgbClr val="045C75"/>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fld id="{1847058C-3CFA-4F4A-B661-DC84FEB6398E}" type="datetimeFigureOut">
              <a:rPr kumimoji="0" lang="en-US" sz="1200" b="0" i="0" u="none" strike="noStrike" kern="1200" cap="none" spc="0" normalizeH="0" baseline="0" noProof="0" smtClean="0">
                <a:ln>
                  <a:noFill/>
                </a:ln>
                <a:solidFill>
                  <a:schemeClr val="tx2">
                    <a:shade val="90000"/>
                  </a:schemeClr>
                </a:solidFill>
                <a:effectLst/>
                <a:uLnTx/>
                <a:uFillTx/>
                <a:latin typeface="Arial" panose="020B0604020202020204" pitchFamily="34" charset="0"/>
                <a:ea typeface="+mn-ea"/>
                <a:cs typeface="Arial" panose="020B0604020202020204" pitchFamily="34" charset="0"/>
              </a:rPr>
              <a:t>3/16/2022</a:t>
            </a:fld>
            <a:endParaRPr kumimoji="0" lang="en-US" sz="1200" b="0" i="0" u="none" strike="noStrike" kern="1200" cap="none" spc="0" normalizeH="0" baseline="0" noProof="0">
              <a:ln>
                <a:noFill/>
              </a:ln>
              <a:solidFill>
                <a:schemeClr val="tx2">
                  <a:shade val="90000"/>
                </a:schemeClr>
              </a:solidFill>
              <a:effectLst/>
              <a:uLnTx/>
              <a:uFillTx/>
              <a:latin typeface="Arial" panose="020B0604020202020204" pitchFamily="34" charset="0"/>
              <a:ea typeface="+mn-ea"/>
              <a:cs typeface="Arial" panose="020B0604020202020204" pitchFamily="34" charset="0"/>
            </a:endParaRPr>
          </a:p>
        </p:txBody>
      </p:sp>
      <p:sp>
        <p:nvSpPr>
          <p:cNvPr id="5" name="Footer Placeholder 4"/>
          <p:cNvSpPr>
            <a:spLocks noGrp="1"/>
          </p:cNvSpPr>
          <p:nvPr>
            <p:ph type="ftr" sz="quarter" idx="11"/>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2">
                  <a:shade val="90000"/>
                </a:schemeClr>
              </a:solidFill>
              <a:effectLst/>
              <a:uLnTx/>
              <a:uFillTx/>
              <a:latin typeface="Arial" panose="020B0604020202020204" pitchFamily="34" charset="0"/>
              <a:ea typeface="+mn-ea"/>
              <a:cs typeface="Arial" panose="020B0604020202020204" pitchFamily="34" charset="0"/>
            </a:endParaRPr>
          </a:p>
        </p:txBody>
      </p:sp>
      <p:sp>
        <p:nvSpPr>
          <p:cNvPr id="6" name="Slide Number Placeholder 5"/>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D239C8E2-182C-47BA-8958-F35839C6D775}" type="slidenum">
              <a:rPr kumimoji="0" lang="en-US" altLang="en-US" sz="1200" b="0" i="0" u="none" strike="noStrike" kern="1200" cap="none" spc="0" normalizeH="0" baseline="0" noProof="0" smtClean="0">
                <a:ln>
                  <a:noFill/>
                </a:ln>
                <a:solidFill>
                  <a:srgbClr val="045C75"/>
                </a:solidFill>
                <a:effectLst/>
                <a:uLnTx/>
                <a:uFillTx/>
                <a:latin typeface="Arial" panose="020B0604020202020204" pitchFamily="34" charset="0"/>
                <a:ea typeface="+mn-ea"/>
                <a:cs typeface="Arial" panose="020B0604020202020204" pitchFamily="34" charset="0"/>
              </a:rPr>
              <a:t>‹#›</a:t>
            </a:fld>
            <a:endParaRPr kumimoji="0" lang="en-US" altLang="en-US" sz="1200" b="0" i="0" u="none" strike="noStrike" kern="1200" cap="none" spc="0" normalizeH="0" baseline="0" noProof="0">
              <a:ln>
                <a:noFill/>
              </a:ln>
              <a:solidFill>
                <a:srgbClr val="045C75"/>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fld id="{26B9D265-2F8A-4BEE-9A56-AD7DA0B58389}" type="datetimeFigureOut">
              <a:rPr kumimoji="0" lang="en-US" sz="1200" b="0" i="0" u="none" strike="noStrike" kern="1200" cap="none" spc="0" normalizeH="0" baseline="0" noProof="0" smtClean="0">
                <a:ln>
                  <a:noFill/>
                </a:ln>
                <a:solidFill>
                  <a:schemeClr val="tx2">
                    <a:shade val="90000"/>
                  </a:schemeClr>
                </a:solidFill>
                <a:effectLst/>
                <a:uLnTx/>
                <a:uFillTx/>
                <a:latin typeface="Arial" panose="020B0604020202020204" pitchFamily="34" charset="0"/>
                <a:ea typeface="+mn-ea"/>
                <a:cs typeface="Arial" panose="020B0604020202020204" pitchFamily="34" charset="0"/>
              </a:rPr>
              <a:t>3/16/2022</a:t>
            </a:fld>
            <a:endParaRPr kumimoji="0" lang="en-US" sz="1200" b="0" i="0" u="none" strike="noStrike" kern="1200" cap="none" spc="0" normalizeH="0" baseline="0" noProof="0">
              <a:ln>
                <a:noFill/>
              </a:ln>
              <a:solidFill>
                <a:schemeClr val="tx2">
                  <a:shade val="90000"/>
                </a:schemeClr>
              </a:solidFill>
              <a:effectLst/>
              <a:uLnTx/>
              <a:uFillTx/>
              <a:latin typeface="Arial" panose="020B0604020202020204" pitchFamily="34" charset="0"/>
              <a:ea typeface="+mn-ea"/>
              <a:cs typeface="Arial" panose="020B0604020202020204" pitchFamily="34" charset="0"/>
            </a:endParaRPr>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2">
                  <a:shade val="90000"/>
                </a:schemeClr>
              </a:solidFill>
              <a:effectLst/>
              <a:uLnTx/>
              <a:uFillTx/>
              <a:latin typeface="Arial" panose="020B0604020202020204" pitchFamily="34" charset="0"/>
              <a:ea typeface="+mn-ea"/>
              <a:cs typeface="Arial" panose="020B0604020202020204" pitchFamily="34" charset="0"/>
            </a:endParaRPr>
          </a:p>
        </p:txBody>
      </p:sp>
      <p:sp>
        <p:nvSpPr>
          <p:cNvPr id="6" name="Slide Number Placeholder 5"/>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45E4246B-920E-4503-88B5-F93843E7AABF}" type="slidenum">
              <a:rPr kumimoji="0" lang="en-US" altLang="en-US" sz="1200" b="0" i="0" u="none" strike="noStrike" kern="1200" cap="none" spc="0" normalizeH="0" baseline="0" noProof="0" smtClean="0">
                <a:ln>
                  <a:noFill/>
                </a:ln>
                <a:solidFill>
                  <a:srgbClr val="D1EAEE"/>
                </a:solidFill>
                <a:effectLst/>
                <a:uLnTx/>
                <a:uFillTx/>
                <a:latin typeface="Arial" panose="020B0604020202020204" pitchFamily="34" charset="0"/>
                <a:ea typeface="+mn-ea"/>
                <a:cs typeface="Arial" panose="020B0604020202020204" pitchFamily="34" charset="0"/>
              </a:rPr>
              <a:t>‹#›</a:t>
            </a:fld>
            <a:endParaRPr kumimoji="0" lang="en-US" altLang="en-US" sz="1200" b="0" i="0" u="none" strike="noStrike" kern="1200" cap="none" spc="0" normalizeH="0" baseline="0" noProof="0">
              <a:ln>
                <a:noFill/>
              </a:ln>
              <a:solidFill>
                <a:srgbClr val="D1EAEE"/>
              </a:solidFill>
              <a:effectLst/>
              <a:uLnTx/>
              <a:uFillTx/>
              <a:latin typeface="Arial" panose="020B0604020202020204" pitchFamily="34" charset="0"/>
              <a:ea typeface="+mn-ea"/>
              <a:cs typeface="Arial" panose="020B0604020202020204" pitchFamily="34" charset="0"/>
            </a:endParaRPr>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en-US"/>
              <a:t>Click to edit Master title style</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en-US"/>
              <a:t>Click to edit Master title style</a:t>
            </a:r>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fld id="{1847058C-3CFA-4F4A-B661-DC84FEB6398E}" type="datetimeFigureOut">
              <a:rPr kumimoji="0" lang="en-US" sz="1200" b="0" i="0" u="none" strike="noStrike" kern="1200" cap="none" spc="0" normalizeH="0" baseline="0" noProof="0" smtClean="0">
                <a:ln>
                  <a:noFill/>
                </a:ln>
                <a:solidFill>
                  <a:schemeClr val="tx2">
                    <a:shade val="90000"/>
                  </a:schemeClr>
                </a:solidFill>
                <a:effectLst/>
                <a:uLnTx/>
                <a:uFillTx/>
                <a:latin typeface="Arial" panose="020B0604020202020204" pitchFamily="34" charset="0"/>
                <a:ea typeface="+mn-ea"/>
                <a:cs typeface="Arial" panose="020B0604020202020204" pitchFamily="34" charset="0"/>
              </a:rPr>
              <a:t>3/16/2022</a:t>
            </a:fld>
            <a:endParaRPr kumimoji="0" lang="en-US" sz="1200" b="0" i="0" u="none" strike="noStrike" kern="1200" cap="none" spc="0" normalizeH="0" baseline="0" noProof="0">
              <a:ln>
                <a:noFill/>
              </a:ln>
              <a:solidFill>
                <a:schemeClr val="tx2">
                  <a:shade val="90000"/>
                </a:schemeClr>
              </a:solidFill>
              <a:effectLst/>
              <a:uLnTx/>
              <a:uFillTx/>
              <a:latin typeface="Arial" panose="020B0604020202020204" pitchFamily="34" charset="0"/>
              <a:ea typeface="+mn-ea"/>
              <a:cs typeface="Arial" panose="020B0604020202020204" pitchFamily="34" charset="0"/>
            </a:endParaRPr>
          </a:p>
        </p:txBody>
      </p:sp>
      <p:sp>
        <p:nvSpPr>
          <p:cNvPr id="6" name="Footer Placeholder 5"/>
          <p:cNvSpPr>
            <a:spLocks noGrp="1"/>
          </p:cNvSpPr>
          <p:nvPr>
            <p:ph type="ftr" sz="quarter" idx="11"/>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2">
                  <a:shade val="90000"/>
                </a:schemeClr>
              </a:solidFill>
              <a:effectLst/>
              <a:uLnTx/>
              <a:uFillTx/>
              <a:latin typeface="Arial" panose="020B0604020202020204" pitchFamily="34" charset="0"/>
              <a:ea typeface="+mn-ea"/>
              <a:cs typeface="Arial" panose="020B0604020202020204" pitchFamily="34" charset="0"/>
            </a:endParaRPr>
          </a:p>
        </p:txBody>
      </p:sp>
      <p:sp>
        <p:nvSpPr>
          <p:cNvPr id="7" name="Slide Number Placeholder 6"/>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D239C8E2-182C-47BA-8958-F35839C6D775}" type="slidenum">
              <a:rPr kumimoji="0" lang="en-US" altLang="en-US" sz="1200" b="0" i="0" u="none" strike="noStrike" kern="1200" cap="none" spc="0" normalizeH="0" baseline="0" noProof="0" smtClean="0">
                <a:ln>
                  <a:noFill/>
                </a:ln>
                <a:solidFill>
                  <a:srgbClr val="045C75"/>
                </a:solidFill>
                <a:effectLst/>
                <a:uLnTx/>
                <a:uFillTx/>
                <a:latin typeface="Arial" panose="020B0604020202020204" pitchFamily="34" charset="0"/>
                <a:ea typeface="+mn-ea"/>
                <a:cs typeface="Arial" panose="020B0604020202020204" pitchFamily="34" charset="0"/>
              </a:rPr>
              <a:t>‹#›</a:t>
            </a:fld>
            <a:endParaRPr kumimoji="0" lang="en-US" altLang="en-US" sz="1200" b="0" i="0" u="none" strike="noStrike" kern="1200" cap="none" spc="0" normalizeH="0" baseline="0" noProof="0">
              <a:ln>
                <a:noFill/>
              </a:ln>
              <a:solidFill>
                <a:srgbClr val="045C75"/>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fld id="{1847058C-3CFA-4F4A-B661-DC84FEB6398E}" type="datetimeFigureOut">
              <a:rPr kumimoji="0" lang="en-US" sz="1200" b="0" i="0" u="none" strike="noStrike" kern="1200" cap="none" spc="0" normalizeH="0" baseline="0" noProof="0" smtClean="0">
                <a:ln>
                  <a:noFill/>
                </a:ln>
                <a:solidFill>
                  <a:schemeClr val="tx2">
                    <a:shade val="90000"/>
                  </a:schemeClr>
                </a:solidFill>
                <a:effectLst/>
                <a:uLnTx/>
                <a:uFillTx/>
                <a:latin typeface="Arial" panose="020B0604020202020204" pitchFamily="34" charset="0"/>
                <a:ea typeface="+mn-ea"/>
                <a:cs typeface="Arial" panose="020B0604020202020204" pitchFamily="34" charset="0"/>
              </a:rPr>
              <a:t>3/16/2022</a:t>
            </a:fld>
            <a:endParaRPr kumimoji="0" lang="en-US" sz="1200" b="0" i="0" u="none" strike="noStrike" kern="1200" cap="none" spc="0" normalizeH="0" baseline="0" noProof="0">
              <a:ln>
                <a:noFill/>
              </a:ln>
              <a:solidFill>
                <a:schemeClr val="tx2">
                  <a:shade val="90000"/>
                </a:schemeClr>
              </a:solidFill>
              <a:effectLst/>
              <a:uLnTx/>
              <a:uFillTx/>
              <a:latin typeface="Arial" panose="020B0604020202020204" pitchFamily="34" charset="0"/>
              <a:ea typeface="+mn-ea"/>
              <a:cs typeface="Arial" panose="020B0604020202020204" pitchFamily="34" charset="0"/>
            </a:endParaRPr>
          </a:p>
        </p:txBody>
      </p:sp>
      <p:sp>
        <p:nvSpPr>
          <p:cNvPr id="8" name="Footer Placeholder 7"/>
          <p:cNvSpPr>
            <a:spLocks noGrp="1"/>
          </p:cNvSpPr>
          <p:nvPr>
            <p:ph type="ftr" sz="quarter" idx="11"/>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2">
                  <a:shade val="90000"/>
                </a:schemeClr>
              </a:solidFill>
              <a:effectLst/>
              <a:uLnTx/>
              <a:uFillTx/>
              <a:latin typeface="Arial" panose="020B0604020202020204" pitchFamily="34" charset="0"/>
              <a:ea typeface="+mn-ea"/>
              <a:cs typeface="Arial" panose="020B0604020202020204" pitchFamily="34" charset="0"/>
            </a:endParaRPr>
          </a:p>
        </p:txBody>
      </p:sp>
      <p:sp>
        <p:nvSpPr>
          <p:cNvPr id="9" name="Slide Number Placeholder 8"/>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D239C8E2-182C-47BA-8958-F35839C6D775}" type="slidenum">
              <a:rPr kumimoji="0" lang="en-US" altLang="en-US" sz="1200" b="0" i="0" u="none" strike="noStrike" kern="1200" cap="none" spc="0" normalizeH="0" baseline="0" noProof="0" smtClean="0">
                <a:ln>
                  <a:noFill/>
                </a:ln>
                <a:solidFill>
                  <a:srgbClr val="045C75"/>
                </a:solidFill>
                <a:effectLst/>
                <a:uLnTx/>
                <a:uFillTx/>
                <a:latin typeface="Arial" panose="020B0604020202020204" pitchFamily="34" charset="0"/>
                <a:ea typeface="+mn-ea"/>
                <a:cs typeface="Arial" panose="020B0604020202020204" pitchFamily="34" charset="0"/>
              </a:rPr>
              <a:t>‹#›</a:t>
            </a:fld>
            <a:endParaRPr kumimoji="0" lang="en-US" altLang="en-US" sz="1200" b="0" i="0" u="none" strike="noStrike" kern="1200" cap="none" spc="0" normalizeH="0" baseline="0" noProof="0">
              <a:ln>
                <a:noFill/>
              </a:ln>
              <a:solidFill>
                <a:srgbClr val="045C75"/>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fld id="{1847058C-3CFA-4F4A-B661-DC84FEB6398E}" type="datetimeFigureOut">
              <a:rPr kumimoji="0" lang="en-US" sz="1200" b="0" i="0" u="none" strike="noStrike" kern="1200" cap="none" spc="0" normalizeH="0" baseline="0" noProof="0" smtClean="0">
                <a:ln>
                  <a:noFill/>
                </a:ln>
                <a:solidFill>
                  <a:schemeClr val="tx2">
                    <a:shade val="90000"/>
                  </a:schemeClr>
                </a:solidFill>
                <a:effectLst/>
                <a:uLnTx/>
                <a:uFillTx/>
                <a:latin typeface="Arial" panose="020B0604020202020204" pitchFamily="34" charset="0"/>
                <a:ea typeface="+mn-ea"/>
                <a:cs typeface="Arial" panose="020B0604020202020204" pitchFamily="34" charset="0"/>
              </a:rPr>
              <a:t>3/16/2022</a:t>
            </a:fld>
            <a:endParaRPr kumimoji="0" lang="en-US" sz="1200" b="0" i="0" u="none" strike="noStrike" kern="1200" cap="none" spc="0" normalizeH="0" baseline="0" noProof="0">
              <a:ln>
                <a:noFill/>
              </a:ln>
              <a:solidFill>
                <a:schemeClr val="tx2">
                  <a:shade val="90000"/>
                </a:schemeClr>
              </a:solidFill>
              <a:effectLst/>
              <a:uLnTx/>
              <a:uFillTx/>
              <a:latin typeface="Arial" panose="020B0604020202020204" pitchFamily="34" charset="0"/>
              <a:ea typeface="+mn-ea"/>
              <a:cs typeface="Arial" panose="020B0604020202020204" pitchFamily="34" charset="0"/>
            </a:endParaRPr>
          </a:p>
        </p:txBody>
      </p:sp>
      <p:sp>
        <p:nvSpPr>
          <p:cNvPr id="4" name="Footer Placeholder 3"/>
          <p:cNvSpPr>
            <a:spLocks noGrp="1"/>
          </p:cNvSpPr>
          <p:nvPr>
            <p:ph type="ftr" sz="quarter" idx="11"/>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2">
                  <a:shade val="90000"/>
                </a:schemeClr>
              </a:solidFill>
              <a:effectLst/>
              <a:uLnTx/>
              <a:uFillTx/>
              <a:latin typeface="Arial" panose="020B0604020202020204" pitchFamily="34" charset="0"/>
              <a:ea typeface="+mn-ea"/>
              <a:cs typeface="Arial" panose="020B0604020202020204" pitchFamily="34" charset="0"/>
            </a:endParaRPr>
          </a:p>
        </p:txBody>
      </p:sp>
      <p:sp>
        <p:nvSpPr>
          <p:cNvPr id="5" name="Slide Number Placeholder 4"/>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D239C8E2-182C-47BA-8958-F35839C6D775}" type="slidenum">
              <a:rPr kumimoji="0" lang="en-US" altLang="en-US" sz="1200" b="0" i="0" u="none" strike="noStrike" kern="1200" cap="none" spc="0" normalizeH="0" baseline="0" noProof="0" smtClean="0">
                <a:ln>
                  <a:noFill/>
                </a:ln>
                <a:solidFill>
                  <a:srgbClr val="045C75"/>
                </a:solidFill>
                <a:effectLst/>
                <a:uLnTx/>
                <a:uFillTx/>
                <a:latin typeface="Arial" panose="020B0604020202020204" pitchFamily="34" charset="0"/>
                <a:ea typeface="+mn-ea"/>
                <a:cs typeface="Arial" panose="020B0604020202020204" pitchFamily="34" charset="0"/>
              </a:rPr>
              <a:t>‹#›</a:t>
            </a:fld>
            <a:endParaRPr kumimoji="0" lang="en-US" altLang="en-US" sz="1200" b="0" i="0" u="none" strike="noStrike" kern="1200" cap="none" spc="0" normalizeH="0" baseline="0" noProof="0">
              <a:ln>
                <a:noFill/>
              </a:ln>
              <a:solidFill>
                <a:srgbClr val="045C75"/>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fld id="{1847058C-3CFA-4F4A-B661-DC84FEB6398E}" type="datetimeFigureOut">
              <a:rPr kumimoji="0" lang="en-US" sz="1200" b="0" i="0" u="none" strike="noStrike" kern="1200" cap="none" spc="0" normalizeH="0" baseline="0" noProof="0" smtClean="0">
                <a:ln>
                  <a:noFill/>
                </a:ln>
                <a:solidFill>
                  <a:schemeClr val="tx2">
                    <a:shade val="90000"/>
                  </a:schemeClr>
                </a:solidFill>
                <a:effectLst/>
                <a:uLnTx/>
                <a:uFillTx/>
                <a:latin typeface="Arial" panose="020B0604020202020204" pitchFamily="34" charset="0"/>
                <a:ea typeface="+mn-ea"/>
                <a:cs typeface="Arial" panose="020B0604020202020204" pitchFamily="34" charset="0"/>
              </a:rPr>
              <a:t>3/16/2022</a:t>
            </a:fld>
            <a:endParaRPr kumimoji="0" lang="en-US" sz="1200" b="0" i="0" u="none" strike="noStrike" kern="1200" cap="none" spc="0" normalizeH="0" baseline="0" noProof="0">
              <a:ln>
                <a:noFill/>
              </a:ln>
              <a:solidFill>
                <a:schemeClr val="tx2">
                  <a:shade val="90000"/>
                </a:schemeClr>
              </a:solidFill>
              <a:effectLst/>
              <a:uLnTx/>
              <a:uFillTx/>
              <a:latin typeface="Arial" panose="020B0604020202020204" pitchFamily="34" charset="0"/>
              <a:ea typeface="+mn-ea"/>
              <a:cs typeface="Arial" panose="020B0604020202020204" pitchFamily="34" charset="0"/>
            </a:endParaRPr>
          </a:p>
        </p:txBody>
      </p:sp>
      <p:sp>
        <p:nvSpPr>
          <p:cNvPr id="3" name="Footer Placeholder 2"/>
          <p:cNvSpPr>
            <a:spLocks noGrp="1"/>
          </p:cNvSpPr>
          <p:nvPr>
            <p:ph type="ftr" sz="quarter" idx="11"/>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2">
                  <a:shade val="90000"/>
                </a:schemeClr>
              </a:solidFill>
              <a:effectLst/>
              <a:uLnTx/>
              <a:uFillTx/>
              <a:latin typeface="Arial" panose="020B0604020202020204" pitchFamily="34" charset="0"/>
              <a:ea typeface="+mn-ea"/>
              <a:cs typeface="Arial" panose="020B0604020202020204" pitchFamily="34" charset="0"/>
            </a:endParaRPr>
          </a:p>
        </p:txBody>
      </p:sp>
      <p:sp>
        <p:nvSpPr>
          <p:cNvPr id="4" name="Slide Number Placeholder 3"/>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D239C8E2-182C-47BA-8958-F35839C6D775}" type="slidenum">
              <a:rPr kumimoji="0" lang="en-US" altLang="en-US" sz="1200" b="0" i="0" u="none" strike="noStrike" kern="1200" cap="none" spc="0" normalizeH="0" baseline="0" noProof="0" smtClean="0">
                <a:ln>
                  <a:noFill/>
                </a:ln>
                <a:solidFill>
                  <a:srgbClr val="045C75"/>
                </a:solidFill>
                <a:effectLst/>
                <a:uLnTx/>
                <a:uFillTx/>
                <a:latin typeface="Arial" panose="020B0604020202020204" pitchFamily="34" charset="0"/>
                <a:ea typeface="+mn-ea"/>
                <a:cs typeface="Arial" panose="020B0604020202020204" pitchFamily="34" charset="0"/>
              </a:rPr>
              <a:t>‹#›</a:t>
            </a:fld>
            <a:endParaRPr kumimoji="0" lang="en-US" altLang="en-US" sz="1200" b="0" i="0" u="none" strike="noStrike" kern="1200" cap="none" spc="0" normalizeH="0" baseline="0" noProof="0">
              <a:ln>
                <a:noFill/>
              </a:ln>
              <a:solidFill>
                <a:srgbClr val="045C75"/>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fld id="{1847058C-3CFA-4F4A-B661-DC84FEB6398E}" type="datetimeFigureOut">
              <a:rPr kumimoji="0" lang="en-US" sz="1200" b="0" i="0" u="none" strike="noStrike" kern="1200" cap="none" spc="0" normalizeH="0" baseline="0" noProof="0" smtClean="0">
                <a:ln>
                  <a:noFill/>
                </a:ln>
                <a:solidFill>
                  <a:schemeClr val="tx2">
                    <a:shade val="90000"/>
                  </a:schemeClr>
                </a:solidFill>
                <a:effectLst/>
                <a:uLnTx/>
                <a:uFillTx/>
                <a:latin typeface="Arial" panose="020B0604020202020204" pitchFamily="34" charset="0"/>
                <a:ea typeface="+mn-ea"/>
                <a:cs typeface="Arial" panose="020B0604020202020204" pitchFamily="34" charset="0"/>
              </a:rPr>
              <a:t>3/16/2022</a:t>
            </a:fld>
            <a:endParaRPr kumimoji="0" lang="en-US" sz="1200" b="0" i="0" u="none" strike="noStrike" kern="1200" cap="none" spc="0" normalizeH="0" baseline="0" noProof="0">
              <a:ln>
                <a:noFill/>
              </a:ln>
              <a:solidFill>
                <a:schemeClr val="tx2">
                  <a:shade val="90000"/>
                </a:schemeClr>
              </a:solidFill>
              <a:effectLst/>
              <a:uLnTx/>
              <a:uFillTx/>
              <a:latin typeface="Arial" panose="020B0604020202020204" pitchFamily="34" charset="0"/>
              <a:ea typeface="+mn-ea"/>
              <a:cs typeface="Arial" panose="020B0604020202020204" pitchFamily="34" charset="0"/>
            </a:endParaRPr>
          </a:p>
        </p:txBody>
      </p:sp>
      <p:sp>
        <p:nvSpPr>
          <p:cNvPr id="6" name="Footer Placeholder 5"/>
          <p:cNvSpPr>
            <a:spLocks noGrp="1"/>
          </p:cNvSpPr>
          <p:nvPr>
            <p:ph type="ftr" sz="quarter" idx="11"/>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2">
                  <a:shade val="90000"/>
                </a:schemeClr>
              </a:solidFill>
              <a:effectLst/>
              <a:uLnTx/>
              <a:uFillTx/>
              <a:latin typeface="Arial" panose="020B0604020202020204" pitchFamily="34" charset="0"/>
              <a:ea typeface="+mn-ea"/>
              <a:cs typeface="Arial" panose="020B0604020202020204" pitchFamily="34" charset="0"/>
            </a:endParaRPr>
          </a:p>
        </p:txBody>
      </p:sp>
      <p:sp>
        <p:nvSpPr>
          <p:cNvPr id="7" name="Slide Number Placeholder 6"/>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D239C8E2-182C-47BA-8958-F35839C6D775}" type="slidenum">
              <a:rPr kumimoji="0" lang="en-US" altLang="en-US" sz="1200" b="0" i="0" u="none" strike="noStrike" kern="1200" cap="none" spc="0" normalizeH="0" baseline="0" noProof="0" smtClean="0">
                <a:ln>
                  <a:noFill/>
                </a:ln>
                <a:solidFill>
                  <a:srgbClr val="045C75"/>
                </a:solidFill>
                <a:effectLst/>
                <a:uLnTx/>
                <a:uFillTx/>
                <a:latin typeface="Arial" panose="020B0604020202020204" pitchFamily="34" charset="0"/>
                <a:ea typeface="+mn-ea"/>
                <a:cs typeface="Arial" panose="020B0604020202020204" pitchFamily="34" charset="0"/>
              </a:rPr>
              <a:t>‹#›</a:t>
            </a:fld>
            <a:endParaRPr kumimoji="0" lang="en-US" altLang="en-US" sz="1200" b="0" i="0" u="none" strike="noStrike" kern="1200" cap="none" spc="0" normalizeH="0" baseline="0" noProof="0">
              <a:ln>
                <a:noFill/>
              </a:ln>
              <a:solidFill>
                <a:srgbClr val="045C75"/>
              </a:solidFill>
              <a:effectLst/>
              <a:uLnTx/>
              <a:uFillTx/>
              <a:latin typeface="Arial" panose="020B0604020202020204" pitchFamily="34" charset="0"/>
              <a:ea typeface="+mn-ea"/>
              <a:cs typeface="Arial" panose="020B0604020202020204" pitchFamily="34" charset="0"/>
            </a:endParaRPr>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en-US"/>
              <a:t>Click to edit Master title style</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5" name="Date Placeholder 4"/>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fld id="{96D7A9A1-DE44-43EF-9FE2-FD31C429C8C9}" type="datetimeFigureOut">
              <a:rPr kumimoji="0" lang="en-US" sz="1200" b="0" i="0" u="none" strike="noStrike" kern="1200" cap="none" spc="0" normalizeH="0" baseline="0" noProof="0" smtClean="0">
                <a:ln>
                  <a:noFill/>
                </a:ln>
                <a:solidFill>
                  <a:schemeClr val="tx2">
                    <a:shade val="90000"/>
                  </a:schemeClr>
                </a:solidFill>
                <a:effectLst/>
                <a:uLnTx/>
                <a:uFillTx/>
                <a:latin typeface="Arial" panose="020B0604020202020204" pitchFamily="34" charset="0"/>
                <a:ea typeface="+mn-ea"/>
                <a:cs typeface="Arial" panose="020B0604020202020204" pitchFamily="34" charset="0"/>
              </a:rPr>
              <a:t>3/16/2022</a:t>
            </a:fld>
            <a:endParaRPr kumimoji="0" lang="en-US" sz="1200" b="0" i="0" u="none" strike="noStrike" kern="1200" cap="none" spc="0" normalizeH="0" baseline="0" noProof="0">
              <a:ln>
                <a:noFill/>
              </a:ln>
              <a:solidFill>
                <a:schemeClr val="tx2">
                  <a:shade val="90000"/>
                </a:schemeClr>
              </a:solidFill>
              <a:effectLst/>
              <a:uLnTx/>
              <a:uFillTx/>
              <a:latin typeface="Arial" panose="020B0604020202020204" pitchFamily="34" charset="0"/>
              <a:ea typeface="+mn-ea"/>
              <a:cs typeface="Arial" panose="020B0604020202020204" pitchFamily="34" charset="0"/>
            </a:endParaRPr>
          </a:p>
        </p:txBody>
      </p:sp>
      <p:sp>
        <p:nvSpPr>
          <p:cNvPr id="7" name="Slide Number Placeholder 6"/>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07E1B105-8B62-4466-8259-6E53FC47314B}" type="slidenum">
              <a:rPr kumimoji="0" lang="en-US" altLang="en-US" sz="1200" b="0" i="0" u="none" strike="noStrike" kern="1200" cap="none" spc="0" normalizeH="0" baseline="0" noProof="0" smtClean="0">
                <a:ln>
                  <a:noFill/>
                </a:ln>
                <a:solidFill>
                  <a:srgbClr val="045C75"/>
                </a:solidFill>
                <a:effectLst/>
                <a:uLnTx/>
                <a:uFillTx/>
                <a:latin typeface="Arial" panose="020B0604020202020204" pitchFamily="34" charset="0"/>
                <a:ea typeface="+mn-ea"/>
                <a:cs typeface="Arial" panose="020B0604020202020204" pitchFamily="34" charset="0"/>
              </a:rPr>
              <a:t>‹#›</a:t>
            </a:fld>
            <a:endParaRPr kumimoji="0" lang="en-US" altLang="en-US" sz="1200" b="0" i="0" u="none" strike="noStrike" kern="1200" cap="none" spc="0" normalizeH="0" baseline="0" noProof="0">
              <a:ln>
                <a:noFill/>
              </a:ln>
              <a:solidFill>
                <a:srgbClr val="045C75"/>
              </a:solidFill>
              <a:effectLst/>
              <a:uLnTx/>
              <a:uFillTx/>
              <a:latin typeface="Arial" panose="020B0604020202020204" pitchFamily="34" charset="0"/>
              <a:ea typeface="+mn-ea"/>
              <a:cs typeface="Arial" panose="020B0604020202020204" pitchFamily="34" charset="0"/>
            </a:endParaRPr>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2">
                  <a:shade val="90000"/>
                </a:schemeClr>
              </a:solidFill>
              <a:effectLst/>
              <a:uLnTx/>
              <a:uFillTx/>
              <a:latin typeface="Arial" panose="020B0604020202020204" pitchFamily="34" charset="0"/>
              <a:ea typeface="+mn-ea"/>
              <a:cs typeface="Arial" panose="020B0604020202020204" pitchFamily="34" charset="0"/>
            </a:endParaRPr>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en-US"/>
              <a:t>Click to edit Master title style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pPr marL="0" marR="0" lvl="0" indent="0" algn="l" defTabSz="914400" rtl="0" eaLnBrk="1" fontAlgn="base" latinLnBrk="0" hangingPunct="1">
              <a:lnSpc>
                <a:spcPct val="100000"/>
              </a:lnSpc>
              <a:spcBef>
                <a:spcPct val="0"/>
              </a:spcBef>
              <a:spcAft>
                <a:spcPct val="0"/>
              </a:spcAft>
              <a:buClrTx/>
              <a:buSzTx/>
              <a:buFontTx/>
              <a:buNone/>
              <a:defRPr/>
            </a:pPr>
            <a:fld id="{1847058C-3CFA-4F4A-B661-DC84FEB6398E}" type="datetimeFigureOut">
              <a:rPr kumimoji="0" lang="en-US" sz="1200" b="0" i="0" u="none" strike="noStrike" kern="1200" cap="none" spc="0" normalizeH="0" baseline="0" noProof="0" smtClean="0">
                <a:ln>
                  <a:noFill/>
                </a:ln>
                <a:solidFill>
                  <a:schemeClr val="tx2">
                    <a:shade val="90000"/>
                  </a:schemeClr>
                </a:solidFill>
                <a:effectLst/>
                <a:uLnTx/>
                <a:uFillTx/>
                <a:latin typeface="Arial" panose="020B0604020202020204" pitchFamily="34" charset="0"/>
                <a:ea typeface="+mn-ea"/>
                <a:cs typeface="Arial" panose="020B0604020202020204" pitchFamily="34" charset="0"/>
              </a:rPr>
              <a:t>3/16/2022</a:t>
            </a:fld>
            <a:endParaRPr kumimoji="0" lang="en-US" sz="1200" b="0" i="0" u="none" strike="noStrike" kern="1200" cap="none" spc="0" normalizeH="0" baseline="0" noProof="0">
              <a:ln>
                <a:noFill/>
              </a:ln>
              <a:solidFill>
                <a:schemeClr val="tx2">
                  <a:shade val="90000"/>
                </a:schemeClr>
              </a:solidFill>
              <a:effectLst/>
              <a:uLnTx/>
              <a:uFillTx/>
              <a:latin typeface="Arial" panose="020B0604020202020204" pitchFamily="34" charset="0"/>
              <a:ea typeface="+mn-ea"/>
              <a:cs typeface="Arial" panose="020B0604020202020204" pitchFamily="34" charset="0"/>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2">
                  <a:shade val="90000"/>
                </a:schemeClr>
              </a:solidFill>
              <a:effectLst/>
              <a:uLnTx/>
              <a:uFillTx/>
              <a:latin typeface="Arial" panose="020B0604020202020204" pitchFamily="34" charset="0"/>
              <a:ea typeface="+mn-ea"/>
              <a:cs typeface="Arial" panose="020B0604020202020204" pitchFamily="34" charset="0"/>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D239C8E2-182C-47BA-8958-F35839C6D775}" type="slidenum">
              <a:rPr kumimoji="0" lang="en-US" altLang="en-US" sz="1200" b="0" i="0" u="none" strike="noStrike" kern="1200" cap="none" spc="0" normalizeH="0" baseline="0" noProof="0" smtClean="0">
                <a:ln>
                  <a:noFill/>
                </a:ln>
                <a:solidFill>
                  <a:srgbClr val="045C75"/>
                </a:solidFill>
                <a:effectLst/>
                <a:uLnTx/>
                <a:uFillTx/>
                <a:latin typeface="Arial" panose="020B0604020202020204" pitchFamily="34" charset="0"/>
                <a:ea typeface="+mn-ea"/>
                <a:cs typeface="Arial" panose="020B0604020202020204" pitchFamily="34" charset="0"/>
              </a:rPr>
              <a:t>‹#›</a:t>
            </a:fld>
            <a:endParaRPr kumimoji="0" lang="en-US" altLang="en-US" sz="1200" b="0" i="0" u="none" strike="noStrike" kern="1200" cap="none" spc="0" normalizeH="0" baseline="0" noProof="0">
              <a:ln>
                <a:noFill/>
              </a:ln>
              <a:solidFill>
                <a:srgbClr val="045C75"/>
              </a:solidFill>
              <a:effectLst/>
              <a:uLnTx/>
              <a:uFillTx/>
              <a:latin typeface="Arial" panose="020B0604020202020204" pitchFamily="34" charset="0"/>
              <a:ea typeface="+mn-ea"/>
              <a:cs typeface="Arial" panose="020B0604020202020204" pitchFamily="34" charset="0"/>
            </a:endParaRPr>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en-US"/>
              <a:t>Click to edit Master title style</a:t>
            </a:r>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anose="020B0604020202020204"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anose="020B0604020202020204"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anose="020B0604020202020204"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anose="020B0604020202020204"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anose="020B0604020202020204"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anose="020B0604020202020204"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anose="020B0604020202020204"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anose="020B0604020202020204"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anose="020B0604020202020204"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lumMod val="50000"/>
          </a:schemeClr>
        </a:solidFill>
        <a:effectLst/>
      </p:bgPr>
    </p:bg>
    <p:spTree>
      <p:nvGrpSpPr>
        <p:cNvPr id="1" name=""/>
        <p:cNvGrpSpPr/>
        <p:nvPr/>
      </p:nvGrpSpPr>
      <p:grpSpPr>
        <a:xfrm>
          <a:off x="0" y="0"/>
          <a:ext cx="0" cy="0"/>
          <a:chOff x="0" y="0"/>
          <a:chExt cx="0" cy="0"/>
        </a:xfrm>
      </p:grpSpPr>
      <p:sp>
        <p:nvSpPr>
          <p:cNvPr id="5123" name="Subtitle 2"/>
          <p:cNvSpPr>
            <a:spLocks noGrp="1"/>
          </p:cNvSpPr>
          <p:nvPr>
            <p:ph type="subTitle" idx="1"/>
          </p:nvPr>
        </p:nvSpPr>
        <p:spPr>
          <a:xfrm>
            <a:off x="609600" y="4648200"/>
            <a:ext cx="6553200" cy="457200"/>
          </a:xfrm>
        </p:spPr>
        <p:txBody>
          <a:bodyPr vert="horz" wrap="square" lIns="0" tIns="45720" rIns="18288" bIns="45720" anchor="t">
            <a:normAutofit/>
          </a:bodyPr>
          <a:lstStyle/>
          <a:p>
            <a:pPr marR="0" eaLnBrk="1" hangingPunct="1">
              <a:buClr>
                <a:srgbClr val="0BD0D9"/>
              </a:buClr>
              <a:buSzPct val="95000"/>
            </a:pPr>
            <a:r>
              <a:rPr lang="en-US" altLang="en-US" kern="1200" dirty="0">
                <a:latin typeface="Cambria" panose="02040503050406030204" pitchFamily="18" charset="0"/>
                <a:ea typeface="+mn-ea"/>
                <a:cs typeface="+mn-cs"/>
              </a:rPr>
              <a:t>UNIT 4</a:t>
            </a:r>
          </a:p>
          <a:p>
            <a:pPr marR="0" eaLnBrk="1" hangingPunct="1">
              <a:buClr>
                <a:srgbClr val="0BD0D9"/>
              </a:buClr>
              <a:buSzPct val="95000"/>
            </a:pPr>
            <a:endParaRPr lang="en-US" altLang="en-US" kern="1200" dirty="0">
              <a:latin typeface="Cambria" panose="02040503050406030204" pitchFamily="18" charset="0"/>
              <a:ea typeface="+mn-ea"/>
              <a:cs typeface="+mn-cs"/>
            </a:endParaRPr>
          </a:p>
        </p:txBody>
      </p:sp>
      <p:sp>
        <p:nvSpPr>
          <p:cNvPr id="2" name="Title 1"/>
          <p:cNvSpPr>
            <a:spLocks noGrp="1"/>
          </p:cNvSpPr>
          <p:nvPr>
            <p:ph type="ctrTitle"/>
          </p:nvPr>
        </p:nvSpPr>
        <p:spPr bwMode="auto">
          <a:xfrm>
            <a:off x="604705" y="2971799"/>
            <a:ext cx="6710496" cy="1474435"/>
          </a:xfrm>
          <a:ln>
            <a:miter lim="800000"/>
          </a:ln>
          <a:effectLst/>
          <a:sp3d prstMaterial="plastic"/>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18288" bIns="0" numCol="1" anchor="b" anchorCtr="0" compatLnSpc="1">
            <a:normAutofit/>
            <a:scene3d>
              <a:camera prst="orthographicFront"/>
              <a:lightRig rig="freezing" dir="t">
                <a:rot lat="0" lon="0" rev="5640000"/>
              </a:lightRig>
            </a:scene3d>
            <a:sp3d prstMaterial="flat">
              <a:bevelT w="38100" h="38100"/>
              <a:contourClr>
                <a:schemeClr val="tx2"/>
              </a:contourClr>
            </a:sp3d>
          </a:bodyPr>
          <a:lstStyle/>
          <a:p>
            <a:pPr marL="0" marR="0" lvl="0" indent="0" algn="r" defTabSz="914400" rtl="0" eaLnBrk="1" fontAlgn="auto" latinLnBrk="0" hangingPunct="1">
              <a:lnSpc>
                <a:spcPct val="100000"/>
              </a:lnSpc>
              <a:spcBef>
                <a:spcPct val="0"/>
              </a:spcBef>
              <a:spcAft>
                <a:spcPts val="0"/>
              </a:spcAft>
              <a:buClrTx/>
              <a:buSzTx/>
              <a:buFontTx/>
              <a:buNone/>
              <a:defRPr/>
            </a:pPr>
            <a:r>
              <a:rPr kumimoji="0" lang="en-US" sz="4400" b="1" i="0" u="none" strike="noStrike" kern="1200" cap="none" spc="0" normalizeH="0" baseline="0" noProof="0" dirty="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Cambria" panose="02040503050406030204" pitchFamily="18" charset="0"/>
                <a:ea typeface="+mj-ea"/>
                <a:cs typeface="+mj-cs"/>
              </a:rPr>
              <a:t>DISCRETIONARY POWER</a:t>
            </a:r>
            <a:br>
              <a:rPr kumimoji="0" lang="en-US" sz="4400" b="1" i="0" u="none" strike="noStrike" kern="1200" cap="none" spc="0" normalizeH="0" baseline="0" noProof="0" dirty="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Cambria" panose="02040503050406030204" pitchFamily="18" charset="0"/>
                <a:ea typeface="+mj-ea"/>
                <a:cs typeface="+mj-cs"/>
              </a:rPr>
            </a:br>
            <a:r>
              <a:rPr kumimoji="0" lang="en-US" sz="4400" b="1" i="0" u="none" strike="noStrike" kern="1200" cap="none" spc="0" normalizeH="0" baseline="0" noProof="0" dirty="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Cambria" panose="02040503050406030204" pitchFamily="18" charset="0"/>
                <a:ea typeface="+mj-ea"/>
                <a:cs typeface="+mj-cs"/>
              </a:rPr>
              <a:t>L202</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vert="horz" wrap="square" lIns="0" tIns="45720" rIns="0" bIns="0" anchor="b"/>
          <a:lstStyle/>
          <a:p>
            <a:r>
              <a:rPr lang="en-US" altLang="en-US" dirty="0"/>
              <a:t>Classification of discretion</a:t>
            </a:r>
          </a:p>
        </p:txBody>
      </p:sp>
      <p:sp>
        <p:nvSpPr>
          <p:cNvPr id="3" name="Content Placeholder 2"/>
          <p:cNvSpPr>
            <a:spLocks noGrp="1"/>
          </p:cNvSpPr>
          <p:nvPr>
            <p:ph idx="1"/>
          </p:nvPr>
        </p:nvSpPr>
        <p:spPr/>
        <p:txBody>
          <a:bodyPr vert="horz" wrap="square" lIns="91440" tIns="45720" rIns="91440" bIns="45720" numCol="1" anchor="t" anchorCtr="0" compatLnSpc="1">
            <a:normAutofit/>
          </a:bodyPr>
          <a:lstStyle/>
          <a:p>
            <a:pPr marL="514350" marR="0" lvl="0" indent="-514350" algn="just" defTabSz="914400" rtl="0" eaLnBrk="1" fontAlgn="auto" latinLnBrk="0" hangingPunct="1">
              <a:lnSpc>
                <a:spcPct val="100000"/>
              </a:lnSpc>
              <a:spcBef>
                <a:spcPct val="20000"/>
              </a:spcBef>
              <a:spcAft>
                <a:spcPts val="0"/>
              </a:spcAft>
              <a:buClr>
                <a:schemeClr val="accent3"/>
              </a:buClr>
              <a:buSzPct val="95000"/>
              <a:buFont typeface="Wingdings 2" panose="05020102010507070707" pitchFamily="18" charset="2"/>
              <a:buNone/>
              <a:defRPr/>
            </a:pPr>
            <a:r>
              <a:rPr kumimoji="0" lang="en-US" sz="2600" b="0" i="0" u="none" strike="noStrike" kern="1200" cap="none" spc="0" normalizeH="0" baseline="0" noProof="0" dirty="0">
                <a:ln>
                  <a:noFill/>
                </a:ln>
                <a:effectLst/>
                <a:uLnTx/>
                <a:uFillTx/>
                <a:ea typeface="+mn-ea"/>
                <a:cs typeface="+mn-lt"/>
              </a:rPr>
              <a:t>1. </a:t>
            </a:r>
            <a:r>
              <a:rPr kumimoji="0" lang="en-US" sz="2600" b="1" i="0" u="none" strike="noStrike" kern="1200" cap="none" spc="0" normalizeH="0" baseline="0" noProof="0" dirty="0">
                <a:ln>
                  <a:noFill/>
                </a:ln>
                <a:solidFill>
                  <a:schemeClr val="tx2"/>
                </a:solidFill>
                <a:effectLst/>
                <a:uLnTx/>
                <a:uFillTx/>
                <a:ea typeface="+mn-ea"/>
                <a:cs typeface="+mn-lt"/>
              </a:rPr>
              <a:t>Legislative Discretion</a:t>
            </a:r>
          </a:p>
          <a:p>
            <a:pPr marL="514350" marR="0" lvl="0" indent="-514350" algn="just" defTabSz="914400" rtl="0" eaLnBrk="1" fontAlgn="auto" latinLnBrk="0" hangingPunct="1">
              <a:lnSpc>
                <a:spcPct val="100000"/>
              </a:lnSpc>
              <a:spcBef>
                <a:spcPct val="20000"/>
              </a:spcBef>
              <a:spcAft>
                <a:spcPts val="0"/>
              </a:spcAft>
              <a:buClr>
                <a:schemeClr val="accent3"/>
              </a:buClr>
              <a:buSzPct val="95000"/>
              <a:buFont typeface="Wingdings 2" panose="05020102010507070707" pitchFamily="18" charset="2"/>
              <a:buNone/>
              <a:defRPr/>
            </a:pPr>
            <a:r>
              <a:rPr kumimoji="0" lang="en-US" sz="2600" b="0" i="0" u="none" strike="noStrike" kern="1200" cap="none" spc="0" normalizeH="0" baseline="0" noProof="0" dirty="0">
                <a:ln>
                  <a:noFill/>
                </a:ln>
                <a:solidFill>
                  <a:schemeClr val="tx2"/>
                </a:solidFill>
                <a:effectLst/>
                <a:uLnTx/>
                <a:uFillTx/>
                <a:ea typeface="+mn-ea"/>
                <a:cs typeface="+mn-lt"/>
              </a:rPr>
              <a:t>	When an administrative authority is empowered to </a:t>
            </a:r>
            <a:r>
              <a:rPr kumimoji="0" lang="en-US" sz="2600" b="1" i="0" u="none" strike="noStrike" kern="1200" cap="none" spc="0" normalizeH="0" baseline="0" noProof="0" dirty="0">
                <a:ln>
                  <a:noFill/>
                </a:ln>
                <a:solidFill>
                  <a:schemeClr val="tx2"/>
                </a:solidFill>
                <a:effectLst/>
                <a:uLnTx/>
                <a:uFillTx/>
                <a:ea typeface="+mn-ea"/>
                <a:cs typeface="+mn-lt"/>
              </a:rPr>
              <a:t>lay down a general rule</a:t>
            </a:r>
            <a:r>
              <a:rPr kumimoji="0" lang="en-US" sz="2600" b="0" i="0" u="none" strike="noStrike" kern="1200" cap="none" spc="0" normalizeH="0" baseline="0" noProof="0" dirty="0">
                <a:ln>
                  <a:noFill/>
                </a:ln>
                <a:solidFill>
                  <a:schemeClr val="tx2"/>
                </a:solidFill>
                <a:effectLst/>
                <a:uLnTx/>
                <a:uFillTx/>
                <a:ea typeface="+mn-ea"/>
                <a:cs typeface="+mn-lt"/>
              </a:rPr>
              <a:t>, within his discretion in a particular situation.</a:t>
            </a:r>
          </a:p>
          <a:p>
            <a:pPr marL="514350" marR="0" lvl="0" indent="-514350" algn="just" defTabSz="914400" rtl="0" eaLnBrk="1" fontAlgn="auto" latinLnBrk="0" hangingPunct="1">
              <a:lnSpc>
                <a:spcPct val="100000"/>
              </a:lnSpc>
              <a:spcBef>
                <a:spcPct val="20000"/>
              </a:spcBef>
              <a:spcAft>
                <a:spcPts val="0"/>
              </a:spcAft>
              <a:buClr>
                <a:schemeClr val="accent3"/>
              </a:buClr>
              <a:buSzPct val="95000"/>
              <a:buFont typeface="Wingdings 2" panose="05020102010507070707" pitchFamily="18" charset="2"/>
              <a:buNone/>
              <a:defRPr/>
            </a:pPr>
            <a:endParaRPr kumimoji="0" lang="en-US" sz="2600" b="0" i="0" u="none" strike="noStrike" kern="1200" cap="none" spc="0" normalizeH="0" baseline="0" noProof="0" dirty="0">
              <a:ln>
                <a:noFill/>
              </a:ln>
              <a:solidFill>
                <a:schemeClr val="tx2"/>
              </a:solidFill>
              <a:effectLst/>
              <a:uLnTx/>
              <a:uFillTx/>
              <a:ea typeface="+mn-ea"/>
              <a:cs typeface="+mn-lt"/>
            </a:endParaRPr>
          </a:p>
          <a:p>
            <a:pPr marL="514350" marR="0" lvl="0" indent="-514350" algn="just" defTabSz="914400" rtl="0" eaLnBrk="1" fontAlgn="auto" latinLnBrk="0" hangingPunct="1">
              <a:lnSpc>
                <a:spcPct val="100000"/>
              </a:lnSpc>
              <a:spcBef>
                <a:spcPct val="20000"/>
              </a:spcBef>
              <a:spcAft>
                <a:spcPts val="0"/>
              </a:spcAft>
              <a:buClr>
                <a:schemeClr val="accent3"/>
              </a:buClr>
              <a:buSzPct val="95000"/>
              <a:buFont typeface="Arial" panose="020B0604020202020204" pitchFamily="34" charset="0"/>
              <a:buChar char="•"/>
              <a:defRPr/>
            </a:pPr>
            <a:r>
              <a:rPr kumimoji="0" lang="en-US" sz="2600" b="0" i="0" u="none" strike="noStrike" kern="1200" cap="none" spc="0" normalizeH="0" baseline="0" noProof="0" dirty="0">
                <a:ln>
                  <a:noFill/>
                </a:ln>
                <a:solidFill>
                  <a:schemeClr val="tx2"/>
                </a:solidFill>
                <a:effectLst/>
                <a:uLnTx/>
                <a:uFillTx/>
                <a:ea typeface="+mn-ea"/>
                <a:cs typeface="+mn-lt"/>
              </a:rPr>
              <a:t>the exercise of such discretion is predominantly legislative in nature and may be called Legislative Discretion.</a:t>
            </a:r>
          </a:p>
          <a:p>
            <a:pPr marL="514350" marR="0" lvl="0" indent="-514350" algn="l" defTabSz="914400" rtl="0" eaLnBrk="1" fontAlgn="auto" latinLnBrk="0" hangingPunct="1">
              <a:lnSpc>
                <a:spcPct val="100000"/>
              </a:lnSpc>
              <a:spcBef>
                <a:spcPct val="20000"/>
              </a:spcBef>
              <a:spcAft>
                <a:spcPts val="0"/>
              </a:spcAft>
              <a:buClr>
                <a:schemeClr val="accent3"/>
              </a:buClr>
              <a:buSzPct val="95000"/>
              <a:buFont typeface="Arial" panose="020B0604020202020204" pitchFamily="34" charset="0"/>
              <a:buChar char="•"/>
              <a:defRPr/>
            </a:pPr>
            <a:endParaRPr kumimoji="0" lang="en-US" sz="2600" b="0" i="0" u="none" strike="noStrike" kern="1200" cap="none" spc="0" normalizeH="0" baseline="0" noProof="0" dirty="0">
              <a:ln>
                <a:noFill/>
              </a:ln>
              <a:effectLst/>
              <a:uLnTx/>
              <a:uFillTx/>
              <a:ea typeface="+mn-ea"/>
              <a:cs typeface="+mn-lt"/>
            </a:endParaRPr>
          </a:p>
          <a:p>
            <a:pPr marL="514350" marR="0" lvl="0" indent="-514350" algn="l" defTabSz="914400" rtl="0" eaLnBrk="1" fontAlgn="auto" latinLnBrk="0" hangingPunct="1">
              <a:lnSpc>
                <a:spcPct val="100000"/>
              </a:lnSpc>
              <a:spcBef>
                <a:spcPct val="20000"/>
              </a:spcBef>
              <a:spcAft>
                <a:spcPts val="0"/>
              </a:spcAft>
              <a:buClr>
                <a:schemeClr val="accent3"/>
              </a:buClr>
              <a:buSzPct val="95000"/>
              <a:buFont typeface="Wingdings 2" panose="05020102010507070707" pitchFamily="18" charset="2"/>
              <a:buNone/>
              <a:defRPr/>
            </a:pPr>
            <a:endParaRPr kumimoji="0" lang="en-US" sz="2600" b="0" i="0" u="none" strike="noStrike" kern="1200" cap="none" spc="0" normalizeH="0" baseline="0" noProof="0" dirty="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panose="05020102010507070707"/>
              <a:buChar char=""/>
              <a:defRPr/>
            </a:pPr>
            <a:endParaRPr kumimoji="0" lang="en-US" sz="26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vert="horz" wrap="square" lIns="0" tIns="45720" rIns="0" bIns="0" anchor="b"/>
          <a:lstStyle/>
          <a:p>
            <a:r>
              <a:rPr lang="en-US" altLang="en-US" dirty="0"/>
              <a:t>Classification of discretion</a:t>
            </a:r>
          </a:p>
        </p:txBody>
      </p:sp>
      <p:sp>
        <p:nvSpPr>
          <p:cNvPr id="13315" name="Content Placeholder 2"/>
          <p:cNvSpPr>
            <a:spLocks noGrp="1"/>
          </p:cNvSpPr>
          <p:nvPr>
            <p:ph idx="1"/>
          </p:nvPr>
        </p:nvSpPr>
        <p:spPr>
          <a:xfrm>
            <a:off x="457200" y="1524000"/>
            <a:ext cx="8229600" cy="4800600"/>
          </a:xfrm>
        </p:spPr>
        <p:txBody>
          <a:bodyPr vert="horz" wrap="square" lIns="91440" tIns="45720" rIns="91440" bIns="45720" anchor="t">
            <a:normAutofit lnSpcReduction="10000"/>
          </a:bodyPr>
          <a:lstStyle/>
          <a:p>
            <a:pPr algn="just" eaLnBrk="1" hangingPunct="1"/>
            <a:endParaRPr lang="en-US" altLang="en-US" dirty="0">
              <a:solidFill>
                <a:schemeClr val="tx2"/>
              </a:solidFill>
              <a:latin typeface="Cambria" panose="02040503050406030204" pitchFamily="18" charset="0"/>
            </a:endParaRPr>
          </a:p>
          <a:p>
            <a:pPr marL="114300" indent="0" algn="just" eaLnBrk="1" hangingPunct="1">
              <a:buNone/>
            </a:pPr>
            <a:r>
              <a:rPr lang="en-US" altLang="en-US" dirty="0">
                <a:solidFill>
                  <a:schemeClr val="tx2"/>
                </a:solidFill>
                <a:cs typeface="+mn-lt"/>
              </a:rPr>
              <a:t>2. </a:t>
            </a:r>
            <a:r>
              <a:rPr lang="en-US" altLang="en-US" b="1" dirty="0">
                <a:solidFill>
                  <a:schemeClr val="tx2"/>
                </a:solidFill>
                <a:cs typeface="+mn-lt"/>
              </a:rPr>
              <a:t>Adjudicative Discretion</a:t>
            </a:r>
          </a:p>
          <a:p>
            <a:pPr algn="just" eaLnBrk="1" hangingPunct="1">
              <a:buNone/>
            </a:pPr>
            <a:r>
              <a:rPr lang="en-US" altLang="en-US" b="1" dirty="0">
                <a:solidFill>
                  <a:schemeClr val="tx2"/>
                </a:solidFill>
                <a:cs typeface="+mn-lt"/>
              </a:rPr>
              <a:t>	</a:t>
            </a:r>
            <a:r>
              <a:rPr lang="en-US" altLang="en-US" dirty="0">
                <a:solidFill>
                  <a:schemeClr val="tx2"/>
                </a:solidFill>
                <a:cs typeface="+mn-lt"/>
              </a:rPr>
              <a:t>Where the exercise of Administrative discretion involves a function in the nature of Judicial function, such as licencing, dispute settlement, it may be called adjudicative discretion</a:t>
            </a:r>
          </a:p>
          <a:p>
            <a:pPr algn="just" eaLnBrk="1" hangingPunct="1">
              <a:buNone/>
            </a:pPr>
            <a:endParaRPr lang="en-US" altLang="en-US" dirty="0">
              <a:solidFill>
                <a:schemeClr val="tx2"/>
              </a:solidFill>
              <a:cs typeface="+mn-lt"/>
            </a:endParaRPr>
          </a:p>
          <a:p>
            <a:pPr algn="just">
              <a:buNone/>
            </a:pPr>
            <a:r>
              <a:rPr lang="en-US" altLang="en-US" dirty="0">
                <a:solidFill>
                  <a:schemeClr val="tx2"/>
                </a:solidFill>
                <a:ea typeface="Cambria" panose="02040503050406030204" pitchFamily="18" charset="0"/>
                <a:cs typeface="+mn-lt"/>
              </a:rPr>
              <a:t>3. </a:t>
            </a:r>
            <a:r>
              <a:rPr lang="en-US" altLang="en-US" b="1" dirty="0">
                <a:solidFill>
                  <a:schemeClr val="tx2"/>
                </a:solidFill>
                <a:cs typeface="+mn-lt"/>
              </a:rPr>
              <a:t>Executory Discretion</a:t>
            </a:r>
          </a:p>
          <a:p>
            <a:pPr algn="just">
              <a:buNone/>
            </a:pPr>
            <a:r>
              <a:rPr lang="en-US" altLang="en-US" dirty="0">
                <a:solidFill>
                  <a:schemeClr val="tx2"/>
                </a:solidFill>
                <a:cs typeface="+mn-lt"/>
              </a:rPr>
              <a:t>	When the exercise of Admin. Discretion is primarily concerned with executing a legislative policy that is applying or dispensing with the application of law to a particular situation, then such discretion may be called executory discretion.</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vert="horz" wrap="square" lIns="0" tIns="45720" rIns="0" bIns="0" anchor="b"/>
          <a:lstStyle/>
          <a:p>
            <a:r>
              <a:rPr lang="en-US" altLang="en-US" dirty="0"/>
              <a:t>Classification of discretion</a:t>
            </a:r>
          </a:p>
        </p:txBody>
      </p:sp>
      <p:sp>
        <p:nvSpPr>
          <p:cNvPr id="15363" name="Content Placeholder 2"/>
          <p:cNvSpPr>
            <a:spLocks noGrp="1"/>
          </p:cNvSpPr>
          <p:nvPr>
            <p:ph idx="1"/>
          </p:nvPr>
        </p:nvSpPr>
        <p:spPr>
          <a:xfrm>
            <a:off x="457200" y="1752600"/>
            <a:ext cx="8229600" cy="4724400"/>
          </a:xfrm>
        </p:spPr>
        <p:txBody>
          <a:bodyPr vert="horz" wrap="square" lIns="91440" tIns="45720" rIns="91440" bIns="45720" anchor="t">
            <a:normAutofit fontScale="92500" lnSpcReduction="10000"/>
          </a:bodyPr>
          <a:lstStyle/>
          <a:p>
            <a:pPr algn="just" eaLnBrk="1" hangingPunct="1">
              <a:buNone/>
            </a:pPr>
            <a:r>
              <a:rPr lang="en-US" altLang="en-US" b="1" dirty="0">
                <a:solidFill>
                  <a:schemeClr val="tx2"/>
                </a:solidFill>
                <a:cs typeface="+mn-lt"/>
              </a:rPr>
              <a:t>4. General Discretion</a:t>
            </a:r>
          </a:p>
          <a:p>
            <a:pPr algn="just" eaLnBrk="1" hangingPunct="1">
              <a:buNone/>
            </a:pPr>
            <a:r>
              <a:rPr lang="en-US" altLang="en-US" dirty="0">
                <a:solidFill>
                  <a:schemeClr val="tx2"/>
                </a:solidFill>
                <a:cs typeface="+mn-lt"/>
              </a:rPr>
              <a:t>   This is when discretion is vested in the Executive body of the Govt. and is not tied to the particular office holder or individual.</a:t>
            </a:r>
          </a:p>
          <a:p>
            <a:pPr algn="just" eaLnBrk="1" hangingPunct="1">
              <a:buNone/>
            </a:pPr>
            <a:endParaRPr lang="en-US" altLang="en-US" dirty="0">
              <a:solidFill>
                <a:schemeClr val="tx2"/>
              </a:solidFill>
              <a:cs typeface="+mn-lt"/>
            </a:endParaRPr>
          </a:p>
          <a:p>
            <a:pPr algn="just"/>
            <a:r>
              <a:rPr lang="en-US" altLang="en-US" dirty="0">
                <a:solidFill>
                  <a:schemeClr val="tx2"/>
                </a:solidFill>
                <a:cs typeface="+mn-lt"/>
              </a:rPr>
              <a:t>For example; where the Statute provides, </a:t>
            </a:r>
          </a:p>
          <a:p>
            <a:pPr marL="114300" indent="0" algn="just">
              <a:buNone/>
            </a:pPr>
            <a:r>
              <a:rPr lang="en-US" altLang="en-US" dirty="0">
                <a:solidFill>
                  <a:schemeClr val="tx2"/>
                </a:solidFill>
                <a:cs typeface="+mn-lt"/>
              </a:rPr>
              <a:t>	“A Minister may in its discretion ….” then the 	discretion is generally applicable to Ministers”</a:t>
            </a:r>
          </a:p>
          <a:p>
            <a:pPr marL="273050" lvl="0" indent="-273050" eaLnBrk="0" fontAlgn="base" hangingPunct="0">
              <a:spcAft>
                <a:spcPct val="0"/>
              </a:spcAft>
              <a:buClr>
                <a:srgbClr val="0BD0D9"/>
              </a:buClr>
              <a:buSzPct val="95000"/>
              <a:buFont typeface="Wingdings 2" panose="05020102010507070707" pitchFamily="18" charset="2"/>
              <a:buChar char=""/>
              <a:defRPr/>
            </a:pPr>
            <a:endParaRPr lang="en-US" dirty="0">
              <a:solidFill>
                <a:schemeClr val="tx2"/>
              </a:solidFill>
              <a:cs typeface="+mn-lt"/>
            </a:endParaRPr>
          </a:p>
          <a:p>
            <a:pPr marL="0" lvl="0" indent="0" eaLnBrk="0" fontAlgn="base" hangingPunct="0">
              <a:spcAft>
                <a:spcPct val="0"/>
              </a:spcAft>
              <a:buClr>
                <a:srgbClr val="0BD0D9"/>
              </a:buClr>
              <a:buSzPct val="95000"/>
              <a:buNone/>
              <a:defRPr/>
            </a:pPr>
            <a:r>
              <a:rPr lang="en-US" b="1" dirty="0">
                <a:solidFill>
                  <a:schemeClr val="tx2"/>
                </a:solidFill>
                <a:ea typeface="Cambria" panose="02040503050406030204" pitchFamily="18" charset="0"/>
                <a:cs typeface="+mn-lt"/>
              </a:rPr>
              <a:t>5. Personal or Individual Discretion</a:t>
            </a:r>
          </a:p>
          <a:p>
            <a:pPr marL="0" lvl="0" indent="0" algn="just" eaLnBrk="0" fontAlgn="base" hangingPunct="0">
              <a:spcAft>
                <a:spcPct val="0"/>
              </a:spcAft>
              <a:buClr>
                <a:srgbClr val="0BD0D9"/>
              </a:buClr>
              <a:buSzPct val="95000"/>
              <a:buNone/>
              <a:defRPr/>
            </a:pPr>
            <a:r>
              <a:rPr lang="en-US" dirty="0">
                <a:solidFill>
                  <a:schemeClr val="tx2"/>
                </a:solidFill>
                <a:ea typeface="Cambria" panose="02040503050406030204" pitchFamily="18" charset="0"/>
                <a:cs typeface="+mn-lt"/>
              </a:rPr>
              <a:t>Where an Administrative Discretion is vested in a n   particular individual/office  it is said to be personal or individual   discretion.</a:t>
            </a:r>
          </a:p>
          <a:p>
            <a:pPr algn="just"/>
            <a:endParaRPr lang="en-US" altLang="en-US" dirty="0">
              <a:solidFill>
                <a:schemeClr val="tx2"/>
              </a:solidFill>
              <a:ea typeface="Cambria" panose="02040503050406030204" pitchFamily="18" charset="0"/>
              <a:cs typeface="+mn-lt"/>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vert="horz" wrap="square" lIns="0" tIns="45720" rIns="0" bIns="0" anchor="b"/>
          <a:lstStyle/>
          <a:p>
            <a:pPr eaLnBrk="1" hangingPunct="1"/>
            <a:r>
              <a:rPr lang="en-US" altLang="en-US" sz="3600" b="1" dirty="0">
                <a:latin typeface="Cambria" panose="02040503050406030204" pitchFamily="18" charset="0"/>
              </a:rPr>
              <a:t>A practical example from CPC</a:t>
            </a:r>
          </a:p>
        </p:txBody>
      </p:sp>
      <p:sp>
        <p:nvSpPr>
          <p:cNvPr id="17411" name="Content Placeholder 2"/>
          <p:cNvSpPr>
            <a:spLocks noGrp="1"/>
          </p:cNvSpPr>
          <p:nvPr>
            <p:ph idx="1"/>
          </p:nvPr>
        </p:nvSpPr>
        <p:spPr>
          <a:xfrm>
            <a:off x="457200" y="1981200"/>
            <a:ext cx="8229600" cy="4144963"/>
          </a:xfrm>
        </p:spPr>
        <p:txBody>
          <a:bodyPr vert="horz" wrap="square" lIns="91440" tIns="45720" rIns="91440" bIns="45720" anchor="t"/>
          <a:lstStyle/>
          <a:p>
            <a:pPr algn="just" eaLnBrk="1" hangingPunct="1">
              <a:buNone/>
            </a:pPr>
            <a:r>
              <a:rPr lang="en-US" altLang="en-US" dirty="0">
                <a:latin typeface="Cambria" panose="02040503050406030204" pitchFamily="18" charset="0"/>
              </a:rPr>
              <a:t> </a:t>
            </a:r>
            <a:r>
              <a:rPr lang="en-US" altLang="en-US" dirty="0">
                <a:latin typeface="+mn-ea"/>
                <a:cs typeface="+mn-ea"/>
              </a:rPr>
              <a:t>“ 81.  (1)  In any criminal case and at any stage thereof before verdict or judgment, as the case may be, the Director of Public Prosecutions </a:t>
            </a:r>
            <a:r>
              <a:rPr lang="en-US" altLang="en-US" dirty="0">
                <a:solidFill>
                  <a:srgbClr val="FF0000"/>
                </a:solidFill>
                <a:latin typeface="+mn-ea"/>
                <a:cs typeface="+mn-ea"/>
              </a:rPr>
              <a:t>may</a:t>
            </a:r>
            <a:r>
              <a:rPr lang="en-US" altLang="en-US" dirty="0">
                <a:latin typeface="+mn-ea"/>
                <a:cs typeface="+mn-ea"/>
              </a:rPr>
              <a:t> enter a nolle prosequi, either by stating in court, or by informing the court in writing, that the People intend that the proceedings shall not continue, and, thereupon, the accused shall stand discharged in respect of the charge for which the nolle prosequi is entered, …..</a:t>
            </a:r>
            <a:r>
              <a:rPr lang="en-US" altLang="en-US" dirty="0">
                <a:latin typeface="Cambria" panose="02040503050406030204" pitchFamily="18" charset="0"/>
              </a:rPr>
              <a: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vert="horz" wrap="square" lIns="0" tIns="45720" rIns="0" bIns="0" anchor="b"/>
          <a:lstStyle/>
          <a:p>
            <a:r>
              <a:rPr lang="en-US" altLang="en-US" dirty="0"/>
              <a:t>Classification of discretion</a:t>
            </a:r>
          </a:p>
        </p:txBody>
      </p:sp>
      <p:sp>
        <p:nvSpPr>
          <p:cNvPr id="18435" name="Content Placeholder 2"/>
          <p:cNvSpPr>
            <a:spLocks noGrp="1"/>
          </p:cNvSpPr>
          <p:nvPr>
            <p:ph idx="1"/>
          </p:nvPr>
        </p:nvSpPr>
        <p:spPr>
          <a:xfrm>
            <a:off x="304800" y="1554163"/>
            <a:ext cx="8686800" cy="4664075"/>
          </a:xfrm>
        </p:spPr>
        <p:txBody>
          <a:bodyPr vert="horz" wrap="square" lIns="91440" tIns="45720" rIns="91440" bIns="45720" anchor="t"/>
          <a:lstStyle/>
          <a:p>
            <a:pPr algn="just" eaLnBrk="1" hangingPunct="1"/>
            <a:endParaRPr lang="en-US" altLang="en-US" dirty="0">
              <a:latin typeface="Cambria" panose="02040503050406030204" pitchFamily="18" charset="0"/>
            </a:endParaRPr>
          </a:p>
          <a:p>
            <a:pPr marL="114300" indent="0" algn="just" eaLnBrk="1" hangingPunct="1">
              <a:buNone/>
            </a:pPr>
            <a:r>
              <a:rPr lang="en-US" altLang="en-US" b="1" dirty="0">
                <a:cs typeface="+mn-lt"/>
              </a:rPr>
              <a:t>6. Unqualified Discretion</a:t>
            </a:r>
          </a:p>
          <a:p>
            <a:pPr algn="just" eaLnBrk="1" hangingPunct="1">
              <a:buNone/>
            </a:pPr>
            <a:r>
              <a:rPr lang="en-US" altLang="en-US" dirty="0">
                <a:cs typeface="+mn-lt"/>
              </a:rPr>
              <a:t>	The discretion vested is absolute and unfettered ( Unrestricted) or unqualified neither in purpose nor the legislative standards specified. </a:t>
            </a:r>
          </a:p>
          <a:p>
            <a:pPr algn="just" eaLnBrk="1" hangingPunct="1">
              <a:buNone/>
            </a:pPr>
            <a:endParaRPr lang="en-US" altLang="en-US" dirty="0">
              <a:cs typeface="+mn-lt"/>
            </a:endParaRPr>
          </a:p>
          <a:p>
            <a:pPr algn="just" eaLnBrk="1" hangingPunct="1">
              <a:buNone/>
            </a:pPr>
            <a:r>
              <a:rPr lang="en-US" altLang="en-US" b="1" dirty="0">
                <a:cs typeface="+mn-lt"/>
              </a:rPr>
              <a:t>7. Qualified Discretion</a:t>
            </a:r>
          </a:p>
          <a:p>
            <a:pPr algn="just" eaLnBrk="1" hangingPunct="1">
              <a:buNone/>
            </a:pPr>
            <a:r>
              <a:rPr lang="en-US" altLang="en-US" dirty="0">
                <a:cs typeface="+mn-lt"/>
              </a:rPr>
              <a:t>   The discretion is qualified where both the purpose and standards are specified in statute to guide the exercise of discretion.  E.g. Appointment of Ministers.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228600" y="533400"/>
            <a:ext cx="8686800" cy="838200"/>
          </a:xfrm>
        </p:spPr>
        <p:txBody>
          <a:bodyPr vert="horz" wrap="square" lIns="0" tIns="45720" rIns="0" bIns="0" anchor="b">
            <a:normAutofit fontScale="90000"/>
          </a:bodyPr>
          <a:lstStyle/>
          <a:p>
            <a:pPr eaLnBrk="1" hangingPunct="1"/>
            <a:r>
              <a:rPr lang="en-US" altLang="en-US" sz="3200" b="1" dirty="0">
                <a:cs typeface="+mj-lt"/>
              </a:rPr>
              <a:t>Discretion of legislature, judicial and executive bodies</a:t>
            </a:r>
          </a:p>
        </p:txBody>
      </p:sp>
      <p:sp>
        <p:nvSpPr>
          <p:cNvPr id="20483" name="Content Placeholder 2"/>
          <p:cNvSpPr>
            <a:spLocks noGrp="1"/>
          </p:cNvSpPr>
          <p:nvPr>
            <p:ph idx="1"/>
          </p:nvPr>
        </p:nvSpPr>
        <p:spPr>
          <a:xfrm>
            <a:off x="304800" y="1554163"/>
            <a:ext cx="8610600" cy="5075237"/>
          </a:xfrm>
        </p:spPr>
        <p:txBody>
          <a:bodyPr vert="horz" wrap="square" lIns="91440" tIns="45720" rIns="91440" bIns="45720" anchor="t"/>
          <a:lstStyle/>
          <a:p>
            <a:pPr algn="just" eaLnBrk="1" hangingPunct="1">
              <a:buFont typeface="Arial" panose="020B0604020202020204" pitchFamily="34" charset="0"/>
              <a:buChar char="•"/>
            </a:pPr>
            <a:r>
              <a:rPr lang="en-US" altLang="en-US" sz="2000" dirty="0">
                <a:cs typeface="+mn-lt"/>
              </a:rPr>
              <a:t>When applied to public bodies in generic sense the term “discretion” denotes or indicates the </a:t>
            </a:r>
            <a:r>
              <a:rPr lang="en-US" altLang="en-US" sz="2000" b="1" dirty="0">
                <a:cs typeface="+mn-lt"/>
              </a:rPr>
              <a:t>right of public bodies or public decision makers to choose between several alternatives in their functions.</a:t>
            </a:r>
          </a:p>
          <a:p>
            <a:pPr algn="just" eaLnBrk="1" hangingPunct="1">
              <a:buNone/>
            </a:pPr>
            <a:endParaRPr lang="en-US" altLang="en-US" sz="2000" b="1" dirty="0">
              <a:cs typeface="+mn-lt"/>
            </a:endParaRPr>
          </a:p>
          <a:p>
            <a:pPr algn="just" eaLnBrk="1" hangingPunct="1">
              <a:buFont typeface="Arial" panose="020B0604020202020204" pitchFamily="34" charset="0"/>
              <a:buChar char="•"/>
            </a:pPr>
            <a:r>
              <a:rPr lang="en-US" altLang="en-US" sz="2000" dirty="0">
                <a:cs typeface="+mn-lt"/>
              </a:rPr>
              <a:t>In these, all the three Governmental organs Judiciary, Executive and Legislature exercise discretion.</a:t>
            </a:r>
          </a:p>
          <a:p>
            <a:pPr algn="just" eaLnBrk="1" hangingPunct="1">
              <a:buNone/>
            </a:pPr>
            <a:endParaRPr lang="en-US" altLang="en-US" sz="2000" dirty="0">
              <a:cs typeface="+mn-lt"/>
            </a:endParaRPr>
          </a:p>
          <a:p>
            <a:pPr algn="just" eaLnBrk="1" hangingPunct="1">
              <a:buFont typeface="Arial" panose="020B0604020202020204" pitchFamily="34" charset="0"/>
              <a:buChar char="•"/>
            </a:pPr>
            <a:r>
              <a:rPr lang="en-US" altLang="en-US" sz="2000" dirty="0">
                <a:cs typeface="+mn-lt"/>
              </a:rPr>
              <a:t>The Legislative bodies have in general a broad discretionary power to select a variety of policies in the enactment of law.</a:t>
            </a:r>
          </a:p>
          <a:p>
            <a:pPr algn="just" eaLnBrk="1" hangingPunct="1">
              <a:buNone/>
            </a:pPr>
            <a:endParaRPr lang="en-US" altLang="en-US" sz="2000" dirty="0">
              <a:cs typeface="+mn-lt"/>
            </a:endParaRPr>
          </a:p>
          <a:p>
            <a:pPr algn="just" eaLnBrk="1" hangingPunct="1">
              <a:buFont typeface="Arial" panose="020B0604020202020204" pitchFamily="34" charset="0"/>
              <a:buChar char="•"/>
            </a:pPr>
            <a:r>
              <a:rPr lang="en-US" altLang="en-US" sz="2000" dirty="0">
                <a:cs typeface="+mn-lt"/>
              </a:rPr>
              <a:t>From the very nature of the functions performed by the legislative bodies, the area of Legislative discretion is wider than either of the two branches of Govt.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vert="horz" wrap="square" lIns="0" tIns="45720" rIns="0" bIns="0" anchor="b">
            <a:normAutofit fontScale="90000"/>
          </a:bodyPr>
          <a:lstStyle/>
          <a:p>
            <a:pPr eaLnBrk="1" hangingPunct="1"/>
            <a:r>
              <a:rPr lang="en-US" altLang="en-US" sz="3600" b="1" dirty="0">
                <a:cs typeface="+mj-lt"/>
              </a:rPr>
              <a:t>Discretion of legislature, judicial and executive bodies</a:t>
            </a:r>
            <a:endParaRPr lang="en-US" altLang="en-US" sz="3600" dirty="0">
              <a:cs typeface="+mj-lt"/>
            </a:endParaRPr>
          </a:p>
        </p:txBody>
      </p:sp>
      <p:sp>
        <p:nvSpPr>
          <p:cNvPr id="30723" name="Content Placeholder 2"/>
          <p:cNvSpPr>
            <a:spLocks noGrp="1"/>
          </p:cNvSpPr>
          <p:nvPr>
            <p:ph idx="1"/>
          </p:nvPr>
        </p:nvSpPr>
        <p:spPr/>
        <p:txBody>
          <a:bodyPr vert="horz" wrap="square" lIns="91440" tIns="45720" rIns="91440" bIns="45720" numCol="1" anchor="t" anchorCtr="0" compatLnSpc="1">
            <a:normAutofit lnSpcReduction="10000"/>
          </a:bodyPr>
          <a:lstStyle/>
          <a:p>
            <a:pPr marL="274320" marR="0" lvl="0" indent="-274320" algn="just" defTabSz="914400" rtl="0" eaLnBrk="1" fontAlgn="auto" latinLnBrk="0" hangingPunct="1">
              <a:lnSpc>
                <a:spcPct val="100000"/>
              </a:lnSpc>
              <a:spcBef>
                <a:spcPct val="20000"/>
              </a:spcBef>
              <a:spcAft>
                <a:spcPts val="0"/>
              </a:spcAft>
              <a:buClr>
                <a:schemeClr val="accent3"/>
              </a:buClr>
              <a:buSzPct val="95000"/>
              <a:buFont typeface="Arial" panose="020B0604020202020204" pitchFamily="34" charset="0"/>
              <a:buChar char="•"/>
              <a:defRPr/>
            </a:pPr>
            <a:r>
              <a:rPr kumimoji="0" lang="en-US" sz="2400" b="0" i="0" u="none" strike="noStrike" kern="1200" cap="none" spc="0" normalizeH="0" baseline="0" noProof="0" dirty="0">
                <a:ln>
                  <a:noFill/>
                </a:ln>
                <a:solidFill>
                  <a:schemeClr val="tx1"/>
                </a:solidFill>
                <a:effectLst/>
                <a:uLnTx/>
                <a:uFillTx/>
                <a:ea typeface="+mn-ea"/>
                <a:cs typeface="+mn-lt"/>
              </a:rPr>
              <a:t>The discretion of the Judiciary is </a:t>
            </a:r>
            <a:r>
              <a:rPr kumimoji="0" lang="en-US" sz="2400" b="1" i="0" u="none" strike="noStrike" kern="1200" cap="none" spc="0" normalizeH="0" baseline="0" noProof="0" dirty="0">
                <a:ln>
                  <a:noFill/>
                </a:ln>
                <a:solidFill>
                  <a:schemeClr val="tx1"/>
                </a:solidFill>
                <a:effectLst/>
                <a:uLnTx/>
                <a:uFillTx/>
                <a:ea typeface="+mn-ea"/>
                <a:cs typeface="+mn-lt"/>
              </a:rPr>
              <a:t>its power to Choose between the various rules in deciding cases.</a:t>
            </a:r>
          </a:p>
          <a:p>
            <a:pPr marL="274320" marR="0" lvl="0" indent="-274320" algn="just" defTabSz="914400" rtl="0" eaLnBrk="1" fontAlgn="auto" latinLnBrk="0" hangingPunct="1">
              <a:lnSpc>
                <a:spcPct val="100000"/>
              </a:lnSpc>
              <a:spcBef>
                <a:spcPct val="20000"/>
              </a:spcBef>
              <a:spcAft>
                <a:spcPts val="0"/>
              </a:spcAft>
              <a:buClr>
                <a:schemeClr val="accent3"/>
              </a:buClr>
              <a:buSzPct val="95000"/>
              <a:buFont typeface="Arial" panose="020B0604020202020204" pitchFamily="34" charset="0"/>
              <a:buChar char="•"/>
              <a:defRPr/>
            </a:pPr>
            <a:endParaRPr kumimoji="0" lang="en-US" sz="2400" b="0" i="0" u="none" strike="noStrike" kern="1200" cap="none" spc="0" normalizeH="0" baseline="0" noProof="0" dirty="0">
              <a:ln>
                <a:noFill/>
              </a:ln>
              <a:solidFill>
                <a:schemeClr val="tx1"/>
              </a:solidFill>
              <a:effectLst/>
              <a:uLnTx/>
              <a:uFillTx/>
              <a:ea typeface="+mn-ea"/>
              <a:cs typeface="+mn-lt"/>
            </a:endParaRPr>
          </a:p>
          <a:p>
            <a:pPr marL="274320" marR="0" lvl="0" indent="-274320" algn="just" defTabSz="914400" rtl="0" eaLnBrk="1" fontAlgn="auto" latinLnBrk="0" hangingPunct="1">
              <a:lnSpc>
                <a:spcPct val="100000"/>
              </a:lnSpc>
              <a:spcBef>
                <a:spcPct val="20000"/>
              </a:spcBef>
              <a:spcAft>
                <a:spcPts val="0"/>
              </a:spcAft>
              <a:buClr>
                <a:schemeClr val="accent3"/>
              </a:buClr>
              <a:buSzPct val="95000"/>
              <a:buFont typeface="Arial" panose="020B0604020202020204" pitchFamily="34" charset="0"/>
              <a:buChar char="•"/>
              <a:defRPr/>
            </a:pPr>
            <a:r>
              <a:rPr kumimoji="0" lang="en-US" sz="2400" b="0" i="0" u="none" strike="noStrike" kern="1200" cap="none" spc="0" normalizeH="0" baseline="0" noProof="0" dirty="0">
                <a:ln>
                  <a:noFill/>
                </a:ln>
                <a:solidFill>
                  <a:schemeClr val="tx1"/>
                </a:solidFill>
                <a:effectLst/>
                <a:uLnTx/>
                <a:uFillTx/>
                <a:ea typeface="+mn-ea"/>
                <a:cs typeface="+mn-lt"/>
              </a:rPr>
              <a:t>The area of judicial discretion varies from case to case and are </a:t>
            </a:r>
            <a:r>
              <a:rPr kumimoji="0" lang="en-US" sz="2400" i="0" u="none" strike="noStrike" kern="1200" cap="none" spc="0" normalizeH="0" baseline="0" noProof="0" dirty="0">
                <a:ln>
                  <a:noFill/>
                </a:ln>
                <a:solidFill>
                  <a:schemeClr val="tx1"/>
                </a:solidFill>
                <a:effectLst/>
                <a:uLnTx/>
                <a:uFillTx/>
                <a:ea typeface="+mn-ea"/>
                <a:cs typeface="+mn-lt"/>
              </a:rPr>
              <a:t>narrowest where the facts of the case are covered by pre existing decision or legislative provisions and widest where neither applies yet.</a:t>
            </a:r>
            <a:endParaRPr kumimoji="0" lang="en-US" sz="2400" b="1" i="0" u="none" strike="noStrike" kern="1200" cap="none" spc="0" normalizeH="0" baseline="0" noProof="0" dirty="0">
              <a:ln>
                <a:noFill/>
              </a:ln>
              <a:solidFill>
                <a:schemeClr val="tx1"/>
              </a:solidFill>
              <a:effectLst/>
              <a:uLnTx/>
              <a:uFillTx/>
              <a:ea typeface="+mn-ea"/>
              <a:cs typeface="+mn-lt"/>
            </a:endParaRPr>
          </a:p>
          <a:p>
            <a:pPr marL="274320" marR="0" lvl="0" indent="-274320" algn="just" defTabSz="914400" rtl="0" eaLnBrk="1" fontAlgn="auto" latinLnBrk="0" hangingPunct="1">
              <a:lnSpc>
                <a:spcPct val="100000"/>
              </a:lnSpc>
              <a:spcBef>
                <a:spcPct val="20000"/>
              </a:spcBef>
              <a:spcAft>
                <a:spcPts val="0"/>
              </a:spcAft>
              <a:buClr>
                <a:schemeClr val="accent3"/>
              </a:buClr>
              <a:buSzPct val="95000"/>
              <a:buFont typeface="Arial" panose="020B0604020202020204" pitchFamily="34" charset="0"/>
              <a:buChar char="•"/>
              <a:defRPr/>
            </a:pPr>
            <a:endParaRPr kumimoji="0" lang="en-US" sz="2400" b="0" i="0" u="none" strike="noStrike" kern="1200" cap="none" spc="0" normalizeH="0" baseline="0" noProof="0" dirty="0">
              <a:ln>
                <a:noFill/>
              </a:ln>
              <a:solidFill>
                <a:schemeClr val="tx1"/>
              </a:solidFill>
              <a:effectLst/>
              <a:uLnTx/>
              <a:uFillTx/>
              <a:ea typeface="+mn-ea"/>
              <a:cs typeface="+mn-lt"/>
            </a:endParaRPr>
          </a:p>
          <a:p>
            <a:pPr marL="274320" marR="0" lvl="0" indent="-274320" algn="just" defTabSz="914400" rtl="0" eaLnBrk="1" fontAlgn="auto" latinLnBrk="0" hangingPunct="1">
              <a:lnSpc>
                <a:spcPct val="100000"/>
              </a:lnSpc>
              <a:spcBef>
                <a:spcPct val="20000"/>
              </a:spcBef>
              <a:spcAft>
                <a:spcPts val="0"/>
              </a:spcAft>
              <a:buClr>
                <a:schemeClr val="accent3"/>
              </a:buClr>
              <a:buSzPct val="95000"/>
              <a:buFont typeface="Arial" panose="020B0604020202020204" pitchFamily="34" charset="0"/>
              <a:buChar char="•"/>
              <a:defRPr/>
            </a:pPr>
            <a:r>
              <a:rPr kumimoji="0" lang="en-US" sz="2400" b="0" i="0" u="none" strike="noStrike" kern="1200" cap="none" spc="0" normalizeH="0" baseline="0" noProof="0" dirty="0">
                <a:ln>
                  <a:noFill/>
                </a:ln>
                <a:solidFill>
                  <a:schemeClr val="tx1"/>
                </a:solidFill>
                <a:effectLst/>
                <a:uLnTx/>
                <a:uFillTx/>
                <a:ea typeface="+mn-ea"/>
                <a:cs typeface="+mn-lt"/>
              </a:rPr>
              <a:t>It is Limited because of the </a:t>
            </a:r>
            <a:r>
              <a:rPr kumimoji="0" lang="en-US" sz="2400" b="1" i="0" u="none" strike="noStrike" kern="1200" cap="none" spc="0" normalizeH="0" baseline="0" noProof="0" dirty="0">
                <a:ln>
                  <a:noFill/>
                </a:ln>
                <a:solidFill>
                  <a:schemeClr val="tx1"/>
                </a:solidFill>
                <a:effectLst/>
                <a:uLnTx/>
                <a:uFillTx/>
                <a:ea typeface="+mn-ea"/>
                <a:cs typeface="+mn-lt"/>
              </a:rPr>
              <a:t>theory of stare decisis </a:t>
            </a:r>
            <a:r>
              <a:rPr kumimoji="0" lang="en-US" sz="2400" b="0" i="0" u="none" strike="noStrike" kern="1200" cap="none" spc="0" normalizeH="0" baseline="0" noProof="0" dirty="0">
                <a:ln>
                  <a:noFill/>
                </a:ln>
                <a:solidFill>
                  <a:schemeClr val="tx1"/>
                </a:solidFill>
                <a:effectLst/>
                <a:uLnTx/>
                <a:uFillTx/>
                <a:ea typeface="+mn-ea"/>
                <a:cs typeface="+mn-lt"/>
              </a:rPr>
              <a:t>and by the general recognition that judicial processes must be </a:t>
            </a:r>
            <a:r>
              <a:rPr kumimoji="0" lang="en-US" sz="2400" b="1" i="0" u="none" strike="noStrike" kern="1200" cap="none" spc="0" normalizeH="0" baseline="0" noProof="0" dirty="0">
                <a:ln>
                  <a:noFill/>
                </a:ln>
                <a:solidFill>
                  <a:schemeClr val="tx1"/>
                </a:solidFill>
                <a:effectLst/>
                <a:uLnTx/>
                <a:uFillTx/>
                <a:ea typeface="+mn-ea"/>
                <a:cs typeface="+mn-lt"/>
              </a:rPr>
              <a:t>followed by Courts in deciding cases.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43" y="381067"/>
            <a:ext cx="8260672" cy="1039427"/>
          </a:xfrm>
        </p:spPr>
        <p:txBody>
          <a:bodyPr vert="horz" wrap="square" lIns="0" tIns="45720" rIns="0" bIns="0" numCol="1" anchor="b" anchorCtr="0" compatLnSpc="1">
            <a:normAutofit fontScale="90000"/>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en-US" sz="4000" b="1" i="0" u="none" strike="noStrike" kern="1200" cap="none" spc="0" normalizeH="0" baseline="0" noProof="0" dirty="0">
                <a:ln>
                  <a:noFill/>
                </a:ln>
                <a:solidFill>
                  <a:schemeClr val="accent1">
                    <a:lumMod val="75000"/>
                  </a:schemeClr>
                </a:solidFill>
                <a:effectLst/>
                <a:uLnTx/>
                <a:uFillTx/>
                <a:ea typeface="+mj-ea"/>
                <a:cs typeface="+mj-lt"/>
              </a:rPr>
              <a:t>DISCRETION OF LEGISLATURE, JUDICIAL AND EXECUIVE BODIES</a:t>
            </a:r>
          </a:p>
        </p:txBody>
      </p:sp>
      <p:sp>
        <p:nvSpPr>
          <p:cNvPr id="31747" name="Content Placeholder 2"/>
          <p:cNvSpPr>
            <a:spLocks noGrp="1"/>
          </p:cNvSpPr>
          <p:nvPr>
            <p:ph idx="1"/>
          </p:nvPr>
        </p:nvSpPr>
        <p:spPr/>
        <p:txBody>
          <a:bodyPr vert="horz" wrap="square" lIns="91440" tIns="45720" rIns="91440" bIns="45720" numCol="1" anchor="t" anchorCtr="0" compatLnSpc="1">
            <a:normAutofit lnSpcReduction="10000"/>
          </a:bodyPr>
          <a:lstStyle/>
          <a:p>
            <a:pPr marL="274320" marR="0" lvl="0" indent="-274320" algn="just" defTabSz="914400" rtl="0" eaLnBrk="1" fontAlgn="auto" latinLnBrk="0" hangingPunct="1">
              <a:lnSpc>
                <a:spcPct val="100000"/>
              </a:lnSpc>
              <a:spcBef>
                <a:spcPct val="20000"/>
              </a:spcBef>
              <a:spcAft>
                <a:spcPts val="0"/>
              </a:spcAft>
              <a:buClr>
                <a:schemeClr val="accent3"/>
              </a:buClr>
              <a:buSzPct val="95000"/>
              <a:buFont typeface="Arial" panose="020B0604020202020204" pitchFamily="34" charset="0"/>
              <a:buChar char="•"/>
              <a:defRPr/>
            </a:pPr>
            <a:r>
              <a:rPr kumimoji="0" lang="en-US" sz="2400" b="0" i="0" u="none" strike="noStrike" kern="1200" cap="none" spc="0" normalizeH="0" baseline="0" noProof="0" dirty="0">
                <a:ln>
                  <a:noFill/>
                </a:ln>
                <a:solidFill>
                  <a:schemeClr val="tx1"/>
                </a:solidFill>
                <a:effectLst/>
                <a:uLnTx/>
                <a:uFillTx/>
                <a:ea typeface="+mn-ea"/>
                <a:cs typeface="+mn-lt"/>
              </a:rPr>
              <a:t>The discretion of the Executive in general is its </a:t>
            </a:r>
            <a:r>
              <a:rPr kumimoji="0" lang="en-US" sz="2400" b="1" i="0" u="none" strike="noStrike" kern="1200" cap="none" spc="0" normalizeH="0" baseline="0" noProof="0" dirty="0">
                <a:ln>
                  <a:noFill/>
                </a:ln>
                <a:solidFill>
                  <a:schemeClr val="tx1"/>
                </a:solidFill>
                <a:effectLst/>
                <a:uLnTx/>
                <a:uFillTx/>
                <a:ea typeface="+mn-ea"/>
                <a:cs typeface="+mn-lt"/>
              </a:rPr>
              <a:t>power or liberty to choose between  alternatives in carrying into effect policies laid down in Legislation</a:t>
            </a:r>
            <a:r>
              <a:rPr kumimoji="0" lang="en-US" sz="2400" b="0" i="0" u="none" strike="noStrike" kern="1200" cap="none" spc="0" normalizeH="0" baseline="0" noProof="0" dirty="0">
                <a:ln>
                  <a:noFill/>
                </a:ln>
                <a:solidFill>
                  <a:schemeClr val="tx1"/>
                </a:solidFill>
                <a:effectLst/>
                <a:uLnTx/>
                <a:uFillTx/>
                <a:ea typeface="+mn-ea"/>
                <a:cs typeface="+mn-lt"/>
              </a:rPr>
              <a:t>.</a:t>
            </a:r>
          </a:p>
          <a:p>
            <a:pPr marL="274320" marR="0" lvl="0" indent="-274320" algn="just" defTabSz="914400" rtl="0" eaLnBrk="1" fontAlgn="auto" latinLnBrk="0" hangingPunct="1">
              <a:lnSpc>
                <a:spcPct val="100000"/>
              </a:lnSpc>
              <a:spcBef>
                <a:spcPct val="20000"/>
              </a:spcBef>
              <a:spcAft>
                <a:spcPts val="0"/>
              </a:spcAft>
              <a:buClr>
                <a:schemeClr val="accent3"/>
              </a:buClr>
              <a:buSzPct val="95000"/>
              <a:buFont typeface="Wingdings 2" panose="05020102010507070707" pitchFamily="18" charset="2"/>
              <a:buNone/>
              <a:defRPr/>
            </a:pPr>
            <a:endParaRPr kumimoji="0" lang="en-US" sz="2400" b="0" i="0" u="none" strike="noStrike" kern="1200" cap="none" spc="0" normalizeH="0" baseline="0" noProof="0" dirty="0">
              <a:ln>
                <a:noFill/>
              </a:ln>
              <a:solidFill>
                <a:schemeClr val="tx1"/>
              </a:solidFill>
              <a:effectLst/>
              <a:uLnTx/>
              <a:uFillTx/>
              <a:ea typeface="+mn-ea"/>
              <a:cs typeface="+mn-lt"/>
            </a:endParaRPr>
          </a:p>
          <a:p>
            <a:pPr marL="274320" marR="0" lvl="0" indent="-274320" algn="just" defTabSz="914400" rtl="0" eaLnBrk="1" fontAlgn="auto" latinLnBrk="0" hangingPunct="1">
              <a:lnSpc>
                <a:spcPct val="100000"/>
              </a:lnSpc>
              <a:spcBef>
                <a:spcPct val="20000"/>
              </a:spcBef>
              <a:spcAft>
                <a:spcPts val="0"/>
              </a:spcAft>
              <a:buClr>
                <a:schemeClr val="accent3"/>
              </a:buClr>
              <a:buSzPct val="95000"/>
              <a:buFont typeface="Arial" panose="020B0604020202020204" pitchFamily="34" charset="0"/>
              <a:buChar char="•"/>
              <a:defRPr/>
            </a:pPr>
            <a:r>
              <a:rPr kumimoji="0" lang="en-US" sz="2400" b="0" i="0" u="none" strike="noStrike" kern="1200" cap="none" spc="0" normalizeH="0" baseline="0" noProof="0" dirty="0">
                <a:ln>
                  <a:noFill/>
                </a:ln>
                <a:solidFill>
                  <a:schemeClr val="tx1"/>
                </a:solidFill>
                <a:effectLst/>
                <a:uLnTx/>
                <a:uFillTx/>
                <a:ea typeface="+mn-ea"/>
                <a:cs typeface="+mn-lt"/>
              </a:rPr>
              <a:t>The Executive discretion though  narrower than Legislative Discretion is wider than that of the Judiciary.</a:t>
            </a:r>
          </a:p>
          <a:p>
            <a:pPr marL="274320" marR="0" lvl="0" indent="-274320" algn="just" defTabSz="914400" rtl="0" eaLnBrk="1" fontAlgn="auto" latinLnBrk="0" hangingPunct="1">
              <a:lnSpc>
                <a:spcPct val="100000"/>
              </a:lnSpc>
              <a:spcBef>
                <a:spcPct val="20000"/>
              </a:spcBef>
              <a:spcAft>
                <a:spcPts val="0"/>
              </a:spcAft>
              <a:buClr>
                <a:schemeClr val="accent3"/>
              </a:buClr>
              <a:buSzPct val="95000"/>
              <a:buFont typeface="Wingdings 2" panose="05020102010507070707" pitchFamily="18" charset="2"/>
              <a:buNone/>
              <a:defRPr/>
            </a:pPr>
            <a:endParaRPr kumimoji="0" lang="en-US" sz="2400" b="0" i="0" u="none" strike="noStrike" kern="1200" cap="none" spc="0" normalizeH="0" baseline="0" noProof="0" dirty="0">
              <a:ln>
                <a:noFill/>
              </a:ln>
              <a:solidFill>
                <a:schemeClr val="tx1"/>
              </a:solidFill>
              <a:effectLst/>
              <a:uLnTx/>
              <a:uFillTx/>
              <a:ea typeface="+mn-ea"/>
              <a:cs typeface="+mn-lt"/>
            </a:endParaRPr>
          </a:p>
          <a:p>
            <a:pPr marL="274320" marR="0" lvl="0" indent="-274320" algn="just" defTabSz="914400" rtl="0" eaLnBrk="1" fontAlgn="auto" latinLnBrk="0" hangingPunct="1">
              <a:lnSpc>
                <a:spcPct val="100000"/>
              </a:lnSpc>
              <a:spcBef>
                <a:spcPct val="20000"/>
              </a:spcBef>
              <a:spcAft>
                <a:spcPts val="0"/>
              </a:spcAft>
              <a:buClr>
                <a:schemeClr val="accent3"/>
              </a:buClr>
              <a:buSzPct val="95000"/>
              <a:buFont typeface="Arial" panose="020B0604020202020204" pitchFamily="34" charset="0"/>
              <a:buChar char="•"/>
              <a:defRPr/>
            </a:pPr>
            <a:r>
              <a:rPr kumimoji="0" lang="en-US" sz="2400" b="0" i="0" u="none" strike="noStrike" kern="1200" cap="none" spc="0" normalizeH="0" baseline="0" noProof="0" dirty="0">
                <a:ln>
                  <a:noFill/>
                </a:ln>
                <a:solidFill>
                  <a:schemeClr val="tx1"/>
                </a:solidFill>
                <a:effectLst/>
                <a:uLnTx/>
                <a:uFillTx/>
                <a:ea typeface="+mn-ea"/>
                <a:cs typeface="+mn-lt"/>
              </a:rPr>
              <a:t>The Executive in the discharge of it’s functions has a larger choice of alternatives. The novelty of the situations faced by the Executive is more apparent than in the case of the Judiciary.</a:t>
            </a: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panose="05020102010507070707" pitchFamily="18" charset="2"/>
              <a:buNone/>
              <a:defRPr/>
            </a:pPr>
            <a:endParaRPr kumimoji="0" lang="en-US" sz="2400" b="0" i="0" u="none" strike="noStrike" kern="1200" cap="none" spc="0" normalizeH="0" baseline="0" noProof="0" dirty="0">
              <a:ln>
                <a:noFill/>
              </a:ln>
              <a:solidFill>
                <a:schemeClr val="tx1"/>
              </a:solidFill>
              <a:effectLst/>
              <a:uLnTx/>
              <a:uFillTx/>
              <a:ea typeface="+mn-ea"/>
              <a:cs typeface="+mn-lt"/>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wrap="square" lIns="0" tIns="45720" rIns="0" bIns="0" numCol="1" anchor="b" anchorCtr="0" compatLnSpc="1">
            <a:normAutofit fontScale="90000"/>
          </a:bodyPr>
          <a:lstStyle/>
          <a:p>
            <a:pPr marL="0" marR="0" lvl="0" indent="0" algn="ctr" defTabSz="914400" rtl="0" eaLnBrk="1" fontAlgn="auto" latinLnBrk="0" hangingPunct="1">
              <a:lnSpc>
                <a:spcPct val="100000"/>
              </a:lnSpc>
              <a:spcBef>
                <a:spcPct val="0"/>
              </a:spcBef>
              <a:spcAft>
                <a:spcPts val="0"/>
              </a:spcAft>
              <a:buClrTx/>
              <a:buSzTx/>
              <a:buFontTx/>
              <a:buNone/>
              <a:defRPr/>
            </a:pPr>
            <a:br>
              <a:rPr kumimoji="0" lang="en-US" sz="5000" b="1" i="0" u="none" strike="noStrike" kern="1200" cap="none" spc="0" normalizeH="0" baseline="0" noProof="0" dirty="0">
                <a:ln>
                  <a:noFill/>
                </a:ln>
                <a:solidFill>
                  <a:schemeClr val="accent1">
                    <a:lumMod val="75000"/>
                  </a:schemeClr>
                </a:solidFill>
                <a:effectLst/>
                <a:uLnTx/>
                <a:uFillTx/>
                <a:ea typeface="+mj-ea"/>
                <a:cs typeface="+mj-lt"/>
              </a:rPr>
            </a:br>
            <a:r>
              <a:rPr lang="en-US" sz="4000" b="1" cap="none" noProof="0" dirty="0">
                <a:ln>
                  <a:noFill/>
                </a:ln>
                <a:effectLst/>
                <a:uLnTx/>
                <a:uFillTx/>
                <a:cs typeface="+mj-lt"/>
                <a:sym typeface="+mn-ea"/>
              </a:rPr>
              <a:t>DISCRETION OF LEGISLATURE, JUDICIAL AND EXECUIVE BODIES</a:t>
            </a:r>
            <a:endParaRPr kumimoji="0" lang="en-US" sz="4000" b="1" i="0" u="none" strike="noStrike" kern="1200" cap="none" spc="0" normalizeH="0" baseline="0" noProof="0" dirty="0">
              <a:ln/>
              <a:solidFill>
                <a:schemeClr val="accent1">
                  <a:lumMod val="75000"/>
                </a:schemeClr>
              </a:solidFill>
              <a:effectLst/>
              <a:uLnTx/>
              <a:uFillTx/>
              <a:latin typeface="Cambria" panose="02040503050406030204" pitchFamily="18" charset="0"/>
              <a:ea typeface="+mj-ea"/>
              <a:cs typeface="+mj-cs"/>
            </a:endParaRPr>
          </a:p>
        </p:txBody>
      </p:sp>
      <p:sp>
        <p:nvSpPr>
          <p:cNvPr id="32771" name="Content Placeholder 2"/>
          <p:cNvSpPr>
            <a:spLocks noGrp="1"/>
          </p:cNvSpPr>
          <p:nvPr>
            <p:ph idx="1"/>
          </p:nvPr>
        </p:nvSpPr>
        <p:spPr>
          <a:xfrm>
            <a:off x="304800" y="1554163"/>
            <a:ext cx="8686800" cy="4922838"/>
          </a:xfrm>
        </p:spPr>
        <p:txBody>
          <a:bodyPr vert="horz" wrap="square" lIns="91440" tIns="45720" rIns="91440" bIns="45720" numCol="1" anchor="t" anchorCtr="0" compatLnSpc="1">
            <a:normAutofit lnSpcReduction="10000"/>
          </a:bodyPr>
          <a:lstStyle/>
          <a:p>
            <a:pPr marL="274320" marR="0" lvl="0" indent="-274320" algn="just" defTabSz="914400" rtl="0" eaLnBrk="1" fontAlgn="auto" latinLnBrk="0" hangingPunct="1">
              <a:lnSpc>
                <a:spcPct val="100000"/>
              </a:lnSpc>
              <a:spcBef>
                <a:spcPct val="20000"/>
              </a:spcBef>
              <a:spcAft>
                <a:spcPts val="0"/>
              </a:spcAft>
              <a:buClr>
                <a:schemeClr val="accent3"/>
              </a:buClr>
              <a:buSzPct val="95000"/>
              <a:buFont typeface="Arial" panose="020B0604020202020204" pitchFamily="34" charset="0"/>
              <a:buChar char="•"/>
              <a:defRPr/>
            </a:pPr>
            <a:endParaRPr kumimoji="0" lang="en-US" sz="2800" b="0" i="0" u="none" strike="noStrike" kern="1200" cap="none" spc="0" normalizeH="0" baseline="0" noProof="0" dirty="0">
              <a:ln>
                <a:noFill/>
              </a:ln>
              <a:solidFill>
                <a:schemeClr val="tx1"/>
              </a:solidFill>
              <a:effectLst/>
              <a:uLnTx/>
              <a:uFillTx/>
              <a:latin typeface="Cambria" panose="02040503050406030204" pitchFamily="18" charset="0"/>
              <a:ea typeface="+mn-ea"/>
              <a:cs typeface="+mn-cs"/>
            </a:endParaRPr>
          </a:p>
          <a:p>
            <a:pPr marL="274320" marR="0" lvl="0" indent="-274320" algn="just" defTabSz="914400" rtl="0" eaLnBrk="1" fontAlgn="auto" latinLnBrk="0" hangingPunct="1">
              <a:lnSpc>
                <a:spcPct val="100000"/>
              </a:lnSpc>
              <a:spcBef>
                <a:spcPct val="20000"/>
              </a:spcBef>
              <a:spcAft>
                <a:spcPts val="0"/>
              </a:spcAft>
              <a:buClr>
                <a:schemeClr val="accent3"/>
              </a:buClr>
              <a:buSzPct val="95000"/>
              <a:buFont typeface="Arial" panose="020B0604020202020204" pitchFamily="34" charset="0"/>
              <a:buChar char="•"/>
              <a:defRPr/>
            </a:pPr>
            <a:r>
              <a:rPr kumimoji="0" lang="en-US" sz="2800" b="0" i="0" u="none" strike="noStrike" kern="1200" cap="none" spc="0" normalizeH="0" baseline="0" noProof="0" dirty="0">
                <a:ln>
                  <a:noFill/>
                </a:ln>
                <a:solidFill>
                  <a:schemeClr val="tx2"/>
                </a:solidFill>
                <a:effectLst/>
                <a:uLnTx/>
                <a:uFillTx/>
                <a:ea typeface="+mn-ea"/>
                <a:cs typeface="+mn-lt"/>
              </a:rPr>
              <a:t>Besides the executive is not </a:t>
            </a:r>
            <a:r>
              <a:rPr kumimoji="0" lang="en-US" sz="2800" i="0" u="none" strike="noStrike" kern="1200" cap="none" spc="0" normalizeH="0" baseline="0" noProof="0" dirty="0">
                <a:ln>
                  <a:noFill/>
                </a:ln>
                <a:solidFill>
                  <a:schemeClr val="tx2"/>
                </a:solidFill>
                <a:effectLst/>
                <a:uLnTx/>
                <a:uFillTx/>
                <a:ea typeface="+mn-ea"/>
                <a:cs typeface="+mn-lt"/>
              </a:rPr>
              <a:t>affected or hampered by the principle or rule of stare </a:t>
            </a:r>
            <a:r>
              <a:rPr kumimoji="0" lang="en-US" sz="2800" i="0" u="none" strike="noStrike" kern="1200" cap="none" spc="0" normalizeH="0" baseline="0" noProof="0" dirty="0" err="1">
                <a:ln>
                  <a:noFill/>
                </a:ln>
                <a:solidFill>
                  <a:schemeClr val="tx2"/>
                </a:solidFill>
                <a:effectLst/>
                <a:uLnTx/>
                <a:uFillTx/>
                <a:ea typeface="+mn-ea"/>
                <a:cs typeface="+mn-lt"/>
              </a:rPr>
              <a:t>decisis</a:t>
            </a:r>
            <a:r>
              <a:rPr kumimoji="0" lang="en-US" sz="2800" i="0" u="none" strike="noStrike" kern="1200" cap="none" spc="0" normalizeH="0" baseline="0" noProof="0" dirty="0">
                <a:ln>
                  <a:noFill/>
                </a:ln>
                <a:solidFill>
                  <a:schemeClr val="tx2"/>
                </a:solidFill>
                <a:effectLst/>
                <a:uLnTx/>
                <a:uFillTx/>
                <a:ea typeface="+mn-ea"/>
                <a:cs typeface="+mn-lt"/>
              </a:rPr>
              <a:t> in that there is no general rule that the executive must follow a judicial process in the exercise of their discretionary powers.</a:t>
            </a:r>
            <a:endParaRPr kumimoji="0" lang="en-US" sz="2800" b="0" i="0" u="none" strike="noStrike" kern="1200" cap="none" spc="0" normalizeH="0" baseline="0" noProof="0" dirty="0">
              <a:ln>
                <a:noFill/>
              </a:ln>
              <a:solidFill>
                <a:schemeClr val="tx2"/>
              </a:solidFill>
              <a:effectLst/>
              <a:uLnTx/>
              <a:uFillTx/>
              <a:ea typeface="+mn-ea"/>
              <a:cs typeface="+mn-lt"/>
            </a:endParaRPr>
          </a:p>
          <a:p>
            <a:pPr marL="274320" marR="0" lvl="0" indent="-274320" algn="just" defTabSz="914400" rtl="0" eaLnBrk="1" fontAlgn="auto" latinLnBrk="0" hangingPunct="1">
              <a:lnSpc>
                <a:spcPct val="100000"/>
              </a:lnSpc>
              <a:spcBef>
                <a:spcPct val="20000"/>
              </a:spcBef>
              <a:spcAft>
                <a:spcPts val="0"/>
              </a:spcAft>
              <a:buClr>
                <a:schemeClr val="accent3"/>
              </a:buClr>
              <a:buSzPct val="95000"/>
              <a:buFont typeface="Wingdings 2" panose="05020102010507070707" pitchFamily="18" charset="2"/>
              <a:buNone/>
              <a:defRPr/>
            </a:pPr>
            <a:endParaRPr kumimoji="0" lang="en-US" sz="2800" b="0" i="0" u="none" strike="noStrike" kern="1200" cap="none" spc="0" normalizeH="0" baseline="0" noProof="0" dirty="0">
              <a:ln>
                <a:noFill/>
              </a:ln>
              <a:solidFill>
                <a:schemeClr val="tx2"/>
              </a:solidFill>
              <a:effectLst/>
              <a:uLnTx/>
              <a:uFillTx/>
              <a:ea typeface="+mn-ea"/>
              <a:cs typeface="+mn-lt"/>
            </a:endParaRPr>
          </a:p>
          <a:p>
            <a:pPr marL="274320" marR="0" lvl="0" indent="-274320" algn="just" defTabSz="914400" rtl="0" eaLnBrk="1" fontAlgn="auto" latinLnBrk="0" hangingPunct="1">
              <a:lnSpc>
                <a:spcPct val="100000"/>
              </a:lnSpc>
              <a:spcBef>
                <a:spcPct val="20000"/>
              </a:spcBef>
              <a:spcAft>
                <a:spcPts val="0"/>
              </a:spcAft>
              <a:buClr>
                <a:schemeClr val="accent3"/>
              </a:buClr>
              <a:buSzPct val="95000"/>
              <a:buFont typeface="Arial" panose="020B0604020202020204" pitchFamily="34" charset="0"/>
              <a:buChar char="•"/>
              <a:defRPr/>
            </a:pPr>
            <a:r>
              <a:rPr kumimoji="0" lang="en-US" sz="2800" b="0" i="0" u="none" strike="noStrike" kern="1200" cap="none" spc="0" normalizeH="0" baseline="0" noProof="0" dirty="0">
                <a:ln>
                  <a:noFill/>
                </a:ln>
                <a:solidFill>
                  <a:schemeClr val="tx2"/>
                </a:solidFill>
                <a:effectLst/>
                <a:uLnTx/>
                <a:uFillTx/>
                <a:ea typeface="+mn-ea"/>
                <a:cs typeface="+mn-lt"/>
              </a:rPr>
              <a:t>Apart from the </a:t>
            </a:r>
            <a:r>
              <a:rPr kumimoji="0" lang="en-US" sz="2800" b="1" i="0" u="none" strike="noStrike" kern="1200" cap="none" spc="0" normalizeH="0" baseline="0" noProof="0" dirty="0">
                <a:ln>
                  <a:noFill/>
                </a:ln>
                <a:solidFill>
                  <a:schemeClr val="tx2"/>
                </a:solidFill>
                <a:effectLst/>
                <a:uLnTx/>
                <a:uFillTx/>
                <a:ea typeface="+mn-ea"/>
                <a:cs typeface="+mn-lt"/>
              </a:rPr>
              <a:t>general discretion of the executive </a:t>
            </a:r>
            <a:r>
              <a:rPr kumimoji="0" lang="en-US" sz="2800" b="0" i="0" u="none" strike="noStrike" kern="1200" cap="none" spc="0" normalizeH="0" baseline="0" noProof="0" dirty="0">
                <a:ln>
                  <a:noFill/>
                </a:ln>
                <a:solidFill>
                  <a:schemeClr val="tx2"/>
                </a:solidFill>
                <a:effectLst/>
                <a:uLnTx/>
                <a:uFillTx/>
                <a:ea typeface="+mn-ea"/>
                <a:cs typeface="+mn-lt"/>
              </a:rPr>
              <a:t>there is a </a:t>
            </a:r>
            <a:r>
              <a:rPr kumimoji="0" lang="en-US" sz="2800" b="1" i="0" u="none" strike="noStrike" kern="1200" cap="none" spc="0" normalizeH="0" baseline="0" noProof="0" dirty="0">
                <a:ln>
                  <a:noFill/>
                </a:ln>
                <a:solidFill>
                  <a:schemeClr val="tx2"/>
                </a:solidFill>
                <a:effectLst/>
                <a:uLnTx/>
                <a:uFillTx/>
                <a:ea typeface="+mn-ea"/>
                <a:cs typeface="+mn-lt"/>
              </a:rPr>
              <a:t>particular discretion vested in the Executive by statute, to exercise its choice in a particular manner.</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43" y="304867"/>
            <a:ext cx="8260672" cy="1039427"/>
          </a:xfrm>
        </p:spPr>
        <p:txBody>
          <a:bodyPr vert="horz" wrap="square" lIns="0" tIns="45720" rIns="0" bIns="0" numCol="1" anchor="b" anchorCtr="0" compatLnSpc="1">
            <a:normAutofit fontScale="90000"/>
          </a:bodyPr>
          <a:lstStyle/>
          <a:p>
            <a:pPr marL="0" marR="0" lvl="0" indent="0" algn="l" defTabSz="914400" rtl="0" eaLnBrk="1" fontAlgn="auto" latinLnBrk="0" hangingPunct="1">
              <a:lnSpc>
                <a:spcPct val="100000"/>
              </a:lnSpc>
              <a:spcBef>
                <a:spcPct val="0"/>
              </a:spcBef>
              <a:spcAft>
                <a:spcPts val="0"/>
              </a:spcAft>
              <a:buClrTx/>
              <a:buSzTx/>
              <a:buFontTx/>
              <a:buNone/>
              <a:defRPr/>
            </a:pPr>
            <a:br>
              <a:rPr kumimoji="0" lang="en-US" sz="5000" b="1" i="0" u="none" strike="noStrike" kern="1200" cap="none" spc="0" normalizeH="0" baseline="0" noProof="0" dirty="0">
                <a:ln>
                  <a:noFill/>
                </a:ln>
                <a:solidFill>
                  <a:schemeClr val="accent1">
                    <a:lumMod val="75000"/>
                  </a:schemeClr>
                </a:solidFill>
                <a:effectLst/>
                <a:uLnTx/>
                <a:uFillTx/>
                <a:ea typeface="+mj-ea"/>
                <a:cs typeface="+mj-lt"/>
              </a:rPr>
            </a:br>
            <a:br>
              <a:rPr kumimoji="0" lang="en-US" sz="5000" b="1" i="0" u="none" strike="noStrike" kern="1200" cap="none" spc="0" normalizeH="0" baseline="0" noProof="0" dirty="0">
                <a:ln>
                  <a:noFill/>
                </a:ln>
                <a:solidFill>
                  <a:schemeClr val="accent1">
                    <a:lumMod val="75000"/>
                  </a:schemeClr>
                </a:solidFill>
                <a:effectLst/>
                <a:uLnTx/>
                <a:uFillTx/>
                <a:ea typeface="+mj-ea"/>
                <a:cs typeface="+mj-lt"/>
              </a:rPr>
            </a:br>
            <a:r>
              <a:rPr lang="en-US" sz="4000" b="1" cap="none" noProof="0" dirty="0">
                <a:ln>
                  <a:noFill/>
                </a:ln>
                <a:effectLst/>
                <a:uLnTx/>
                <a:uFillTx/>
                <a:cs typeface="+mj-lt"/>
                <a:sym typeface="+mn-ea"/>
              </a:rPr>
              <a:t>DISCRETION OF LEGISLATURE, JUDICIAL AND EXECUIVE BODIES</a:t>
            </a:r>
            <a:endParaRPr kumimoji="0" lang="en-US" sz="5000" b="0" i="0" u="none" strike="noStrike" kern="1200" cap="none" spc="0" normalizeH="0" baseline="0" noProof="0" dirty="0">
              <a:ln>
                <a:noFill/>
              </a:ln>
              <a:solidFill>
                <a:schemeClr val="tx2"/>
              </a:solidFill>
              <a:effectLst/>
              <a:uLnTx/>
              <a:uFillTx/>
              <a:latin typeface="+mj-lt"/>
              <a:ea typeface="+mj-ea"/>
              <a:cs typeface="+mj-cs"/>
            </a:endParaRPr>
          </a:p>
        </p:txBody>
      </p:sp>
      <p:sp>
        <p:nvSpPr>
          <p:cNvPr id="25603" name="Content Placeholder 2"/>
          <p:cNvSpPr>
            <a:spLocks noGrp="1"/>
          </p:cNvSpPr>
          <p:nvPr>
            <p:ph idx="1"/>
          </p:nvPr>
        </p:nvSpPr>
        <p:spPr/>
        <p:txBody>
          <a:bodyPr vert="horz" wrap="square" lIns="91440" tIns="45720" rIns="91440" bIns="45720" anchor="t"/>
          <a:lstStyle/>
          <a:p>
            <a:pPr algn="just" eaLnBrk="1" hangingPunct="1">
              <a:buFont typeface="Arial" panose="020B0604020202020204" pitchFamily="34" charset="0"/>
              <a:buChar char="•"/>
            </a:pPr>
            <a:r>
              <a:rPr lang="en-US" altLang="en-US" sz="2400" dirty="0">
                <a:cs typeface="+mn-lt"/>
              </a:rPr>
              <a:t>In Administrative law, we are primarily concerned with the discretion exercised commonly known as</a:t>
            </a:r>
            <a:r>
              <a:rPr lang="en-US" altLang="en-US" sz="2400" b="1" dirty="0">
                <a:cs typeface="+mn-lt"/>
              </a:rPr>
              <a:t> administrative discretion.</a:t>
            </a:r>
          </a:p>
          <a:p>
            <a:pPr marL="114300" indent="0" algn="just" eaLnBrk="1" hangingPunct="1">
              <a:buFont typeface="Arial" panose="020B0604020202020204" pitchFamily="34" charset="0"/>
              <a:buNone/>
            </a:pPr>
            <a:endParaRPr lang="en-US" altLang="en-US" sz="2400" b="1" dirty="0">
              <a:cs typeface="+mn-lt"/>
            </a:endParaRPr>
          </a:p>
          <a:p>
            <a:pPr algn="just" eaLnBrk="1" hangingPunct="1">
              <a:buFont typeface="Arial" panose="020B0604020202020204" pitchFamily="34" charset="0"/>
              <a:buChar char="•"/>
            </a:pPr>
            <a:r>
              <a:rPr lang="en-US" altLang="en-US" sz="2400" dirty="0">
                <a:cs typeface="+mn-lt"/>
              </a:rPr>
              <a:t>This is due to the direct impact which </a:t>
            </a:r>
            <a:r>
              <a:rPr lang="en-US" altLang="en-US" sz="2400" b="1" dirty="0">
                <a:cs typeface="+mn-lt"/>
              </a:rPr>
              <a:t>administrative decisions have on the lives of people.</a:t>
            </a:r>
          </a:p>
          <a:p>
            <a:pPr marL="114300" indent="0" algn="just" eaLnBrk="1" hangingPunct="1">
              <a:buFont typeface="Arial" panose="020B0604020202020204" pitchFamily="34" charset="0"/>
              <a:buNone/>
            </a:pPr>
            <a:endParaRPr lang="en-US" altLang="en-US" sz="2400" b="1" dirty="0">
              <a:cs typeface="+mn-lt"/>
            </a:endParaRPr>
          </a:p>
          <a:p>
            <a:pPr algn="just" eaLnBrk="1" hangingPunct="1">
              <a:buFont typeface="Arial" panose="020B0604020202020204" pitchFamily="34" charset="0"/>
              <a:buChar char="•"/>
            </a:pPr>
            <a:r>
              <a:rPr lang="en-US" altLang="en-US" sz="2400" dirty="0">
                <a:cs typeface="+mn-lt"/>
              </a:rPr>
              <a:t>The bulk of administrative law cases available (e.g detention or deportation, denial of permits) involve the </a:t>
            </a:r>
            <a:r>
              <a:rPr lang="en-US" altLang="en-US" sz="2400" b="1" dirty="0">
                <a:cs typeface="+mn-lt"/>
              </a:rPr>
              <a:t>challenge of administrative actions or inactions)</a:t>
            </a:r>
          </a:p>
          <a:p>
            <a:pPr eaLnBrk="1" hangingPunct="1">
              <a:buNone/>
            </a:pPr>
            <a:endParaRPr lang="en-US" altLang="en-US" sz="2800" dirty="0">
              <a:cs typeface="+mn-l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Scope of Administrative Power</a:t>
            </a:r>
          </a:p>
        </p:txBody>
      </p:sp>
      <p:sp>
        <p:nvSpPr>
          <p:cNvPr id="3" name="Content Placeholder 2"/>
          <p:cNvSpPr>
            <a:spLocks noGrp="1"/>
          </p:cNvSpPr>
          <p:nvPr>
            <p:ph idx="1"/>
          </p:nvPr>
        </p:nvSpPr>
        <p:spPr>
          <a:xfrm>
            <a:off x="457200" y="1847850"/>
            <a:ext cx="8458200" cy="4874895"/>
          </a:xfrm>
        </p:spPr>
        <p:txBody>
          <a:bodyPr>
            <a:normAutofit/>
          </a:bodyPr>
          <a:lstStyle/>
          <a:p>
            <a:r>
              <a:rPr lang="en-US" sz="2000" dirty="0"/>
              <a:t>Legislation is by far the most dominant source of administrative power</a:t>
            </a:r>
          </a:p>
          <a:p>
            <a:r>
              <a:rPr lang="en-US" sz="2000" dirty="0"/>
              <a:t>̵</a:t>
            </a:r>
            <a:r>
              <a:rPr lang="en-US" sz="2000" dirty="0">
                <a:sym typeface="+mn-ea"/>
              </a:rPr>
              <a:t>The scope of administrative power is an empowering statute/empowering provision </a:t>
            </a:r>
          </a:p>
          <a:p>
            <a:r>
              <a:rPr lang="en-US" sz="2000" dirty="0"/>
              <a:t>A basic distinction is drawn between powers and duties: while </a:t>
            </a:r>
            <a:r>
              <a:rPr lang="en-US" sz="2000" dirty="0">
                <a:solidFill>
                  <a:srgbClr val="FF0000"/>
                </a:solidFill>
              </a:rPr>
              <a:t>powers enable things to be done, duties require them to be done</a:t>
            </a:r>
          </a:p>
          <a:p>
            <a:pPr lvl="1"/>
            <a:r>
              <a:rPr lang="en-US" sz="1600" dirty="0"/>
              <a:t>E.g. : if an official has a duty, she is obliged to perform it, where she has the power, there is a level of discretion or choice implied</a:t>
            </a:r>
          </a:p>
          <a:p>
            <a:r>
              <a:rPr lang="en-US" sz="2000" dirty="0"/>
              <a:t>Whether a legislative provision confers a power or imposes a duty depends to a large extent on the language use</a:t>
            </a:r>
          </a:p>
          <a:p>
            <a:r>
              <a:rPr lang="en-US" sz="2000" dirty="0"/>
              <a:t>Public powers are always accompanied by duties of some kind, whether express or implied. The power must be exercised by a competent authority</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wrap="square" lIns="0" tIns="45720" rIns="0" bIns="0" numCol="1" anchor="b" anchorCtr="0" compatLnSpc="1">
            <a:normAutofit fontScale="90000"/>
          </a:bodyPr>
          <a:lstStyle/>
          <a:p>
            <a:pPr marL="0" marR="0" lvl="0" indent="0" algn="l" defTabSz="914400" rtl="0" eaLnBrk="1" fontAlgn="auto" latinLnBrk="0" hangingPunct="1">
              <a:lnSpc>
                <a:spcPct val="100000"/>
              </a:lnSpc>
              <a:spcBef>
                <a:spcPct val="0"/>
              </a:spcBef>
              <a:spcAft>
                <a:spcPts val="0"/>
              </a:spcAft>
              <a:buClrTx/>
              <a:buSzTx/>
              <a:buFontTx/>
              <a:buNone/>
              <a:defRPr/>
            </a:pPr>
            <a:br>
              <a:rPr kumimoji="0" lang="en-US" sz="4000" b="1" i="0" u="none" strike="noStrike" kern="1200" cap="none" spc="0" normalizeH="0" baseline="0" noProof="0" dirty="0">
                <a:ln>
                  <a:noFill/>
                </a:ln>
                <a:solidFill>
                  <a:schemeClr val="accent1">
                    <a:lumMod val="75000"/>
                  </a:schemeClr>
                </a:solidFill>
                <a:effectLst/>
                <a:uLnTx/>
                <a:uFillTx/>
                <a:ea typeface="+mj-ea"/>
                <a:cs typeface="+mj-lt"/>
              </a:rPr>
            </a:br>
            <a:br>
              <a:rPr kumimoji="0" lang="en-US" sz="4000" b="1" i="0" u="none" strike="noStrike" kern="1200" cap="none" spc="0" normalizeH="0" baseline="0" noProof="0" dirty="0">
                <a:ln>
                  <a:noFill/>
                </a:ln>
                <a:solidFill>
                  <a:schemeClr val="accent1">
                    <a:lumMod val="75000"/>
                  </a:schemeClr>
                </a:solidFill>
                <a:effectLst/>
                <a:uLnTx/>
                <a:uFillTx/>
                <a:ea typeface="+mj-ea"/>
                <a:cs typeface="+mj-lt"/>
              </a:rPr>
            </a:br>
            <a:br>
              <a:rPr kumimoji="0" lang="en-US" sz="4000" b="1" i="0" u="none" strike="noStrike" kern="1200" cap="none" spc="0" normalizeH="0" baseline="0" noProof="0" dirty="0">
                <a:ln>
                  <a:noFill/>
                </a:ln>
                <a:solidFill>
                  <a:schemeClr val="accent1">
                    <a:lumMod val="75000"/>
                  </a:schemeClr>
                </a:solidFill>
                <a:effectLst/>
                <a:uLnTx/>
                <a:uFillTx/>
                <a:ea typeface="+mj-ea"/>
                <a:cs typeface="+mj-lt"/>
              </a:rPr>
            </a:br>
            <a:r>
              <a:rPr lang="en-US" sz="4000" b="1" cap="none" noProof="0" dirty="0">
                <a:ln>
                  <a:noFill/>
                </a:ln>
                <a:effectLst/>
                <a:uLnTx/>
                <a:uFillTx/>
                <a:cs typeface="+mj-lt"/>
                <a:sym typeface="+mn-ea"/>
              </a:rPr>
              <a:t>DISCRETION OF LEGISLATURE, JUDICIAL AND EXECUIVE BODIES</a:t>
            </a:r>
            <a:endParaRPr kumimoji="0" lang="en-US" sz="5000" b="0" i="0" u="none" strike="noStrike" kern="1200" cap="none" spc="0" normalizeH="0" baseline="0" noProof="0" dirty="0">
              <a:ln>
                <a:noFill/>
              </a:ln>
              <a:solidFill>
                <a:schemeClr val="tx2"/>
              </a:solidFill>
              <a:effectLst/>
              <a:uLnTx/>
              <a:uFillTx/>
              <a:latin typeface="+mj-lt"/>
              <a:ea typeface="+mj-ea"/>
              <a:cs typeface="+mj-cs"/>
            </a:endParaRPr>
          </a:p>
        </p:txBody>
      </p:sp>
      <p:sp>
        <p:nvSpPr>
          <p:cNvPr id="26627" name="Content Placeholder 2"/>
          <p:cNvSpPr>
            <a:spLocks noGrp="1"/>
          </p:cNvSpPr>
          <p:nvPr>
            <p:ph idx="1"/>
          </p:nvPr>
        </p:nvSpPr>
        <p:spPr/>
        <p:txBody>
          <a:bodyPr vert="horz" wrap="square" lIns="91440" tIns="45720" rIns="91440" bIns="45720" anchor="t">
            <a:normAutofit fontScale="90000" lnSpcReduction="10000"/>
          </a:bodyPr>
          <a:lstStyle/>
          <a:p>
            <a:pPr algn="just" eaLnBrk="1" hangingPunct="1">
              <a:buFont typeface="Arial" panose="020B0604020202020204" pitchFamily="34" charset="0"/>
              <a:buChar char="•"/>
            </a:pPr>
            <a:r>
              <a:rPr lang="en-US" altLang="en-US" sz="2800" dirty="0">
                <a:cs typeface="+mn-lt"/>
              </a:rPr>
              <a:t>The exercise of Legislative discretion has </a:t>
            </a:r>
            <a:r>
              <a:rPr lang="en-US" altLang="en-US" sz="2800" b="1" dirty="0">
                <a:cs typeface="+mn-lt"/>
              </a:rPr>
              <a:t>limited impact as it affects people affected by the law passed by the Legislature.</a:t>
            </a:r>
            <a:r>
              <a:rPr lang="en-US" altLang="en-US" sz="2800" dirty="0">
                <a:cs typeface="+mn-lt"/>
              </a:rPr>
              <a:t> </a:t>
            </a:r>
          </a:p>
          <a:p>
            <a:pPr algn="just" eaLnBrk="1" hangingPunct="1">
              <a:buFont typeface="Arial" panose="020B0604020202020204" pitchFamily="34" charset="0"/>
              <a:buChar char="•"/>
            </a:pPr>
            <a:endParaRPr lang="en-US" altLang="en-US" sz="2800" dirty="0">
              <a:cs typeface="+mn-lt"/>
            </a:endParaRPr>
          </a:p>
          <a:p>
            <a:pPr algn="just" eaLnBrk="1" hangingPunct="1">
              <a:buFont typeface="Arial" panose="020B0604020202020204" pitchFamily="34" charset="0"/>
              <a:buChar char="•"/>
            </a:pPr>
            <a:r>
              <a:rPr lang="en-US" altLang="en-US" sz="2800" dirty="0">
                <a:cs typeface="+mn-lt"/>
              </a:rPr>
              <a:t>In 1996 an amendment to the Constitution  barred candidates from standing for Presidency if their parents were born outside Zambia. This requirement does not affect everyone.</a:t>
            </a:r>
          </a:p>
          <a:p>
            <a:pPr marL="114300" indent="0" algn="just" eaLnBrk="1" hangingPunct="1">
              <a:buFont typeface="Arial" panose="020B0604020202020204" pitchFamily="34" charset="0"/>
              <a:buNone/>
            </a:pPr>
            <a:endParaRPr lang="en-US" altLang="en-US" sz="2800" dirty="0">
              <a:cs typeface="+mn-lt"/>
            </a:endParaRPr>
          </a:p>
          <a:p>
            <a:pPr algn="just" eaLnBrk="1" hangingPunct="1">
              <a:buFont typeface="Arial" panose="020B0604020202020204" pitchFamily="34" charset="0"/>
              <a:buChar char="•"/>
            </a:pPr>
            <a:r>
              <a:rPr lang="en-US" altLang="en-US" sz="2800" dirty="0">
                <a:cs typeface="+mn-lt"/>
              </a:rPr>
              <a:t>Equally the exercise of Judicial discretion </a:t>
            </a:r>
            <a:r>
              <a:rPr lang="en-US" altLang="en-US" sz="2800" b="1" dirty="0">
                <a:cs typeface="+mn-lt"/>
              </a:rPr>
              <a:t>affects more often than not the parties before the Court.</a:t>
            </a:r>
          </a:p>
          <a:p>
            <a:pPr eaLnBrk="1" hangingPunct="1">
              <a:buFont typeface="Arial" panose="020B0604020202020204" pitchFamily="34" charset="0"/>
              <a:buChar char="•"/>
            </a:pPr>
            <a:endParaRPr lang="en-US" altLang="en-US" dirty="0">
              <a:cs typeface="+mn-lt"/>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vert="horz" wrap="square" lIns="0" tIns="45720" rIns="0" bIns="0" anchor="b"/>
          <a:lstStyle/>
          <a:p>
            <a:pPr eaLnBrk="1" hangingPunct="1"/>
            <a:r>
              <a:rPr lang="en-US" altLang="en-US" dirty="0"/>
              <a:t>Vesting of admin. discretion</a:t>
            </a:r>
          </a:p>
        </p:txBody>
      </p:sp>
      <p:sp>
        <p:nvSpPr>
          <p:cNvPr id="35843" name="Content Placeholder 2"/>
          <p:cNvSpPr>
            <a:spLocks noGrp="1"/>
          </p:cNvSpPr>
          <p:nvPr>
            <p:ph idx="1"/>
          </p:nvPr>
        </p:nvSpPr>
        <p:spPr/>
        <p:txBody>
          <a:bodyPr vert="horz" wrap="square" lIns="91440" tIns="45720" rIns="91440" bIns="45720" numCol="1" anchor="t" anchorCtr="0" compatLnSpc="1">
            <a:normAutofit fontScale="92500"/>
          </a:bodyPr>
          <a:lstStyle/>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Arial" panose="020B0604020202020204" pitchFamily="34" charset="0"/>
              <a:buChar char="•"/>
              <a:defRPr/>
            </a:pPr>
            <a:r>
              <a:rPr kumimoji="0" lang="en-US" sz="2400" b="0" i="0" u="none" strike="noStrike" kern="1200" cap="none" spc="0" normalizeH="0" baseline="0" noProof="0">
                <a:ln>
                  <a:noFill/>
                </a:ln>
                <a:solidFill>
                  <a:schemeClr val="tx2"/>
                </a:solidFill>
                <a:effectLst/>
                <a:uLnTx/>
                <a:uFillTx/>
                <a:ea typeface="+mn-ea"/>
                <a:cs typeface="+mn-lt"/>
              </a:rPr>
              <a:t>Discretion can be vested in public authorities either by the Constitution itself or by statute.</a:t>
            </a: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panose="05020102010507070707" pitchFamily="18" charset="2"/>
              <a:buNone/>
              <a:defRPr/>
            </a:pPr>
            <a:endParaRPr kumimoji="0" lang="en-US" sz="2400" b="0" i="0" u="none" strike="noStrike" kern="1200" cap="none" spc="0" normalizeH="0" baseline="0" noProof="0">
              <a:ln>
                <a:noFill/>
              </a:ln>
              <a:solidFill>
                <a:schemeClr val="tx2"/>
              </a:solidFill>
              <a:effectLst/>
              <a:uLnTx/>
              <a:uFillTx/>
              <a:ea typeface="+mn-ea"/>
              <a:cs typeface="+mn-lt"/>
            </a:endParaRP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Arial" panose="020B0604020202020204" pitchFamily="34" charset="0"/>
              <a:buChar char="•"/>
              <a:defRPr/>
            </a:pPr>
            <a:r>
              <a:rPr kumimoji="0" lang="en-US" sz="2400" b="0" i="0" u="none" strike="noStrike" kern="1200" cap="none" spc="0" normalizeH="0" baseline="0" noProof="0">
                <a:ln>
                  <a:noFill/>
                </a:ln>
                <a:solidFill>
                  <a:schemeClr val="tx2"/>
                </a:solidFill>
                <a:effectLst/>
                <a:uLnTx/>
                <a:uFillTx/>
                <a:ea typeface="+mn-ea"/>
                <a:cs typeface="+mn-lt"/>
              </a:rPr>
              <a:t>In a written constitution, discretion must be traced directly or indirectly to the Constitution.</a:t>
            </a:r>
          </a:p>
          <a:p>
            <a:pPr marL="0" marR="0" lvl="0" indent="0" algn="l" defTabSz="914400" rtl="0" eaLnBrk="1" fontAlgn="auto" latinLnBrk="0" hangingPunct="1">
              <a:lnSpc>
                <a:spcPct val="100000"/>
              </a:lnSpc>
              <a:spcBef>
                <a:spcPct val="20000"/>
              </a:spcBef>
              <a:spcAft>
                <a:spcPts val="0"/>
              </a:spcAft>
              <a:buClr>
                <a:schemeClr val="accent3"/>
              </a:buClr>
              <a:buSzPct val="95000"/>
              <a:buFont typeface="Arial" panose="020B0604020202020204" pitchFamily="34" charset="0"/>
              <a:buNone/>
              <a:defRPr/>
            </a:pPr>
            <a:endParaRPr kumimoji="0" lang="en-US" sz="2400" b="0" i="0" u="none" strike="noStrike" kern="1200" cap="none" spc="0" normalizeH="0" baseline="0" noProof="0">
              <a:ln>
                <a:noFill/>
              </a:ln>
              <a:solidFill>
                <a:schemeClr val="tx2"/>
              </a:solidFill>
              <a:effectLst/>
              <a:uLnTx/>
              <a:uFillTx/>
              <a:ea typeface="+mn-ea"/>
              <a:cs typeface="+mn-lt"/>
            </a:endParaRP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Arial" panose="020B0604020202020204" pitchFamily="34" charset="0"/>
              <a:buChar char="•"/>
              <a:defRPr/>
            </a:pPr>
            <a:r>
              <a:rPr kumimoji="0" lang="en-US" sz="2400" b="0" i="0" u="none" strike="noStrike" kern="1200" cap="none" spc="0" normalizeH="0" baseline="0" noProof="0">
                <a:ln>
                  <a:noFill/>
                </a:ln>
                <a:solidFill>
                  <a:schemeClr val="tx2"/>
                </a:solidFill>
                <a:effectLst/>
                <a:uLnTx/>
                <a:uFillTx/>
                <a:ea typeface="+mn-ea"/>
                <a:cs typeface="+mn-lt"/>
              </a:rPr>
              <a:t>A statute vesting discretion must be Constitutional</a:t>
            </a: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panose="05020102010507070707" pitchFamily="18" charset="2"/>
              <a:buNone/>
              <a:defRPr/>
            </a:pPr>
            <a:endParaRPr kumimoji="0" lang="en-US" sz="2400" b="0" i="0" u="none" strike="noStrike" kern="1200" cap="none" spc="0" normalizeH="0" baseline="0" noProof="0">
              <a:ln>
                <a:noFill/>
              </a:ln>
              <a:solidFill>
                <a:schemeClr val="tx2"/>
              </a:solidFill>
              <a:effectLst/>
              <a:uLnTx/>
              <a:uFillTx/>
              <a:ea typeface="+mn-ea"/>
              <a:cs typeface="+mn-lt"/>
            </a:endParaRPr>
          </a:p>
          <a:p>
            <a:pPr marL="274320" marR="0" lvl="0" indent="-274320" algn="just" defTabSz="914400" rtl="0" eaLnBrk="1" fontAlgn="auto" latinLnBrk="0" hangingPunct="1">
              <a:lnSpc>
                <a:spcPct val="100000"/>
              </a:lnSpc>
              <a:spcBef>
                <a:spcPct val="20000"/>
              </a:spcBef>
              <a:spcAft>
                <a:spcPts val="0"/>
              </a:spcAft>
              <a:buClr>
                <a:schemeClr val="accent3"/>
              </a:buClr>
              <a:buSzPct val="95000"/>
              <a:buFont typeface="Arial" panose="020B0604020202020204" pitchFamily="34" charset="0"/>
              <a:buChar char="•"/>
              <a:defRPr/>
            </a:pPr>
            <a:r>
              <a:rPr kumimoji="0" lang="en-US" sz="2400" b="0" i="0" u="none" strike="noStrike" kern="1200" cap="none" spc="0" normalizeH="0" baseline="0" noProof="0">
                <a:ln>
                  <a:noFill/>
                </a:ln>
                <a:solidFill>
                  <a:schemeClr val="tx2"/>
                </a:solidFill>
                <a:effectLst/>
                <a:uLnTx/>
                <a:uFillTx/>
                <a:ea typeface="+mn-ea"/>
                <a:cs typeface="+mn-lt"/>
              </a:rPr>
              <a:t>There is no discretion vested by virtue of law or judge made law, but since it is the Judges who are the ultimate interpreters of statutes, they determine the scope and extent of discretionary power</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43" y="228667"/>
            <a:ext cx="8260672" cy="1039427"/>
          </a:xfrm>
        </p:spPr>
        <p:txBody>
          <a:bodyPr vert="horz" wrap="square" lIns="0" tIns="45720" rIns="0" bIns="0" numCol="1" anchor="b" anchorCtr="0" compatLnSpc="1">
            <a:normAutofit fontScale="90000"/>
          </a:bodyPr>
          <a:lstStyle/>
          <a:p>
            <a:pPr marL="0" marR="0" lvl="0" indent="0" algn="ctr" defTabSz="914400" rtl="0" eaLnBrk="1" fontAlgn="auto" latinLnBrk="0" hangingPunct="1">
              <a:lnSpc>
                <a:spcPct val="100000"/>
              </a:lnSpc>
              <a:spcBef>
                <a:spcPct val="0"/>
              </a:spcBef>
              <a:spcAft>
                <a:spcPts val="0"/>
              </a:spcAft>
              <a:buClrTx/>
              <a:buSzTx/>
              <a:buFontTx/>
              <a:buNone/>
              <a:defRPr/>
            </a:pPr>
            <a:br>
              <a:rPr lang="en-US" altLang="en-US" dirty="0">
                <a:sym typeface="+mn-ea"/>
              </a:rPr>
            </a:br>
            <a:br>
              <a:rPr lang="en-US" altLang="en-US" dirty="0">
                <a:sym typeface="+mn-ea"/>
              </a:rPr>
            </a:br>
            <a:br>
              <a:rPr lang="en-US" altLang="en-US" dirty="0">
                <a:sym typeface="+mn-ea"/>
              </a:rPr>
            </a:br>
            <a:br>
              <a:rPr lang="en-US" altLang="en-US" dirty="0"/>
            </a:br>
            <a:br>
              <a:rPr lang="en-US" altLang="en-US" sz="5000" dirty="0"/>
            </a:br>
            <a:br>
              <a:rPr lang="en-US" altLang="en-US" sz="5000" dirty="0"/>
            </a:br>
            <a:br>
              <a:rPr lang="en-US" altLang="en-US" sz="5000" dirty="0"/>
            </a:br>
            <a:br>
              <a:rPr lang="en-US" altLang="en-US" dirty="0"/>
            </a:br>
            <a:r>
              <a:rPr lang="en-US" altLang="en-US" sz="4000" dirty="0"/>
              <a:t>Vesting of admin. discretion</a:t>
            </a:r>
          </a:p>
        </p:txBody>
      </p:sp>
      <p:sp>
        <p:nvSpPr>
          <p:cNvPr id="36867" name="Content Placeholder 2"/>
          <p:cNvSpPr>
            <a:spLocks noGrp="1"/>
          </p:cNvSpPr>
          <p:nvPr>
            <p:ph idx="1"/>
          </p:nvPr>
        </p:nvSpPr>
        <p:spPr/>
        <p:txBody>
          <a:bodyPr vert="horz" wrap="square" lIns="91440" tIns="45720" rIns="91440" bIns="45720" numCol="1" anchor="t" anchorCtr="0" compatLnSpc="1">
            <a:normAutofit lnSpcReduction="10000"/>
          </a:bodyPr>
          <a:lstStyle/>
          <a:p>
            <a:pPr marL="274320" marR="0" lvl="0" indent="-274320" algn="just" defTabSz="914400" rtl="0" eaLnBrk="1" fontAlgn="auto" latinLnBrk="0" hangingPunct="1">
              <a:lnSpc>
                <a:spcPct val="100000"/>
              </a:lnSpc>
              <a:spcBef>
                <a:spcPct val="20000"/>
              </a:spcBef>
              <a:spcAft>
                <a:spcPts val="0"/>
              </a:spcAft>
              <a:buClr>
                <a:schemeClr val="accent3"/>
              </a:buClr>
              <a:buSzPct val="95000"/>
              <a:buFont typeface="Arial" panose="020B0604020202020204" pitchFamily="34" charset="0"/>
              <a:buChar char="•"/>
              <a:defRPr/>
            </a:pPr>
            <a:r>
              <a:rPr kumimoji="0" lang="en-US" sz="2400" b="0" i="0" u="none" strike="noStrike" kern="1200" cap="none" spc="0" normalizeH="0" baseline="0" noProof="0">
                <a:ln>
                  <a:noFill/>
                </a:ln>
                <a:solidFill>
                  <a:schemeClr val="tx2"/>
                </a:solidFill>
                <a:effectLst/>
                <a:uLnTx/>
                <a:uFillTx/>
                <a:ea typeface="+mn-ea"/>
                <a:cs typeface="+mn-lt"/>
              </a:rPr>
              <a:t>A statute confers discretion when it refers to </a:t>
            </a:r>
            <a:r>
              <a:rPr kumimoji="0" lang="en-US" sz="2400" i="0" u="none" strike="noStrike" kern="1200" cap="none" spc="0" normalizeH="0" baseline="0" noProof="0">
                <a:ln>
                  <a:noFill/>
                </a:ln>
                <a:solidFill>
                  <a:schemeClr val="tx2"/>
                </a:solidFill>
                <a:effectLst/>
                <a:uLnTx/>
                <a:uFillTx/>
                <a:ea typeface="+mn-ea"/>
                <a:cs typeface="+mn-lt"/>
              </a:rPr>
              <a:t>the use of the power by an official according to his</a:t>
            </a:r>
            <a:r>
              <a:rPr kumimoji="0" lang="en-US" sz="2400" b="1" i="0" u="none" strike="noStrike" kern="1200" cap="none" spc="0" normalizeH="0" baseline="0" noProof="0">
                <a:ln>
                  <a:noFill/>
                </a:ln>
                <a:solidFill>
                  <a:schemeClr val="tx2"/>
                </a:solidFill>
                <a:effectLst/>
                <a:uLnTx/>
                <a:uFillTx/>
                <a:ea typeface="+mn-ea"/>
                <a:cs typeface="+mn-lt"/>
              </a:rPr>
              <a:t> beliefs, expectation or tendancies instead of facts.</a:t>
            </a:r>
          </a:p>
          <a:p>
            <a:pPr marL="274320" marR="0" lvl="0" indent="-274320" algn="just" defTabSz="914400" rtl="0" eaLnBrk="1" fontAlgn="auto" latinLnBrk="0" hangingPunct="1">
              <a:lnSpc>
                <a:spcPct val="100000"/>
              </a:lnSpc>
              <a:spcBef>
                <a:spcPct val="20000"/>
              </a:spcBef>
              <a:spcAft>
                <a:spcPts val="0"/>
              </a:spcAft>
              <a:buClr>
                <a:schemeClr val="accent3"/>
              </a:buClr>
              <a:buSzPct val="95000"/>
              <a:buFont typeface="Wingdings 2" panose="05020102010507070707" pitchFamily="18" charset="2"/>
              <a:buNone/>
              <a:defRPr/>
            </a:pPr>
            <a:endParaRPr kumimoji="0" lang="en-US" sz="2400" b="1" i="0" u="none" strike="noStrike" kern="1200" cap="none" spc="0" normalizeH="0" baseline="0" noProof="0">
              <a:ln>
                <a:noFill/>
              </a:ln>
              <a:solidFill>
                <a:schemeClr val="tx2"/>
              </a:solidFill>
              <a:effectLst/>
              <a:uLnTx/>
              <a:uFillTx/>
              <a:ea typeface="+mn-ea"/>
              <a:cs typeface="+mn-lt"/>
            </a:endParaRPr>
          </a:p>
          <a:p>
            <a:pPr marL="274320" marR="0" lvl="0" indent="-274320" algn="just" defTabSz="914400" rtl="0" eaLnBrk="1" fontAlgn="auto" latinLnBrk="0" hangingPunct="1">
              <a:lnSpc>
                <a:spcPct val="100000"/>
              </a:lnSpc>
              <a:spcBef>
                <a:spcPct val="20000"/>
              </a:spcBef>
              <a:spcAft>
                <a:spcPts val="0"/>
              </a:spcAft>
              <a:buClr>
                <a:schemeClr val="accent3"/>
              </a:buClr>
              <a:buSzPct val="95000"/>
              <a:buFont typeface="Arial" panose="020B0604020202020204" pitchFamily="34" charset="0"/>
              <a:buChar char="•"/>
              <a:defRPr/>
            </a:pPr>
            <a:r>
              <a:rPr kumimoji="0" lang="en-US" sz="2400" b="0" i="0" u="none" strike="noStrike" kern="1200" cap="none" spc="0" normalizeH="0" baseline="0" noProof="0">
                <a:ln>
                  <a:noFill/>
                </a:ln>
                <a:solidFill>
                  <a:schemeClr val="tx2"/>
                </a:solidFill>
                <a:effectLst/>
                <a:uLnTx/>
                <a:uFillTx/>
                <a:ea typeface="+mn-ea"/>
                <a:cs typeface="+mn-lt"/>
              </a:rPr>
              <a:t>It may also use such terms as </a:t>
            </a:r>
            <a:r>
              <a:rPr kumimoji="0" lang="en-US" sz="2400" b="1" i="0" u="none" strike="noStrike" kern="1200" cap="none" spc="0" normalizeH="0" baseline="0" noProof="0">
                <a:ln>
                  <a:noFill/>
                </a:ln>
                <a:solidFill>
                  <a:schemeClr val="tx2"/>
                </a:solidFill>
                <a:effectLst/>
                <a:uLnTx/>
                <a:uFillTx/>
                <a:ea typeface="+mn-ea"/>
                <a:cs typeface="+mn-lt"/>
              </a:rPr>
              <a:t>adequate, advisable, appropriate, competent, beneficial, equitable, fair, expedient, fit necessary, safe, sufficient, proper, reasonable or their opposites. </a:t>
            </a:r>
          </a:p>
          <a:p>
            <a:pPr marL="274320" marR="0" lvl="0" indent="-274320" algn="just" defTabSz="914400" rtl="0" eaLnBrk="1" fontAlgn="auto" latinLnBrk="0" hangingPunct="1">
              <a:lnSpc>
                <a:spcPct val="100000"/>
              </a:lnSpc>
              <a:spcBef>
                <a:spcPct val="20000"/>
              </a:spcBef>
              <a:spcAft>
                <a:spcPts val="0"/>
              </a:spcAft>
              <a:buClr>
                <a:schemeClr val="accent3"/>
              </a:buClr>
              <a:buSzPct val="95000"/>
              <a:buFont typeface="Wingdings 2" panose="05020102010507070707" pitchFamily="18" charset="2"/>
              <a:buNone/>
              <a:defRPr/>
            </a:pPr>
            <a:endParaRPr kumimoji="0" lang="en-US" sz="2400" b="1" i="0" u="none" strike="noStrike" kern="1200" cap="none" spc="0" normalizeH="0" baseline="0" noProof="0">
              <a:ln>
                <a:noFill/>
              </a:ln>
              <a:solidFill>
                <a:schemeClr val="tx2"/>
              </a:solidFill>
              <a:effectLst/>
              <a:uLnTx/>
              <a:uFillTx/>
              <a:ea typeface="+mn-ea"/>
              <a:cs typeface="+mn-lt"/>
            </a:endParaRPr>
          </a:p>
          <a:p>
            <a:pPr marL="274320" marR="0" lvl="0" indent="-274320" algn="just" defTabSz="914400" rtl="0" eaLnBrk="1" fontAlgn="auto" latinLnBrk="0" hangingPunct="1">
              <a:lnSpc>
                <a:spcPct val="100000"/>
              </a:lnSpc>
              <a:spcBef>
                <a:spcPct val="20000"/>
              </a:spcBef>
              <a:spcAft>
                <a:spcPts val="0"/>
              </a:spcAft>
              <a:buClr>
                <a:schemeClr val="accent3"/>
              </a:buClr>
              <a:buSzPct val="95000"/>
              <a:buFont typeface="Arial" panose="020B0604020202020204" pitchFamily="34" charset="0"/>
              <a:buChar char="•"/>
              <a:defRPr/>
            </a:pPr>
            <a:r>
              <a:rPr kumimoji="0" lang="en-US" sz="2400" b="0" i="0" u="none" strike="noStrike" kern="1200" cap="none" spc="0" normalizeH="0" baseline="0" noProof="0">
                <a:ln>
                  <a:noFill/>
                </a:ln>
                <a:solidFill>
                  <a:schemeClr val="tx2"/>
                </a:solidFill>
                <a:effectLst/>
                <a:uLnTx/>
                <a:uFillTx/>
                <a:ea typeface="+mn-ea"/>
                <a:cs typeface="+mn-lt"/>
              </a:rPr>
              <a:t>The </a:t>
            </a:r>
            <a:r>
              <a:rPr kumimoji="0" lang="en-US" sz="2400" b="1" i="0" u="none" strike="noStrike" kern="1200" cap="none" spc="0" normalizeH="0" baseline="0" noProof="0">
                <a:ln>
                  <a:noFill/>
                </a:ln>
                <a:solidFill>
                  <a:schemeClr val="tx2"/>
                </a:solidFill>
                <a:effectLst/>
                <a:uLnTx/>
                <a:uFillTx/>
                <a:ea typeface="+mn-ea"/>
                <a:cs typeface="+mn-lt"/>
              </a:rPr>
              <a:t>concepts embodied by these terms are incapable of exact legislative definition</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wrap="square" lIns="0" tIns="45720" rIns="0" bIns="0" numCol="1" anchor="b" anchorCtr="0" compatLnSpc="1">
            <a:normAutofit fontScale="90000"/>
          </a:body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en-US" sz="4000" b="1" i="0" u="none" strike="noStrike" kern="1200" cap="none" spc="0" normalizeH="0" baseline="0" noProof="0" dirty="0">
                <a:ln>
                  <a:noFill/>
                </a:ln>
                <a:solidFill>
                  <a:schemeClr val="accent1">
                    <a:lumMod val="75000"/>
                  </a:schemeClr>
                </a:solidFill>
                <a:effectLst/>
                <a:uLnTx/>
                <a:uFillTx/>
                <a:ea typeface="+mj-ea"/>
                <a:cs typeface="+mj-lt"/>
              </a:rPr>
              <a:t>DISCRETION VESTED BY STATUTE</a:t>
            </a:r>
          </a:p>
        </p:txBody>
      </p:sp>
      <p:sp>
        <p:nvSpPr>
          <p:cNvPr id="37891" name="Content Placeholder 2"/>
          <p:cNvSpPr>
            <a:spLocks noGrp="1"/>
          </p:cNvSpPr>
          <p:nvPr>
            <p:ph idx="1"/>
          </p:nvPr>
        </p:nvSpPr>
        <p:spPr>
          <a:xfrm>
            <a:off x="152400" y="1219200"/>
            <a:ext cx="8839200" cy="4860925"/>
          </a:xfrm>
        </p:spPr>
        <p:txBody>
          <a:bodyPr vert="horz" wrap="square" lIns="91440" tIns="45720" rIns="91440" bIns="45720" numCol="1" anchor="t" anchorCtr="0" compatLnSpc="1">
            <a:normAutofit fontScale="92500" lnSpcReduction="20000"/>
          </a:bodyPr>
          <a:lstStyle/>
          <a:p>
            <a:pPr marL="0" marR="0" lvl="0" indent="0" algn="just" defTabSz="914400" rtl="0" eaLnBrk="1" fontAlgn="auto" latinLnBrk="0" hangingPunct="1">
              <a:lnSpc>
                <a:spcPct val="100000"/>
              </a:lnSpc>
              <a:spcBef>
                <a:spcPct val="20000"/>
              </a:spcBef>
              <a:spcAft>
                <a:spcPts val="0"/>
              </a:spcAft>
              <a:buClr>
                <a:schemeClr val="accent3"/>
              </a:buClr>
              <a:buSzPct val="95000"/>
              <a:buFont typeface="Arial" panose="020B0604020202020204" pitchFamily="34" charset="0"/>
              <a:buNone/>
              <a:defRPr/>
            </a:pPr>
            <a:endParaRPr kumimoji="0" lang="en-US" sz="2400" b="0" i="0" u="none" strike="noStrike" kern="1200" cap="none" spc="0" normalizeH="0" baseline="0" noProof="0" dirty="0">
              <a:ln>
                <a:noFill/>
              </a:ln>
              <a:solidFill>
                <a:schemeClr val="tx1"/>
              </a:solidFill>
              <a:effectLst/>
              <a:uLnTx/>
              <a:uFillTx/>
              <a:latin typeface="Cambria" panose="02040503050406030204" pitchFamily="18" charset="0"/>
              <a:ea typeface="+mn-ea"/>
              <a:cs typeface="+mn-cs"/>
            </a:endParaRPr>
          </a:p>
          <a:p>
            <a:pPr marL="0" marR="0" lvl="0" indent="0" algn="just" defTabSz="914400" rtl="0" eaLnBrk="1" fontAlgn="auto" latinLnBrk="0" hangingPunct="1">
              <a:lnSpc>
                <a:spcPct val="100000"/>
              </a:lnSpc>
              <a:spcBef>
                <a:spcPct val="20000"/>
              </a:spcBef>
              <a:spcAft>
                <a:spcPts val="0"/>
              </a:spcAft>
              <a:buClr>
                <a:schemeClr val="accent3"/>
              </a:buClr>
              <a:buSzPct val="95000"/>
              <a:buFont typeface="Arial" panose="020B0604020202020204" pitchFamily="34" charset="0"/>
              <a:buNone/>
              <a:defRPr/>
            </a:pPr>
            <a:endParaRPr kumimoji="0" lang="en-US" sz="2400" b="0" i="0" u="none" strike="noStrike" kern="1200" cap="none" spc="0" normalizeH="0" baseline="0" noProof="0" dirty="0">
              <a:ln>
                <a:noFill/>
              </a:ln>
              <a:solidFill>
                <a:schemeClr val="tx1"/>
              </a:solidFill>
              <a:effectLst/>
              <a:uLnTx/>
              <a:uFillTx/>
              <a:latin typeface="Cambria" panose="02040503050406030204" pitchFamily="18" charset="0"/>
              <a:ea typeface="+mn-ea"/>
              <a:cs typeface="+mn-cs"/>
            </a:endParaRPr>
          </a:p>
          <a:p>
            <a:pPr marL="274320" marR="0" lvl="0" indent="-274320" algn="just" defTabSz="914400" rtl="0" eaLnBrk="1" fontAlgn="auto" latinLnBrk="0" hangingPunct="1">
              <a:lnSpc>
                <a:spcPct val="100000"/>
              </a:lnSpc>
              <a:spcBef>
                <a:spcPct val="20000"/>
              </a:spcBef>
              <a:spcAft>
                <a:spcPts val="0"/>
              </a:spcAft>
              <a:buClr>
                <a:schemeClr val="accent3"/>
              </a:buClr>
              <a:buSzPct val="95000"/>
              <a:buFont typeface="Arial" panose="020B0604020202020204" pitchFamily="34" charset="0"/>
              <a:buChar char="•"/>
              <a:defRPr/>
            </a:pPr>
            <a:r>
              <a:rPr kumimoji="0" lang="en-US" sz="2400" b="0" i="0" u="none" strike="noStrike" kern="1200" cap="none" spc="0" normalizeH="0" baseline="0" noProof="0" dirty="0">
                <a:ln>
                  <a:noFill/>
                </a:ln>
                <a:solidFill>
                  <a:schemeClr val="tx1"/>
                </a:solidFill>
                <a:effectLst/>
                <a:uLnTx/>
                <a:uFillTx/>
                <a:ea typeface="+mn-ea"/>
                <a:cs typeface="+mn-lt"/>
              </a:rPr>
              <a:t>A serious problem in the interpretation of statutes arises when a statute conferring power uses the terms may or shall.</a:t>
            </a:r>
          </a:p>
          <a:p>
            <a:pPr marL="274320" marR="0" lvl="0" indent="-274320" algn="just" defTabSz="914400" rtl="0" eaLnBrk="1" fontAlgn="auto" latinLnBrk="0" hangingPunct="1">
              <a:lnSpc>
                <a:spcPct val="100000"/>
              </a:lnSpc>
              <a:spcBef>
                <a:spcPct val="20000"/>
              </a:spcBef>
              <a:spcAft>
                <a:spcPts val="0"/>
              </a:spcAft>
              <a:buClr>
                <a:schemeClr val="accent3"/>
              </a:buClr>
              <a:buSzPct val="95000"/>
              <a:buFont typeface="Arial" panose="020B0604020202020204" pitchFamily="34" charset="0"/>
              <a:buChar char="•"/>
              <a:defRPr/>
            </a:pPr>
            <a:endParaRPr kumimoji="0" lang="en-US" sz="2400" b="0" i="0" u="none" strike="noStrike" kern="1200" cap="none" spc="0" normalizeH="0" baseline="0" noProof="0" dirty="0">
              <a:ln>
                <a:noFill/>
              </a:ln>
              <a:solidFill>
                <a:schemeClr val="tx1"/>
              </a:solidFill>
              <a:effectLst/>
              <a:uLnTx/>
              <a:uFillTx/>
              <a:ea typeface="+mn-ea"/>
              <a:cs typeface="+mn-lt"/>
            </a:endParaRPr>
          </a:p>
          <a:p>
            <a:pPr marL="274320" marR="0" lvl="0" indent="-274320" algn="just" defTabSz="914400" rtl="0" eaLnBrk="1" fontAlgn="auto" latinLnBrk="0" hangingPunct="1">
              <a:lnSpc>
                <a:spcPct val="100000"/>
              </a:lnSpc>
              <a:spcBef>
                <a:spcPct val="20000"/>
              </a:spcBef>
              <a:spcAft>
                <a:spcPts val="0"/>
              </a:spcAft>
              <a:buClr>
                <a:schemeClr val="accent3"/>
              </a:buClr>
              <a:buSzPct val="95000"/>
              <a:buFont typeface="Arial" panose="020B0604020202020204" pitchFamily="34" charset="0"/>
              <a:buChar char="•"/>
              <a:defRPr/>
            </a:pPr>
            <a:r>
              <a:rPr kumimoji="0" lang="en-US" sz="2400" b="0" i="0" u="none" strike="noStrike" kern="1200" cap="none" spc="0" normalizeH="0" baseline="0" noProof="0" dirty="0">
                <a:ln>
                  <a:noFill/>
                </a:ln>
                <a:solidFill>
                  <a:schemeClr val="tx1"/>
                </a:solidFill>
                <a:effectLst/>
                <a:uLnTx/>
                <a:uFillTx/>
                <a:ea typeface="+mn-ea"/>
                <a:cs typeface="+mn-lt"/>
              </a:rPr>
              <a:t>A statute may provide that a licensing authority “may grant a </a:t>
            </a:r>
            <a:r>
              <a:rPr kumimoji="0" lang="en-US" sz="2400" b="0" i="0" u="none" strike="noStrike" kern="1200" cap="none" spc="0" normalizeH="0" baseline="0" noProof="0" dirty="0" err="1">
                <a:ln>
                  <a:noFill/>
                </a:ln>
                <a:solidFill>
                  <a:schemeClr val="tx1"/>
                </a:solidFill>
                <a:effectLst/>
                <a:uLnTx/>
                <a:uFillTx/>
                <a:ea typeface="+mn-ea"/>
                <a:cs typeface="+mn-lt"/>
              </a:rPr>
              <a:t>licence</a:t>
            </a:r>
            <a:r>
              <a:rPr kumimoji="0" lang="en-US" sz="2400" b="0" i="0" u="none" strike="noStrike" kern="1200" cap="none" spc="0" normalizeH="0" baseline="0" noProof="0" dirty="0">
                <a:ln>
                  <a:noFill/>
                </a:ln>
                <a:solidFill>
                  <a:schemeClr val="tx1"/>
                </a:solidFill>
                <a:effectLst/>
                <a:uLnTx/>
                <a:uFillTx/>
                <a:ea typeface="+mn-ea"/>
                <a:cs typeface="+mn-lt"/>
              </a:rPr>
              <a:t>” or that “It shall grant a </a:t>
            </a:r>
            <a:r>
              <a:rPr kumimoji="0" lang="en-US" sz="2400" b="0" i="0" u="none" strike="noStrike" kern="1200" cap="none" spc="0" normalizeH="0" baseline="0" noProof="0" dirty="0" err="1">
                <a:ln>
                  <a:noFill/>
                </a:ln>
                <a:solidFill>
                  <a:schemeClr val="tx1"/>
                </a:solidFill>
                <a:effectLst/>
                <a:uLnTx/>
                <a:uFillTx/>
                <a:ea typeface="+mn-ea"/>
                <a:cs typeface="+mn-lt"/>
              </a:rPr>
              <a:t>licence</a:t>
            </a:r>
            <a:r>
              <a:rPr kumimoji="0" lang="en-US" sz="2400" b="0" i="0" u="none" strike="noStrike" kern="1200" cap="none" spc="0" normalizeH="0" baseline="0" noProof="0" dirty="0">
                <a:ln>
                  <a:noFill/>
                </a:ln>
                <a:solidFill>
                  <a:schemeClr val="tx1"/>
                </a:solidFill>
                <a:effectLst/>
                <a:uLnTx/>
                <a:uFillTx/>
                <a:ea typeface="+mn-ea"/>
                <a:cs typeface="+mn-lt"/>
              </a:rPr>
              <a:t>”</a:t>
            </a:r>
          </a:p>
          <a:p>
            <a:pPr marL="274320" marR="0" lvl="0" indent="-274320" algn="just" defTabSz="914400" rtl="0" eaLnBrk="1" fontAlgn="auto" latinLnBrk="0" hangingPunct="1">
              <a:lnSpc>
                <a:spcPct val="100000"/>
              </a:lnSpc>
              <a:spcBef>
                <a:spcPct val="20000"/>
              </a:spcBef>
              <a:spcAft>
                <a:spcPts val="0"/>
              </a:spcAft>
              <a:buClr>
                <a:schemeClr val="accent3"/>
              </a:buClr>
              <a:buSzPct val="95000"/>
              <a:buFont typeface="Arial" panose="020B0604020202020204" pitchFamily="34" charset="0"/>
              <a:buChar char="•"/>
              <a:defRPr/>
            </a:pPr>
            <a:endParaRPr kumimoji="0" lang="en-US" sz="2400" b="0" i="0" u="none" strike="noStrike" kern="1200" cap="none" spc="0" normalizeH="0" baseline="0" noProof="0" dirty="0">
              <a:ln>
                <a:noFill/>
              </a:ln>
              <a:solidFill>
                <a:schemeClr val="tx1"/>
              </a:solidFill>
              <a:effectLst/>
              <a:uLnTx/>
              <a:uFillTx/>
              <a:ea typeface="+mn-ea"/>
              <a:cs typeface="+mn-lt"/>
            </a:endParaRPr>
          </a:p>
          <a:p>
            <a:pPr marL="274320" marR="0" lvl="0" indent="-274320" algn="just" defTabSz="914400" rtl="0" eaLnBrk="1" fontAlgn="auto" latinLnBrk="0" hangingPunct="1">
              <a:lnSpc>
                <a:spcPct val="100000"/>
              </a:lnSpc>
              <a:spcBef>
                <a:spcPct val="20000"/>
              </a:spcBef>
              <a:spcAft>
                <a:spcPts val="0"/>
              </a:spcAft>
              <a:buClr>
                <a:schemeClr val="accent3"/>
              </a:buClr>
              <a:buSzPct val="95000"/>
              <a:buFont typeface="Arial" panose="020B0604020202020204" pitchFamily="34" charset="0"/>
              <a:buChar char="•"/>
              <a:defRPr/>
            </a:pPr>
            <a:r>
              <a:rPr kumimoji="0" lang="en-US" sz="2400" b="0" i="0" u="none" strike="noStrike" kern="1200" cap="none" spc="0" normalizeH="0" baseline="0" noProof="0" dirty="0">
                <a:ln>
                  <a:noFill/>
                </a:ln>
                <a:solidFill>
                  <a:schemeClr val="tx1"/>
                </a:solidFill>
                <a:effectLst/>
                <a:uLnTx/>
                <a:uFillTx/>
                <a:ea typeface="+mn-ea"/>
                <a:cs typeface="+mn-lt"/>
              </a:rPr>
              <a:t>The question that arises is whether discretion has been vested in the authority in either or both situations.</a:t>
            </a:r>
          </a:p>
          <a:p>
            <a:pPr marL="274320" marR="0" lvl="0" indent="-274320" algn="just" defTabSz="914400" rtl="0" eaLnBrk="1" fontAlgn="auto" latinLnBrk="0" hangingPunct="1">
              <a:lnSpc>
                <a:spcPct val="100000"/>
              </a:lnSpc>
              <a:spcBef>
                <a:spcPct val="20000"/>
              </a:spcBef>
              <a:spcAft>
                <a:spcPts val="0"/>
              </a:spcAft>
              <a:buClr>
                <a:schemeClr val="accent3"/>
              </a:buClr>
              <a:buSzPct val="95000"/>
              <a:buFont typeface="Arial" panose="020B0604020202020204" pitchFamily="34" charset="0"/>
              <a:buChar char="•"/>
              <a:defRPr/>
            </a:pPr>
            <a:endParaRPr kumimoji="0" lang="en-US" sz="2400" b="0" i="0" u="none" strike="noStrike" kern="1200" cap="none" spc="0" normalizeH="0" baseline="0" noProof="0" dirty="0">
              <a:ln>
                <a:noFill/>
              </a:ln>
              <a:solidFill>
                <a:schemeClr val="tx1"/>
              </a:solidFill>
              <a:effectLst/>
              <a:uLnTx/>
              <a:uFillTx/>
              <a:ea typeface="+mn-ea"/>
              <a:cs typeface="+mn-lt"/>
            </a:endParaRPr>
          </a:p>
          <a:p>
            <a:pPr marL="274320" marR="0" lvl="0" indent="-274320" algn="just" defTabSz="914400" rtl="0" eaLnBrk="1" fontAlgn="auto" latinLnBrk="0" hangingPunct="1">
              <a:lnSpc>
                <a:spcPct val="100000"/>
              </a:lnSpc>
              <a:spcBef>
                <a:spcPct val="20000"/>
              </a:spcBef>
              <a:spcAft>
                <a:spcPts val="0"/>
              </a:spcAft>
              <a:buClr>
                <a:schemeClr val="accent3"/>
              </a:buClr>
              <a:buSzPct val="95000"/>
              <a:buFont typeface="Arial" panose="020B0604020202020204" pitchFamily="34" charset="0"/>
              <a:buChar char="•"/>
              <a:defRPr/>
            </a:pPr>
            <a:r>
              <a:rPr kumimoji="0" lang="en-US" sz="2400" b="0" i="0" u="none" strike="noStrike" kern="1200" cap="none" spc="0" normalizeH="0" baseline="0" noProof="0" dirty="0">
                <a:ln>
                  <a:noFill/>
                </a:ln>
                <a:solidFill>
                  <a:schemeClr val="tx1"/>
                </a:solidFill>
                <a:effectLst/>
                <a:uLnTx/>
                <a:uFillTx/>
                <a:ea typeface="+mn-ea"/>
                <a:cs typeface="+mn-lt"/>
              </a:rPr>
              <a:t>Generally, the term “may” is indicative of an option or discretion whereas the use of the term shall indicates that no discretion is vested in the authority and that the order is mandatory.</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wrap="square" lIns="0" tIns="45720" rIns="0" bIns="0" numCol="1" anchor="b" anchorCtr="0" compatLnSpc="1">
            <a:normAutofit fontScale="90000"/>
          </a:body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en-US" sz="4000" b="1" i="0" u="none" strike="noStrike" kern="1200" cap="none" spc="0" normalizeH="0" baseline="0" noProof="0" dirty="0">
                <a:ln>
                  <a:noFill/>
                </a:ln>
                <a:solidFill>
                  <a:schemeClr val="accent1">
                    <a:lumMod val="75000"/>
                  </a:schemeClr>
                </a:solidFill>
                <a:effectLst/>
                <a:uLnTx/>
                <a:uFillTx/>
                <a:ea typeface="+mj-ea"/>
                <a:cs typeface="+mj-lt"/>
              </a:rPr>
              <a:t>DISCRETION VESTED BY STATUTE</a:t>
            </a:r>
          </a:p>
        </p:txBody>
      </p:sp>
      <p:sp>
        <p:nvSpPr>
          <p:cNvPr id="30723" name="Content Placeholder 2"/>
          <p:cNvSpPr>
            <a:spLocks noGrp="1"/>
          </p:cNvSpPr>
          <p:nvPr>
            <p:ph idx="1"/>
          </p:nvPr>
        </p:nvSpPr>
        <p:spPr/>
        <p:txBody>
          <a:bodyPr vert="horz" wrap="square" lIns="91440" tIns="45720" rIns="91440" bIns="45720" anchor="t"/>
          <a:lstStyle/>
          <a:p>
            <a:pPr algn="just" eaLnBrk="1" hangingPunct="1">
              <a:buFont typeface="Arial" panose="020B0604020202020204" pitchFamily="34" charset="0"/>
              <a:buChar char="•"/>
            </a:pPr>
            <a:r>
              <a:rPr lang="en-US" altLang="en-US" sz="2800" dirty="0">
                <a:cs typeface="+mn-lt"/>
              </a:rPr>
              <a:t>However, the use of these words is not in itself conclusive.</a:t>
            </a:r>
          </a:p>
          <a:p>
            <a:pPr algn="just" eaLnBrk="1" hangingPunct="1">
              <a:buFont typeface="Arial" panose="020B0604020202020204" pitchFamily="34" charset="0"/>
              <a:buChar char="•"/>
            </a:pPr>
            <a:endParaRPr lang="en-US" altLang="en-US" sz="2800" dirty="0">
              <a:cs typeface="+mn-lt"/>
            </a:endParaRPr>
          </a:p>
          <a:p>
            <a:pPr algn="just" eaLnBrk="1" hangingPunct="1">
              <a:buFont typeface="Arial" panose="020B0604020202020204" pitchFamily="34" charset="0"/>
              <a:buChar char="•"/>
            </a:pPr>
            <a:r>
              <a:rPr lang="en-US" altLang="en-US" sz="2800" dirty="0">
                <a:cs typeface="+mn-lt"/>
              </a:rPr>
              <a:t>Even though the term “shall” has been used in the statute, the power conferred may still be discretionary. For example, the sentence “ The minister shall grant a licence if he thinks necessary.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wrap="square" lIns="0" tIns="45720" rIns="0" bIns="0" numCol="1" anchor="b" anchorCtr="0" compatLnSpc="1">
            <a:normAutofit fontScale="90000"/>
          </a:bodyPr>
          <a:lstStyle/>
          <a:p>
            <a:pPr marL="0" marR="0" lvl="0" indent="0" defTabSz="914400" rtl="0" eaLnBrk="1" fontAlgn="auto" latinLnBrk="0" hangingPunct="1">
              <a:lnSpc>
                <a:spcPct val="100000"/>
              </a:lnSpc>
              <a:spcBef>
                <a:spcPct val="0"/>
              </a:spcBef>
              <a:spcAft>
                <a:spcPts val="0"/>
              </a:spcAft>
              <a:buClrTx/>
              <a:buSzTx/>
              <a:buFontTx/>
              <a:buNone/>
              <a:defRPr/>
            </a:pPr>
            <a:r>
              <a:rPr kumimoji="0" lang="en-US" sz="4800" i="0" u="none" strike="noStrike" kern="1200" cap="none" spc="0" normalizeH="0" baseline="0" noProof="0" dirty="0">
                <a:ln>
                  <a:noFill/>
                </a:ln>
                <a:effectLst/>
                <a:uLnTx/>
                <a:uFillTx/>
                <a:latin typeface="+mj-lt"/>
                <a:ea typeface="+mj-ea"/>
                <a:cs typeface="+mj-cs"/>
              </a:rPr>
              <a:t>DELEGATION OF DISCRETION</a:t>
            </a:r>
          </a:p>
        </p:txBody>
      </p:sp>
      <p:sp>
        <p:nvSpPr>
          <p:cNvPr id="19459" name="Content Placeholder 2"/>
          <p:cNvSpPr>
            <a:spLocks noGrp="1"/>
          </p:cNvSpPr>
          <p:nvPr>
            <p:ph idx="1"/>
          </p:nvPr>
        </p:nvSpPr>
        <p:spPr>
          <a:xfrm>
            <a:off x="152400" y="1600200"/>
            <a:ext cx="8839200" cy="4572000"/>
          </a:xfrm>
        </p:spPr>
        <p:txBody>
          <a:bodyPr vert="horz" wrap="square" lIns="91440" tIns="45720" rIns="91440" bIns="45720" anchor="t">
            <a:normAutofit lnSpcReduction="10000"/>
          </a:bodyPr>
          <a:lstStyle/>
          <a:p>
            <a:pPr algn="just" eaLnBrk="1" hangingPunct="1">
              <a:buFont typeface="Arial" panose="020B0604020202020204" pitchFamily="34" charset="0"/>
              <a:buChar char="•"/>
            </a:pPr>
            <a:endParaRPr lang="en-US" altLang="en-US" dirty="0">
              <a:latin typeface="Cambria" panose="02040503050406030204" pitchFamily="18" charset="0"/>
            </a:endParaRPr>
          </a:p>
          <a:p>
            <a:pPr algn="just" eaLnBrk="1" hangingPunct="1">
              <a:buFont typeface="Arial" panose="020B0604020202020204" pitchFamily="34" charset="0"/>
              <a:buChar char="•"/>
            </a:pPr>
            <a:r>
              <a:rPr lang="en-US" altLang="en-US" dirty="0">
                <a:latin typeface="+mn-ea"/>
                <a:cs typeface="+mn-ea"/>
              </a:rPr>
              <a:t>The person upon whom the discretion is conferred must be the one to exercise the discretion.</a:t>
            </a:r>
          </a:p>
          <a:p>
            <a:pPr marL="114300" indent="0" algn="just" eaLnBrk="1" hangingPunct="1">
              <a:buNone/>
            </a:pPr>
            <a:endParaRPr lang="en-US" altLang="en-US" dirty="0">
              <a:latin typeface="+mn-ea"/>
              <a:cs typeface="+mn-ea"/>
            </a:endParaRPr>
          </a:p>
          <a:p>
            <a:pPr algn="just" eaLnBrk="1" hangingPunct="1">
              <a:buFont typeface="Arial" panose="020B0604020202020204" pitchFamily="34" charset="0"/>
              <a:buChar char="•"/>
            </a:pPr>
            <a:r>
              <a:rPr lang="en-US" altLang="en-US" dirty="0">
                <a:latin typeface="+mn-ea"/>
                <a:cs typeface="+mn-ea"/>
              </a:rPr>
              <a:t>Power must not be sub-delegated to an unauthorised 3</a:t>
            </a:r>
            <a:r>
              <a:rPr lang="en-US" altLang="en-US" baseline="30000" dirty="0">
                <a:latin typeface="+mn-ea"/>
                <a:cs typeface="+mn-ea"/>
              </a:rPr>
              <a:t>rd</a:t>
            </a:r>
            <a:r>
              <a:rPr lang="en-US" altLang="en-US" dirty="0">
                <a:latin typeface="+mn-ea"/>
                <a:cs typeface="+mn-ea"/>
              </a:rPr>
              <a:t> party neither should it be surrendered nor be exercised at the instruction of a 3</a:t>
            </a:r>
            <a:r>
              <a:rPr lang="en-US" altLang="en-US" baseline="30000" dirty="0">
                <a:latin typeface="+mn-ea"/>
                <a:cs typeface="+mn-ea"/>
              </a:rPr>
              <a:t>rd</a:t>
            </a:r>
            <a:r>
              <a:rPr lang="en-US" altLang="en-US" dirty="0">
                <a:latin typeface="+mn-ea"/>
                <a:cs typeface="+mn-ea"/>
              </a:rPr>
              <a:t> party. This is </a:t>
            </a:r>
            <a:r>
              <a:rPr lang="en-US" altLang="en-US" dirty="0" err="1">
                <a:latin typeface="+mn-ea"/>
                <a:cs typeface="+mn-ea"/>
              </a:rPr>
              <a:t>summarised</a:t>
            </a:r>
            <a:r>
              <a:rPr lang="en-US" altLang="en-US" dirty="0">
                <a:latin typeface="+mn-ea"/>
                <a:cs typeface="+mn-ea"/>
              </a:rPr>
              <a:t> in a latin maxin “</a:t>
            </a:r>
            <a:r>
              <a:rPr lang="en-US" altLang="en-US" b="1" i="1" dirty="0">
                <a:latin typeface="+mn-ea"/>
                <a:cs typeface="+mn-ea"/>
              </a:rPr>
              <a:t>Delegatus non protest delegare</a:t>
            </a:r>
            <a:r>
              <a:rPr lang="en-US" altLang="en-US" dirty="0">
                <a:latin typeface="+mn-ea"/>
                <a:cs typeface="+mn-ea"/>
              </a:rPr>
              <a:t>”</a:t>
            </a:r>
          </a:p>
          <a:p>
            <a:pPr algn="just" eaLnBrk="1" hangingPunct="1">
              <a:buFont typeface="Arial" panose="020B0604020202020204" pitchFamily="34" charset="0"/>
              <a:buChar char="•"/>
            </a:pPr>
            <a:endParaRPr lang="en-US" altLang="en-US" dirty="0">
              <a:latin typeface="+mn-ea"/>
              <a:cs typeface="+mn-ea"/>
            </a:endParaRPr>
          </a:p>
          <a:p>
            <a:pPr algn="just" eaLnBrk="1" hangingPunct="1">
              <a:buFont typeface="Arial" panose="020B0604020202020204" pitchFamily="34" charset="0"/>
              <a:buChar char="•"/>
            </a:pPr>
            <a:r>
              <a:rPr lang="en-US" altLang="en-US" dirty="0">
                <a:latin typeface="+mn-ea"/>
                <a:cs typeface="+mn-ea"/>
              </a:rPr>
              <a:t>This is not tenable for the proper functioning of the system as it may cause chaos. As such many statutes provide for delegation of statutory authority.</a:t>
            </a:r>
            <a:endParaRPr lang="en-US" altLang="en-US" dirty="0">
              <a:latin typeface="Cambria" panose="02040503050406030204" pitchFamily="18" charset="0"/>
            </a:endParaRPr>
          </a:p>
          <a:p>
            <a:pPr eaLnBrk="1" hangingPunct="1">
              <a:buFont typeface="Arial" panose="020B0604020202020204" pitchFamily="34" charset="0"/>
              <a:buChar char="•"/>
            </a:pPr>
            <a:endParaRPr lang="en-US" alt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vert="horz" wrap="square" lIns="0" tIns="45720" rIns="0" bIns="0" anchor="b"/>
          <a:lstStyle/>
          <a:p>
            <a:pPr eaLnBrk="1" hangingPunct="1"/>
            <a:r>
              <a:rPr lang="en-US" altLang="en-US" sz="4000" dirty="0"/>
              <a:t>Importance of Discretion</a:t>
            </a:r>
          </a:p>
        </p:txBody>
      </p:sp>
      <p:sp>
        <p:nvSpPr>
          <p:cNvPr id="32771" name="Content Placeholder 2"/>
          <p:cNvSpPr>
            <a:spLocks noGrp="1"/>
          </p:cNvSpPr>
          <p:nvPr>
            <p:ph idx="1"/>
          </p:nvPr>
        </p:nvSpPr>
        <p:spPr/>
        <p:txBody>
          <a:bodyPr vert="horz" wrap="square" lIns="91440" tIns="45720" rIns="91440" bIns="45720" anchor="t"/>
          <a:lstStyle/>
          <a:p>
            <a:pPr eaLnBrk="1" hangingPunct="1"/>
            <a:r>
              <a:rPr lang="en-US" altLang="en-US" dirty="0">
                <a:latin typeface="+mn-ea"/>
                <a:cs typeface="+mn-ea"/>
              </a:rPr>
              <a:t>Emergencies</a:t>
            </a:r>
          </a:p>
          <a:p>
            <a:pPr eaLnBrk="1" hangingPunct="1"/>
            <a:r>
              <a:rPr lang="en-US" altLang="en-US" dirty="0">
                <a:latin typeface="+mn-ea"/>
                <a:cs typeface="+mn-ea"/>
              </a:rPr>
              <a:t>Flexibility</a:t>
            </a:r>
          </a:p>
          <a:p>
            <a:pPr eaLnBrk="1" hangingPunct="1"/>
            <a:r>
              <a:rPr lang="en-US" altLang="en-US" dirty="0">
                <a:latin typeface="+mn-ea"/>
                <a:cs typeface="+mn-ea"/>
              </a:rPr>
              <a:t>Saves time</a:t>
            </a:r>
          </a:p>
          <a:p>
            <a:pPr eaLnBrk="1" hangingPunct="1"/>
            <a:r>
              <a:rPr lang="en-US" altLang="en-US" dirty="0">
                <a:latin typeface="+mn-ea"/>
                <a:cs typeface="+mn-ea"/>
              </a:rPr>
              <a:t>Getting things done</a:t>
            </a:r>
            <a:endParaRPr lang="en-US" altLang="en-US" dirty="0">
              <a:latin typeface="+mn-ea"/>
              <a:ea typeface="Tahoma" panose="020B0604030504040204" pitchFamily="34" charset="0"/>
              <a:cs typeface="+mn-ea"/>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wrap="square" lIns="0" tIns="45720" rIns="0" bIns="0" numCol="1" anchor="b" anchorCtr="0" compatLnSpc="1">
            <a:normAutofit fontScale="90000"/>
          </a:body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en-US" sz="4000" b="0" i="0" u="none" strike="noStrike" kern="1200" cap="none" spc="0" normalizeH="0" baseline="0" noProof="0" dirty="0">
                <a:ln>
                  <a:noFill/>
                </a:ln>
                <a:solidFill>
                  <a:schemeClr val="accent1">
                    <a:lumMod val="75000"/>
                  </a:schemeClr>
                </a:solidFill>
                <a:effectLst/>
                <a:uLnTx/>
                <a:uFillTx/>
                <a:latin typeface="+mj-lt"/>
                <a:ea typeface="+mj-ea"/>
                <a:cs typeface="+mj-cs"/>
              </a:rPr>
              <a:t>PROBLEMS RAISED BY DISCRETION</a:t>
            </a:r>
          </a:p>
        </p:txBody>
      </p:sp>
      <p:sp>
        <p:nvSpPr>
          <p:cNvPr id="33795" name="Content Placeholder 2"/>
          <p:cNvSpPr>
            <a:spLocks noGrp="1"/>
          </p:cNvSpPr>
          <p:nvPr>
            <p:ph idx="1"/>
          </p:nvPr>
        </p:nvSpPr>
        <p:spPr>
          <a:xfrm>
            <a:off x="457200" y="1935480"/>
            <a:ext cx="8229600" cy="4853940"/>
          </a:xfrm>
        </p:spPr>
        <p:txBody>
          <a:bodyPr vert="horz" wrap="square" lIns="91440" tIns="45720" rIns="91440" bIns="45720" anchor="t"/>
          <a:lstStyle/>
          <a:p>
            <a:pPr eaLnBrk="1" hangingPunct="1">
              <a:buFont typeface="Arial" panose="020B0604020202020204" pitchFamily="34" charset="0"/>
              <a:buChar char="•"/>
            </a:pPr>
            <a:endParaRPr lang="en-US" altLang="en-US" dirty="0">
              <a:latin typeface="Cambria" panose="02040503050406030204" pitchFamily="18" charset="0"/>
            </a:endParaRPr>
          </a:p>
          <a:p>
            <a:pPr eaLnBrk="1" hangingPunct="1">
              <a:buClr>
                <a:schemeClr val="tx1"/>
              </a:buClr>
              <a:buFont typeface="Wingdings" panose="05000000000000000000" pitchFamily="2" charset="2"/>
              <a:buChar char="§"/>
            </a:pPr>
            <a:r>
              <a:rPr lang="en-US" altLang="en-US" dirty="0">
                <a:latin typeface="+mn-ea"/>
                <a:cs typeface="+mn-ea"/>
              </a:rPr>
              <a:t>Rule by discretion necessarily means rule by men and not rule by law</a:t>
            </a:r>
          </a:p>
          <a:p>
            <a:pPr eaLnBrk="1" hangingPunct="1">
              <a:buClr>
                <a:schemeClr val="tx1"/>
              </a:buClr>
              <a:buFont typeface="Wingdings" panose="05000000000000000000" pitchFamily="2" charset="2"/>
              <a:buChar char="§"/>
            </a:pPr>
            <a:r>
              <a:rPr lang="en-US" altLang="en-US" dirty="0">
                <a:latin typeface="+mn-ea"/>
                <a:cs typeface="+mn-ea"/>
              </a:rPr>
              <a:t>Control of discretionary power is one of the difficult questions of our time.</a:t>
            </a:r>
          </a:p>
          <a:p>
            <a:pPr eaLnBrk="1" hangingPunct="1">
              <a:buClr>
                <a:schemeClr val="tx1"/>
              </a:buClr>
              <a:buFont typeface="Wingdings" panose="05000000000000000000" pitchFamily="2" charset="2"/>
              <a:buChar char="§"/>
            </a:pPr>
            <a:r>
              <a:rPr lang="en-US" altLang="en-US" dirty="0">
                <a:latin typeface="+mn-ea"/>
                <a:cs typeface="+mn-ea"/>
              </a:rPr>
              <a:t>Undemocratic</a:t>
            </a:r>
          </a:p>
          <a:p>
            <a:pPr eaLnBrk="1" hangingPunct="1">
              <a:buClr>
                <a:schemeClr val="tx1"/>
              </a:buClr>
              <a:buFont typeface="Wingdings" panose="05000000000000000000" pitchFamily="2" charset="2"/>
              <a:buChar char="§"/>
            </a:pPr>
            <a:r>
              <a:rPr lang="en-US" altLang="en-US" dirty="0">
                <a:latin typeface="+mn-ea"/>
                <a:cs typeface="+mn-ea"/>
              </a:rPr>
              <a:t>Prone to abuse</a:t>
            </a:r>
          </a:p>
          <a:p>
            <a:pPr eaLnBrk="1" hangingPunct="1">
              <a:buClr>
                <a:schemeClr val="tx1"/>
              </a:buClr>
              <a:buFont typeface="Wingdings" panose="05000000000000000000" pitchFamily="2" charset="2"/>
              <a:buChar char="§"/>
            </a:pPr>
            <a:endParaRPr lang="en-US" altLang="en-US" dirty="0">
              <a:latin typeface="+mn-ea"/>
              <a:ea typeface="Tahoma" panose="020B0604030504040204" pitchFamily="34" charset="0"/>
              <a:cs typeface="+mn-ea"/>
            </a:endParaRPr>
          </a:p>
          <a:p>
            <a:pPr eaLnBrk="1" hangingPunct="1">
              <a:buClr>
                <a:schemeClr val="tx1"/>
              </a:buClr>
              <a:buFont typeface="Wingdings" panose="05000000000000000000" pitchFamily="2" charset="2"/>
              <a:buChar char="§"/>
            </a:pPr>
            <a:r>
              <a:rPr lang="en-US" altLang="en-US" b="1" i="1" dirty="0">
                <a:latin typeface="+mn-ea"/>
                <a:ea typeface="Tahoma" panose="020B0604030504040204" pitchFamily="34" charset="0"/>
                <a:cs typeface="+mn-ea"/>
              </a:rPr>
              <a:t>Chilufya v City Council of Kitwe (1967) ZR 115 (HC) </a:t>
            </a:r>
            <a:r>
              <a:rPr lang="en-US" altLang="en-US" dirty="0">
                <a:latin typeface="+mn-ea"/>
                <a:ea typeface="Tahoma" panose="020B0604030504040204" pitchFamily="34" charset="0"/>
                <a:cs typeface="+mn-ea"/>
              </a:rPr>
              <a:t>- look at how the issue of discretionary power was tackled in this case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09600"/>
            <a:ext cx="8229600" cy="915670"/>
          </a:xfrm>
        </p:spPr>
        <p:txBody>
          <a:bodyPr>
            <a:normAutofit fontScale="90000"/>
          </a:bodyPr>
          <a:lstStyle/>
          <a:p>
            <a:r>
              <a:rPr lang="en-US" sz="4400" dirty="0"/>
              <a:t>Express Power and Implied Power</a:t>
            </a:r>
          </a:p>
        </p:txBody>
      </p:sp>
      <p:sp>
        <p:nvSpPr>
          <p:cNvPr id="3" name="Content Placeholder 2"/>
          <p:cNvSpPr>
            <a:spLocks noGrp="1"/>
          </p:cNvSpPr>
          <p:nvPr>
            <p:ph idx="1"/>
          </p:nvPr>
        </p:nvSpPr>
        <p:spPr>
          <a:xfrm>
            <a:off x="457200" y="2667000"/>
            <a:ext cx="8229600" cy="3459163"/>
          </a:xfrm>
        </p:spPr>
        <p:txBody>
          <a:bodyPr/>
          <a:lstStyle/>
          <a:p>
            <a:r>
              <a:rPr lang="en-US" dirty="0"/>
              <a:t>As a general rule, express powers are needed for the actions and decisions of administrators. </a:t>
            </a:r>
          </a:p>
          <a:p>
            <a:pPr marL="114300" indent="0">
              <a:buNone/>
            </a:pPr>
            <a:endParaRPr lang="en-US" dirty="0"/>
          </a:p>
          <a:p>
            <a:r>
              <a:rPr lang="en-US" dirty="0"/>
              <a:t>Implied powers may be </a:t>
            </a:r>
            <a:r>
              <a:rPr lang="en-US" u="sng" dirty="0"/>
              <a:t>ancillary</a:t>
            </a:r>
            <a:r>
              <a:rPr lang="en-US" dirty="0"/>
              <a:t> to express powers or exist as a necessary or reasonable consequence of the express powers.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vert="horz" wrap="square" lIns="0" tIns="45720" rIns="0" bIns="0" anchor="b">
            <a:noAutofit/>
          </a:bodyPr>
          <a:lstStyle/>
          <a:p>
            <a:pPr eaLnBrk="1" hangingPunct="1"/>
            <a:r>
              <a:rPr lang="en-US" altLang="en-US" sz="4800" dirty="0">
                <a:latin typeface="Book Antiqua" panose="02040602050305030304" pitchFamily="18" charset="0"/>
              </a:rPr>
              <a:t>Discretionary Power</a:t>
            </a:r>
          </a:p>
        </p:txBody>
      </p:sp>
      <p:sp>
        <p:nvSpPr>
          <p:cNvPr id="3" name="Content Placeholder 2"/>
          <p:cNvSpPr>
            <a:spLocks noGrp="1"/>
          </p:cNvSpPr>
          <p:nvPr>
            <p:ph idx="1"/>
          </p:nvPr>
        </p:nvSpPr>
        <p:spPr/>
        <p:txBody>
          <a:bodyPr vert="horz" wrap="square" lIns="91440" tIns="45720" rIns="91440" bIns="45720" numCol="1" anchor="t" anchorCtr="0" compatLnSpc="1">
            <a:normAutofit fontScale="92500" lnSpcReduction="20000"/>
          </a:bodyPr>
          <a:lstStyle/>
          <a:p>
            <a:pPr marL="0" marR="0" lvl="0" indent="0" algn="l" defTabSz="914400" rtl="0" eaLnBrk="1" fontAlgn="auto" latinLnBrk="0" hangingPunct="1">
              <a:lnSpc>
                <a:spcPct val="100000"/>
              </a:lnSpc>
              <a:spcBef>
                <a:spcPct val="20000"/>
              </a:spcBef>
              <a:spcAft>
                <a:spcPts val="0"/>
              </a:spcAft>
              <a:buClr>
                <a:schemeClr val="accent3"/>
              </a:buClr>
              <a:buSzPct val="95000"/>
              <a:buFont typeface="Arial" panose="020B0604020202020204" pitchFamily="34" charset="0"/>
              <a:buNone/>
              <a:defRPr/>
            </a:pPr>
            <a:r>
              <a:rPr kumimoji="0" lang="en-US" sz="2800" i="0" u="sng" strike="noStrike" kern="1200" cap="none" spc="0" normalizeH="0" baseline="0" noProof="0" dirty="0">
                <a:ln>
                  <a:noFill/>
                </a:ln>
                <a:solidFill>
                  <a:schemeClr val="tx2"/>
                </a:solidFill>
                <a:effectLst/>
                <a:uLnTx/>
                <a:uFillTx/>
                <a:latin typeface="Century Gothic" panose="020B0502020202020204" pitchFamily="34" charset="0"/>
              </a:rPr>
              <a:t>Definition</a:t>
            </a:r>
            <a:endParaRPr kumimoji="0" lang="en-US" sz="2800" i="0" u="none" strike="noStrike" kern="1200" cap="none" spc="0" normalizeH="0" baseline="0" noProof="0" dirty="0">
              <a:ln>
                <a:noFill/>
              </a:ln>
              <a:solidFill>
                <a:schemeClr val="tx2"/>
              </a:solidFill>
              <a:effectLst/>
              <a:uLnTx/>
              <a:uFillTx/>
              <a:latin typeface="Century Gothic" panose="020B0502020202020204" pitchFamily="34" charset="0"/>
            </a:endParaRPr>
          </a:p>
          <a:p>
            <a:pPr marL="274320" marR="0" lvl="0" indent="-274320" algn="just" defTabSz="914400" rtl="0" eaLnBrk="1" fontAlgn="auto" latinLnBrk="0" hangingPunct="1">
              <a:lnSpc>
                <a:spcPct val="100000"/>
              </a:lnSpc>
              <a:spcBef>
                <a:spcPct val="20000"/>
              </a:spcBef>
              <a:spcAft>
                <a:spcPts val="0"/>
              </a:spcAft>
              <a:buClr>
                <a:schemeClr val="accent3"/>
              </a:buClr>
              <a:buSzPct val="95000"/>
              <a:buFont typeface="Arial" panose="020B0604020202020204" pitchFamily="34" charset="0"/>
              <a:buChar char="•"/>
              <a:defRPr/>
            </a:pPr>
            <a:r>
              <a:rPr kumimoji="0" lang="en-US" sz="2800" i="0" u="none" strike="noStrike" kern="1200" cap="none" spc="0" normalizeH="0" baseline="0" noProof="0" dirty="0">
                <a:ln>
                  <a:noFill/>
                </a:ln>
                <a:solidFill>
                  <a:schemeClr val="tx2"/>
                </a:solidFill>
                <a:effectLst/>
                <a:uLnTx/>
                <a:uFillTx/>
                <a:latin typeface="Century Gothic" panose="020B0502020202020204" pitchFamily="34" charset="0"/>
              </a:rPr>
              <a:t>In it’s general use, discretion signifies an option to do an act, free decision, unrestrained will to do something.</a:t>
            </a:r>
          </a:p>
          <a:p>
            <a:pPr marL="274320" marR="0" lvl="0" indent="-274320" algn="just" defTabSz="914400" rtl="0" eaLnBrk="1" fontAlgn="auto" latinLnBrk="0" hangingPunct="1">
              <a:lnSpc>
                <a:spcPct val="100000"/>
              </a:lnSpc>
              <a:spcBef>
                <a:spcPct val="20000"/>
              </a:spcBef>
              <a:spcAft>
                <a:spcPts val="0"/>
              </a:spcAft>
              <a:buClr>
                <a:schemeClr val="accent3"/>
              </a:buClr>
              <a:buSzPct val="95000"/>
              <a:buFont typeface="Arial" panose="020B0604020202020204" pitchFamily="34" charset="0"/>
              <a:buChar char="•"/>
              <a:defRPr/>
            </a:pPr>
            <a:endParaRPr kumimoji="0" lang="en-US" sz="2800" b="0" i="0" u="none" strike="noStrike" kern="1200" cap="none" spc="0" normalizeH="0" baseline="0" noProof="0" dirty="0">
              <a:ln>
                <a:noFill/>
              </a:ln>
              <a:solidFill>
                <a:schemeClr val="tx2"/>
              </a:solidFill>
              <a:effectLst/>
              <a:uLnTx/>
              <a:uFillTx/>
              <a:latin typeface="Century Gothic" panose="020B0502020202020204" pitchFamily="34" charset="0"/>
            </a:endParaRPr>
          </a:p>
          <a:p>
            <a:pPr marL="274320" marR="0" lvl="0" indent="-274320" algn="just" defTabSz="914400" rtl="0" eaLnBrk="1" fontAlgn="auto" latinLnBrk="0" hangingPunct="1">
              <a:lnSpc>
                <a:spcPct val="100000"/>
              </a:lnSpc>
              <a:spcBef>
                <a:spcPct val="20000"/>
              </a:spcBef>
              <a:spcAft>
                <a:spcPts val="0"/>
              </a:spcAft>
              <a:buClr>
                <a:schemeClr val="accent3"/>
              </a:buClr>
              <a:buSzPct val="95000"/>
              <a:buFont typeface="Arial" panose="020B0604020202020204" pitchFamily="34" charset="0"/>
              <a:buChar char="•"/>
              <a:defRPr/>
            </a:pPr>
            <a:r>
              <a:rPr kumimoji="0" lang="en-US" sz="2800" b="0" i="0" u="none" strike="noStrike" kern="1200" cap="none" spc="0" normalizeH="0" baseline="0" noProof="0" dirty="0">
                <a:ln>
                  <a:noFill/>
                </a:ln>
                <a:solidFill>
                  <a:schemeClr val="tx2"/>
                </a:solidFill>
                <a:effectLst/>
                <a:uLnTx/>
                <a:uFillTx/>
                <a:latin typeface="Century Gothic" panose="020B0502020202020204" pitchFamily="34" charset="0"/>
              </a:rPr>
              <a:t>It also means the </a:t>
            </a:r>
            <a:r>
              <a:rPr kumimoji="0" lang="en-US" sz="2800" b="1" i="0" u="none" strike="noStrike" kern="1200" cap="none" spc="0" normalizeH="0" baseline="0" noProof="0" dirty="0">
                <a:ln>
                  <a:noFill/>
                </a:ln>
                <a:solidFill>
                  <a:schemeClr val="tx2"/>
                </a:solidFill>
                <a:effectLst/>
                <a:uLnTx/>
                <a:uFillTx/>
                <a:latin typeface="Century Gothic" panose="020B0502020202020204" pitchFamily="34" charset="0"/>
              </a:rPr>
              <a:t>freedom to decide for oneself what should be done.</a:t>
            </a:r>
            <a:r>
              <a:rPr kumimoji="0" lang="en-US" sz="2800" b="1" i="0" u="none" strike="noStrike" kern="1200" cap="none" spc="0" normalizeH="0" noProof="0" dirty="0">
                <a:ln>
                  <a:noFill/>
                </a:ln>
                <a:solidFill>
                  <a:schemeClr val="tx2"/>
                </a:solidFill>
                <a:effectLst/>
                <a:uLnTx/>
                <a:uFillTx/>
                <a:latin typeface="Century Gothic" panose="020B0502020202020204" pitchFamily="34" charset="0"/>
              </a:rPr>
              <a:t> i.e. personal judgment</a:t>
            </a:r>
            <a:endParaRPr kumimoji="0" lang="en-US" sz="2800" b="1" i="0" u="none" strike="noStrike" kern="1200" cap="none" spc="0" normalizeH="0" baseline="0" noProof="0" dirty="0">
              <a:ln>
                <a:noFill/>
              </a:ln>
              <a:solidFill>
                <a:schemeClr val="tx2"/>
              </a:solidFill>
              <a:effectLst/>
              <a:uLnTx/>
              <a:uFillTx/>
              <a:latin typeface="Century Gothic" panose="020B0502020202020204" pitchFamily="34" charset="0"/>
            </a:endParaRPr>
          </a:p>
          <a:p>
            <a:pPr marL="274320" marR="0" lvl="0" indent="-274320" algn="just" defTabSz="914400" rtl="0" eaLnBrk="1" fontAlgn="auto" latinLnBrk="0" hangingPunct="1">
              <a:lnSpc>
                <a:spcPct val="100000"/>
              </a:lnSpc>
              <a:spcBef>
                <a:spcPct val="20000"/>
              </a:spcBef>
              <a:spcAft>
                <a:spcPts val="0"/>
              </a:spcAft>
              <a:buClr>
                <a:schemeClr val="accent3"/>
              </a:buClr>
              <a:buSzPct val="95000"/>
              <a:buFont typeface="Arial" panose="020B0604020202020204" pitchFamily="34" charset="0"/>
              <a:buChar char="•"/>
              <a:defRPr/>
            </a:pPr>
            <a:endParaRPr kumimoji="0" lang="en-US" sz="2800" b="0" i="0" u="none" strike="noStrike" kern="1200" cap="none" spc="0" normalizeH="0" baseline="0" noProof="0" dirty="0">
              <a:ln>
                <a:noFill/>
              </a:ln>
              <a:solidFill>
                <a:schemeClr val="tx2"/>
              </a:solidFill>
              <a:effectLst/>
              <a:uLnTx/>
              <a:uFillTx/>
              <a:latin typeface="Century Gothic" panose="020B0502020202020204" pitchFamily="34" charset="0"/>
            </a:endParaRPr>
          </a:p>
          <a:p>
            <a:pPr marL="274320" marR="0" lvl="0" indent="-274320" algn="just" defTabSz="914400" rtl="0" eaLnBrk="1" fontAlgn="auto" latinLnBrk="0" hangingPunct="1">
              <a:lnSpc>
                <a:spcPct val="100000"/>
              </a:lnSpc>
              <a:spcBef>
                <a:spcPct val="20000"/>
              </a:spcBef>
              <a:spcAft>
                <a:spcPts val="0"/>
              </a:spcAft>
              <a:buClr>
                <a:schemeClr val="accent3"/>
              </a:buClr>
              <a:buSzPct val="95000"/>
              <a:buFont typeface="Arial" panose="020B0604020202020204" pitchFamily="34" charset="0"/>
              <a:buChar char="•"/>
              <a:defRPr/>
            </a:pPr>
            <a:r>
              <a:rPr kumimoji="0" lang="en-US" sz="2800" b="0" i="0" u="none" strike="noStrike" kern="1200" cap="none" spc="0" normalizeH="0" baseline="0" noProof="0" dirty="0">
                <a:ln>
                  <a:noFill/>
                </a:ln>
                <a:solidFill>
                  <a:schemeClr val="tx2"/>
                </a:solidFill>
                <a:effectLst/>
                <a:uLnTx/>
                <a:uFillTx/>
                <a:latin typeface="Century Gothic" panose="020B0502020202020204" pitchFamily="34" charset="0"/>
              </a:rPr>
              <a:t>Admin law ; It means the freedom or right of public bodies or public decision makers to </a:t>
            </a:r>
            <a:r>
              <a:rPr kumimoji="0" lang="en-US" sz="2800" b="1" i="0" u="none" strike="noStrike" kern="1200" cap="none" spc="0" normalizeH="0" baseline="0" noProof="0" dirty="0">
                <a:ln>
                  <a:noFill/>
                </a:ln>
                <a:solidFill>
                  <a:schemeClr val="tx2"/>
                </a:solidFill>
                <a:effectLst/>
                <a:uLnTx/>
                <a:uFillTx/>
                <a:latin typeface="Century Gothic" panose="020B0502020202020204" pitchFamily="34" charset="0"/>
              </a:rPr>
              <a:t>choose between several alternatives in the exercise of their functions.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304800" y="533400"/>
            <a:ext cx="8610600" cy="914400"/>
          </a:xfrm>
        </p:spPr>
        <p:txBody>
          <a:bodyPr vert="horz" wrap="square" lIns="0" tIns="45720" rIns="0" bIns="0" anchor="b">
            <a:normAutofit/>
          </a:bodyPr>
          <a:lstStyle/>
          <a:p>
            <a:r>
              <a:rPr lang="en-US" altLang="en-US" sz="4800" dirty="0">
                <a:latin typeface="Book Antiqua" panose="02040602050305030304" pitchFamily="18" charset="0"/>
              </a:rPr>
              <a:t>Discretionary power…</a:t>
            </a:r>
          </a:p>
        </p:txBody>
      </p:sp>
      <p:sp>
        <p:nvSpPr>
          <p:cNvPr id="8195" name="Content Placeholder 2"/>
          <p:cNvSpPr>
            <a:spLocks noGrp="1"/>
          </p:cNvSpPr>
          <p:nvPr>
            <p:ph idx="1"/>
          </p:nvPr>
        </p:nvSpPr>
        <p:spPr>
          <a:xfrm>
            <a:off x="533400" y="1371600"/>
            <a:ext cx="8305800" cy="5257800"/>
          </a:xfrm>
        </p:spPr>
        <p:txBody>
          <a:bodyPr vert="horz" wrap="square" lIns="91440" tIns="45720" rIns="91440" bIns="45720" numCol="1" anchor="t" anchorCtr="0" compatLnSpc="1">
            <a:normAutofit lnSpcReduction="10000"/>
          </a:bodyPr>
          <a:lstStyle/>
          <a:p>
            <a:pPr marL="273050" marR="0" lvl="0" indent="-273050" algn="just" defTabSz="914400" rtl="0" eaLnBrk="1" fontAlgn="base" latinLnBrk="0" hangingPunct="1">
              <a:lnSpc>
                <a:spcPct val="100000"/>
              </a:lnSpc>
              <a:spcBef>
                <a:spcPct val="20000"/>
              </a:spcBef>
              <a:spcAft>
                <a:spcPct val="0"/>
              </a:spcAft>
              <a:buClr>
                <a:srgbClr val="0BD0D9"/>
              </a:buClr>
              <a:buSzPct val="95000"/>
              <a:buFont typeface="Arial" panose="020B0604020202020204" pitchFamily="34" charset="0"/>
              <a:buChar char="•"/>
              <a:defRPr/>
            </a:pPr>
            <a:endParaRPr kumimoji="0" lang="en-US" sz="2800" b="0" i="0" u="none" strike="noStrike" kern="1200" cap="none" spc="0" normalizeH="0" baseline="0" noProof="0" dirty="0">
              <a:ln>
                <a:noFill/>
              </a:ln>
              <a:solidFill>
                <a:schemeClr val="tx1"/>
              </a:solidFill>
              <a:effectLst/>
              <a:uLnTx/>
              <a:uFillTx/>
              <a:latin typeface="Cambria" panose="02040503050406030204" pitchFamily="18" charset="0"/>
              <a:ea typeface="+mn-ea"/>
              <a:cs typeface="+mn-cs"/>
            </a:endParaRPr>
          </a:p>
          <a:p>
            <a:pPr marL="273050" marR="0" lvl="0" indent="-273050" algn="just" defTabSz="914400" rtl="0" eaLnBrk="1" fontAlgn="base" latinLnBrk="0" hangingPunct="1">
              <a:lnSpc>
                <a:spcPct val="100000"/>
              </a:lnSpc>
              <a:spcBef>
                <a:spcPct val="20000"/>
              </a:spcBef>
              <a:spcAft>
                <a:spcPct val="0"/>
              </a:spcAft>
              <a:buClr>
                <a:srgbClr val="0BD0D9"/>
              </a:buClr>
              <a:buSzPct val="95000"/>
              <a:buFont typeface="Arial" panose="020B0604020202020204" pitchFamily="34" charset="0"/>
              <a:buChar char="•"/>
              <a:defRPr/>
            </a:pPr>
            <a:r>
              <a:rPr kumimoji="0" lang="en-US" sz="2800" b="0" i="0" u="none" strike="noStrike" kern="1200" cap="none" spc="0" normalizeH="0" baseline="0" noProof="0" dirty="0">
                <a:ln>
                  <a:noFill/>
                </a:ln>
                <a:solidFill>
                  <a:schemeClr val="tx2"/>
                </a:solidFill>
                <a:effectLst/>
                <a:uLnTx/>
                <a:uFillTx/>
                <a:ea typeface="+mn-ea"/>
                <a:cs typeface="+mn-lt"/>
              </a:rPr>
              <a:t>Though the law gives discretionary powers to the public decision makers, it is mandatory that discretionary powers;</a:t>
            </a:r>
          </a:p>
          <a:p>
            <a:pPr marL="570230" lvl="1" indent="-273050" algn="just" fontAlgn="base">
              <a:spcAft>
                <a:spcPct val="0"/>
              </a:spcAft>
              <a:buClr>
                <a:srgbClr val="0BD0D9"/>
              </a:buClr>
              <a:buSzPct val="95000"/>
              <a:buFont typeface="Courier New" panose="02070309020205020404" pitchFamily="49" charset="0"/>
              <a:buChar char="o"/>
              <a:defRPr/>
            </a:pPr>
            <a:r>
              <a:rPr kumimoji="0" lang="en-US" i="0" u="none" strike="noStrike" kern="1200" cap="none" spc="0" normalizeH="0" baseline="0" noProof="0" dirty="0">
                <a:ln>
                  <a:noFill/>
                </a:ln>
                <a:solidFill>
                  <a:schemeClr val="tx2"/>
                </a:solidFill>
                <a:effectLst/>
                <a:uLnTx/>
                <a:uFillTx/>
                <a:ea typeface="+mn-ea"/>
                <a:cs typeface="+mn-lt"/>
              </a:rPr>
              <a:t>Must be exercised </a:t>
            </a:r>
            <a:r>
              <a:rPr kumimoji="0" lang="en-US" b="1" i="0" u="none" strike="noStrike" kern="1200" cap="none" spc="0" normalizeH="0" baseline="0" noProof="0" dirty="0">
                <a:ln>
                  <a:noFill/>
                </a:ln>
                <a:solidFill>
                  <a:schemeClr val="tx2"/>
                </a:solidFill>
                <a:effectLst/>
                <a:uLnTx/>
                <a:uFillTx/>
                <a:ea typeface="+mn-ea"/>
                <a:cs typeface="+mn-lt"/>
              </a:rPr>
              <a:t>reasonably</a:t>
            </a:r>
            <a:r>
              <a:rPr kumimoji="0" lang="en-US" i="0" u="none" strike="noStrike" kern="1200" cap="none" spc="0" normalizeH="0" baseline="0" noProof="0" dirty="0">
                <a:ln>
                  <a:noFill/>
                </a:ln>
                <a:solidFill>
                  <a:schemeClr val="tx2"/>
                </a:solidFill>
                <a:effectLst/>
                <a:uLnTx/>
                <a:uFillTx/>
                <a:ea typeface="+mn-ea"/>
                <a:cs typeface="+mn-lt"/>
              </a:rPr>
              <a:t>  in </a:t>
            </a:r>
            <a:r>
              <a:rPr kumimoji="0" lang="en-US" b="1" i="0" u="none" strike="noStrike" kern="1200" cap="none" spc="0" normalizeH="0" baseline="0" noProof="0" dirty="0">
                <a:ln>
                  <a:noFill/>
                </a:ln>
                <a:solidFill>
                  <a:schemeClr val="tx2"/>
                </a:solidFill>
                <a:effectLst/>
                <a:uLnTx/>
                <a:uFillTx/>
                <a:ea typeface="+mn-ea"/>
                <a:cs typeface="+mn-lt"/>
              </a:rPr>
              <a:t>good faith</a:t>
            </a:r>
            <a:r>
              <a:rPr kumimoji="0" lang="en-US" i="0" u="none" strike="noStrike" kern="1200" cap="none" spc="0" normalizeH="0" baseline="0" noProof="0" dirty="0">
                <a:ln>
                  <a:noFill/>
                </a:ln>
                <a:solidFill>
                  <a:schemeClr val="tx2"/>
                </a:solidFill>
                <a:effectLst/>
                <a:uLnTx/>
                <a:uFillTx/>
                <a:ea typeface="+mn-ea"/>
                <a:cs typeface="+mn-lt"/>
              </a:rPr>
              <a:t> and on proper grounds – other words, it must not be abused.</a:t>
            </a:r>
          </a:p>
          <a:p>
            <a:pPr marL="297180" lvl="1" indent="0" algn="just" fontAlgn="base">
              <a:spcAft>
                <a:spcPct val="0"/>
              </a:spcAft>
              <a:buClr>
                <a:srgbClr val="0BD0D9"/>
              </a:buClr>
              <a:buSzPct val="95000"/>
              <a:buFont typeface="Courier New" panose="02070309020205020404" pitchFamily="49" charset="0"/>
              <a:buNone/>
              <a:defRPr/>
            </a:pPr>
            <a:endParaRPr kumimoji="0" lang="en-US" sz="2800" b="1" i="0" u="none" strike="noStrike" kern="1200" cap="none" spc="0" normalizeH="0" baseline="0" noProof="0" dirty="0">
              <a:ln>
                <a:noFill/>
              </a:ln>
              <a:solidFill>
                <a:schemeClr val="tx2"/>
              </a:solidFill>
              <a:effectLst/>
              <a:uLnTx/>
              <a:uFillTx/>
              <a:ea typeface="+mn-ea"/>
              <a:cs typeface="+mn-lt"/>
            </a:endParaRPr>
          </a:p>
          <a:p>
            <a:pPr marL="570230" lvl="1" indent="-273050" algn="just" fontAlgn="base">
              <a:spcAft>
                <a:spcPct val="0"/>
              </a:spcAft>
              <a:buClr>
                <a:srgbClr val="0BD0D9"/>
              </a:buClr>
              <a:buSzPct val="95000"/>
              <a:buFont typeface="Courier New" panose="02070309020205020404" pitchFamily="49" charset="0"/>
              <a:buChar char="o"/>
              <a:defRPr/>
            </a:pPr>
            <a:r>
              <a:rPr kumimoji="0" lang="en-US" i="0" u="none" strike="noStrike" kern="1200" cap="none" spc="0" normalizeH="0" baseline="0" noProof="0" dirty="0">
                <a:ln>
                  <a:noFill/>
                </a:ln>
                <a:solidFill>
                  <a:schemeClr val="tx2"/>
                </a:solidFill>
                <a:effectLst/>
                <a:uLnTx/>
                <a:uFillTx/>
                <a:ea typeface="+mn-ea"/>
                <a:cs typeface="+mn-lt"/>
              </a:rPr>
              <a:t>Must comply to the rules of </a:t>
            </a:r>
            <a:r>
              <a:rPr kumimoji="0" lang="en-US" b="1" i="0" u="none" strike="noStrike" kern="1200" cap="none" spc="0" normalizeH="0" baseline="0" noProof="0" dirty="0">
                <a:ln>
                  <a:noFill/>
                </a:ln>
                <a:solidFill>
                  <a:schemeClr val="tx2"/>
                </a:solidFill>
                <a:effectLst/>
                <a:uLnTx/>
                <a:uFillTx/>
                <a:ea typeface="+mn-ea"/>
                <a:cs typeface="+mn-lt"/>
              </a:rPr>
              <a:t>natural justice</a:t>
            </a:r>
          </a:p>
          <a:p>
            <a:pPr marL="297180" lvl="1" indent="0" algn="just" fontAlgn="base">
              <a:spcAft>
                <a:spcPct val="0"/>
              </a:spcAft>
              <a:buClr>
                <a:srgbClr val="0BD0D9"/>
              </a:buClr>
              <a:buSzPct val="95000"/>
              <a:buFont typeface="Courier New" panose="02070309020205020404" pitchFamily="49" charset="0"/>
              <a:buNone/>
              <a:defRPr/>
            </a:pPr>
            <a:endParaRPr kumimoji="0" lang="en-US" b="1" i="0" u="none" strike="noStrike" kern="1200" cap="none" spc="0" normalizeH="0" baseline="0" noProof="0" dirty="0">
              <a:ln>
                <a:noFill/>
              </a:ln>
              <a:solidFill>
                <a:schemeClr val="tx2"/>
              </a:solidFill>
              <a:effectLst/>
              <a:uLnTx/>
              <a:uFillTx/>
              <a:ea typeface="+mn-ea"/>
              <a:cs typeface="+mn-lt"/>
            </a:endParaRPr>
          </a:p>
          <a:p>
            <a:pPr marL="0" marR="0" lvl="0" indent="0" algn="just" defTabSz="914400" rtl="0" eaLnBrk="1" fontAlgn="base" latinLnBrk="0" hangingPunct="1">
              <a:lnSpc>
                <a:spcPct val="100000"/>
              </a:lnSpc>
              <a:spcBef>
                <a:spcPct val="20000"/>
              </a:spcBef>
              <a:spcAft>
                <a:spcPct val="0"/>
              </a:spcAft>
              <a:buClr>
                <a:srgbClr val="0BD0D9"/>
              </a:buClr>
              <a:buSzPct val="95000"/>
              <a:buFont typeface="Wingdings 2" panose="05020102010507070707" pitchFamily="18" charset="2"/>
              <a:buNone/>
              <a:defRPr/>
            </a:pPr>
            <a:r>
              <a:rPr kumimoji="0" lang="en-US" sz="2800" b="0" i="0" u="none" strike="noStrike" kern="1200" cap="none" spc="0" normalizeH="0" baseline="0" noProof="0" dirty="0">
                <a:ln>
                  <a:noFill/>
                </a:ln>
                <a:solidFill>
                  <a:schemeClr val="tx2"/>
                </a:solidFill>
                <a:effectLst/>
                <a:uLnTx/>
                <a:uFillTx/>
                <a:ea typeface="+mn-ea"/>
                <a:cs typeface="+mn-lt"/>
              </a:rPr>
              <a:t>The law can control, to a limited but important extent, both the substance of discretionary decisions and the procedure under which they are made.</a:t>
            </a:r>
          </a:p>
          <a:p>
            <a:pPr marL="273050" marR="0" lvl="0" indent="-273050" algn="l" defTabSz="914400" rtl="0" eaLnBrk="1" fontAlgn="base" latinLnBrk="0" hangingPunct="1">
              <a:lnSpc>
                <a:spcPct val="100000"/>
              </a:lnSpc>
              <a:spcBef>
                <a:spcPct val="20000"/>
              </a:spcBef>
              <a:spcAft>
                <a:spcPct val="0"/>
              </a:spcAft>
              <a:buClr>
                <a:srgbClr val="0BD0D9"/>
              </a:buClr>
              <a:buSzPct val="95000"/>
              <a:buFont typeface="Arial" panose="020B0604020202020204" pitchFamily="34" charset="0"/>
              <a:buChar char="•"/>
              <a:defRPr/>
            </a:pPr>
            <a:endParaRPr kumimoji="0" lang="en-US" sz="2600" b="0" i="0" u="none" strike="noStrike" kern="1200" cap="none" spc="0" normalizeH="0" baseline="0" noProof="0" dirty="0">
              <a:ln>
                <a:noFill/>
              </a:ln>
              <a:solidFill>
                <a:schemeClr val="tx2"/>
              </a:solidFill>
              <a:effectLst/>
              <a:uLnTx/>
              <a:uFillTx/>
              <a:ea typeface="+mn-ea"/>
              <a:cs typeface="+mn-lt"/>
            </a:endParaRPr>
          </a:p>
          <a:p>
            <a:pPr marL="0" marR="0" lvl="0" indent="0" algn="l" defTabSz="914400" rtl="0" eaLnBrk="1" fontAlgn="base" latinLnBrk="0" hangingPunct="1">
              <a:lnSpc>
                <a:spcPct val="100000"/>
              </a:lnSpc>
              <a:spcBef>
                <a:spcPct val="20000"/>
              </a:spcBef>
              <a:spcAft>
                <a:spcPct val="0"/>
              </a:spcAft>
              <a:buClr>
                <a:srgbClr val="0BD0D9"/>
              </a:buClr>
              <a:buSzPct val="95000"/>
              <a:buFont typeface="Wingdings 2" panose="05020102010507070707" pitchFamily="18" charset="2"/>
              <a:buNone/>
              <a:defRPr/>
            </a:pPr>
            <a:endParaRPr kumimoji="0" lang="en-US" sz="2600" b="0" i="0" u="none" strike="noStrike" kern="1200" cap="none" spc="0" normalizeH="0" baseline="0" noProof="0" dirty="0">
              <a:ln>
                <a:noFill/>
              </a:ln>
              <a:solidFill>
                <a:schemeClr val="tx2"/>
              </a:solidFill>
              <a:effectLst/>
              <a:uLnTx/>
              <a:uFillTx/>
              <a:ea typeface="+mn-ea"/>
              <a:cs typeface="+mn-lt"/>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p:txBody>
          <a:bodyPr vert="horz" wrap="square" lIns="0" tIns="45720" rIns="0" bIns="0" anchor="b">
            <a:normAutofit fontScale="90000"/>
          </a:bodyPr>
          <a:lstStyle/>
          <a:p>
            <a:pPr eaLnBrk="1" hangingPunct="1"/>
            <a:r>
              <a:rPr lang="en-US" altLang="en-US" sz="4000" dirty="0"/>
              <a:t>When does discretionary power exist</a:t>
            </a:r>
          </a:p>
        </p:txBody>
      </p:sp>
      <p:sp>
        <p:nvSpPr>
          <p:cNvPr id="31747" name="Content Placeholder 2"/>
          <p:cNvSpPr>
            <a:spLocks noGrp="1"/>
          </p:cNvSpPr>
          <p:nvPr>
            <p:ph idx="1"/>
          </p:nvPr>
        </p:nvSpPr>
        <p:spPr/>
        <p:txBody>
          <a:bodyPr vert="horz" wrap="square" lIns="91440" tIns="45720" rIns="91440" bIns="45720" anchor="t"/>
          <a:lstStyle/>
          <a:p>
            <a:pPr algn="just" eaLnBrk="1" hangingPunct="1">
              <a:buClr>
                <a:schemeClr val="tx1"/>
              </a:buClr>
              <a:buFont typeface="Wingdings" panose="05000000000000000000" pitchFamily="2" charset="2"/>
              <a:buChar char="§"/>
            </a:pPr>
            <a:r>
              <a:rPr lang="en-US" altLang="en-US" dirty="0">
                <a:latin typeface="+mn-ea"/>
                <a:cs typeface="+mn-ea"/>
              </a:rPr>
              <a:t>Discretion involves the liberty to choose between alternatives.</a:t>
            </a:r>
          </a:p>
          <a:p>
            <a:pPr algn="just" eaLnBrk="1" hangingPunct="1">
              <a:buClr>
                <a:schemeClr val="tx1"/>
              </a:buClr>
              <a:buFont typeface="Wingdings" panose="05000000000000000000" pitchFamily="2" charset="2"/>
              <a:buChar char="§"/>
            </a:pPr>
            <a:endParaRPr lang="en-US" altLang="en-US" dirty="0">
              <a:latin typeface="+mn-ea"/>
              <a:cs typeface="+mn-ea"/>
            </a:endParaRPr>
          </a:p>
          <a:p>
            <a:pPr algn="just" eaLnBrk="1" hangingPunct="1">
              <a:buClr>
                <a:schemeClr val="tx1"/>
              </a:buClr>
              <a:buFont typeface="Wingdings" panose="05000000000000000000" pitchFamily="2" charset="2"/>
              <a:buChar char="§"/>
            </a:pPr>
            <a:r>
              <a:rPr lang="en-US" altLang="en-US" dirty="0">
                <a:latin typeface="+mn-ea"/>
                <a:cs typeface="+mn-ea"/>
              </a:rPr>
              <a:t>The choice may be with regard to the act itself or as to the manner of doing the act. However, if both the act and the manner in which it may be done have been fixed by statute, then there is no discretion.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wrap="square" lIns="0" tIns="45720" rIns="0" bIns="0" numCol="1" anchor="b" anchorCtr="0" compatLnSpc="1">
            <a:normAutofit fontScale="90000"/>
          </a:bodyPr>
          <a:lstStyle/>
          <a:p>
            <a:pPr lvl="0" algn="l">
              <a:defRPr/>
            </a:pPr>
            <a:r>
              <a:rPr lang="en-US" altLang="en-US" sz="5400" dirty="0">
                <a:latin typeface="Book Antiqua" panose="02040602050305030304" pitchFamily="18" charset="0"/>
              </a:rPr>
              <a:t>Discretionary power…</a:t>
            </a:r>
            <a:endParaRPr kumimoji="0" lang="en-US" sz="5000" i="0" u="none" strike="noStrike" kern="1200" cap="none" spc="0" normalizeH="0" baseline="0" noProof="0" dirty="0">
              <a:ln>
                <a:noFill/>
              </a:ln>
              <a:solidFill>
                <a:schemeClr val="tx2"/>
              </a:solidFill>
              <a:effectLst/>
              <a:uLnTx/>
              <a:uFillTx/>
              <a:latin typeface="Book Antiqua" panose="02040602050305030304" pitchFamily="18" charset="0"/>
            </a:endParaRPr>
          </a:p>
        </p:txBody>
      </p:sp>
      <p:sp>
        <p:nvSpPr>
          <p:cNvPr id="9219" name="Content Placeholder 2"/>
          <p:cNvSpPr>
            <a:spLocks noGrp="1"/>
          </p:cNvSpPr>
          <p:nvPr>
            <p:ph idx="1"/>
          </p:nvPr>
        </p:nvSpPr>
        <p:spPr>
          <a:xfrm>
            <a:off x="457200" y="1752600"/>
            <a:ext cx="8229600" cy="4904740"/>
          </a:xfrm>
        </p:spPr>
        <p:txBody>
          <a:bodyPr vert="horz" wrap="square" lIns="91440" tIns="45720" rIns="91440" bIns="45720" numCol="1" anchor="t" anchorCtr="0" compatLnSpc="1">
            <a:noAutofit/>
          </a:bodyPr>
          <a:lstStyle/>
          <a:p>
            <a:pPr marL="273050" marR="0" lvl="0" indent="-273050" algn="just" defTabSz="914400" rtl="0" eaLnBrk="1" fontAlgn="base" latinLnBrk="0" hangingPunct="1">
              <a:lnSpc>
                <a:spcPct val="200000"/>
              </a:lnSpc>
              <a:spcBef>
                <a:spcPct val="20000"/>
              </a:spcBef>
              <a:spcAft>
                <a:spcPct val="0"/>
              </a:spcAft>
              <a:buClr>
                <a:schemeClr val="tx1"/>
              </a:buClr>
              <a:buSzPct val="95000"/>
              <a:buFont typeface="Wingdings" panose="05000000000000000000" pitchFamily="2" charset="2"/>
              <a:buChar char="§"/>
              <a:defRPr/>
            </a:pPr>
            <a:r>
              <a:rPr kumimoji="0" lang="en-US" altLang="en-US" sz="1900" b="0" i="0" u="none" strike="noStrike" kern="1200" cap="none" spc="0" normalizeH="0" baseline="0" noProof="0" dirty="0">
                <a:ln>
                  <a:noFill/>
                </a:ln>
                <a:solidFill>
                  <a:schemeClr val="tx2"/>
                </a:solidFill>
                <a:effectLst/>
                <a:uLnTx/>
                <a:uFillTx/>
                <a:ea typeface="+mn-ea"/>
                <a:cs typeface="+mn-lt"/>
              </a:rPr>
              <a:t>Examples of discretionary powers by Executive:</a:t>
            </a:r>
          </a:p>
          <a:p>
            <a:pPr marL="730250" marR="0" lvl="1" indent="-273050" algn="just" defTabSz="914400" rtl="0" eaLnBrk="1" fontAlgn="base" latinLnBrk="0" hangingPunct="1">
              <a:lnSpc>
                <a:spcPct val="200000"/>
              </a:lnSpc>
              <a:spcBef>
                <a:spcPct val="20000"/>
              </a:spcBef>
              <a:spcAft>
                <a:spcPct val="0"/>
              </a:spcAft>
              <a:buClr>
                <a:schemeClr val="tx1"/>
              </a:buClr>
              <a:buSzPct val="95000"/>
              <a:buFont typeface="Wingdings" panose="05000000000000000000" pitchFamily="2" charset="2"/>
              <a:buChar char="ü"/>
              <a:defRPr/>
            </a:pPr>
            <a:r>
              <a:rPr kumimoji="0" lang="en-US" altLang="en-US" sz="1580" b="0" i="0" u="none" strike="noStrike" kern="1200" cap="none" spc="0" normalizeH="0" baseline="0" noProof="0" dirty="0">
                <a:ln>
                  <a:noFill/>
                </a:ln>
                <a:solidFill>
                  <a:schemeClr val="tx2"/>
                </a:solidFill>
                <a:effectLst/>
                <a:uLnTx/>
                <a:uFillTx/>
                <a:ea typeface="+mn-ea"/>
                <a:cs typeface="+mn-lt"/>
              </a:rPr>
              <a:t>Article 35(3) The President may, at anytime by writing under his hand addressed to the speaker of the national assembly resign his position.</a:t>
            </a:r>
          </a:p>
          <a:p>
            <a:pPr marL="730250" marR="0" lvl="1" indent="-273050" algn="just" defTabSz="914400" rtl="0" eaLnBrk="1" fontAlgn="base" latinLnBrk="0" hangingPunct="1">
              <a:lnSpc>
                <a:spcPct val="200000"/>
              </a:lnSpc>
              <a:spcBef>
                <a:spcPct val="20000"/>
              </a:spcBef>
              <a:spcAft>
                <a:spcPct val="0"/>
              </a:spcAft>
              <a:buClr>
                <a:schemeClr val="tx1"/>
              </a:buClr>
              <a:buSzPct val="95000"/>
              <a:buFont typeface="Wingdings" panose="05000000000000000000" pitchFamily="2" charset="2"/>
              <a:buChar char="ü"/>
              <a:defRPr/>
            </a:pPr>
            <a:r>
              <a:rPr kumimoji="0" lang="en-US" altLang="en-US" sz="1580" b="0" i="0" u="none" strike="noStrike" kern="1200" cap="none" spc="0" normalizeH="0" baseline="0" noProof="0" dirty="0">
                <a:ln>
                  <a:noFill/>
                </a:ln>
                <a:solidFill>
                  <a:schemeClr val="tx2"/>
                </a:solidFill>
                <a:effectLst/>
                <a:uLnTx/>
                <a:uFillTx/>
                <a:ea typeface="+mn-ea"/>
                <a:cs typeface="+mn-lt"/>
              </a:rPr>
              <a:t>Article 92(2)(a) Appoint ambassadors, High Commissioners, Plenipotentiaries, Diplomatic representatives, Head of Consuls and head of International Organizations</a:t>
            </a:r>
          </a:p>
          <a:p>
            <a:pPr marL="730250" marR="0" lvl="1" indent="-273050" algn="just" defTabSz="914400" rtl="0" eaLnBrk="1" fontAlgn="base" latinLnBrk="0" hangingPunct="1">
              <a:lnSpc>
                <a:spcPct val="200000"/>
              </a:lnSpc>
              <a:spcBef>
                <a:spcPct val="20000"/>
              </a:spcBef>
              <a:spcAft>
                <a:spcPct val="0"/>
              </a:spcAft>
              <a:buClr>
                <a:schemeClr val="tx1"/>
              </a:buClr>
              <a:buSzPct val="95000"/>
              <a:buFont typeface="Wingdings" panose="05000000000000000000" pitchFamily="2" charset="2"/>
              <a:buChar char="ü"/>
              <a:defRPr/>
            </a:pPr>
            <a:r>
              <a:rPr kumimoji="0" lang="en-US" altLang="en-US" sz="1580" b="0" i="0" u="none" strike="noStrike" kern="1200" cap="none" spc="0" normalizeH="0" baseline="0" noProof="0" dirty="0">
                <a:ln>
                  <a:noFill/>
                </a:ln>
                <a:solidFill>
                  <a:schemeClr val="tx2"/>
                </a:solidFill>
                <a:effectLst/>
                <a:uLnTx/>
                <a:uFillTx/>
                <a:ea typeface="+mn-ea"/>
                <a:cs typeface="+mn-lt"/>
              </a:rPr>
              <a:t>Article 92(2)(d) Establish, Merge Govt </a:t>
            </a:r>
            <a:r>
              <a:rPr kumimoji="0" lang="en-US" altLang="en-US" sz="1580" b="0" i="0" u="none" strike="noStrike" kern="1200" cap="none" spc="0" normalizeH="0" baseline="0" noProof="0" dirty="0" err="1">
                <a:ln>
                  <a:noFill/>
                </a:ln>
                <a:solidFill>
                  <a:schemeClr val="tx2"/>
                </a:solidFill>
                <a:effectLst/>
                <a:uLnTx/>
                <a:uFillTx/>
                <a:ea typeface="+mn-ea"/>
                <a:cs typeface="+mn-lt"/>
              </a:rPr>
              <a:t>ministiries</a:t>
            </a:r>
            <a:endParaRPr kumimoji="0" lang="en-US" altLang="en-US" sz="1580" b="0" i="0" u="none" strike="noStrike" kern="1200" cap="none" spc="0" normalizeH="0" baseline="0" noProof="0" dirty="0">
              <a:ln>
                <a:noFill/>
              </a:ln>
              <a:solidFill>
                <a:schemeClr val="tx2"/>
              </a:solidFill>
              <a:effectLst/>
              <a:uLnTx/>
              <a:uFillTx/>
              <a:ea typeface="+mn-ea"/>
              <a:cs typeface="+mn-lt"/>
            </a:endParaRPr>
          </a:p>
          <a:p>
            <a:pPr marL="730250" marR="0" lvl="1" indent="-273050" algn="just" defTabSz="914400" rtl="0" eaLnBrk="1" fontAlgn="base" latinLnBrk="0" hangingPunct="1">
              <a:lnSpc>
                <a:spcPct val="200000"/>
              </a:lnSpc>
              <a:spcBef>
                <a:spcPct val="20000"/>
              </a:spcBef>
              <a:spcAft>
                <a:spcPct val="0"/>
              </a:spcAft>
              <a:buClr>
                <a:schemeClr val="tx1"/>
              </a:buClr>
              <a:buSzPct val="95000"/>
              <a:buFont typeface="Wingdings" panose="05000000000000000000" pitchFamily="2" charset="2"/>
              <a:buChar char="ü"/>
              <a:defRPr/>
            </a:pPr>
            <a:r>
              <a:rPr kumimoji="0" lang="en-US" altLang="en-US" sz="1580" b="0" i="0" u="none" strike="noStrike" kern="1200" cap="none" spc="0" normalizeH="0" baseline="0" noProof="0" dirty="0">
                <a:ln>
                  <a:noFill/>
                </a:ln>
                <a:solidFill>
                  <a:schemeClr val="tx2"/>
                </a:solidFill>
                <a:effectLst/>
                <a:uLnTx/>
                <a:uFillTx/>
                <a:ea typeface="+mn-ea"/>
                <a:cs typeface="+mn-lt"/>
              </a:rPr>
              <a:t>Article 92(2)(e) Make appointments as provided by the Constitution</a:t>
            </a:r>
          </a:p>
          <a:p>
            <a:pPr marL="730250" marR="0" lvl="1" indent="-273050" algn="just" defTabSz="914400" rtl="0" eaLnBrk="1" fontAlgn="base" latinLnBrk="0" hangingPunct="1">
              <a:lnSpc>
                <a:spcPct val="200000"/>
              </a:lnSpc>
              <a:spcBef>
                <a:spcPct val="20000"/>
              </a:spcBef>
              <a:spcAft>
                <a:spcPct val="0"/>
              </a:spcAft>
              <a:buClr>
                <a:schemeClr val="tx1"/>
              </a:buClr>
              <a:buSzPct val="95000"/>
              <a:buFont typeface="Wingdings" panose="05000000000000000000" pitchFamily="2" charset="2"/>
              <a:buChar char="ü"/>
              <a:defRPr/>
            </a:pPr>
            <a:r>
              <a:rPr kumimoji="0" lang="en-US" altLang="en-US" sz="1580" b="0" i="0" u="none" strike="noStrike" kern="1200" cap="none" spc="0" normalizeH="0" baseline="0" noProof="0" dirty="0">
                <a:ln>
                  <a:noFill/>
                </a:ln>
                <a:solidFill>
                  <a:schemeClr val="tx2"/>
                </a:solidFill>
                <a:effectLst/>
                <a:uLnTx/>
                <a:uFillTx/>
                <a:ea typeface="+mn-ea"/>
                <a:cs typeface="+mn-lt"/>
              </a:rPr>
              <a:t>Article 97 Prerogative of Mercy</a:t>
            </a:r>
          </a:p>
          <a:p>
            <a:pPr marL="0" marR="0" lvl="0" indent="0" algn="just" defTabSz="914400" rtl="0" eaLnBrk="1" fontAlgn="base" latinLnBrk="0" hangingPunct="1">
              <a:lnSpc>
                <a:spcPct val="100000"/>
              </a:lnSpc>
              <a:spcBef>
                <a:spcPct val="20000"/>
              </a:spcBef>
              <a:spcAft>
                <a:spcPct val="0"/>
              </a:spcAft>
              <a:buClr>
                <a:schemeClr val="tx1"/>
              </a:buClr>
              <a:buSzPct val="95000"/>
              <a:buFont typeface="Wingdings 2" panose="05020102010507070707" pitchFamily="18" charset="2"/>
              <a:buNone/>
              <a:defRPr/>
            </a:pPr>
            <a:endParaRPr kumimoji="0" lang="en-US" altLang="en-US" sz="1900" b="0" i="0" u="none" strike="noStrike" kern="1200" cap="none" spc="0" normalizeH="0" baseline="0" noProof="0" dirty="0">
              <a:ln>
                <a:noFill/>
              </a:ln>
              <a:solidFill>
                <a:schemeClr val="tx2"/>
              </a:solidFill>
              <a:effectLst/>
              <a:uLnTx/>
              <a:uFillTx/>
              <a:ea typeface="+mn-ea"/>
              <a:cs typeface="+mn-lt"/>
            </a:endParaRPr>
          </a:p>
          <a:p>
            <a:pPr marL="273050" marR="0" lvl="0" indent="-273050" algn="just" defTabSz="914400" rtl="0" eaLnBrk="1" fontAlgn="base" latinLnBrk="0" hangingPunct="1">
              <a:lnSpc>
                <a:spcPct val="100000"/>
              </a:lnSpc>
              <a:spcBef>
                <a:spcPct val="20000"/>
              </a:spcBef>
              <a:spcAft>
                <a:spcPct val="0"/>
              </a:spcAft>
              <a:buClr>
                <a:srgbClr val="0BD0D9"/>
              </a:buClr>
              <a:buSzPct val="95000"/>
              <a:buFont typeface="Wingdings 2" panose="05020102010507070707" pitchFamily="18" charset="2"/>
              <a:buNone/>
              <a:defRPr/>
            </a:pPr>
            <a:endParaRPr kumimoji="0" lang="en-US" altLang="en-US" sz="1400" b="0" i="0" u="none" strike="noStrike" kern="1200" cap="none" spc="0" normalizeH="0" baseline="0" noProof="0" dirty="0">
              <a:ln>
                <a:noFill/>
              </a:ln>
              <a:solidFill>
                <a:schemeClr val="tx2"/>
              </a:solidFill>
              <a:effectLst/>
              <a:uLnTx/>
              <a:uFillTx/>
              <a:ea typeface="+mn-ea"/>
              <a:cs typeface="+mn-lt"/>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wrap="square" lIns="0" tIns="45720" rIns="0" bIns="0" numCol="1" anchor="b" anchorCtr="0" compatLnSpc="1">
            <a:normAutofit fontScale="90000"/>
          </a:bodyPr>
          <a:lstStyle/>
          <a:p>
            <a:pPr lvl="0" algn="l">
              <a:defRPr/>
            </a:pPr>
            <a:r>
              <a:rPr lang="en-US" altLang="en-US" sz="5400" dirty="0">
                <a:latin typeface="Book Antiqua" panose="02040602050305030304" pitchFamily="18" charset="0"/>
              </a:rPr>
              <a:t>Discretionary power…</a:t>
            </a:r>
            <a:endParaRPr kumimoji="0" lang="en-US" sz="5000" i="0" u="none" strike="noStrike" kern="1200" cap="none" spc="0" normalizeH="0" baseline="0" noProof="0" dirty="0">
              <a:ln>
                <a:noFill/>
              </a:ln>
              <a:solidFill>
                <a:schemeClr val="tx2"/>
              </a:solidFill>
              <a:effectLst/>
              <a:uLnTx/>
              <a:uFillTx/>
              <a:latin typeface="Book Antiqua" panose="02040602050305030304" pitchFamily="18" charset="0"/>
            </a:endParaRPr>
          </a:p>
        </p:txBody>
      </p:sp>
      <p:sp>
        <p:nvSpPr>
          <p:cNvPr id="10243" name="Content Placeholder 2"/>
          <p:cNvSpPr>
            <a:spLocks noGrp="1"/>
          </p:cNvSpPr>
          <p:nvPr>
            <p:ph idx="1"/>
          </p:nvPr>
        </p:nvSpPr>
        <p:spPr>
          <a:xfrm>
            <a:off x="457200" y="2133601"/>
            <a:ext cx="8229600" cy="3810000"/>
          </a:xfrm>
        </p:spPr>
        <p:txBody>
          <a:bodyPr vert="horz" wrap="square" lIns="91440" tIns="45720" rIns="91440" bIns="45720" anchor="t">
            <a:normAutofit/>
          </a:bodyPr>
          <a:lstStyle/>
          <a:p>
            <a:pPr algn="just" eaLnBrk="1" hangingPunct="1">
              <a:buFont typeface="Arial" panose="020B0604020202020204" pitchFamily="34" charset="0"/>
              <a:buChar char="•"/>
            </a:pPr>
            <a:r>
              <a:rPr lang="en-US" altLang="en-US" dirty="0">
                <a:solidFill>
                  <a:schemeClr val="tx2"/>
                </a:solidFill>
                <a:cs typeface="+mn-lt"/>
              </a:rPr>
              <a:t>Article 69 : The President </a:t>
            </a:r>
            <a:r>
              <a:rPr lang="en-US" altLang="en-US" b="1" dirty="0">
                <a:solidFill>
                  <a:schemeClr val="tx2"/>
                </a:solidFill>
                <a:cs typeface="+mn-lt"/>
              </a:rPr>
              <a:t>may</a:t>
            </a:r>
            <a:r>
              <a:rPr lang="en-US" altLang="en-US" dirty="0">
                <a:solidFill>
                  <a:schemeClr val="tx2"/>
                </a:solidFill>
                <a:cs typeface="+mn-lt"/>
              </a:rPr>
              <a:t>, at anytime after a general election to the National Assembly is next dissolved, appoint such number of persons as he considers necessary to enhance the representation in the National Assembly as regards special interests or skills, to be nominated members of the National Assembly, so, however, that there are no more than eight such members at any one time.</a:t>
            </a:r>
          </a:p>
          <a:p>
            <a:pPr algn="just" eaLnBrk="1" hangingPunct="1">
              <a:buNone/>
            </a:pPr>
            <a:r>
              <a:rPr lang="en-US" altLang="en-US" dirty="0">
                <a:solidFill>
                  <a:schemeClr val="tx2"/>
                </a:solidFill>
                <a:cs typeface="+mn-lt"/>
              </a:rPr>
              <a:t>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228600" y="152400"/>
            <a:ext cx="8763000" cy="914400"/>
          </a:xfrm>
        </p:spPr>
        <p:txBody>
          <a:bodyPr vert="horz" wrap="square" lIns="0" tIns="45720" rIns="0" bIns="0" anchor="b"/>
          <a:lstStyle/>
          <a:p>
            <a:pPr eaLnBrk="1" hangingPunct="1"/>
            <a:r>
              <a:rPr lang="en-US" altLang="en-US" dirty="0"/>
              <a:t>Classification of discretion</a:t>
            </a:r>
          </a:p>
        </p:txBody>
      </p:sp>
      <p:sp>
        <p:nvSpPr>
          <p:cNvPr id="17411" name="Content Placeholder 2"/>
          <p:cNvSpPr>
            <a:spLocks noGrp="1"/>
          </p:cNvSpPr>
          <p:nvPr>
            <p:ph idx="1"/>
          </p:nvPr>
        </p:nvSpPr>
        <p:spPr>
          <a:xfrm>
            <a:off x="381000" y="1828800"/>
            <a:ext cx="8153400" cy="4343400"/>
          </a:xfrm>
        </p:spPr>
        <p:txBody>
          <a:bodyPr vert="horz" wrap="square" lIns="91440" tIns="45720" rIns="91440" bIns="45720" numCol="1" anchor="t" anchorCtr="0" compatLnSpc="1">
            <a:normAutofit fontScale="92500" lnSpcReduction="20000"/>
          </a:bodyPr>
          <a:lstStyle/>
          <a:p>
            <a:pPr marL="514350" marR="0" lvl="0" indent="-514350" algn="just" defTabSz="914400" rtl="0" eaLnBrk="1" fontAlgn="auto" latinLnBrk="0" hangingPunct="1">
              <a:lnSpc>
                <a:spcPct val="100000"/>
              </a:lnSpc>
              <a:spcBef>
                <a:spcPct val="20000"/>
              </a:spcBef>
              <a:spcAft>
                <a:spcPts val="0"/>
              </a:spcAft>
              <a:buClr>
                <a:schemeClr val="accent3"/>
              </a:buClr>
              <a:buSzPct val="95000"/>
              <a:buFont typeface="Wingdings 2" panose="05020102010507070707" pitchFamily="18" charset="2"/>
              <a:buAutoNum type="arabicPeriod"/>
              <a:defRPr/>
            </a:pPr>
            <a:endParaRPr kumimoji="0" lang="en-US" sz="2600" b="0" i="0" u="none" strike="noStrike" kern="1200" cap="none" spc="0" normalizeH="0" baseline="0" noProof="0" dirty="0">
              <a:ln>
                <a:noFill/>
              </a:ln>
              <a:solidFill>
                <a:schemeClr val="tx1"/>
              </a:solidFill>
              <a:effectLst/>
              <a:uLnTx/>
              <a:uFillTx/>
              <a:latin typeface="Cambria" panose="02040503050406030204" pitchFamily="18" charset="0"/>
              <a:ea typeface="+mn-ea"/>
              <a:cs typeface="+mn-cs"/>
            </a:endParaRPr>
          </a:p>
          <a:p>
            <a:pPr marL="514350" marR="0" lvl="0" indent="-514350" algn="just" defTabSz="914400" rtl="0" eaLnBrk="1" fontAlgn="auto" latinLnBrk="0" hangingPunct="1">
              <a:lnSpc>
                <a:spcPct val="100000"/>
              </a:lnSpc>
              <a:spcBef>
                <a:spcPct val="20000"/>
              </a:spcBef>
              <a:spcAft>
                <a:spcPts val="0"/>
              </a:spcAft>
              <a:buClr>
                <a:schemeClr val="accent3"/>
              </a:buClr>
              <a:buSzPct val="95000"/>
              <a:buFont typeface="Wingdings 2" panose="05020102010507070707" pitchFamily="18" charset="2"/>
              <a:buAutoNum type="arabicPeriod"/>
              <a:defRPr/>
            </a:pPr>
            <a:r>
              <a:rPr kumimoji="0" lang="en-US" sz="2600" b="0" i="0" u="none" strike="noStrike" kern="1200" cap="none" spc="0" normalizeH="0" baseline="0" noProof="0" dirty="0">
                <a:ln>
                  <a:noFill/>
                </a:ln>
                <a:solidFill>
                  <a:schemeClr val="tx2"/>
                </a:solidFill>
                <a:effectLst/>
                <a:uLnTx/>
                <a:uFillTx/>
                <a:ea typeface="+mn-ea"/>
                <a:cs typeface="+mn-lt"/>
              </a:rPr>
              <a:t>Legislative Discretion</a:t>
            </a:r>
          </a:p>
          <a:p>
            <a:pPr marL="514350" marR="0" lvl="0" indent="-514350" algn="just" defTabSz="914400" rtl="0" eaLnBrk="1" fontAlgn="auto" latinLnBrk="0" hangingPunct="1">
              <a:lnSpc>
                <a:spcPct val="100000"/>
              </a:lnSpc>
              <a:spcBef>
                <a:spcPct val="20000"/>
              </a:spcBef>
              <a:spcAft>
                <a:spcPts val="0"/>
              </a:spcAft>
              <a:buClr>
                <a:schemeClr val="accent3"/>
              </a:buClr>
              <a:buSzPct val="95000"/>
              <a:buFont typeface="Wingdings 2" panose="05020102010507070707" pitchFamily="18" charset="2"/>
              <a:buAutoNum type="arabicPeriod"/>
              <a:defRPr/>
            </a:pPr>
            <a:r>
              <a:rPr kumimoji="0" lang="en-US" sz="2600" b="0" i="0" u="none" strike="noStrike" kern="1200" cap="none" spc="0" normalizeH="0" baseline="0" noProof="0" dirty="0">
                <a:ln>
                  <a:noFill/>
                </a:ln>
                <a:solidFill>
                  <a:schemeClr val="tx2"/>
                </a:solidFill>
                <a:effectLst/>
                <a:uLnTx/>
                <a:uFillTx/>
                <a:ea typeface="+mn-ea"/>
                <a:cs typeface="+mn-lt"/>
              </a:rPr>
              <a:t>Adjudicative Discretion</a:t>
            </a:r>
          </a:p>
          <a:p>
            <a:pPr marL="514350" marR="0" lvl="0" indent="-514350" algn="just" defTabSz="914400" rtl="0" eaLnBrk="1" fontAlgn="auto" latinLnBrk="0" hangingPunct="1">
              <a:lnSpc>
                <a:spcPct val="100000"/>
              </a:lnSpc>
              <a:spcBef>
                <a:spcPct val="20000"/>
              </a:spcBef>
              <a:spcAft>
                <a:spcPts val="0"/>
              </a:spcAft>
              <a:buClr>
                <a:schemeClr val="accent3"/>
              </a:buClr>
              <a:buSzPct val="95000"/>
              <a:buFont typeface="Wingdings 2" panose="05020102010507070707" pitchFamily="18" charset="2"/>
              <a:buAutoNum type="arabicPeriod"/>
              <a:defRPr/>
            </a:pPr>
            <a:r>
              <a:rPr kumimoji="0" lang="en-US" sz="2600" b="0" i="0" u="none" strike="noStrike" kern="1200" cap="none" spc="0" normalizeH="0" baseline="0" noProof="0" dirty="0" err="1">
                <a:ln>
                  <a:noFill/>
                </a:ln>
                <a:solidFill>
                  <a:schemeClr val="tx2"/>
                </a:solidFill>
                <a:effectLst/>
                <a:uLnTx/>
                <a:uFillTx/>
                <a:ea typeface="+mn-ea"/>
                <a:cs typeface="+mn-lt"/>
              </a:rPr>
              <a:t>Executory</a:t>
            </a:r>
            <a:r>
              <a:rPr kumimoji="0" lang="en-US" sz="2600" b="0" i="0" u="none" strike="noStrike" kern="1200" cap="none" spc="0" normalizeH="0" baseline="0" noProof="0" dirty="0">
                <a:ln>
                  <a:noFill/>
                </a:ln>
                <a:solidFill>
                  <a:schemeClr val="tx2"/>
                </a:solidFill>
                <a:effectLst/>
                <a:uLnTx/>
                <a:uFillTx/>
                <a:ea typeface="+mn-ea"/>
                <a:cs typeface="+mn-lt"/>
              </a:rPr>
              <a:t> Discretion</a:t>
            </a:r>
          </a:p>
          <a:p>
            <a:pPr marL="514350" marR="0" lvl="0" indent="-514350" algn="just" defTabSz="914400" rtl="0" eaLnBrk="1" fontAlgn="auto" latinLnBrk="0" hangingPunct="1">
              <a:lnSpc>
                <a:spcPct val="100000"/>
              </a:lnSpc>
              <a:spcBef>
                <a:spcPct val="20000"/>
              </a:spcBef>
              <a:spcAft>
                <a:spcPts val="0"/>
              </a:spcAft>
              <a:buClr>
                <a:schemeClr val="accent3"/>
              </a:buClr>
              <a:buSzPct val="95000"/>
              <a:buFont typeface="Wingdings 2" panose="05020102010507070707" pitchFamily="18" charset="2"/>
              <a:buAutoNum type="arabicPeriod"/>
              <a:defRPr/>
            </a:pPr>
            <a:r>
              <a:rPr kumimoji="0" lang="en-US" sz="2600" b="0" i="0" u="none" strike="noStrike" kern="1200" cap="none" spc="0" normalizeH="0" baseline="0" noProof="0" dirty="0">
                <a:ln>
                  <a:noFill/>
                </a:ln>
                <a:solidFill>
                  <a:schemeClr val="tx2"/>
                </a:solidFill>
                <a:effectLst/>
                <a:uLnTx/>
                <a:uFillTx/>
                <a:ea typeface="+mn-ea"/>
                <a:cs typeface="+mn-lt"/>
              </a:rPr>
              <a:t>General Discretion</a:t>
            </a:r>
          </a:p>
          <a:p>
            <a:pPr marL="514350" marR="0" lvl="0" indent="-514350" algn="just" defTabSz="914400" rtl="0" eaLnBrk="1" fontAlgn="auto" latinLnBrk="0" hangingPunct="1">
              <a:lnSpc>
                <a:spcPct val="100000"/>
              </a:lnSpc>
              <a:spcBef>
                <a:spcPct val="20000"/>
              </a:spcBef>
              <a:spcAft>
                <a:spcPts val="0"/>
              </a:spcAft>
              <a:buClr>
                <a:schemeClr val="accent3"/>
              </a:buClr>
              <a:buSzPct val="95000"/>
              <a:buFont typeface="Wingdings 2" panose="05020102010507070707" pitchFamily="18" charset="2"/>
              <a:buAutoNum type="arabicPeriod"/>
              <a:defRPr/>
            </a:pPr>
            <a:r>
              <a:rPr kumimoji="0" lang="en-US" sz="2600" b="0" i="0" u="none" strike="noStrike" kern="1200" cap="none" spc="0" normalizeH="0" baseline="0" noProof="0" dirty="0">
                <a:ln>
                  <a:noFill/>
                </a:ln>
                <a:solidFill>
                  <a:schemeClr val="tx2"/>
                </a:solidFill>
                <a:effectLst/>
                <a:uLnTx/>
                <a:uFillTx/>
                <a:ea typeface="+mn-ea"/>
                <a:cs typeface="+mn-lt"/>
              </a:rPr>
              <a:t>Personal or individual Discretion</a:t>
            </a:r>
          </a:p>
          <a:p>
            <a:pPr marL="514350" marR="0" lvl="0" indent="-514350" algn="just" defTabSz="914400" rtl="0" eaLnBrk="1" fontAlgn="auto" latinLnBrk="0" hangingPunct="1">
              <a:lnSpc>
                <a:spcPct val="100000"/>
              </a:lnSpc>
              <a:spcBef>
                <a:spcPct val="20000"/>
              </a:spcBef>
              <a:spcAft>
                <a:spcPts val="0"/>
              </a:spcAft>
              <a:buClr>
                <a:schemeClr val="accent3"/>
              </a:buClr>
              <a:buSzPct val="95000"/>
              <a:buFont typeface="Wingdings 2" panose="05020102010507070707" pitchFamily="18" charset="2"/>
              <a:buAutoNum type="arabicPeriod"/>
              <a:defRPr/>
            </a:pPr>
            <a:r>
              <a:rPr kumimoji="0" lang="en-US" sz="2600" b="0" i="0" u="none" strike="noStrike" kern="1200" cap="none" spc="0" normalizeH="0" baseline="0" noProof="0" dirty="0">
                <a:ln>
                  <a:noFill/>
                </a:ln>
                <a:solidFill>
                  <a:schemeClr val="tx2"/>
                </a:solidFill>
                <a:effectLst/>
                <a:uLnTx/>
                <a:uFillTx/>
                <a:ea typeface="+mn-ea"/>
                <a:cs typeface="+mn-lt"/>
              </a:rPr>
              <a:t>Unqualified Discretion</a:t>
            </a:r>
          </a:p>
          <a:p>
            <a:pPr marL="514350" marR="0" lvl="0" indent="-514350" algn="just" defTabSz="914400" rtl="0" eaLnBrk="1" fontAlgn="auto" latinLnBrk="0" hangingPunct="1">
              <a:lnSpc>
                <a:spcPct val="100000"/>
              </a:lnSpc>
              <a:spcBef>
                <a:spcPct val="20000"/>
              </a:spcBef>
              <a:spcAft>
                <a:spcPts val="0"/>
              </a:spcAft>
              <a:buClr>
                <a:schemeClr val="accent3"/>
              </a:buClr>
              <a:buSzPct val="95000"/>
              <a:buFont typeface="Wingdings 2" panose="05020102010507070707" pitchFamily="18" charset="2"/>
              <a:buAutoNum type="arabicPeriod"/>
              <a:defRPr/>
            </a:pPr>
            <a:r>
              <a:rPr kumimoji="0" lang="en-US" sz="2600" b="0" i="0" u="none" strike="noStrike" kern="1200" cap="none" spc="0" normalizeH="0" baseline="0" noProof="0" dirty="0">
                <a:ln>
                  <a:noFill/>
                </a:ln>
                <a:solidFill>
                  <a:schemeClr val="tx2"/>
                </a:solidFill>
                <a:effectLst/>
                <a:uLnTx/>
                <a:uFillTx/>
                <a:ea typeface="+mn-ea"/>
                <a:cs typeface="+mn-lt"/>
              </a:rPr>
              <a:t>Qualified Discretion</a:t>
            </a:r>
          </a:p>
          <a:p>
            <a:pPr marL="514350" marR="0" lvl="0" indent="-514350" algn="just" defTabSz="914400" rtl="0" eaLnBrk="1" fontAlgn="auto" latinLnBrk="0" hangingPunct="1">
              <a:lnSpc>
                <a:spcPct val="100000"/>
              </a:lnSpc>
              <a:spcBef>
                <a:spcPct val="20000"/>
              </a:spcBef>
              <a:spcAft>
                <a:spcPts val="0"/>
              </a:spcAft>
              <a:buClr>
                <a:schemeClr val="accent3"/>
              </a:buClr>
              <a:buSzPct val="95000"/>
              <a:buFont typeface="Wingdings 2" panose="05020102010507070707" pitchFamily="18" charset="2"/>
              <a:buNone/>
              <a:defRPr/>
            </a:pPr>
            <a:endParaRPr kumimoji="0" lang="en-US" sz="2600" b="0" i="0" u="none" strike="noStrike" kern="1200" cap="none" spc="0" normalizeH="0" baseline="0" noProof="0" dirty="0">
              <a:ln>
                <a:noFill/>
              </a:ln>
              <a:solidFill>
                <a:schemeClr val="tx2"/>
              </a:solidFill>
              <a:effectLst/>
              <a:uLnTx/>
              <a:uFillTx/>
              <a:ea typeface="+mn-ea"/>
              <a:cs typeface="+mn-lt"/>
            </a:endParaRPr>
          </a:p>
          <a:p>
            <a:pPr marL="514350" marR="0" lvl="0" indent="-514350" algn="l" defTabSz="914400" rtl="0" eaLnBrk="1" fontAlgn="auto" latinLnBrk="0" hangingPunct="1">
              <a:lnSpc>
                <a:spcPct val="100000"/>
              </a:lnSpc>
              <a:spcBef>
                <a:spcPct val="20000"/>
              </a:spcBef>
              <a:spcAft>
                <a:spcPts val="0"/>
              </a:spcAft>
              <a:buClr>
                <a:schemeClr val="accent3"/>
              </a:buClr>
              <a:buSzPct val="95000"/>
              <a:buFont typeface="Wingdings 2" panose="05020102010507070707" pitchFamily="18" charset="2"/>
              <a:buNone/>
              <a:defRPr/>
            </a:pPr>
            <a:endParaRPr kumimoji="0" lang="en-US" sz="2600" b="0" i="0" u="none" strike="noStrike" kern="1200" cap="none" spc="0" normalizeH="0" baseline="0" noProof="0" dirty="0">
              <a:ln>
                <a:noFill/>
              </a:ln>
              <a:solidFill>
                <a:schemeClr val="tx2"/>
              </a:solidFill>
              <a:effectLst/>
              <a:uLnTx/>
              <a:uFillTx/>
              <a:ea typeface="+mn-ea"/>
              <a:cs typeface="+mn-lt"/>
            </a:endParaRPr>
          </a:p>
          <a:p>
            <a:pPr marL="514350" marR="0" lvl="0" indent="-514350" algn="l" defTabSz="914400" rtl="0" eaLnBrk="1" fontAlgn="auto" latinLnBrk="0" hangingPunct="1">
              <a:lnSpc>
                <a:spcPct val="100000"/>
              </a:lnSpc>
              <a:spcBef>
                <a:spcPct val="20000"/>
              </a:spcBef>
              <a:spcAft>
                <a:spcPts val="0"/>
              </a:spcAft>
              <a:buClr>
                <a:schemeClr val="accent3"/>
              </a:buClr>
              <a:buSzPct val="95000"/>
              <a:buFont typeface="Wingdings 2" panose="05020102010507070707" pitchFamily="18" charset="2"/>
              <a:buNone/>
              <a:defRPr/>
            </a:pPr>
            <a:r>
              <a:rPr kumimoji="0" lang="en-US" sz="2600" b="0" i="0" u="none" strike="noStrike" kern="1200" cap="none" spc="0" normalizeH="0" baseline="0" noProof="0" dirty="0">
                <a:ln>
                  <a:noFill/>
                </a:ln>
                <a:solidFill>
                  <a:schemeClr val="tx1"/>
                </a:solidFill>
                <a:effectLst/>
                <a:uLnTx/>
                <a:uFillTx/>
                <a:latin typeface="+mn-lt"/>
                <a:ea typeface="+mn-ea"/>
                <a:cs typeface="+mn-cs"/>
              </a:rPr>
              <a:t> </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othecary">
  <a:themeElements>
    <a:clrScheme name="Apothecary">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Apothecary">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pothecary">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Apothecary</Template>
  <TotalTime>66</TotalTime>
  <Words>1947</Words>
  <Application>Microsoft Office PowerPoint</Application>
  <PresentationFormat>On-screen Show (4:3)</PresentationFormat>
  <Paragraphs>170</Paragraphs>
  <Slides>27</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27</vt:i4>
      </vt:variant>
    </vt:vector>
  </HeadingPairs>
  <TitlesOfParts>
    <vt:vector size="35" baseType="lpstr">
      <vt:lpstr>Arial</vt:lpstr>
      <vt:lpstr>Book Antiqua</vt:lpstr>
      <vt:lpstr>Cambria</vt:lpstr>
      <vt:lpstr>Century Gothic</vt:lpstr>
      <vt:lpstr>Courier New</vt:lpstr>
      <vt:lpstr>Wingdings</vt:lpstr>
      <vt:lpstr>Wingdings 2</vt:lpstr>
      <vt:lpstr>Apothecary</vt:lpstr>
      <vt:lpstr>DISCRETIONARY POWER L202</vt:lpstr>
      <vt:lpstr>Scope of Administrative Power</vt:lpstr>
      <vt:lpstr>Express Power and Implied Power</vt:lpstr>
      <vt:lpstr>Discretionary Power</vt:lpstr>
      <vt:lpstr>Discretionary power…</vt:lpstr>
      <vt:lpstr>When does discretionary power exist</vt:lpstr>
      <vt:lpstr>Discretionary power…</vt:lpstr>
      <vt:lpstr>Discretionary power…</vt:lpstr>
      <vt:lpstr>Classification of discretion</vt:lpstr>
      <vt:lpstr>Classification of discretion</vt:lpstr>
      <vt:lpstr>Classification of discretion</vt:lpstr>
      <vt:lpstr>Classification of discretion</vt:lpstr>
      <vt:lpstr>A practical example from CPC</vt:lpstr>
      <vt:lpstr>Classification of discretion</vt:lpstr>
      <vt:lpstr>Discretion of legislature, judicial and executive bodies</vt:lpstr>
      <vt:lpstr>Discretion of legislature, judicial and executive bodies</vt:lpstr>
      <vt:lpstr>DISCRETION OF LEGISLATURE, JUDICIAL AND EXECUIVE BODIES</vt:lpstr>
      <vt:lpstr> DISCRETION OF LEGISLATURE, JUDICIAL AND EXECUIVE BODIES</vt:lpstr>
      <vt:lpstr>  DISCRETION OF LEGISLATURE, JUDICIAL AND EXECUIVE BODIES</vt:lpstr>
      <vt:lpstr>   DISCRETION OF LEGISLATURE, JUDICIAL AND EXECUIVE BODIES</vt:lpstr>
      <vt:lpstr>Vesting of admin. discretion</vt:lpstr>
      <vt:lpstr>        Vesting of admin. discretion</vt:lpstr>
      <vt:lpstr>DISCRETION VESTED BY STATUTE</vt:lpstr>
      <vt:lpstr>DISCRETION VESTED BY STATUTE</vt:lpstr>
      <vt:lpstr>DELEGATION OF DISCRETION</vt:lpstr>
      <vt:lpstr>Importance of Discretion</vt:lpstr>
      <vt:lpstr>PROBLEMS RAISED BY DISCRETION</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kmwansa</dc:creator>
  <cp:lastModifiedBy>Chewe Chilufya</cp:lastModifiedBy>
  <cp:revision>119</cp:revision>
  <dcterms:created xsi:type="dcterms:W3CDTF">2011-02-23T15:30:00Z</dcterms:created>
  <dcterms:modified xsi:type="dcterms:W3CDTF">2022-03-16T16:24:09Z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1033-11.2.0.9984</vt:lpwstr>
  </property>
</Properties>
</file>