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43"/>
  </p:notesMasterIdLst>
  <p:sldIdLst>
    <p:sldId id="258" r:id="rId3"/>
    <p:sldId id="563" r:id="rId4"/>
    <p:sldId id="502" r:id="rId5"/>
    <p:sldId id="564" r:id="rId6"/>
    <p:sldId id="566" r:id="rId7"/>
    <p:sldId id="567" r:id="rId8"/>
    <p:sldId id="568" r:id="rId9"/>
    <p:sldId id="565" r:id="rId10"/>
    <p:sldId id="503" r:id="rId11"/>
    <p:sldId id="504" r:id="rId12"/>
    <p:sldId id="505" r:id="rId13"/>
    <p:sldId id="506" r:id="rId14"/>
    <p:sldId id="507" r:id="rId15"/>
    <p:sldId id="508" r:id="rId16"/>
    <p:sldId id="509" r:id="rId17"/>
    <p:sldId id="583" r:id="rId18"/>
    <p:sldId id="584" r:id="rId19"/>
    <p:sldId id="585" r:id="rId20"/>
    <p:sldId id="510" r:id="rId21"/>
    <p:sldId id="515" r:id="rId22"/>
    <p:sldId id="516" r:id="rId23"/>
    <p:sldId id="586" r:id="rId24"/>
    <p:sldId id="587" r:id="rId25"/>
    <p:sldId id="588" r:id="rId26"/>
    <p:sldId id="589" r:id="rId27"/>
    <p:sldId id="591" r:id="rId28"/>
    <p:sldId id="511" r:id="rId29"/>
    <p:sldId id="576" r:id="rId30"/>
    <p:sldId id="577" r:id="rId31"/>
    <p:sldId id="578" r:id="rId32"/>
    <p:sldId id="579" r:id="rId33"/>
    <p:sldId id="580" r:id="rId34"/>
    <p:sldId id="581" r:id="rId35"/>
    <p:sldId id="582" r:id="rId36"/>
    <p:sldId id="519" r:id="rId37"/>
    <p:sldId id="520" r:id="rId38"/>
    <p:sldId id="521" r:id="rId39"/>
    <p:sldId id="522" r:id="rId40"/>
    <p:sldId id="523" r:id="rId41"/>
    <p:sldId id="590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364" autoAdjust="0"/>
  </p:normalViewPr>
  <p:slideViewPr>
    <p:cSldViewPr snapToGrid="0">
      <p:cViewPr varScale="1">
        <p:scale>
          <a:sx n="70" d="100"/>
          <a:sy n="70" d="100"/>
        </p:scale>
        <p:origin x="5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EFFF6-2B02-454F-81F4-27C2DD5BCD01}" type="datetimeFigureOut">
              <a:rPr lang="en-GB" smtClean="0"/>
              <a:t>30/05/2023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529724-62BE-4255-AC9C-BC65D2857B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051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0345743-8066-4B3B-9A79-D28F7DD7337A}" type="slidenum">
              <a:rPr lang="en-US" altLang="en-US" smtClean="0">
                <a:solidFill>
                  <a:prstClr val="black"/>
                </a:solidFill>
                <a:ea typeface="MS PGothic" panose="020B0600070205080204" pitchFamily="34" charset="-128"/>
              </a:rPr>
              <a:pPr>
                <a:spcBef>
                  <a:spcPct val="0"/>
                </a:spcBef>
              </a:pPr>
              <a:t>1</a:t>
            </a:fld>
            <a:endParaRPr lang="en-US" altLang="en-US" smtClean="0">
              <a:solidFill>
                <a:prstClr val="black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95705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8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8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8628565-A499-45B6-911C-7F8A6343621E}" type="slidenum">
              <a:rPr lang="en-US" altLang="en-US" smtClean="0">
                <a:latin typeface="Calibri" panose="020F0502020204030204" pitchFamily="34" charset="0"/>
              </a:rPr>
              <a:pPr/>
              <a:t>12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401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20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20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C608FE7-419F-4194-A8A1-0F72ABE9BBE5}" type="slidenum">
              <a:rPr lang="en-US" altLang="en-US" smtClean="0">
                <a:latin typeface="Calibri" panose="020F0502020204030204" pitchFamily="34" charset="0"/>
              </a:rPr>
              <a:pPr/>
              <a:t>13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9058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27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27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345837-D24C-4F3A-B118-130CED3B0EC8}" type="slidenum">
              <a:rPr lang="en-US" altLang="en-US" smtClean="0">
                <a:latin typeface="Calibri" panose="020F0502020204030204" pitchFamily="34" charset="0"/>
              </a:rPr>
              <a:pPr/>
              <a:t>16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5518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29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29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A1BFB28-3559-4223-A7E5-4DA015CB79E4}" type="slidenum">
              <a:rPr lang="en-US" altLang="en-US" smtClean="0">
                <a:latin typeface="Calibri" panose="020F0502020204030204" pitchFamily="34" charset="0"/>
              </a:rPr>
              <a:pPr/>
              <a:t>17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974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1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31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7E2D43-EAF8-45BC-A8F1-8E8E63A33F27}" type="slidenum">
              <a:rPr lang="en-US" altLang="en-US" smtClean="0">
                <a:latin typeface="Calibri" panose="020F0502020204030204" pitchFamily="34" charset="0"/>
              </a:rPr>
              <a:pPr/>
              <a:t>18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1190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3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33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4334CDB-9926-462E-A02F-566BC789C7F6}" type="slidenum">
              <a:rPr lang="en-US" altLang="en-US" smtClean="0">
                <a:latin typeface="Calibri" panose="020F0502020204030204" pitchFamily="34" charset="0"/>
              </a:rPr>
              <a:pPr/>
              <a:t>20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1888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5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35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1BD099-1119-48D3-B703-24134B708EC9}" type="slidenum">
              <a:rPr lang="en-US" altLang="en-US" smtClean="0">
                <a:latin typeface="Calibri" panose="020F0502020204030204" pitchFamily="34" charset="0"/>
              </a:rPr>
              <a:pPr/>
              <a:t>21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9779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7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37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B26A7F0-C08B-423F-A321-3D88686FE206}" type="slidenum">
              <a:rPr lang="en-US" altLang="en-US" smtClean="0">
                <a:latin typeface="Calibri" panose="020F0502020204030204" pitchFamily="34" charset="0"/>
              </a:rPr>
              <a:pPr/>
              <a:t>23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9276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9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39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BC665A-6800-40E7-95F0-3A29F6728972}" type="slidenum">
              <a:rPr lang="en-US" altLang="en-US" smtClean="0">
                <a:latin typeface="Calibri" panose="020F0502020204030204" pitchFamily="34" charset="0"/>
              </a:rPr>
              <a:pPr/>
              <a:t>24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621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29724-62BE-4255-AC9C-BC65D2857B3C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759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29724-62BE-4255-AC9C-BC65D2857B3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5750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5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65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86E01E-DD94-4180-A44B-2B4CCDF2178A}" type="slidenum">
              <a:rPr lang="en-US" altLang="en-US" smtClean="0">
                <a:latin typeface="Calibri" panose="020F0502020204030204" pitchFamily="34" charset="0"/>
              </a:rPr>
              <a:pPr/>
              <a:t>28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1933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7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67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95FC269-29EB-465F-9C08-E8DE3217E6D5}" type="slidenum">
              <a:rPr lang="en-US" altLang="en-US" smtClean="0">
                <a:latin typeface="Calibri" panose="020F0502020204030204" pitchFamily="34" charset="0"/>
              </a:rPr>
              <a:pPr/>
              <a:t>29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0696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00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70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58F5C6-21E2-484D-B660-70B952804055}" type="slidenum">
              <a:rPr lang="en-US" altLang="en-US" smtClean="0">
                <a:latin typeface="Calibri" panose="020F0502020204030204" pitchFamily="34" charset="0"/>
              </a:rPr>
              <a:pPr/>
              <a:t>30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4484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2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72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74E9793-C866-4062-8C0E-5CE048AF4F93}" type="slidenum">
              <a:rPr lang="en-US" altLang="en-US" smtClean="0">
                <a:latin typeface="Calibri" panose="020F0502020204030204" pitchFamily="34" charset="0"/>
              </a:rPr>
              <a:pPr/>
              <a:t>31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54727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4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741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DDE673-C919-469F-9FEF-0E0E74E90E66}" type="slidenum">
              <a:rPr lang="en-US" altLang="en-US" smtClean="0">
                <a:latin typeface="Calibri" panose="020F0502020204030204" pitchFamily="34" charset="0"/>
              </a:rPr>
              <a:pPr/>
              <a:t>32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7992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1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41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1A91981-5DED-43E3-B1B3-38DA97647253}" type="slidenum">
              <a:rPr lang="en-US" altLang="en-US" smtClean="0">
                <a:latin typeface="Calibri" panose="020F0502020204030204" pitchFamily="34" charset="0"/>
              </a:rPr>
              <a:pPr/>
              <a:t>35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58152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3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43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3C56A71-56F7-4377-8FB7-DC516F6194CE}" type="slidenum">
              <a:rPr lang="en-US" altLang="en-US" smtClean="0">
                <a:latin typeface="Calibri" panose="020F0502020204030204" pitchFamily="34" charset="0"/>
              </a:rPr>
              <a:pPr/>
              <a:t>36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19947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5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45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453E5BA-D2A1-4583-A2DD-1579A9387144}" type="slidenum">
              <a:rPr lang="en-US" altLang="en-US" smtClean="0">
                <a:latin typeface="Calibri" panose="020F0502020204030204" pitchFamily="34" charset="0"/>
              </a:rPr>
              <a:pPr/>
              <a:t>37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67739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7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47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6F6945-1E88-4CA0-BA33-6A9BD9050677}" type="slidenum">
              <a:rPr lang="en-US" altLang="en-US" smtClean="0">
                <a:latin typeface="Calibri" panose="020F0502020204030204" pitchFamily="34" charset="0"/>
              </a:rPr>
              <a:pPr/>
              <a:t>38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81829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9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49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8D897D2-BA09-48FA-AABC-DBD737EEC063}" type="slidenum">
              <a:rPr lang="en-US" altLang="en-US" smtClean="0">
                <a:latin typeface="Calibri" panose="020F0502020204030204" pitchFamily="34" charset="0"/>
              </a:rPr>
              <a:pPr/>
              <a:t>39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537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0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378B4A3-C666-4017-A4DB-120A49D966FC}" type="slidenum">
              <a:rPr lang="en-US" altLang="en-US" smtClean="0">
                <a:latin typeface="Calibri" panose="020F0502020204030204" pitchFamily="34" charset="0"/>
              </a:rPr>
              <a:pPr/>
              <a:t>3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084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9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59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F16C2C8-99FD-4A48-BA30-8FD10DC11614}" type="slidenum">
              <a:rPr lang="en-US" altLang="en-US" smtClean="0">
                <a:latin typeface="Calibri" panose="020F0502020204030204" pitchFamily="34" charset="0"/>
              </a:rPr>
              <a:pPr/>
              <a:t>5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337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1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61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F873EDB-2084-4CEC-8F3D-9E39AB3F1083}" type="slidenum">
              <a:rPr lang="en-US" altLang="en-US" smtClean="0">
                <a:latin typeface="Calibri" panose="020F0502020204030204" pitchFamily="34" charset="0"/>
              </a:rPr>
              <a:pPr/>
              <a:t>6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04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3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63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39FB7C9-EA14-47A3-B080-6CE34990B685}" type="slidenum">
              <a:rPr lang="en-US" altLang="en-US" smtClean="0">
                <a:latin typeface="Calibri" panose="020F0502020204030204" pitchFamily="34" charset="0"/>
              </a:rPr>
              <a:pPr/>
              <a:t>7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0814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2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2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12C9FE1-7046-4439-9969-43F471389637}" type="slidenum">
              <a:rPr lang="en-US" altLang="en-US" smtClean="0">
                <a:latin typeface="Calibri" panose="020F0502020204030204" pitchFamily="34" charset="0"/>
              </a:rPr>
              <a:pPr/>
              <a:t>9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71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4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4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1D13D00-D1EC-4F4C-83A4-A783B3E894D5}" type="slidenum">
              <a:rPr lang="en-US" altLang="en-US" smtClean="0">
                <a:latin typeface="Calibri" panose="020F0502020204030204" pitchFamily="34" charset="0"/>
              </a:rPr>
              <a:pPr/>
              <a:t>10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3377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6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6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3840EA6-F1CA-4BD3-B9F7-81501F0BC4A2}" type="slidenum">
              <a:rPr lang="en-US" altLang="en-US" smtClean="0">
                <a:latin typeface="Calibri" panose="020F0502020204030204" pitchFamily="34" charset="0"/>
              </a:rPr>
              <a:pPr/>
              <a:t>11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526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0" y="2130428"/>
            <a:ext cx="9550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6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0CFB2-8B28-4B38-A41F-434A4922BBE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CD941-4AB5-43A8-9F5B-2C1E12F358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922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892AF-CCF4-4390-85DF-80A57451588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494ED-D517-4A3D-A728-498B75665E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8773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848B8-46C4-423F-B8F1-2E2335B3C1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84470-A6B4-4F60-B51F-889EF55B5C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3413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524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3200" y="1524000"/>
            <a:ext cx="50800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524000"/>
            <a:ext cx="50800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0ACAC-BBC0-457D-9AC5-F6AB3839ABA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28000" y="6172200"/>
            <a:ext cx="2743200" cy="685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01EEB-97E0-4ECC-8F4A-341DD3EE4E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127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0" y="2130428"/>
            <a:ext cx="9550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6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0CFB2-8B28-4B38-A41F-434A4922BBE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CD941-4AB5-43A8-9F5B-2C1E12F358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7140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5E94-CB80-439E-85EC-83400EF824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EA2F5-B0EB-4525-84DC-6E7A2073F8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1758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799" y="4406903"/>
            <a:ext cx="949748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9" y="2906713"/>
            <a:ext cx="949748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E304F-74E1-4645-BC23-76AA56DD6B7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14666-91B7-433A-A248-0A6675AEDE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69488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32000" y="1600203"/>
            <a:ext cx="4368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7200" y="1600203"/>
            <a:ext cx="4572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EB639-6BA2-48C2-868A-7639D3AB43E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5B4DA-2374-4A30-B796-3C2A9F336B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8907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2400" y="1570038"/>
            <a:ext cx="49805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0" y="2209800"/>
            <a:ext cx="4878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05600" y="1535113"/>
            <a:ext cx="48768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05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53054-AC8A-402C-93B0-6BF8860A41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DEC91-2995-46ED-8A5D-4FD91D8474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64016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46B28-78AD-4A17-90F2-AB0A000851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FE628-0A5D-4E40-B247-C30C7CEEFF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24029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FA993-F64F-4B30-BD2A-EE5409DDCE3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23B0B-2BEB-4798-993D-0A0269A306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9393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5E94-CB80-439E-85EC-83400EF8243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EA2F5-B0EB-4525-84DC-6E7A2073F8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82752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E10F8-9280-446F-B64B-9D7B98B83A6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F6DD0-00EF-4F5C-A405-77E051007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4356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3E446-1C4E-4F38-9F06-E1C242B246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7D576-A094-4C42-B19C-3F9E829EF9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5953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892AF-CCF4-4390-85DF-80A57451588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494ED-D517-4A3D-A728-498B75665E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42612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848B8-46C4-423F-B8F1-2E2335B3C1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84470-A6B4-4F60-B51F-889EF55B5C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27984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524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3200" y="1524000"/>
            <a:ext cx="50800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524000"/>
            <a:ext cx="50800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0ACAC-BBC0-457D-9AC5-F6AB3839ABA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28000" y="6172200"/>
            <a:ext cx="2743200" cy="685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01EEB-97E0-4ECC-8F4A-341DD3EE4E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5628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799" y="4406903"/>
            <a:ext cx="949748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9" y="2906713"/>
            <a:ext cx="949748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E304F-74E1-4645-BC23-76AA56DD6B7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14666-91B7-433A-A248-0A6675AEDE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2951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32000" y="1600203"/>
            <a:ext cx="4368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7200" y="1600203"/>
            <a:ext cx="4572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EB639-6BA2-48C2-868A-7639D3AB43E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5B4DA-2374-4A30-B796-3C2A9F336B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771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2400" y="1570038"/>
            <a:ext cx="49805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0" y="2209800"/>
            <a:ext cx="4878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05600" y="1535113"/>
            <a:ext cx="48768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05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53054-AC8A-402C-93B0-6BF8860A41E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DEC91-2995-46ED-8A5D-4FD91D8474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3107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46B28-78AD-4A17-90F2-AB0A000851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FE628-0A5D-4E40-B247-C30C7CEEFF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4857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FA993-F64F-4B30-BD2A-EE5409DDCE3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23B0B-2BEB-4798-993D-0A0269A306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695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E10F8-9280-446F-B64B-9D7B98B83A6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F6DD0-00EF-4F5C-A405-77E051007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39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3E446-1C4E-4F38-9F06-E1C242B246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7D576-A094-4C42-B19C-3F9E829EF9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118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828800" y="274638"/>
            <a:ext cx="9753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828800" y="1600201"/>
            <a:ext cx="9753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F7468A-114E-4B1E-B0EF-81F98344CB2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6D89BD-5C84-4AC7-8776-AE929F1943AA}" type="slidenum"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49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828800" y="274638"/>
            <a:ext cx="9753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828800" y="1600201"/>
            <a:ext cx="9753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F7468A-114E-4B1E-B0EF-81F98344CB2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5/30/2023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6D89BD-5C84-4AC7-8776-AE929F1943AA}" type="slidenum"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294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847976" y="1879600"/>
            <a:ext cx="7561263" cy="4445000"/>
          </a:xfrm>
          <a:ln w="5715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kumimoji="1" lang="en-US" altLang="en-US" b="1" dirty="0" smtClean="0">
                <a:ln>
                  <a:solidFill>
                    <a:schemeClr val="bg1"/>
                  </a:solidFill>
                </a:ln>
                <a:ea typeface="MS PGothic" panose="020B0600070205080204" pitchFamily="34" charset="-128"/>
              </a:rPr>
              <a:t>AGE 3381</a:t>
            </a:r>
            <a:br>
              <a:rPr kumimoji="1" lang="en-US" altLang="en-US" b="1" dirty="0" smtClean="0">
                <a:ln>
                  <a:solidFill>
                    <a:schemeClr val="bg1"/>
                  </a:solidFill>
                </a:ln>
                <a:ea typeface="MS PGothic" panose="020B0600070205080204" pitchFamily="34" charset="-128"/>
              </a:rPr>
            </a:br>
            <a:r>
              <a:rPr kumimoji="1" lang="en-US" altLang="en-US" b="1" dirty="0" smtClean="0">
                <a:ln>
                  <a:solidFill>
                    <a:schemeClr val="bg1"/>
                  </a:solidFill>
                </a:ln>
                <a:ea typeface="MS PGothic" panose="020B0600070205080204" pitchFamily="34" charset="-128"/>
              </a:rPr>
              <a:t>Topic 8</a:t>
            </a:r>
            <a:br>
              <a:rPr kumimoji="1" lang="en-US" altLang="en-US" b="1" dirty="0" smtClean="0">
                <a:ln>
                  <a:solidFill>
                    <a:schemeClr val="bg1"/>
                  </a:solidFill>
                </a:ln>
                <a:ea typeface="MS PGothic" panose="020B0600070205080204" pitchFamily="34" charset="-128"/>
              </a:rPr>
            </a:br>
            <a:r>
              <a:rPr kumimoji="1" lang="en-US" altLang="en-US" sz="4000" b="1" dirty="0" smtClean="0">
                <a:ln>
                  <a:solidFill>
                    <a:schemeClr val="bg1"/>
                  </a:solidFill>
                </a:ln>
                <a:ea typeface="MS PGothic" panose="020B0600070205080204" pitchFamily="34" charset="-128"/>
              </a:rPr>
              <a:t>Writing and presenting your project report</a:t>
            </a:r>
            <a:br>
              <a:rPr kumimoji="1" lang="en-US" altLang="en-US" sz="4000" b="1" dirty="0" smtClean="0">
                <a:ln>
                  <a:solidFill>
                    <a:schemeClr val="bg1"/>
                  </a:solidFill>
                </a:ln>
                <a:ea typeface="MS PGothic" panose="020B0600070205080204" pitchFamily="34" charset="-128"/>
              </a:rPr>
            </a:br>
            <a:r>
              <a:rPr kumimoji="1" lang="en-US" altLang="en-US" sz="2800" b="1" dirty="0" smtClean="0">
                <a:ln>
                  <a:solidFill>
                    <a:schemeClr val="bg1"/>
                  </a:solidFill>
                </a:ln>
                <a:solidFill>
                  <a:schemeClr val="bg1">
                    <a:lumMod val="50000"/>
                  </a:schemeClr>
                </a:solidFill>
                <a:ea typeface="MS PGothic" panose="020B0600070205080204" pitchFamily="34" charset="-128"/>
              </a:rPr>
              <a:t>by</a:t>
            </a:r>
            <a:r>
              <a:rPr kumimoji="1" lang="en-US" altLang="en-US" sz="2800" b="1" dirty="0">
                <a:ln>
                  <a:solidFill>
                    <a:schemeClr val="bg1"/>
                  </a:solidFill>
                </a:ln>
                <a:solidFill>
                  <a:schemeClr val="bg1">
                    <a:lumMod val="50000"/>
                  </a:schemeClr>
                </a:solidFill>
                <a:ea typeface="MS PGothic" panose="020B0600070205080204" pitchFamily="34" charset="-128"/>
              </a:rPr>
              <a:t/>
            </a:r>
            <a:br>
              <a:rPr kumimoji="1" lang="en-US" altLang="en-US" sz="2800" b="1" dirty="0">
                <a:ln>
                  <a:solidFill>
                    <a:schemeClr val="bg1"/>
                  </a:solidFill>
                </a:ln>
                <a:solidFill>
                  <a:schemeClr val="bg1">
                    <a:lumMod val="50000"/>
                  </a:schemeClr>
                </a:solidFill>
                <a:ea typeface="MS PGothic" panose="020B0600070205080204" pitchFamily="34" charset="-128"/>
              </a:rPr>
            </a:br>
            <a:r>
              <a:rPr kumimoji="1" lang="en-US" altLang="en-US" sz="2800" b="1" dirty="0" smtClean="0">
                <a:ln>
                  <a:solidFill>
                    <a:schemeClr val="bg1"/>
                  </a:solidFill>
                </a:ln>
                <a:solidFill>
                  <a:schemeClr val="bg1">
                    <a:lumMod val="50000"/>
                  </a:schemeClr>
                </a:solidFill>
                <a:ea typeface="MS PGothic" panose="020B0600070205080204" pitchFamily="34" charset="-128"/>
              </a:rPr>
              <a:t>R. N. Kiwanuka-Lubinda </a:t>
            </a:r>
            <a:endParaRPr lang="en-US" altLang="en-US" sz="2800" b="1" dirty="0">
              <a:ln>
                <a:solidFill>
                  <a:schemeClr val="bg1"/>
                </a:solidFill>
              </a:ln>
              <a:solidFill>
                <a:schemeClr val="bg1">
                  <a:lumMod val="50000"/>
                </a:schemeClr>
              </a:solidFill>
              <a:ea typeface="MS PGothic" panose="020B0600070205080204" pitchFamily="34" charset="-128"/>
            </a:endParaRPr>
          </a:p>
        </p:txBody>
      </p:sp>
      <p:sp>
        <p:nvSpPr>
          <p:cNvPr id="5124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8698963" y="6324600"/>
            <a:ext cx="284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A486920-2943-4239-9127-9010FC0FE214}" type="slidenum">
              <a:rPr lang="en-US" altLang="en-US" sz="1200">
                <a:solidFill>
                  <a:srgbClr val="898989"/>
                </a:solidFill>
                <a:ea typeface="MS PGothic" panose="020B0600070205080204" pitchFamily="34" charset="-128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>
              <a:solidFill>
                <a:srgbClr val="898989"/>
              </a:solidFill>
              <a:ea typeface="MS PGothic" panose="020B0600070205080204" pitchFamily="34" charset="-128"/>
            </a:endParaRPr>
          </a:p>
        </p:txBody>
      </p:sp>
      <p:sp>
        <p:nvSpPr>
          <p:cNvPr id="5126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127" name="Object 2"/>
          <p:cNvGraphicFramePr>
            <a:graphicFrameLocks noChangeAspect="1"/>
          </p:cNvGraphicFramePr>
          <p:nvPr/>
        </p:nvGraphicFramePr>
        <p:xfrm>
          <a:off x="5715001" y="304800"/>
          <a:ext cx="1247775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" name="Bitmap Image" r:id="rId4" imgW="1267002" imgH="1552792" progId="PBrush">
                  <p:embed/>
                </p:oleObj>
              </mc:Choice>
              <mc:Fallback>
                <p:oleObj name="Bitmap Image" r:id="rId4" imgW="1267002" imgH="1552792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1" y="304800"/>
                        <a:ext cx="1247775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56026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524000"/>
            <a:ext cx="10271760" cy="5045076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rgbClr val="C00000"/>
                </a:solidFill>
              </a:rPr>
              <a:t>Journal articles </a:t>
            </a:r>
            <a:r>
              <a:rPr lang="en-US" dirty="0" smtClean="0"/>
              <a:t>are the </a:t>
            </a:r>
            <a:r>
              <a:rPr lang="en-US" dirty="0" smtClean="0">
                <a:solidFill>
                  <a:srgbClr val="C00000"/>
                </a:solidFill>
              </a:rPr>
              <a:t>most condensed form </a:t>
            </a:r>
            <a:r>
              <a:rPr lang="en-US" dirty="0" smtClean="0"/>
              <a:t>of writing.  Journals have severe space limitations and often all the details of a complex research project can’t be presented in one article</a:t>
            </a:r>
            <a:r>
              <a:rPr lang="en-US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They are the most </a:t>
            </a:r>
            <a:r>
              <a:rPr lang="en-US" dirty="0" smtClean="0">
                <a:solidFill>
                  <a:srgbClr val="C00000"/>
                </a:solidFill>
              </a:rPr>
              <a:t>“prestigious</a:t>
            </a:r>
            <a:r>
              <a:rPr lang="en-US" dirty="0" smtClean="0"/>
              <a:t>” format for reporting disciplinary work.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sz="3000" dirty="0"/>
              <a:t>Involve a peer-review process which evaluates quality and importance of a paper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sz="3000" dirty="0"/>
              <a:t>They receive wide distribution to disciplinary and subject-matter </a:t>
            </a:r>
            <a:r>
              <a:rPr lang="en-US" sz="3000" dirty="0" smtClean="0"/>
              <a:t>readers</a:t>
            </a:r>
          </a:p>
          <a:p>
            <a:pPr marL="457200" lvl="1" indent="0" eaLnBrk="1" fontAlgn="auto" hangingPunct="1">
              <a:spcAft>
                <a:spcPts val="0"/>
              </a:spcAft>
              <a:buNone/>
              <a:defRPr/>
            </a:pPr>
            <a:endParaRPr lang="en-US" sz="3000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To reach </a:t>
            </a:r>
            <a:r>
              <a:rPr lang="en-US" dirty="0" smtClean="0">
                <a:solidFill>
                  <a:srgbClr val="C00000"/>
                </a:solidFill>
              </a:rPr>
              <a:t>other audiences, other publications </a:t>
            </a:r>
            <a:r>
              <a:rPr lang="en-US" dirty="0" smtClean="0"/>
              <a:t>must be used</a:t>
            </a:r>
          </a:p>
        </p:txBody>
      </p:sp>
      <p:sp>
        <p:nvSpPr>
          <p:cNvPr id="41369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EDF2CD3-4413-4064-98F8-FDB0FB147EFA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chemeClr val="accent3">
                    <a:lumMod val="50000"/>
                  </a:schemeClr>
                </a:solidFill>
              </a:rPr>
              <a:t>Types of Reports Cont’d</a:t>
            </a:r>
          </a:p>
        </p:txBody>
      </p:sp>
    </p:spTree>
    <p:extLst>
      <p:ext uri="{BB962C8B-B14F-4D97-AF65-F5344CB8AC3E}">
        <p14:creationId xmlns:p14="http://schemas.microsoft.com/office/powerpoint/2010/main" val="2765494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2"/>
            <a:ext cx="10480766" cy="5197474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dirty="0"/>
              <a:t>Sometimes, research can be written as journal articles as well as other formats to reach </a:t>
            </a:r>
            <a:r>
              <a:rPr lang="en-US" dirty="0">
                <a:solidFill>
                  <a:srgbClr val="C00000"/>
                </a:solidFill>
              </a:rPr>
              <a:t>different users</a:t>
            </a:r>
            <a:r>
              <a:rPr lang="en-US" dirty="0"/>
              <a:t>.  Be careful, though, not to violate exclusive </a:t>
            </a:r>
            <a:r>
              <a:rPr lang="en-US" dirty="0">
                <a:solidFill>
                  <a:srgbClr val="C00000"/>
                </a:solidFill>
              </a:rPr>
              <a:t>publication rights </a:t>
            </a:r>
            <a:r>
              <a:rPr lang="en-US" dirty="0"/>
              <a:t>of journals – get </a:t>
            </a:r>
            <a:r>
              <a:rPr lang="en-US" dirty="0" smtClean="0"/>
              <a:t>permission!</a:t>
            </a:r>
          </a:p>
          <a:p>
            <a:pPr marL="0" indent="0" eaLnBrk="1" hangingPunct="1">
              <a:buNone/>
            </a:pPr>
            <a:endParaRPr lang="en-US" dirty="0"/>
          </a:p>
          <a:p>
            <a:pPr eaLnBrk="1" hangingPunct="1"/>
            <a:r>
              <a:rPr lang="en-US" altLang="en-US" dirty="0" smtClean="0">
                <a:solidFill>
                  <a:srgbClr val="C00000"/>
                </a:solidFill>
              </a:rPr>
              <a:t>Graduate theses </a:t>
            </a:r>
            <a:r>
              <a:rPr lang="en-US" altLang="en-US" dirty="0" smtClean="0"/>
              <a:t>and dissertations tend to be on the </a:t>
            </a:r>
            <a:r>
              <a:rPr lang="en-US" altLang="en-US" dirty="0" smtClean="0">
                <a:solidFill>
                  <a:srgbClr val="C00000"/>
                </a:solidFill>
              </a:rPr>
              <a:t>other extreme of length </a:t>
            </a:r>
            <a:r>
              <a:rPr lang="en-US" altLang="en-US" dirty="0" smtClean="0"/>
              <a:t>and completeness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This is the report of the student’s work to his/her graduate committee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These tend to be long and sometimes more wordy than necessary.  But </a:t>
            </a:r>
            <a:r>
              <a:rPr lang="en-US" altLang="en-US" dirty="0" smtClean="0">
                <a:solidFill>
                  <a:srgbClr val="C00000"/>
                </a:solidFill>
              </a:rPr>
              <a:t>completeness is considered more important </a:t>
            </a:r>
            <a:r>
              <a:rPr lang="en-US" altLang="en-US" dirty="0" smtClean="0"/>
              <a:t>than efficiency in this writing.  (In this respect, they are opposite to journal articles.)</a:t>
            </a:r>
          </a:p>
        </p:txBody>
      </p:sp>
      <p:sp>
        <p:nvSpPr>
          <p:cNvPr id="41574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B69265-0F1C-4055-AA1D-90578277BB4C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chemeClr val="accent3">
                    <a:lumMod val="50000"/>
                  </a:schemeClr>
                </a:solidFill>
              </a:rPr>
              <a:t>Types of Reports Cont’d</a:t>
            </a:r>
          </a:p>
        </p:txBody>
      </p:sp>
    </p:spTree>
    <p:extLst>
      <p:ext uri="{BB962C8B-B14F-4D97-AF65-F5344CB8AC3E}">
        <p14:creationId xmlns:p14="http://schemas.microsoft.com/office/powerpoint/2010/main" val="53568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chemeClr val="accent3">
                    <a:lumMod val="75000"/>
                  </a:schemeClr>
                </a:solidFill>
              </a:rPr>
              <a:t>Components of a Research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54480"/>
            <a:ext cx="10332720" cy="5166996"/>
          </a:xfrm>
        </p:spPr>
        <p:txBody>
          <a:bodyPr rtlCol="0">
            <a:normAutofit fontScale="92500" lnSpcReduction="10000"/>
          </a:bodyPr>
          <a:lstStyle/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The components of a research report often include: </a:t>
            </a:r>
            <a:r>
              <a:rPr lang="en-US" sz="3200" i="1" dirty="0"/>
              <a:t>Title, Acknowledgements, Abstract, Table of Contents, Introduction, Literature Review, Conceptual Framework, Methods and Procedures, Results, Summary and </a:t>
            </a:r>
            <a:r>
              <a:rPr lang="en-US" sz="3200" i="1" dirty="0" smtClean="0"/>
              <a:t>Conclusions.</a:t>
            </a:r>
          </a:p>
          <a:p>
            <a:pPr marL="0" lvl="1" indent="0" eaLnBrk="1" fontAlgn="auto" hangingPunct="1">
              <a:spcAft>
                <a:spcPts val="0"/>
              </a:spcAft>
              <a:buNone/>
              <a:defRPr/>
            </a:pPr>
            <a:endParaRPr lang="en-US" sz="3200" i="1" dirty="0"/>
          </a:p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Note the similarities to the project proposal – sometimes sections of the proposal can be used directly in the report</a:t>
            </a:r>
            <a:r>
              <a:rPr lang="en-US" sz="3200" dirty="0" smtClean="0"/>
              <a:t>.</a:t>
            </a:r>
          </a:p>
          <a:p>
            <a:pPr marL="0" lvl="1" indent="0" eaLnBrk="1" fontAlgn="auto" hangingPunct="1">
              <a:spcAft>
                <a:spcPts val="0"/>
              </a:spcAft>
              <a:buNone/>
              <a:defRPr/>
            </a:pPr>
            <a:endParaRPr lang="en-US" sz="3200" dirty="0"/>
          </a:p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The above sections apply mostly to graduate theses and dissertations, not journal articles which tend to be much briefer.</a:t>
            </a:r>
          </a:p>
        </p:txBody>
      </p:sp>
      <p:sp>
        <p:nvSpPr>
          <p:cNvPr id="4177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C0FE899-4F6B-40E5-B678-B858DEE0EA2F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365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5440" y="1584961"/>
            <a:ext cx="10241280" cy="5136515"/>
          </a:xfrm>
        </p:spPr>
        <p:txBody>
          <a:bodyPr rtlCol="0">
            <a:normAutofit fontScale="925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u="sng" dirty="0" smtClean="0"/>
              <a:t>Title</a:t>
            </a:r>
          </a:p>
          <a:p>
            <a:pPr marL="793750" indent="-328613" eaLnBrk="1" fontAlgn="auto" hangingPunct="1"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sz="2800" dirty="0"/>
              <a:t>Same advice as for writing Proposal Titles</a:t>
            </a:r>
          </a:p>
          <a:p>
            <a:pPr marL="793750" indent="-328613" eaLnBrk="1" fontAlgn="auto" hangingPunct="1"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sz="2800" dirty="0"/>
              <a:t>Authors, affiliations, keyword and similar information often on title page</a:t>
            </a:r>
          </a:p>
          <a:p>
            <a:pPr marL="793750" indent="-328613" eaLnBrk="1" fontAlgn="auto" hangingPunct="1">
              <a:spcAft>
                <a:spcPts val="0"/>
              </a:spcAft>
              <a:buNone/>
              <a:defRPr/>
            </a:pPr>
            <a:endParaRPr lang="en-US" sz="1200" dirty="0"/>
          </a:p>
          <a:p>
            <a:pPr marL="514350" indent="-514350" eaLnBrk="1" fontAlgn="auto" hangingPunct="1">
              <a:spcAft>
                <a:spcPts val="0"/>
              </a:spcAft>
              <a:buFont typeface="Arial"/>
              <a:buAutoNum type="alphaUcPeriod" startAt="2"/>
              <a:defRPr/>
            </a:pPr>
            <a:r>
              <a:rPr lang="en-US" u="sng" dirty="0" smtClean="0"/>
              <a:t>Acknowledgements</a:t>
            </a:r>
          </a:p>
          <a:p>
            <a:pPr marL="793750" indent="-328613" eaLnBrk="1" fontAlgn="auto" hangingPunct="1"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sz="2800" dirty="0"/>
              <a:t>Recognize the assistance and support of individuals and organizations, especially funding</a:t>
            </a:r>
          </a:p>
          <a:p>
            <a:pPr marL="793750" indent="-328613" eaLnBrk="1" fontAlgn="auto" hangingPunct="1">
              <a:spcAft>
                <a:spcPts val="0"/>
              </a:spcAft>
              <a:buNone/>
              <a:defRPr/>
            </a:pPr>
            <a:endParaRPr lang="en-US" sz="1200" dirty="0"/>
          </a:p>
          <a:p>
            <a:pPr marL="514350" indent="-514350" eaLnBrk="1" fontAlgn="auto" hangingPunct="1">
              <a:spcAft>
                <a:spcPts val="0"/>
              </a:spcAft>
              <a:buFont typeface="Arial"/>
              <a:buAutoNum type="alphaUcPeriod" startAt="3"/>
              <a:defRPr/>
            </a:pPr>
            <a:r>
              <a:rPr lang="en-US" u="sng" dirty="0" smtClean="0"/>
              <a:t>Abstract</a:t>
            </a:r>
          </a:p>
          <a:p>
            <a:pPr marL="793750" lvl="1" indent="-328613" eaLnBrk="1" fontAlgn="auto" hangingPunct="1"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dirty="0" smtClean="0"/>
              <a:t>A compact summary of the research report, sometimes called “executive summary”</a:t>
            </a:r>
          </a:p>
          <a:p>
            <a:pPr marL="793750" lvl="1" indent="-328613" eaLnBrk="1" fontAlgn="auto" hangingPunct="1"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dirty="0" smtClean="0"/>
              <a:t>Extremely important – it is the only thing most people will read (in deciding to read your paper)</a:t>
            </a:r>
          </a:p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endParaRPr lang="en-US" u="sng" dirty="0" smtClean="0"/>
          </a:p>
        </p:txBody>
      </p:sp>
      <p:sp>
        <p:nvSpPr>
          <p:cNvPr id="41984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ED9FD56-E0E3-49ED-AB7B-87174C737267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15440" y="443211"/>
            <a:ext cx="96926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400" b="1" dirty="0">
                <a:solidFill>
                  <a:srgbClr val="9BBB59">
                    <a:lumMod val="75000"/>
                  </a:srgbClr>
                </a:solidFill>
                <a:ea typeface="+mj-ea"/>
                <a:cs typeface="+mj-cs"/>
              </a:rPr>
              <a:t>Components of a Research </a:t>
            </a:r>
            <a:r>
              <a:rPr lang="en-US" altLang="en-US" sz="4400" b="1" dirty="0" smtClean="0">
                <a:solidFill>
                  <a:srgbClr val="9BBB59">
                    <a:lumMod val="75000"/>
                  </a:srgbClr>
                </a:solidFill>
                <a:ea typeface="+mj-ea"/>
                <a:cs typeface="+mj-cs"/>
              </a:rPr>
              <a:t>Report Cont’d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7855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00" y="1600200"/>
            <a:ext cx="10048240" cy="5121276"/>
          </a:xfrm>
        </p:spPr>
        <p:txBody>
          <a:bodyPr rtlCol="0">
            <a:normAutofit fontScale="92500"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/>
              <a:buAutoNum type="alphaUcPeriod" startAt="4"/>
              <a:defRPr/>
            </a:pPr>
            <a:r>
              <a:rPr lang="en-US" u="sng" dirty="0" smtClean="0"/>
              <a:t>Table of Contents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dirty="0" smtClean="0"/>
              <a:t>A listing or outline of the organization of the report.  It shows headings, subheadings and other divisions.  Sometimes includes lists of Tables and Figures (esp. in thesis or dissertation)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dirty="0" smtClean="0"/>
              <a:t>Journal papers usually delete this section</a:t>
            </a:r>
          </a:p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endParaRPr lang="en-US" sz="1200" u="sng" dirty="0"/>
          </a:p>
          <a:p>
            <a:pPr marL="514350" indent="-514350" eaLnBrk="1" fontAlgn="auto" hangingPunct="1">
              <a:spcAft>
                <a:spcPts val="0"/>
              </a:spcAft>
              <a:buFont typeface="Arial"/>
              <a:buAutoNum type="alphaUcPeriod" startAt="5"/>
              <a:defRPr/>
            </a:pPr>
            <a:r>
              <a:rPr lang="en-US" u="sng" dirty="0" smtClean="0"/>
              <a:t>Introductions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dirty="0" smtClean="0"/>
              <a:t>Styles for introductions vary, from long and detailed to short or even absent.</a:t>
            </a:r>
          </a:p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endParaRPr lang="en-US" sz="1200" u="sng" dirty="0"/>
          </a:p>
          <a:p>
            <a:pPr marL="514350" indent="-514350" eaLnBrk="1" fontAlgn="auto" hangingPunct="1">
              <a:spcAft>
                <a:spcPts val="0"/>
              </a:spcAft>
              <a:buFont typeface="Arial"/>
              <a:buAutoNum type="alphaUcPeriod" startAt="6"/>
              <a:defRPr/>
            </a:pPr>
            <a:r>
              <a:rPr lang="en-US" u="sng" dirty="0" smtClean="0"/>
              <a:t>Review of Literature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dirty="0" smtClean="0"/>
              <a:t>Serves the same purpose as in the research proposal</a:t>
            </a:r>
          </a:p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endParaRPr lang="en-US" u="sng" dirty="0" smtClean="0"/>
          </a:p>
        </p:txBody>
      </p:sp>
      <p:sp>
        <p:nvSpPr>
          <p:cNvPr id="42189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5650B60-2755-478D-886E-B7B1FC81A861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30400" y="153650"/>
            <a:ext cx="100482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en-US" sz="4400" b="1" dirty="0">
                <a:solidFill>
                  <a:srgbClr val="9BBB59">
                    <a:lumMod val="75000"/>
                  </a:srgbClr>
                </a:solidFill>
              </a:rPr>
              <a:t>Components of a Research Report Cont’d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05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4960" y="1615440"/>
            <a:ext cx="10393680" cy="5106036"/>
          </a:xfrm>
        </p:spPr>
        <p:txBody>
          <a:bodyPr rtlCol="0">
            <a:normAutofit fontScale="925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/>
              <a:buAutoNum type="alphaUcPeriod" startAt="7"/>
              <a:defRPr/>
            </a:pPr>
            <a:r>
              <a:rPr lang="en-US" u="sng" dirty="0" smtClean="0"/>
              <a:t>Conceptual Framework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Likewise, serves the same purpose as in the proposal.  Sometimes used directly from the proposal, but usually undergoes some refinement.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May be eliminated if readers are non-economists.</a:t>
            </a:r>
          </a:p>
          <a:p>
            <a:pPr marL="914400" lvl="1" indent="-514350" eaLnBrk="1" fontAlgn="auto" hangingPunct="1">
              <a:spcAft>
                <a:spcPts val="0"/>
              </a:spcAft>
              <a:buNone/>
              <a:defRPr/>
            </a:pPr>
            <a:endParaRPr lang="en-US" sz="1200" dirty="0"/>
          </a:p>
          <a:p>
            <a:pPr marL="514350" indent="-514350" eaLnBrk="1" fontAlgn="auto" hangingPunct="1">
              <a:spcAft>
                <a:spcPts val="0"/>
              </a:spcAft>
              <a:buFont typeface="Arial"/>
              <a:buAutoNum type="alphaUcPeriod" startAt="8"/>
              <a:defRPr/>
            </a:pPr>
            <a:r>
              <a:rPr lang="en-US" u="sng" dirty="0" smtClean="0"/>
              <a:t>Methods and Procedures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This section explains how the analysis portion of the research was </a:t>
            </a:r>
            <a:r>
              <a:rPr lang="en-US" dirty="0" smtClean="0"/>
              <a:t>conducted.</a:t>
            </a:r>
            <a:endParaRPr lang="en-US" dirty="0" smtClean="0"/>
          </a:p>
          <a:p>
            <a:pPr marL="914400" lvl="1" indent="-514350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It includes data collection and manipulation, data sources, analytical procedures, models developed and used, empirical procedures and techniques, and analyses </a:t>
            </a:r>
            <a:r>
              <a:rPr lang="en-US" dirty="0" smtClean="0"/>
              <a:t>conducted.</a:t>
            </a:r>
            <a:endParaRPr lang="en-US" dirty="0" smtClean="0"/>
          </a:p>
          <a:p>
            <a:pPr marL="914400" lvl="1" indent="-514350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Also includes problems encountered and how they were addressed.</a:t>
            </a:r>
          </a:p>
        </p:txBody>
      </p:sp>
      <p:sp>
        <p:nvSpPr>
          <p:cNvPr id="42291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484A910-76D2-4FBD-A1C3-38A44540E408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28800" y="396240"/>
            <a:ext cx="101498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en-US" sz="4400" b="1" dirty="0">
                <a:solidFill>
                  <a:srgbClr val="9BBB59">
                    <a:lumMod val="75000"/>
                  </a:srgbClr>
                </a:solidFill>
              </a:rPr>
              <a:t>Components of a Research Report Cont’d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935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490" y="76200"/>
            <a:ext cx="1067851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Writing the Methods/Procedures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39614"/>
            <a:ext cx="10439400" cy="5081862"/>
          </a:xfrm>
        </p:spPr>
        <p:txBody>
          <a:bodyPr rtlCol="0">
            <a:normAutofit fontScale="92500"/>
          </a:bodyPr>
          <a:lstStyle/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Writing these sections in a research report can have some important differences from the </a:t>
            </a:r>
            <a:r>
              <a:rPr lang="en-US" sz="3200" dirty="0" smtClean="0"/>
              <a:t>proposal.</a:t>
            </a:r>
          </a:p>
          <a:p>
            <a:pPr marL="0" lvl="1" indent="0" eaLnBrk="1" fontAlgn="auto" hangingPunct="1">
              <a:spcAft>
                <a:spcPts val="0"/>
              </a:spcAft>
              <a:buNone/>
              <a:defRPr/>
            </a:pPr>
            <a:endParaRPr lang="en-US" sz="3200" dirty="0"/>
          </a:p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First, the Methods are largely written for other economists.  Others may be interested – but will tend to leave judgments of the validity of methods and procedures to the economists</a:t>
            </a:r>
            <a:r>
              <a:rPr lang="en-US" sz="3200" dirty="0" smtClean="0"/>
              <a:t>.</a:t>
            </a:r>
          </a:p>
          <a:p>
            <a:pPr marL="0" lvl="1" indent="0" eaLnBrk="1" fontAlgn="auto" hangingPunct="1">
              <a:spcAft>
                <a:spcPts val="0"/>
              </a:spcAft>
              <a:buNone/>
              <a:defRPr/>
            </a:pPr>
            <a:endParaRPr lang="en-US" sz="3200" dirty="0"/>
          </a:p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The effectiveness of this sections depends on organization and thoroughness.  The procedures need to be described in a logical sequence.</a:t>
            </a:r>
          </a:p>
        </p:txBody>
      </p:sp>
      <p:sp>
        <p:nvSpPr>
          <p:cNvPr id="425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F770CC-46AC-4937-8920-B0EB111C8358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35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6552" y="1608084"/>
            <a:ext cx="10310648" cy="4988660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altLang="en-US" dirty="0" smtClean="0"/>
              <a:t>Explain the data used, their source, and any manipulations or adjustments of the data.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Explain and justify your analytical assumptions.  Also explain models you may have used and be explicit about assumptions made.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Describe problems you may have encountered and how they were resolved.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Also, note unsuccessful approaches, techniques and procedures – this may help others to avoid problems or mistakes.</a:t>
            </a:r>
          </a:p>
        </p:txBody>
      </p:sp>
      <p:sp>
        <p:nvSpPr>
          <p:cNvPr id="42803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9AA5E2A-EED5-4798-907E-23C0EA03BFC0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28036" name="TextBox 4"/>
          <p:cNvSpPr txBox="1">
            <a:spLocks noChangeArrowheads="1"/>
          </p:cNvSpPr>
          <p:nvPr/>
        </p:nvSpPr>
        <p:spPr bwMode="auto">
          <a:xfrm>
            <a:off x="3200401" y="228601"/>
            <a:ext cx="586602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accent3">
                    <a:lumMod val="75000"/>
                  </a:schemeClr>
                </a:solidFill>
              </a:rPr>
              <a:t>Methods / Procedures …cont.</a:t>
            </a:r>
          </a:p>
        </p:txBody>
      </p:sp>
    </p:spTree>
    <p:extLst>
      <p:ext uri="{BB962C8B-B14F-4D97-AF65-F5344CB8AC3E}">
        <p14:creationId xmlns:p14="http://schemas.microsoft.com/office/powerpoint/2010/main" val="27676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1234" y="1574075"/>
            <a:ext cx="10032275" cy="5035731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Be sure readers know how calculations were made and estimates derived.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Define all variables, including units of measurement.  (These details are easily overlooked, but are important.)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Use graphs or other visual aids where appropriate to increase understanding by the reader.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E.g. A diagram of a multisector model may help to make linkages and equations used in the model more clear</a:t>
            </a:r>
          </a:p>
        </p:txBody>
      </p:sp>
      <p:sp>
        <p:nvSpPr>
          <p:cNvPr id="43008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3FAA24-974B-457D-BE63-D00BA3CEAD19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30084" name="TextBox 4"/>
          <p:cNvSpPr txBox="1">
            <a:spLocks noChangeArrowheads="1"/>
          </p:cNvSpPr>
          <p:nvPr/>
        </p:nvSpPr>
        <p:spPr bwMode="auto">
          <a:xfrm>
            <a:off x="3200401" y="228601"/>
            <a:ext cx="5730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accent3">
                    <a:lumMod val="75000"/>
                  </a:schemeClr>
                </a:solidFill>
              </a:rPr>
              <a:t>Methods / Procedures …cont.</a:t>
            </a:r>
          </a:p>
        </p:txBody>
      </p:sp>
    </p:spTree>
    <p:extLst>
      <p:ext uri="{BB962C8B-B14F-4D97-AF65-F5344CB8AC3E}">
        <p14:creationId xmlns:p14="http://schemas.microsoft.com/office/powerpoint/2010/main" val="130439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3520" y="1615440"/>
            <a:ext cx="10302240" cy="5106036"/>
          </a:xfrm>
        </p:spPr>
        <p:txBody>
          <a:bodyPr rtlCol="0">
            <a:normAutofit/>
          </a:bodyPr>
          <a:lstStyle/>
          <a:p>
            <a:pPr marL="571500" indent="-571500" eaLnBrk="1" fontAlgn="auto" hangingPunct="1">
              <a:spcAft>
                <a:spcPts val="0"/>
              </a:spcAft>
              <a:buFont typeface="Arial"/>
              <a:buAutoNum type="romanUcPeriod"/>
              <a:defRPr/>
            </a:pPr>
            <a:r>
              <a:rPr lang="en-US" u="sng" dirty="0" smtClean="0"/>
              <a:t>Results (Findings)</a:t>
            </a:r>
          </a:p>
          <a:p>
            <a:pPr marL="914400" lvl="1" indent="-404813" eaLnBrk="1" fontAlgn="auto" hangingPunct="1"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dirty="0" smtClean="0"/>
              <a:t>Presents and explains the results of the analysis.</a:t>
            </a:r>
          </a:p>
          <a:p>
            <a:pPr marL="914400" lvl="1" indent="-404813" eaLnBrk="1" fontAlgn="auto" hangingPunct="1"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dirty="0" smtClean="0"/>
              <a:t>This is the end product of all the analyses from which objectives were either achieved or not.</a:t>
            </a:r>
          </a:p>
          <a:p>
            <a:pPr marL="914400" lvl="1" indent="-404813" eaLnBrk="1" fontAlgn="auto" hangingPunct="1"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dirty="0" smtClean="0"/>
              <a:t>Hypotheses have been tested and the results reported here.</a:t>
            </a:r>
          </a:p>
          <a:p>
            <a:pPr marL="509587" lvl="1" indent="0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</p:txBody>
      </p:sp>
      <p:sp>
        <p:nvSpPr>
          <p:cNvPr id="42393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6CA0B0-68AD-48C7-90EA-BD1AAA6F83FA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93520" y="243840"/>
            <a:ext cx="103022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en-US" sz="4400" b="1" dirty="0">
                <a:solidFill>
                  <a:srgbClr val="9BBB59">
                    <a:lumMod val="75000"/>
                  </a:srgbClr>
                </a:solidFill>
              </a:rPr>
              <a:t>Components of a Research Report Cont’d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58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Presentation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sz="4400" dirty="0" smtClean="0"/>
              <a:t>Introduction</a:t>
            </a:r>
          </a:p>
          <a:p>
            <a:r>
              <a:rPr lang="en-GB" sz="4400" dirty="0" smtClean="0"/>
              <a:t>Importance of writing</a:t>
            </a:r>
          </a:p>
          <a:p>
            <a:r>
              <a:rPr lang="en-GB" sz="4400" dirty="0" smtClean="0"/>
              <a:t>Getting started with writing</a:t>
            </a:r>
          </a:p>
          <a:p>
            <a:r>
              <a:rPr lang="en-GB" sz="4400" dirty="0" smtClean="0"/>
              <a:t>Types of reports</a:t>
            </a:r>
          </a:p>
          <a:p>
            <a:r>
              <a:rPr lang="en-GB" sz="4400" dirty="0" smtClean="0"/>
              <a:t>Structuring your research report</a:t>
            </a:r>
          </a:p>
          <a:p>
            <a:r>
              <a:rPr lang="en-GB" sz="4400" dirty="0" smtClean="0"/>
              <a:t>Writing </a:t>
            </a:r>
            <a:r>
              <a:rPr lang="en-GB" sz="4400" dirty="0"/>
              <a:t>guidelines and </a:t>
            </a:r>
            <a:r>
              <a:rPr lang="en-GB" sz="4400" dirty="0" smtClean="0"/>
              <a:t>tips</a:t>
            </a:r>
          </a:p>
          <a:p>
            <a:r>
              <a:rPr lang="en-GB" sz="4400" dirty="0" smtClean="0"/>
              <a:t>Oral presentation</a:t>
            </a:r>
          </a:p>
          <a:p>
            <a:r>
              <a:rPr lang="en-GB" sz="4400" dirty="0" smtClean="0"/>
              <a:t>Publishing</a:t>
            </a:r>
          </a:p>
          <a:p>
            <a:r>
              <a:rPr lang="en-GB" sz="4400" dirty="0" smtClean="0"/>
              <a:t>Authorship</a:t>
            </a:r>
            <a:endParaRPr lang="en-GB" sz="4400" dirty="0"/>
          </a:p>
          <a:p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73646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1145" y="1576551"/>
            <a:ext cx="10279117" cy="499252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This presents and explains the results of the study.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Validity of hypotheses are discussed, along with various test of validity used.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Don’t just present empirical estimates – these must be analyzed, interpreted and possibly tested to make findings complete.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b="1" i="1" dirty="0" smtClean="0"/>
              <a:t>The empirical results are often only the beginning of the most meaningful part of the research – economic understanding, expertise and insight are needed to fully interpret the meaning and implications of the estimates.</a:t>
            </a:r>
          </a:p>
        </p:txBody>
      </p:sp>
      <p:sp>
        <p:nvSpPr>
          <p:cNvPr id="43213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FF61FD-F605-4981-9936-8A2A5D9BB9ED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32132" name="TextBox 4"/>
          <p:cNvSpPr txBox="1">
            <a:spLocks noChangeArrowheads="1"/>
          </p:cNvSpPr>
          <p:nvPr/>
        </p:nvSpPr>
        <p:spPr bwMode="auto">
          <a:xfrm>
            <a:off x="4343401" y="115888"/>
            <a:ext cx="514063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chemeClr val="accent3">
                    <a:lumMod val="75000"/>
                  </a:schemeClr>
                </a:solidFill>
              </a:rPr>
              <a:t>Results (Findings</a:t>
            </a:r>
            <a:r>
              <a:rPr lang="en-US" altLang="en-US" sz="3600" b="1" dirty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1760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1800" y="1662989"/>
            <a:ext cx="10490200" cy="4693362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altLang="en-US" dirty="0" smtClean="0"/>
              <a:t>Tables and figures are often effectively used to present findings.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They help to organize and emphasize information in the findings.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A recommended approach to writing this section is to construct the tables and figures that form the core of the findings first – then write the narrative which describes and explains the tables and figures</a:t>
            </a:r>
            <a:r>
              <a:rPr lang="en-US" altLang="en-US" dirty="0" smtClean="0"/>
              <a:t>.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Compare your findings with those in the literature you consulted.</a:t>
            </a:r>
            <a:endParaRPr lang="en-US" altLang="en-US" dirty="0" smtClean="0"/>
          </a:p>
        </p:txBody>
      </p:sp>
      <p:sp>
        <p:nvSpPr>
          <p:cNvPr id="43417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C6A1A7-CFD0-4DDD-86CC-C908FE035F8C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34180" name="TextBox 4"/>
          <p:cNvSpPr txBox="1">
            <a:spLocks noChangeArrowheads="1"/>
          </p:cNvSpPr>
          <p:nvPr/>
        </p:nvSpPr>
        <p:spPr bwMode="auto">
          <a:xfrm>
            <a:off x="4343400" y="115888"/>
            <a:ext cx="6726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chemeClr val="accent3">
                    <a:lumMod val="75000"/>
                  </a:schemeClr>
                </a:solidFill>
              </a:rPr>
              <a:t>Results (Findings) … </a:t>
            </a:r>
            <a:r>
              <a:rPr lang="en-US" altLang="en-US" sz="4800" b="1" dirty="0" smtClean="0">
                <a:solidFill>
                  <a:schemeClr val="accent3">
                    <a:lumMod val="75000"/>
                  </a:schemeClr>
                </a:solidFill>
              </a:rPr>
              <a:t>Cont</a:t>
            </a:r>
            <a:r>
              <a:rPr lang="en-US" altLang="en-US" sz="4800" b="1" dirty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884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altLang="en-US" b="1" dirty="0">
                <a:solidFill>
                  <a:srgbClr val="9BBB59">
                    <a:lumMod val="75000"/>
                  </a:srgbClr>
                </a:solidFill>
              </a:rPr>
              <a:t>Components of a Research Report Cont’d</a:t>
            </a:r>
            <a:r>
              <a:rPr lang="en-GB" dirty="0">
                <a:solidFill>
                  <a:prstClr val="black"/>
                </a:solidFill>
              </a:rPr>
              <a:t/>
            </a:r>
            <a:br>
              <a:rPr lang="en-GB" dirty="0">
                <a:solidFill>
                  <a:prstClr val="black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/>
              <a:t>j. Summary and conclusions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This </a:t>
            </a:r>
            <a:r>
              <a:rPr lang="en-US" dirty="0"/>
              <a:t>provided the reader with a general understanding of the research project</a:t>
            </a:r>
            <a:r>
              <a:rPr lang="en-US" dirty="0" smtClean="0"/>
              <a:t>.</a:t>
            </a:r>
          </a:p>
          <a:p>
            <a:pPr marL="400050" lvl="1" indent="0" eaLnBrk="1" fontAlgn="auto" hangingPunct="1">
              <a:spcAft>
                <a:spcPts val="0"/>
              </a:spcAft>
              <a:buNone/>
              <a:defRPr/>
            </a:pPr>
            <a:endParaRPr lang="en-US" dirty="0"/>
          </a:p>
          <a:p>
            <a:pPr marL="914400" lvl="1" indent="-514350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/>
              <a:t>It most often includes an overview of the entire study,  emphasizing problems, objectives, methods, procedures and </a:t>
            </a:r>
            <a:r>
              <a:rPr lang="en-US" dirty="0" smtClean="0"/>
              <a:t>results.</a:t>
            </a:r>
          </a:p>
          <a:p>
            <a:pPr marL="400050" lvl="1" indent="0" eaLnBrk="1" fontAlgn="auto" hangingPunct="1">
              <a:spcAft>
                <a:spcPts val="0"/>
              </a:spcAft>
              <a:buNone/>
              <a:defRPr/>
            </a:pPr>
            <a:endParaRPr lang="en-US" dirty="0"/>
          </a:p>
          <a:p>
            <a:pPr marL="914400" lvl="1" indent="-514350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/>
              <a:t>Conclusions represent the researcher’s interpretations of the results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96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chemeClr val="accent3">
                    <a:lumMod val="75000"/>
                  </a:schemeClr>
                </a:solidFill>
              </a:rPr>
              <a:t>Writing the 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08083"/>
            <a:ext cx="10439400" cy="5113393"/>
          </a:xfrm>
        </p:spPr>
        <p:txBody>
          <a:bodyPr rtlCol="0">
            <a:normAutofit/>
          </a:bodyPr>
          <a:lstStyle/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Sometime people confuse Conclusions and  Results (Findings</a:t>
            </a:r>
            <a:r>
              <a:rPr lang="en-US" sz="3600" dirty="0" smtClean="0"/>
              <a:t>).</a:t>
            </a:r>
          </a:p>
          <a:p>
            <a:pPr marL="0" lvl="1" indent="0" eaLnBrk="1" fontAlgn="auto" hangingPunct="1">
              <a:spcAft>
                <a:spcPts val="0"/>
              </a:spcAft>
              <a:buNone/>
              <a:defRPr/>
            </a:pPr>
            <a:endParaRPr lang="en-US" sz="3600" dirty="0"/>
          </a:p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Findings address and test hypotheses, while Conclusions are concerned with</a:t>
            </a:r>
            <a:r>
              <a:rPr lang="en-US" sz="3600" b="1" dirty="0"/>
              <a:t> </a:t>
            </a:r>
            <a:r>
              <a:rPr lang="en-US" sz="3600" b="1" dirty="0">
                <a:solidFill>
                  <a:srgbClr val="C00000"/>
                </a:solidFill>
              </a:rPr>
              <a:t>implications</a:t>
            </a:r>
            <a:r>
              <a:rPr lang="en-US" sz="3600" dirty="0"/>
              <a:t> or tests of hypotheses.  Conclusions address questions of “so what</a:t>
            </a:r>
            <a:r>
              <a:rPr lang="en-US" sz="3600" dirty="0" smtClean="0"/>
              <a:t>”?</a:t>
            </a:r>
            <a:endParaRPr lang="en-US" sz="3600" dirty="0"/>
          </a:p>
        </p:txBody>
      </p:sp>
      <p:sp>
        <p:nvSpPr>
          <p:cNvPr id="4362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fld id="{99DB13A6-31AA-4A01-A774-8EEB2A7EE25E}" type="slidenum">
              <a:rPr lang="en-US" altLang="en-US" sz="1200">
                <a:solidFill>
                  <a:srgbClr val="898989"/>
                </a:solidFill>
              </a:rPr>
              <a:pPr algn="ctr"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33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8897" y="1608083"/>
            <a:ext cx="10773103" cy="4960993"/>
          </a:xfrm>
        </p:spPr>
        <p:txBody>
          <a:bodyPr rtlCol="0">
            <a:normAutofit/>
          </a:bodyPr>
          <a:lstStyle/>
          <a:p>
            <a:pPr marL="741363" indent="-457200"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>Conclusions </a:t>
            </a:r>
            <a:r>
              <a:rPr lang="en-US" sz="2800" dirty="0"/>
              <a:t>extrapolate beyond the findings – examining and interpreting the implications of the study</a:t>
            </a:r>
            <a:r>
              <a:rPr lang="en-US" sz="2800" dirty="0" smtClean="0"/>
              <a:t>.</a:t>
            </a:r>
          </a:p>
          <a:p>
            <a:pPr marL="284163" indent="0" eaLnBrk="1" fontAlgn="auto" hangingPunct="1">
              <a:spcAft>
                <a:spcPts val="0"/>
              </a:spcAft>
              <a:buNone/>
              <a:defRPr/>
            </a:pPr>
            <a:endParaRPr lang="en-US" sz="2800" dirty="0"/>
          </a:p>
          <a:p>
            <a:pPr marL="741363" indent="-457200"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>Conclusions </a:t>
            </a:r>
            <a:r>
              <a:rPr lang="en-US" sz="2800" dirty="0"/>
              <a:t>allow </a:t>
            </a:r>
            <a:r>
              <a:rPr lang="en-US" sz="2800" i="1" dirty="0"/>
              <a:t>judgment</a:t>
            </a:r>
            <a:r>
              <a:rPr lang="en-US" sz="2800" dirty="0"/>
              <a:t> of the researcher about implications of the study.  This judgment must be supported by logic, but is </a:t>
            </a:r>
            <a:r>
              <a:rPr lang="en-US" sz="2800" b="1" dirty="0">
                <a:solidFill>
                  <a:srgbClr val="C00000"/>
                </a:solidFill>
              </a:rPr>
              <a:t>subjective</a:t>
            </a:r>
            <a:r>
              <a:rPr lang="en-US" sz="2800" dirty="0" smtClean="0">
                <a:solidFill>
                  <a:srgbClr val="C00000"/>
                </a:solidFill>
              </a:rPr>
              <a:t>.</a:t>
            </a:r>
          </a:p>
          <a:p>
            <a:pPr marL="284163" indent="0" eaLnBrk="1" fontAlgn="auto" hangingPunct="1">
              <a:spcAft>
                <a:spcPts val="0"/>
              </a:spcAft>
              <a:buNone/>
              <a:defRPr/>
            </a:pPr>
            <a:endParaRPr lang="en-US" sz="2800" i="1" dirty="0">
              <a:solidFill>
                <a:srgbClr val="C00000"/>
              </a:solidFill>
            </a:endParaRPr>
          </a:p>
          <a:p>
            <a:pPr marL="284163" indent="0" eaLnBrk="1" fontAlgn="auto" hangingPunct="1">
              <a:spcAft>
                <a:spcPts val="0"/>
              </a:spcAft>
              <a:buNone/>
              <a:defRPr/>
            </a:pPr>
            <a:r>
              <a:rPr lang="en-US" sz="2800" b="1" i="1" dirty="0" smtClean="0"/>
              <a:t>“</a:t>
            </a:r>
            <a:r>
              <a:rPr lang="en-US" sz="2800" b="1" i="1" dirty="0"/>
              <a:t>Conclusions are a final inductive phase of the research, which are a matter of judgment … generally it is wiser to understate rather than to overstate.”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sz="1200" dirty="0"/>
          </a:p>
        </p:txBody>
      </p:sp>
      <p:sp>
        <p:nvSpPr>
          <p:cNvPr id="43827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0A36F76-090F-4072-BB0B-D7F924EE20F9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41600" y="378372"/>
            <a:ext cx="8940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5400" b="1" dirty="0">
                <a:solidFill>
                  <a:srgbClr val="9BBB59">
                    <a:lumMod val="75000"/>
                  </a:srgbClr>
                </a:solidFill>
                <a:ea typeface="+mj-ea"/>
                <a:cs typeface="+mj-cs"/>
              </a:rPr>
              <a:t>Writing conclusions continued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109112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3">
                    <a:lumMod val="75000"/>
                  </a:schemeClr>
                </a:solidFill>
              </a:rPr>
              <a:t>Writing conclusions continued</a:t>
            </a:r>
            <a:endParaRPr lang="en-GB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3490" y="1600202"/>
            <a:ext cx="10436772" cy="4958254"/>
          </a:xfrm>
        </p:spPr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You may offer insights about the implications of your study and findings of other studies</a:t>
            </a:r>
            <a:r>
              <a:rPr lang="en-US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Policy implications of your study may be considered – even if these were not among the objectives of the study</a:t>
            </a:r>
            <a:r>
              <a:rPr lang="en-US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Conclusions may specify what the study </a:t>
            </a:r>
            <a:r>
              <a:rPr lang="en-US" b="1" dirty="0"/>
              <a:t>implies </a:t>
            </a:r>
            <a:r>
              <a:rPr lang="en-US" dirty="0"/>
              <a:t>as well as what it does not imply</a:t>
            </a:r>
            <a:r>
              <a:rPr lang="en-US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Researchers may see a need to avoid improper use of the research results.</a:t>
            </a:r>
            <a:r>
              <a:rPr lang="en-US" b="1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290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9BBB59">
                    <a:lumMod val="75000"/>
                  </a:srgbClr>
                </a:solidFill>
              </a:rPr>
              <a:t>Writing conclusions continued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6192" y="1600201"/>
            <a:ext cx="10396728" cy="4855463"/>
          </a:xfrm>
        </p:spPr>
        <p:txBody>
          <a:bodyPr>
            <a:normAutofit fontScale="62500" lnSpcReduction="20000"/>
          </a:bodyPr>
          <a:lstStyle/>
          <a:p>
            <a:r>
              <a:rPr lang="en-GB" dirty="0">
                <a:solidFill>
                  <a:srgbClr val="C00000"/>
                </a:solidFill>
              </a:rPr>
              <a:t>N:B It </a:t>
            </a:r>
            <a:r>
              <a:rPr lang="en-GB" dirty="0" smtClean="0">
                <a:solidFill>
                  <a:srgbClr val="C00000"/>
                </a:solidFill>
              </a:rPr>
              <a:t>is </a:t>
            </a:r>
            <a:r>
              <a:rPr lang="en-GB" dirty="0">
                <a:solidFill>
                  <a:srgbClr val="C00000"/>
                </a:solidFill>
              </a:rPr>
              <a:t>always a good practice to include the limitations of your study in the conclusion section</a:t>
            </a:r>
            <a:r>
              <a:rPr lang="en-GB" dirty="0"/>
              <a:t>.</a:t>
            </a:r>
          </a:p>
          <a:p>
            <a:r>
              <a:rPr lang="en-US" dirty="0" smtClean="0"/>
              <a:t>Limitations </a:t>
            </a:r>
            <a:r>
              <a:rPr lang="en-US" dirty="0"/>
              <a:t>of a study are defined as any characteristics, traits, actions, or influences that could impact the research process, and therefore its findings</a:t>
            </a:r>
            <a:r>
              <a:rPr lang="en-US" dirty="0" smtClean="0"/>
              <a:t>.</a:t>
            </a:r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Types of limitations vary from internal aspects, such as flaws in the design and methodology, to external influences that the researches was unable to control such as, a study may have several limitations that impact how its findings withstand validity tests, the generalizability of conclusions, or the appropriateness of the study design in a specific context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Why include the limitations?</a:t>
            </a:r>
            <a:endParaRPr lang="en-GB" dirty="0">
              <a:solidFill>
                <a:srgbClr val="C00000"/>
              </a:solidFill>
            </a:endParaRPr>
          </a:p>
          <a:p>
            <a:r>
              <a:rPr lang="en-US" dirty="0"/>
              <a:t> </a:t>
            </a:r>
            <a:r>
              <a:rPr lang="en-GB" dirty="0" smtClean="0"/>
              <a:t>Allows </a:t>
            </a:r>
            <a:r>
              <a:rPr lang="en-GB" dirty="0"/>
              <a:t>the reader to better understand the conditions of the study challenges that the researcher encountered.</a:t>
            </a:r>
          </a:p>
          <a:p>
            <a:pPr lvl="0"/>
            <a:r>
              <a:rPr lang="en-GB" dirty="0"/>
              <a:t>Demonstrates that you have a comprehensive and holistic understanding of the research process, design and the topic</a:t>
            </a:r>
          </a:p>
          <a:p>
            <a:pPr lvl="0"/>
            <a:r>
              <a:rPr lang="en-GB" dirty="0"/>
              <a:t>Provides opportunities for the you and other researchers to improve the quality and validity of any future studies</a:t>
            </a:r>
          </a:p>
          <a:p>
            <a:pPr lvl="0"/>
            <a:r>
              <a:rPr lang="en-GB" dirty="0"/>
              <a:t>Including limitations is based on the core principle of transparency in scientific research, with the purpose to maintain mutual integrity and promote progress in similar </a:t>
            </a:r>
            <a:r>
              <a:rPr lang="en-GB" dirty="0" smtClean="0"/>
              <a:t>fields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036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00" y="1615441"/>
            <a:ext cx="10261600" cy="5106035"/>
          </a:xfrm>
        </p:spPr>
        <p:txBody>
          <a:bodyPr rtlCol="0"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/>
              <a:t>K.	</a:t>
            </a:r>
            <a:r>
              <a:rPr lang="en-US" u="sng" dirty="0" smtClean="0"/>
              <a:t>List of References</a:t>
            </a:r>
          </a:p>
          <a:p>
            <a:pPr marL="914400" lvl="1" indent="-404813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A listing of </a:t>
            </a:r>
            <a:r>
              <a:rPr lang="en-US" b="1" dirty="0" smtClean="0"/>
              <a:t>all</a:t>
            </a:r>
            <a:r>
              <a:rPr lang="en-US" dirty="0" smtClean="0"/>
              <a:t> references used in every part of the report.  Often very similar to the research proposal.</a:t>
            </a:r>
          </a:p>
          <a:p>
            <a:pPr marL="509587" lvl="1" indent="0" eaLnBrk="1" fontAlgn="auto" hangingPunct="1">
              <a:spcAft>
                <a:spcPts val="0"/>
              </a:spcAft>
              <a:buNone/>
              <a:defRPr/>
            </a:pPr>
            <a:endParaRPr lang="en-US" sz="1200" dirty="0"/>
          </a:p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/>
              <a:t>L.	</a:t>
            </a:r>
            <a:r>
              <a:rPr lang="en-US" u="sng" dirty="0" smtClean="0"/>
              <a:t>Appendices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These can be very useful, but are not always used.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They can be used to present material that might disrupt the flow of thoughts in the report (e.g. too much detail) or include information of interest to only some readers.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E.g.  Mathematical proofs or derivations , some statistical estimations or tests</a:t>
            </a:r>
            <a:endParaRPr lang="en-US" dirty="0"/>
          </a:p>
        </p:txBody>
      </p:sp>
      <p:sp>
        <p:nvSpPr>
          <p:cNvPr id="42496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AA8B35-9EDB-426D-9602-B33A9010A1C7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8320" y="457201"/>
            <a:ext cx="103936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en-US" sz="4400" b="1" dirty="0">
                <a:solidFill>
                  <a:srgbClr val="9BBB59">
                    <a:lumMod val="75000"/>
                  </a:srgbClr>
                </a:solidFill>
              </a:rPr>
              <a:t>Components of a Research Report Cont’d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021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chemeClr val="accent3">
                    <a:lumMod val="75000"/>
                  </a:schemeClr>
                </a:solidFill>
              </a:rPr>
              <a:t>Writing Guidelines and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0700" y="1752600"/>
            <a:ext cx="10096500" cy="5105400"/>
          </a:xfrm>
        </p:spPr>
        <p:txBody>
          <a:bodyPr rtlCol="0">
            <a:normAutofit/>
          </a:bodyPr>
          <a:lstStyle/>
          <a:p>
            <a:pPr marL="0" lvl="1" indent="0" eaLnBrk="1" fontAlgn="auto" hangingPunct="1">
              <a:spcAft>
                <a:spcPts val="0"/>
              </a:spcAft>
              <a:buNone/>
              <a:defRPr/>
            </a:pPr>
            <a:r>
              <a:rPr lang="en-US" sz="3400" dirty="0"/>
              <a:t>These guidelines </a:t>
            </a:r>
            <a:r>
              <a:rPr lang="en-US" sz="3400" dirty="0">
                <a:solidFill>
                  <a:srgbClr val="C00000"/>
                </a:solidFill>
              </a:rPr>
              <a:t>apply to all technical writing </a:t>
            </a:r>
            <a:r>
              <a:rPr lang="en-US" sz="3400" dirty="0"/>
              <a:t>(reports, journal articles, etc.), not just research proposals</a:t>
            </a:r>
          </a:p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400" dirty="0"/>
              <a:t>Research audiences are seeking information, insight, knowledge, and perhaps intellectual stimulation – </a:t>
            </a:r>
            <a:r>
              <a:rPr lang="en-US" sz="3400" dirty="0">
                <a:solidFill>
                  <a:srgbClr val="C00000"/>
                </a:solidFill>
              </a:rPr>
              <a:t>not entertainment</a:t>
            </a:r>
          </a:p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400" dirty="0"/>
              <a:t>However, </a:t>
            </a:r>
            <a:r>
              <a:rPr lang="en-US" sz="3400" dirty="0">
                <a:solidFill>
                  <a:srgbClr val="C00000"/>
                </a:solidFill>
              </a:rPr>
              <a:t>no one wants to be bored</a:t>
            </a:r>
          </a:p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400" dirty="0"/>
              <a:t>Effective, efficient writing </a:t>
            </a:r>
            <a:r>
              <a:rPr lang="en-US" sz="3400" dirty="0">
                <a:solidFill>
                  <a:srgbClr val="C00000"/>
                </a:solidFill>
              </a:rPr>
              <a:t>starts with knowing </a:t>
            </a:r>
            <a:r>
              <a:rPr lang="en-US" sz="3400" dirty="0"/>
              <a:t>the interests, needs and capabilities of your </a:t>
            </a:r>
            <a:r>
              <a:rPr lang="en-US" sz="3400" u="sng" dirty="0">
                <a:solidFill>
                  <a:srgbClr val="C00000"/>
                </a:solidFill>
              </a:rPr>
              <a:t>audience</a:t>
            </a:r>
            <a:r>
              <a:rPr lang="en-US" sz="3400" dirty="0">
                <a:solidFill>
                  <a:srgbClr val="C00000"/>
                </a:solidFill>
              </a:rPr>
              <a:t>.</a:t>
            </a:r>
          </a:p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3400" dirty="0"/>
          </a:p>
        </p:txBody>
      </p:sp>
      <p:sp>
        <p:nvSpPr>
          <p:cNvPr id="4649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4E334B-D91D-4173-9B03-A030C6FC5529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855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4261" y="1587063"/>
            <a:ext cx="9811407" cy="5134413"/>
          </a:xfrm>
        </p:spPr>
        <p:txBody>
          <a:bodyPr/>
          <a:lstStyle/>
          <a:p>
            <a:pPr eaLnBrk="1" hangingPunct="1"/>
            <a:r>
              <a:rPr lang="en-US" altLang="en-US" u="sng" dirty="0" smtClean="0"/>
              <a:t>Organize</a:t>
            </a:r>
            <a:r>
              <a:rPr lang="en-US" altLang="en-US" dirty="0" smtClean="0"/>
              <a:t> what you have to say</a:t>
            </a:r>
          </a:p>
          <a:p>
            <a:pPr lvl="1" eaLnBrk="1" hangingPunct="1"/>
            <a:r>
              <a:rPr lang="en-US" altLang="en-US" sz="3200" dirty="0" smtClean="0"/>
              <a:t>Achieve a </a:t>
            </a:r>
            <a:r>
              <a:rPr lang="en-US" altLang="en-US" sz="3200" dirty="0" smtClean="0">
                <a:solidFill>
                  <a:srgbClr val="C00000"/>
                </a:solidFill>
              </a:rPr>
              <a:t>logical order </a:t>
            </a:r>
            <a:r>
              <a:rPr lang="en-US" altLang="en-US" sz="3200" dirty="0" smtClean="0"/>
              <a:t>in presenting thoughts and information</a:t>
            </a:r>
          </a:p>
          <a:p>
            <a:pPr lvl="1" eaLnBrk="1" hangingPunct="1"/>
            <a:r>
              <a:rPr lang="en-US" altLang="en-US" sz="3200" dirty="0" smtClean="0"/>
              <a:t>“</a:t>
            </a:r>
            <a:r>
              <a:rPr lang="en-US" altLang="en-US" sz="3200" dirty="0" smtClean="0">
                <a:solidFill>
                  <a:srgbClr val="C00000"/>
                </a:solidFill>
              </a:rPr>
              <a:t>Direct</a:t>
            </a:r>
            <a:r>
              <a:rPr lang="en-US" altLang="en-US" sz="3200" dirty="0" smtClean="0"/>
              <a:t>” your reader’s thinking and understanding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en-US" sz="3200" dirty="0" smtClean="0"/>
          </a:p>
          <a:p>
            <a:pPr eaLnBrk="1" hangingPunct="1"/>
            <a:r>
              <a:rPr lang="en-US" altLang="en-US" dirty="0" smtClean="0"/>
              <a:t>A good way to organize is to </a:t>
            </a:r>
            <a:r>
              <a:rPr lang="en-US" altLang="en-US" dirty="0" smtClean="0">
                <a:solidFill>
                  <a:srgbClr val="C00000"/>
                </a:solidFill>
              </a:rPr>
              <a:t>use an </a:t>
            </a:r>
            <a:r>
              <a:rPr lang="en-US" altLang="en-US" u="sng" dirty="0" smtClean="0">
                <a:solidFill>
                  <a:srgbClr val="C00000"/>
                </a:solidFill>
              </a:rPr>
              <a:t>outline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An outline is a </a:t>
            </a:r>
            <a:r>
              <a:rPr lang="en-US" altLang="en-US" dirty="0" smtClean="0">
                <a:solidFill>
                  <a:srgbClr val="C00000"/>
                </a:solidFill>
              </a:rPr>
              <a:t>tool for organizing the flow </a:t>
            </a:r>
            <a:r>
              <a:rPr lang="en-US" altLang="en-US" dirty="0" smtClean="0"/>
              <a:t>– major points, sub-points and connections between them</a:t>
            </a:r>
          </a:p>
        </p:txBody>
      </p:sp>
      <p:sp>
        <p:nvSpPr>
          <p:cNvPr id="46694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A85D91-3A15-4F84-9CA8-ED1091F07FF9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85848" y="472965"/>
            <a:ext cx="91965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400" b="1" dirty="0">
                <a:solidFill>
                  <a:srgbClr val="9BBB59">
                    <a:lumMod val="75000"/>
                  </a:srgbClr>
                </a:solidFill>
                <a:ea typeface="+mj-ea"/>
                <a:cs typeface="+mj-cs"/>
              </a:rPr>
              <a:t>Writing Guidelines and </a:t>
            </a:r>
            <a:r>
              <a:rPr lang="en-US" altLang="en-US" sz="4400" b="1" dirty="0" smtClean="0">
                <a:solidFill>
                  <a:srgbClr val="9BBB59">
                    <a:lumMod val="75000"/>
                  </a:srgbClr>
                </a:solidFill>
                <a:ea typeface="+mj-ea"/>
                <a:cs typeface="+mj-cs"/>
              </a:rPr>
              <a:t>Tips Cont’d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068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r>
              <a:rPr lang="en-US" altLang="en-US" dirty="0" smtClean="0"/>
              <a:t>So far, we have focused mostly on the research </a:t>
            </a:r>
            <a:r>
              <a:rPr lang="en-US" altLang="en-US" dirty="0" smtClean="0"/>
              <a:t>proposal and how to conduct the research.</a:t>
            </a:r>
          </a:p>
          <a:p>
            <a:pPr marL="0" indent="0" eaLnBrk="1" hangingPunct="1">
              <a:buNone/>
            </a:pPr>
            <a:r>
              <a:rPr lang="en-US" altLang="en-US" dirty="0" smtClean="0"/>
              <a:t>  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We now focus on reporting the research, after the research plan has been implemented and the research conducted.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Reporting entails describing and explaining how the research results were obtained (i.e. the research process) and explaining the results </a:t>
            </a:r>
            <a:r>
              <a:rPr lang="en-US" altLang="en-US" dirty="0" smtClean="0"/>
              <a:t>and their implication to the targeted audience or policy</a:t>
            </a:r>
            <a:r>
              <a:rPr lang="en-US" altLang="en-US" dirty="0" smtClean="0"/>
              <a:t>.</a:t>
            </a:r>
            <a:endParaRPr lang="en-US" altLang="en-US" dirty="0" smtClean="0"/>
          </a:p>
        </p:txBody>
      </p:sp>
      <p:sp>
        <p:nvSpPr>
          <p:cNvPr id="40960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BA50EBB-A240-49EF-9062-D490312FA974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60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9668" y="1681657"/>
            <a:ext cx="9937531" cy="5039820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/>
              <a:t>Several </a:t>
            </a:r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characteristics of writing </a:t>
            </a:r>
            <a:r>
              <a:rPr lang="en-US" dirty="0" smtClean="0"/>
              <a:t>can foster clear and logical communications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1200" dirty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u="sng" dirty="0" smtClean="0"/>
              <a:t>Simplicity </a:t>
            </a:r>
            <a:r>
              <a:rPr lang="en-US" dirty="0" smtClean="0"/>
              <a:t>– simple, direct statements are better than complex, rambling or wordy ones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 </a:t>
            </a:r>
            <a:r>
              <a:rPr lang="en-US" u="sng" dirty="0" smtClean="0"/>
              <a:t>Precision</a:t>
            </a:r>
            <a:r>
              <a:rPr lang="en-US" dirty="0" smtClean="0"/>
              <a:t> – or lack of ambiguity in words or phrases fosters clarity of meaning</a:t>
            </a:r>
          </a:p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endParaRPr lang="en-US" sz="1200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However, </a:t>
            </a:r>
            <a:r>
              <a:rPr lang="en-US" dirty="0" smtClean="0">
                <a:solidFill>
                  <a:srgbClr val="C00000"/>
                </a:solidFill>
              </a:rPr>
              <a:t>simplicity and precision may conflict</a:t>
            </a:r>
            <a:r>
              <a:rPr lang="en-US" dirty="0" smtClean="0"/>
              <a:t>.  A balance must be struck in keeping it simple but providing enough detail for precise meaning.</a:t>
            </a:r>
          </a:p>
        </p:txBody>
      </p:sp>
      <p:sp>
        <p:nvSpPr>
          <p:cNvPr id="46899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0E14A9-E338-45A5-9246-7DC273087916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85847" y="472965"/>
            <a:ext cx="868154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400" b="1" dirty="0">
                <a:solidFill>
                  <a:srgbClr val="9BBB59">
                    <a:lumMod val="75000"/>
                  </a:srgbClr>
                </a:solidFill>
                <a:ea typeface="+mj-ea"/>
                <a:cs typeface="+mj-cs"/>
              </a:rPr>
              <a:t>Writing Guidelines and </a:t>
            </a:r>
            <a:r>
              <a:rPr lang="en-US" altLang="en-US" sz="4400" b="1" dirty="0" smtClean="0">
                <a:solidFill>
                  <a:srgbClr val="9BBB59">
                    <a:lumMod val="75000"/>
                  </a:srgbClr>
                </a:solidFill>
                <a:ea typeface="+mj-ea"/>
                <a:cs typeface="+mj-cs"/>
              </a:rPr>
              <a:t>Tips Cont’d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283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4262" y="1555531"/>
            <a:ext cx="9538138" cy="5165945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rgbClr val="C00000"/>
                </a:solidFill>
              </a:rPr>
              <a:t>Avoid </a:t>
            </a:r>
            <a:r>
              <a:rPr lang="en-US" u="sng" dirty="0" smtClean="0">
                <a:solidFill>
                  <a:srgbClr val="C00000"/>
                </a:solidFill>
              </a:rPr>
              <a:t>advocacy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or judgmental statements.  Remain as </a:t>
            </a:r>
            <a:r>
              <a:rPr lang="en-US" dirty="0" smtClean="0">
                <a:solidFill>
                  <a:srgbClr val="C00000"/>
                </a:solidFill>
              </a:rPr>
              <a:t>impartial</a:t>
            </a:r>
            <a:r>
              <a:rPr lang="en-US" dirty="0" smtClean="0"/>
              <a:t> as possible</a:t>
            </a:r>
            <a:r>
              <a:rPr lang="en-US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It is also a good idea to have your writing</a:t>
            </a:r>
            <a:r>
              <a:rPr lang="en-US" dirty="0" smtClean="0">
                <a:solidFill>
                  <a:srgbClr val="C00000"/>
                </a:solidFill>
              </a:rPr>
              <a:t> reviewed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C00000"/>
                </a:solidFill>
              </a:rPr>
              <a:t>evaluated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C00000"/>
                </a:solidFill>
              </a:rPr>
              <a:t>critiqued</a:t>
            </a:r>
            <a:r>
              <a:rPr lang="en-US" dirty="0" smtClean="0"/>
              <a:t> by </a:t>
            </a:r>
            <a:r>
              <a:rPr lang="en-US" dirty="0" smtClean="0">
                <a:solidFill>
                  <a:srgbClr val="C00000"/>
                </a:solidFill>
              </a:rPr>
              <a:t>experienced writers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 </a:t>
            </a:r>
            <a:endParaRPr lang="en-US" dirty="0" smtClean="0">
              <a:solidFill>
                <a:srgbClr val="C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You should also </a:t>
            </a:r>
            <a:r>
              <a:rPr lang="en-US" dirty="0" smtClean="0">
                <a:solidFill>
                  <a:srgbClr val="C00000"/>
                </a:solidFill>
              </a:rPr>
              <a:t>be willing to review </a:t>
            </a:r>
            <a:r>
              <a:rPr lang="en-US" dirty="0" smtClean="0"/>
              <a:t>other people’s writing – this can help you to be more objective and critical of your own writing</a:t>
            </a:r>
            <a:r>
              <a:rPr lang="en-US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Computer </a:t>
            </a:r>
            <a:r>
              <a:rPr lang="en-US" dirty="0" smtClean="0">
                <a:solidFill>
                  <a:srgbClr val="C00000"/>
                </a:solidFill>
              </a:rPr>
              <a:t>word processing </a:t>
            </a:r>
            <a:r>
              <a:rPr lang="en-US" dirty="0" smtClean="0"/>
              <a:t>editing software can also be helpful, but don’t accept suggestions blindly.</a:t>
            </a:r>
          </a:p>
        </p:txBody>
      </p:sp>
      <p:sp>
        <p:nvSpPr>
          <p:cNvPr id="47104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6A40A83-E739-4234-A339-AFA57DF46403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80137" y="441434"/>
            <a:ext cx="851337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en-US" sz="4400" b="1" dirty="0">
                <a:solidFill>
                  <a:srgbClr val="9BBB59">
                    <a:lumMod val="75000"/>
                  </a:srgbClr>
                </a:solidFill>
              </a:rPr>
              <a:t>Writing Guidelines and </a:t>
            </a:r>
            <a:r>
              <a:rPr lang="en-US" altLang="en-US" sz="4400" b="1" dirty="0" smtClean="0">
                <a:solidFill>
                  <a:srgbClr val="9BBB59">
                    <a:lumMod val="75000"/>
                  </a:srgbClr>
                </a:solidFill>
              </a:rPr>
              <a:t>Tips Cont’d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886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Title 1"/>
          <p:cNvSpPr>
            <a:spLocks noGrp="1"/>
          </p:cNvSpPr>
          <p:nvPr>
            <p:ph type="title"/>
          </p:nvPr>
        </p:nvSpPr>
        <p:spPr>
          <a:xfrm>
            <a:off x="1981200" y="152401"/>
            <a:ext cx="8229600" cy="944563"/>
          </a:xfrm>
        </p:spPr>
        <p:txBody>
          <a:bodyPr/>
          <a:lstStyle/>
          <a:p>
            <a:pPr eaLnBrk="1" hangingPunct="1"/>
            <a:r>
              <a:rPr lang="en-US" altLang="en-US" sz="4000" b="1" dirty="0">
                <a:solidFill>
                  <a:schemeClr val="accent3">
                    <a:lumMod val="75000"/>
                  </a:schemeClr>
                </a:solidFill>
              </a:rPr>
              <a:t>Some Technical Points of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199" y="1632991"/>
            <a:ext cx="9874469" cy="472336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u="sng" dirty="0" smtClean="0">
                <a:solidFill>
                  <a:srgbClr val="C00000"/>
                </a:solidFill>
              </a:rPr>
              <a:t>Page margins and line spacing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– these can </a:t>
            </a:r>
            <a:r>
              <a:rPr lang="en-US" dirty="0" smtClean="0"/>
              <a:t>vary.</a:t>
            </a:r>
            <a:endParaRPr lang="en-US" u="sng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u="sng" dirty="0" smtClean="0">
                <a:solidFill>
                  <a:srgbClr val="C00000"/>
                </a:solidFill>
              </a:rPr>
              <a:t>Mathematical and statistical notation</a:t>
            </a:r>
            <a:r>
              <a:rPr lang="en-US" dirty="0" smtClean="0"/>
              <a:t> – publications vary in what is </a:t>
            </a:r>
            <a:r>
              <a:rPr lang="en-US" dirty="0" smtClean="0"/>
              <a:t>acceptable.</a:t>
            </a:r>
            <a:endParaRPr lang="en-US" u="sng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u="sng" dirty="0" smtClean="0">
                <a:solidFill>
                  <a:srgbClr val="C00000"/>
                </a:solidFill>
              </a:rPr>
              <a:t>Citations and reference notes</a:t>
            </a:r>
            <a:r>
              <a:rPr lang="en-US" dirty="0" smtClean="0"/>
              <a:t> – footnotes and </a:t>
            </a:r>
            <a:r>
              <a:rPr lang="en-US" dirty="0" smtClean="0"/>
              <a:t>referencing.</a:t>
            </a:r>
            <a:endParaRPr lang="en-US" u="sng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u="sng" dirty="0" smtClean="0">
                <a:solidFill>
                  <a:srgbClr val="C00000"/>
                </a:solidFill>
              </a:rPr>
              <a:t>Tables, charts, and graphs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– should be clear and “stand alone</a:t>
            </a:r>
            <a:r>
              <a:rPr lang="en-US" dirty="0" smtClean="0"/>
              <a:t>”.</a:t>
            </a:r>
            <a:endParaRPr lang="en-US" u="sng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u="sng" dirty="0" smtClean="0">
                <a:solidFill>
                  <a:srgbClr val="C00000"/>
                </a:solidFill>
              </a:rPr>
              <a:t>Verb tense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– don’t vary within a </a:t>
            </a:r>
            <a:r>
              <a:rPr lang="en-US" dirty="0" smtClean="0"/>
              <a:t>section.</a:t>
            </a:r>
            <a:endParaRPr lang="en-US" u="sng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u="sng" dirty="0" smtClean="0">
                <a:solidFill>
                  <a:srgbClr val="C00000"/>
                </a:solidFill>
              </a:rPr>
              <a:t>Personal pronoun form</a:t>
            </a:r>
            <a:r>
              <a:rPr lang="en-US" dirty="0" smtClean="0"/>
              <a:t> – generally third person for formal papers and first or second person for less formal </a:t>
            </a:r>
            <a:r>
              <a:rPr lang="en-US" dirty="0" smtClean="0"/>
              <a:t>writing.</a:t>
            </a:r>
            <a:endParaRPr lang="en-US" u="sng" dirty="0"/>
          </a:p>
        </p:txBody>
      </p:sp>
      <p:sp>
        <p:nvSpPr>
          <p:cNvPr id="4730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4FDA3F7-E621-4319-819B-039C01512EB8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744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Oral presentation of the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Planning and preparing</a:t>
            </a:r>
          </a:p>
          <a:p>
            <a:r>
              <a:rPr lang="en-US" dirty="0" smtClean="0"/>
              <a:t>Using visual aids (Use of Microsoft power point)</a:t>
            </a:r>
          </a:p>
          <a:p>
            <a:r>
              <a:rPr lang="en-US" dirty="0" smtClean="0"/>
              <a:t>Using ppt. to your advantage 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Keep it simple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Tell them what they need to know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Know the audience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Use visuals only to clarify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US" dirty="0" smtClean="0"/>
              <a:t>Give the audience time to digest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79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the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positive about your presentation and your report</a:t>
            </a:r>
          </a:p>
          <a:p>
            <a:r>
              <a:rPr lang="en-US" dirty="0" smtClean="0"/>
              <a:t>It is important that your presentation has a clear structure.</a:t>
            </a:r>
          </a:p>
          <a:p>
            <a:r>
              <a:rPr lang="en-US" dirty="0" smtClean="0"/>
              <a:t>Consider </a:t>
            </a:r>
            <a:r>
              <a:rPr lang="en-US" dirty="0" smtClean="0"/>
              <a:t>how </a:t>
            </a:r>
            <a:r>
              <a:rPr lang="en-US" dirty="0" smtClean="0"/>
              <a:t>you would deal with difficult questions</a:t>
            </a:r>
          </a:p>
          <a:p>
            <a:r>
              <a:rPr lang="en-US" dirty="0" smtClean="0"/>
              <a:t>Avoid jargon</a:t>
            </a:r>
          </a:p>
          <a:p>
            <a:r>
              <a:rPr lang="en-US" dirty="0" smtClean="0"/>
              <a:t>Check the room before presentation to ensure you have everything you need, you are happy and familiar with the lay out, and all your equipment is working.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59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5400" b="1" dirty="0" smtClean="0">
                <a:solidFill>
                  <a:schemeClr val="accent3">
                    <a:lumMod val="75000"/>
                  </a:schemeClr>
                </a:solidFill>
              </a:rPr>
              <a:t>Publishing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909" y="1621330"/>
            <a:ext cx="10439400" cy="4735021"/>
          </a:xfrm>
        </p:spPr>
        <p:txBody>
          <a:bodyPr rtlCol="0">
            <a:normAutofit fontScale="92500" lnSpcReduction="10000"/>
          </a:bodyPr>
          <a:lstStyle/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Written research reports communicate knowledge within the research and scientific community.  Publications are the primary means of disseminating research knowledge</a:t>
            </a:r>
            <a:r>
              <a:rPr lang="en-US" sz="3200" dirty="0" smtClean="0"/>
              <a:t>.</a:t>
            </a:r>
          </a:p>
          <a:p>
            <a:pPr marL="0" lvl="1" indent="0" eaLnBrk="1" fontAlgn="auto" hangingPunct="1">
              <a:spcAft>
                <a:spcPts val="0"/>
              </a:spcAft>
              <a:buNone/>
              <a:defRPr/>
            </a:pPr>
            <a:endParaRPr lang="en-US" sz="3200" dirty="0"/>
          </a:p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Once published, research results become public knowledge – however, original ideas must always be recognized</a:t>
            </a:r>
            <a:r>
              <a:rPr lang="en-US" sz="3200" dirty="0" smtClean="0"/>
              <a:t>.</a:t>
            </a:r>
          </a:p>
          <a:p>
            <a:pPr marL="0" lvl="1" indent="0" eaLnBrk="1" fontAlgn="auto" hangingPunct="1">
              <a:spcAft>
                <a:spcPts val="0"/>
              </a:spcAft>
              <a:buNone/>
              <a:defRPr/>
            </a:pPr>
            <a:endParaRPr lang="en-US" sz="3200" dirty="0"/>
          </a:p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In addition to journal publications, other outlets include, technical bulletins or reports, proceedings papers, symposia, and workshop papers.</a:t>
            </a:r>
          </a:p>
        </p:txBody>
      </p:sp>
      <p:sp>
        <p:nvSpPr>
          <p:cNvPr id="44032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406E175-0881-4A8F-A397-1108D40A984E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22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532" y="1797269"/>
            <a:ext cx="10026868" cy="4559082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Among the common reasons that proposed refereed publications fail to be accepted are:</a:t>
            </a:r>
          </a:p>
          <a:p>
            <a:pPr marL="971550" lvl="1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 sz="3200" dirty="0" smtClean="0"/>
              <a:t>Inadequate identification of a research problem</a:t>
            </a:r>
          </a:p>
          <a:p>
            <a:pPr marL="971550" lvl="1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 sz="3200" dirty="0" smtClean="0"/>
              <a:t>Inappropriate or unclear methods and procedures</a:t>
            </a:r>
          </a:p>
          <a:p>
            <a:pPr marL="971550" lvl="1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 sz="3200" dirty="0" smtClean="0"/>
              <a:t>Inappropriate material for the proposed publication</a:t>
            </a:r>
          </a:p>
          <a:p>
            <a:pPr marL="971550" lvl="1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 sz="3200" dirty="0" smtClean="0"/>
              <a:t>Failure to communicate what is important and original</a:t>
            </a:r>
          </a:p>
          <a:p>
            <a:pPr marL="971550" lvl="1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 sz="3200" dirty="0" smtClean="0"/>
              <a:t>Poor organization.</a:t>
            </a:r>
          </a:p>
        </p:txBody>
      </p:sp>
      <p:sp>
        <p:nvSpPr>
          <p:cNvPr id="44237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AA5664D-3D1B-41EF-A53B-E6BCD28B9842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40112" y="508814"/>
            <a:ext cx="5666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5400" b="1" dirty="0" smtClean="0">
                <a:solidFill>
                  <a:srgbClr val="9BBB59">
                    <a:lumMod val="75000"/>
                  </a:srgbClr>
                </a:solidFill>
                <a:ea typeface="+mj-ea"/>
                <a:cs typeface="+mj-cs"/>
              </a:rPr>
              <a:t>Publishing Cont’d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0792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sz="5400" b="1" dirty="0" smtClean="0">
                <a:solidFill>
                  <a:schemeClr val="accent3">
                    <a:lumMod val="75000"/>
                  </a:schemeClr>
                </a:solidFill>
              </a:rPr>
              <a:t>Authorship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0700" y="1447800"/>
            <a:ext cx="10401300" cy="5410200"/>
          </a:xfrm>
        </p:spPr>
        <p:txBody>
          <a:bodyPr rtlCol="0">
            <a:normAutofit/>
          </a:bodyPr>
          <a:lstStyle/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This can be a sensitive matter which deserves careful consideration.</a:t>
            </a:r>
          </a:p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Credit in research paper is recognized in three ways;</a:t>
            </a:r>
          </a:p>
          <a:p>
            <a:pPr marL="1314450" lvl="3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Citations or references</a:t>
            </a:r>
          </a:p>
          <a:p>
            <a:pPr marL="1314450" lvl="3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Authorship</a:t>
            </a:r>
          </a:p>
          <a:p>
            <a:pPr marL="1314450" lvl="3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Acknowledgement</a:t>
            </a:r>
          </a:p>
          <a:p>
            <a:pPr marL="465138" lvl="2" indent="-465138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3200" dirty="0"/>
              <a:t>Authorship is the most prestigious type of credit, and all persons </a:t>
            </a:r>
            <a:r>
              <a:rPr lang="en-US" sz="3200" b="1" dirty="0">
                <a:solidFill>
                  <a:srgbClr val="C00000"/>
                </a:solidFill>
              </a:rPr>
              <a:t>“directly” </a:t>
            </a:r>
            <a:r>
              <a:rPr lang="en-US" sz="3200" dirty="0"/>
              <a:t>involved in the research and making </a:t>
            </a:r>
            <a:r>
              <a:rPr lang="en-US" sz="3200" b="1" dirty="0">
                <a:solidFill>
                  <a:srgbClr val="C00000"/>
                </a:solidFill>
              </a:rPr>
              <a:t>“substantive” </a:t>
            </a:r>
            <a:r>
              <a:rPr lang="en-US" sz="3200" dirty="0"/>
              <a:t>contributions should be included as authors.</a:t>
            </a:r>
          </a:p>
        </p:txBody>
      </p:sp>
      <p:sp>
        <p:nvSpPr>
          <p:cNvPr id="4444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2AB58A-57B2-475A-B2CB-0FA50FE5F189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5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5021" y="1671145"/>
            <a:ext cx="10310647" cy="4897931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Interdisciplinary research may result in special difficulties in recognizing contribution and authorship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sz="3200" dirty="0"/>
              <a:t>Laboratory and field sciences, place special emphasis on the generation of data (sometimes as the end product of research)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sz="3200" dirty="0"/>
              <a:t>Economists are likely to view such data as “inputs” to their research, which only requires acknowledgement.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sz="3200" dirty="0"/>
              <a:t>Conversely, laboratory and field scientists may assume that activities (such as determining economic implications) are not part of “research” and thus don’t deserve inclusion in authorship.</a:t>
            </a:r>
            <a:endParaRPr lang="en-US" sz="3200" dirty="0" smtClean="0"/>
          </a:p>
        </p:txBody>
      </p:sp>
      <p:sp>
        <p:nvSpPr>
          <p:cNvPr id="44646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C25BA4-9A0E-4123-8E57-EAFD11C671FD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23317" y="350259"/>
            <a:ext cx="541340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5400" b="1" dirty="0" smtClean="0">
                <a:solidFill>
                  <a:srgbClr val="9BBB59">
                    <a:lumMod val="75000"/>
                  </a:srgbClr>
                </a:solidFill>
                <a:ea typeface="+mj-ea"/>
                <a:cs typeface="+mj-cs"/>
              </a:rPr>
              <a:t>Authorship Cont’d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4852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083" y="1888086"/>
            <a:ext cx="10342179" cy="4650827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Order of authorship can be a difficult issue.  First author is generally assumed to have had the greatest involvement in the research.</a:t>
            </a:r>
          </a:p>
          <a:p>
            <a:pPr eaLnBrk="1" hangingPunct="1"/>
            <a:r>
              <a:rPr lang="en-US" altLang="en-US" dirty="0" smtClean="0"/>
              <a:t>The inclusion of administrators or advisors as authors, even if they had little to do with the research, can be a contentious issue. </a:t>
            </a:r>
          </a:p>
          <a:p>
            <a:pPr eaLnBrk="1" hangingPunct="1"/>
            <a:r>
              <a:rPr lang="en-US" altLang="en-US" dirty="0" smtClean="0"/>
              <a:t>It is best to discuss authorship up front and openly among all involved in the research.</a:t>
            </a:r>
          </a:p>
        </p:txBody>
      </p:sp>
      <p:sp>
        <p:nvSpPr>
          <p:cNvPr id="44851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0AAF9F4-1F8C-46FB-A5AB-8E2249A15F53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08008" y="350259"/>
            <a:ext cx="541340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5400" b="1" dirty="0" smtClean="0">
                <a:solidFill>
                  <a:srgbClr val="9BBB59">
                    <a:lumMod val="75000"/>
                  </a:srgbClr>
                </a:solidFill>
                <a:ea typeface="+mj-ea"/>
                <a:cs typeface="+mj-cs"/>
              </a:rPr>
              <a:t>Authorship Cont’d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7692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Writing about your work is the most effective way of clarifying your thoughts.</a:t>
            </a:r>
          </a:p>
          <a:p>
            <a:endParaRPr lang="en-US" dirty="0" smtClean="0"/>
          </a:p>
          <a:p>
            <a:r>
              <a:rPr lang="en-US" dirty="0" smtClean="0"/>
              <a:t>Writing should not be seen as the last stage of your research  rather it is continuous throughout the research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79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54926" y="2482261"/>
            <a:ext cx="9753600" cy="1684790"/>
          </a:xfrm>
        </p:spPr>
        <p:txBody>
          <a:bodyPr/>
          <a:lstStyle/>
          <a:p>
            <a:r>
              <a:rPr lang="en-US" i="1" dirty="0" smtClean="0">
                <a:solidFill>
                  <a:schemeClr val="accent3">
                    <a:lumMod val="75000"/>
                  </a:schemeClr>
                </a:solidFill>
              </a:rPr>
              <a:t>The End</a:t>
            </a:r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n-US" i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i="1" dirty="0" smtClean="0">
                <a:solidFill>
                  <a:schemeClr val="accent3">
                    <a:lumMod val="75000"/>
                  </a:schemeClr>
                </a:solidFill>
              </a:rPr>
              <a:t> Thanks for listening</a:t>
            </a:r>
            <a:endParaRPr lang="en-US" i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19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chemeClr val="accent3">
                    <a:lumMod val="75000"/>
                  </a:schemeClr>
                </a:solidFill>
              </a:rPr>
              <a:t>Importance of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828800"/>
            <a:ext cx="10439400" cy="4892676"/>
          </a:xfrm>
        </p:spPr>
        <p:txBody>
          <a:bodyPr rtlCol="0">
            <a:normAutofit lnSpcReduction="10000"/>
          </a:bodyPr>
          <a:lstStyle/>
          <a:p>
            <a:pPr marL="57150" indent="-457200" eaLnBrk="1" fontAlgn="auto" hangingPunct="1">
              <a:spcAft>
                <a:spcPts val="0"/>
              </a:spcAft>
              <a:buNone/>
              <a:defRPr/>
            </a:pPr>
            <a:r>
              <a:rPr lang="en-US" sz="3600" i="1" dirty="0"/>
              <a:t>	</a:t>
            </a:r>
            <a:r>
              <a:rPr lang="en-US" sz="3600" b="1" i="1" dirty="0" smtClean="0"/>
              <a:t>“</a:t>
            </a:r>
            <a:r>
              <a:rPr lang="en-US" sz="3600" b="1" i="1" dirty="0"/>
              <a:t>To write well is to think well” </a:t>
            </a:r>
            <a:r>
              <a:rPr lang="en-US" sz="3600" b="1" i="1" dirty="0" smtClean="0"/>
              <a:t> </a:t>
            </a:r>
            <a:r>
              <a:rPr lang="en-US" sz="3400" i="1" dirty="0" smtClean="0"/>
              <a:t>(</a:t>
            </a:r>
            <a:r>
              <a:rPr lang="en-US" sz="3400" i="1" dirty="0" err="1"/>
              <a:t>Ghebremendhin</a:t>
            </a:r>
            <a:r>
              <a:rPr lang="en-US" sz="3400" i="1" dirty="0"/>
              <a:t> &amp; </a:t>
            </a:r>
            <a:r>
              <a:rPr lang="en-US" sz="3400" i="1" dirty="0" err="1"/>
              <a:t>Tweeten</a:t>
            </a:r>
            <a:r>
              <a:rPr lang="en-US" sz="3400" i="1" dirty="0"/>
              <a:t>, 1994)</a:t>
            </a:r>
          </a:p>
          <a:p>
            <a:pPr marL="457200" lvl="1" indent="-457200" eaLnBrk="1" fontAlgn="auto" hangingPunct="1">
              <a:spcAft>
                <a:spcPts val="0"/>
              </a:spcAft>
              <a:buNone/>
              <a:defRPr/>
            </a:pPr>
            <a:endParaRPr lang="en-US" sz="1300" i="1" dirty="0"/>
          </a:p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C00000"/>
                </a:solidFill>
              </a:rPr>
              <a:t>Good writing </a:t>
            </a:r>
            <a:r>
              <a:rPr lang="en-US" sz="3200" dirty="0"/>
              <a:t>provides the </a:t>
            </a:r>
            <a:r>
              <a:rPr lang="en-US" sz="3200" i="1" dirty="0"/>
              <a:t>evidence </a:t>
            </a:r>
            <a:r>
              <a:rPr lang="en-US" sz="3200" dirty="0"/>
              <a:t>of </a:t>
            </a:r>
            <a:r>
              <a:rPr lang="en-US" sz="3200" dirty="0">
                <a:solidFill>
                  <a:srgbClr val="C00000"/>
                </a:solidFill>
              </a:rPr>
              <a:t>good thinking</a:t>
            </a:r>
            <a:r>
              <a:rPr lang="en-US" sz="3200" dirty="0"/>
              <a:t>.   “visible thinking”</a:t>
            </a:r>
          </a:p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u="sng" dirty="0"/>
              <a:t>Poor writing </a:t>
            </a:r>
            <a:r>
              <a:rPr lang="en-US" sz="3200" dirty="0"/>
              <a:t>is a </a:t>
            </a:r>
            <a:r>
              <a:rPr lang="en-US" sz="3200" dirty="0">
                <a:solidFill>
                  <a:srgbClr val="C00000"/>
                </a:solidFill>
              </a:rPr>
              <a:t>recognized problem </a:t>
            </a:r>
            <a:r>
              <a:rPr lang="en-US" sz="3200" dirty="0"/>
              <a:t>both within graduate programs and among professionals</a:t>
            </a:r>
          </a:p>
          <a:p>
            <a:pPr marL="457200" lvl="1" indent="-45720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As with other scientists, we often fail to communicate well due to </a:t>
            </a:r>
            <a:r>
              <a:rPr lang="en-US" sz="3200" dirty="0">
                <a:solidFill>
                  <a:srgbClr val="C00000"/>
                </a:solidFill>
              </a:rPr>
              <a:t>excessive jargon</a:t>
            </a:r>
            <a:r>
              <a:rPr lang="en-US" sz="3200" dirty="0"/>
              <a:t>, use of </a:t>
            </a:r>
            <a:r>
              <a:rPr lang="en-US" sz="3200" dirty="0">
                <a:solidFill>
                  <a:srgbClr val="C00000"/>
                </a:solidFill>
              </a:rPr>
              <a:t>mathematics</a:t>
            </a:r>
            <a:r>
              <a:rPr lang="en-US" sz="3200" dirty="0"/>
              <a:t> and </a:t>
            </a:r>
            <a:r>
              <a:rPr lang="en-US" sz="3200" dirty="0">
                <a:solidFill>
                  <a:srgbClr val="C00000"/>
                </a:solidFill>
              </a:rPr>
              <a:t>unclear writing</a:t>
            </a:r>
          </a:p>
        </p:txBody>
      </p:sp>
      <p:sp>
        <p:nvSpPr>
          <p:cNvPr id="4587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AA9C7F7-EAB8-4799-A53D-F4D6825985AA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356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6552" y="1618595"/>
            <a:ext cx="10615447" cy="5102882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Technical or </a:t>
            </a:r>
            <a:r>
              <a:rPr lang="en-US" dirty="0" smtClean="0">
                <a:solidFill>
                  <a:srgbClr val="C00000"/>
                </a:solidFill>
              </a:rPr>
              <a:t>scientific writing is difficult </a:t>
            </a:r>
            <a:r>
              <a:rPr lang="en-US" dirty="0" smtClean="0"/>
              <a:t>due to the </a:t>
            </a:r>
            <a:r>
              <a:rPr lang="en-US" dirty="0" smtClean="0">
                <a:solidFill>
                  <a:srgbClr val="C00000"/>
                </a:solidFill>
              </a:rPr>
              <a:t>complex</a:t>
            </a:r>
            <a:r>
              <a:rPr lang="en-US" dirty="0" smtClean="0"/>
              <a:t> nature of the subject and the need to be very </a:t>
            </a:r>
            <a:r>
              <a:rPr lang="en-US" dirty="0" smtClean="0"/>
              <a:t>exact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Good writing </a:t>
            </a:r>
            <a:r>
              <a:rPr lang="en-US" dirty="0" smtClean="0">
                <a:solidFill>
                  <a:srgbClr val="C00000"/>
                </a:solidFill>
              </a:rPr>
              <a:t>can be learned and taught</a:t>
            </a:r>
            <a:r>
              <a:rPr lang="en-US" dirty="0" smtClean="0"/>
              <a:t>.  It requires </a:t>
            </a:r>
            <a:r>
              <a:rPr lang="en-US" u="sng" dirty="0" smtClean="0"/>
              <a:t>practice</a:t>
            </a:r>
            <a:r>
              <a:rPr lang="en-US" dirty="0" smtClean="0"/>
              <a:t> and </a:t>
            </a:r>
            <a:r>
              <a:rPr lang="en-US" u="sng" dirty="0" smtClean="0"/>
              <a:t>patience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Writing </a:t>
            </a:r>
            <a:r>
              <a:rPr lang="en-US" dirty="0" smtClean="0">
                <a:solidFill>
                  <a:srgbClr val="C00000"/>
                </a:solidFill>
              </a:rPr>
              <a:t>is a </a:t>
            </a:r>
            <a:r>
              <a:rPr lang="en-US" i="1" dirty="0" smtClean="0">
                <a:solidFill>
                  <a:srgbClr val="C00000"/>
                </a:solidFill>
              </a:rPr>
              <a:t>process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– involving </a:t>
            </a:r>
            <a:r>
              <a:rPr lang="en-US" u="sng" dirty="0" smtClean="0"/>
              <a:t>rewriting</a:t>
            </a:r>
            <a:r>
              <a:rPr lang="en-US" dirty="0" smtClean="0"/>
              <a:t>, often </a:t>
            </a:r>
            <a:r>
              <a:rPr lang="en-US" dirty="0" smtClean="0">
                <a:solidFill>
                  <a:srgbClr val="C00000"/>
                </a:solidFill>
              </a:rPr>
              <a:t>many times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 smtClean="0">
              <a:solidFill>
                <a:srgbClr val="C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Writing goes </a:t>
            </a:r>
            <a:r>
              <a:rPr lang="en-US" dirty="0" smtClean="0">
                <a:solidFill>
                  <a:srgbClr val="C00000"/>
                </a:solidFill>
              </a:rPr>
              <a:t>beyond simply reporting </a:t>
            </a:r>
            <a:r>
              <a:rPr lang="en-US" dirty="0" smtClean="0"/>
              <a:t>research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sz="3000" dirty="0" smtClean="0"/>
              <a:t>Makes research results accessible to others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sz="3000" dirty="0" smtClean="0"/>
              <a:t>Affects one’s professional standing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sz="3000" dirty="0" smtClean="0"/>
              <a:t>Provides </a:t>
            </a:r>
            <a:r>
              <a:rPr lang="en-US" sz="3000" dirty="0" smtClean="0">
                <a:solidFill>
                  <a:srgbClr val="C00000"/>
                </a:solidFill>
              </a:rPr>
              <a:t>evidence</a:t>
            </a:r>
            <a:r>
              <a:rPr lang="en-US" sz="3000" dirty="0" smtClean="0"/>
              <a:t> of research productivity</a:t>
            </a:r>
          </a:p>
        </p:txBody>
      </p:sp>
      <p:sp>
        <p:nvSpPr>
          <p:cNvPr id="46080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3222A1D-E816-42E7-B806-6E237160C9F6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98076" y="332611"/>
            <a:ext cx="87900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800" b="1" dirty="0">
                <a:solidFill>
                  <a:srgbClr val="9BBB59">
                    <a:lumMod val="75000"/>
                  </a:srgbClr>
                </a:solidFill>
                <a:ea typeface="+mj-ea"/>
                <a:cs typeface="+mj-cs"/>
              </a:rPr>
              <a:t>Importance of </a:t>
            </a:r>
            <a:r>
              <a:rPr lang="en-US" altLang="en-US" sz="4800" b="1" dirty="0" smtClean="0">
                <a:solidFill>
                  <a:srgbClr val="9BBB59">
                    <a:lumMod val="75000"/>
                  </a:srgbClr>
                </a:solidFill>
                <a:ea typeface="+mj-ea"/>
                <a:cs typeface="+mj-cs"/>
              </a:rPr>
              <a:t>Writing Cont’d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192494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6552" y="1702676"/>
            <a:ext cx="10373710" cy="50188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dirty="0" smtClean="0"/>
              <a:t>In effective written communication we:</a:t>
            </a:r>
          </a:p>
          <a:p>
            <a:pPr lvl="1" eaLnBrk="1" hangingPunct="1"/>
            <a:r>
              <a:rPr lang="en-US" altLang="en-US" sz="3000" dirty="0" smtClean="0"/>
              <a:t>Force ourselves to </a:t>
            </a:r>
            <a:r>
              <a:rPr lang="en-US" altLang="en-US" sz="3000" dirty="0" smtClean="0">
                <a:solidFill>
                  <a:srgbClr val="C00000"/>
                </a:solidFill>
              </a:rPr>
              <a:t>clarify and refine </a:t>
            </a:r>
            <a:r>
              <a:rPr lang="en-US" altLang="en-US" sz="3000" dirty="0" smtClean="0"/>
              <a:t>our thoughts</a:t>
            </a:r>
          </a:p>
          <a:p>
            <a:pPr lvl="1" eaLnBrk="1" hangingPunct="1"/>
            <a:r>
              <a:rPr lang="en-US" altLang="en-US" sz="3000" dirty="0" smtClean="0"/>
              <a:t>Place them in </a:t>
            </a:r>
            <a:r>
              <a:rPr lang="en-US" altLang="en-US" sz="3000" dirty="0" smtClean="0">
                <a:solidFill>
                  <a:srgbClr val="C00000"/>
                </a:solidFill>
              </a:rPr>
              <a:t>logical order</a:t>
            </a:r>
          </a:p>
          <a:p>
            <a:pPr lvl="1" eaLnBrk="1" hangingPunct="1"/>
            <a:r>
              <a:rPr lang="en-US" altLang="en-US" sz="3000" dirty="0" smtClean="0"/>
              <a:t>Allow others to “grasp” our thought processes and </a:t>
            </a:r>
            <a:r>
              <a:rPr lang="en-US" altLang="en-US" sz="3000" dirty="0" smtClean="0"/>
              <a:t>reasoning</a:t>
            </a:r>
          </a:p>
          <a:p>
            <a:pPr marL="457200" lvl="1" indent="0" eaLnBrk="1" hangingPunct="1">
              <a:buNone/>
            </a:pPr>
            <a:endParaRPr lang="en-US" altLang="en-US" sz="3000" dirty="0" smtClean="0"/>
          </a:p>
          <a:p>
            <a:pPr eaLnBrk="1" hangingPunct="1"/>
            <a:r>
              <a:rPr lang="en-US" altLang="en-US" dirty="0" smtClean="0"/>
              <a:t>This is why </a:t>
            </a:r>
            <a:r>
              <a:rPr lang="en-US" altLang="en-US" i="1" dirty="0" smtClean="0">
                <a:solidFill>
                  <a:srgbClr val="C00000"/>
                </a:solidFill>
              </a:rPr>
              <a:t>written</a:t>
            </a:r>
            <a:r>
              <a:rPr lang="en-US" altLang="en-US" dirty="0" smtClean="0">
                <a:solidFill>
                  <a:srgbClr val="C00000"/>
                </a:solidFill>
              </a:rPr>
              <a:t> research proposals </a:t>
            </a:r>
            <a:r>
              <a:rPr lang="en-US" altLang="en-US" dirty="0" smtClean="0"/>
              <a:t>are of special importance in </a:t>
            </a:r>
            <a:r>
              <a:rPr lang="en-US" altLang="en-US" u="sng" dirty="0" smtClean="0"/>
              <a:t>planning </a:t>
            </a:r>
            <a:r>
              <a:rPr lang="en-US" altLang="en-US" u="sng" dirty="0" smtClean="0"/>
              <a:t>research.</a:t>
            </a:r>
          </a:p>
          <a:p>
            <a:pPr marL="0" indent="0" eaLnBrk="1" hangingPunct="1">
              <a:buNone/>
            </a:pPr>
            <a:endParaRPr lang="en-US" altLang="en-US" u="sng" dirty="0" smtClean="0"/>
          </a:p>
          <a:p>
            <a:pPr eaLnBrk="1" hangingPunct="1"/>
            <a:r>
              <a:rPr lang="en-US" altLang="en-US" dirty="0" smtClean="0"/>
              <a:t>The process </a:t>
            </a:r>
            <a:r>
              <a:rPr lang="en-US" altLang="en-US" dirty="0" smtClean="0">
                <a:solidFill>
                  <a:srgbClr val="C00000"/>
                </a:solidFill>
              </a:rPr>
              <a:t>can differ at various stages</a:t>
            </a:r>
            <a:r>
              <a:rPr lang="en-US" altLang="en-US" dirty="0" smtClean="0"/>
              <a:t>:  </a:t>
            </a:r>
            <a:r>
              <a:rPr lang="en-US" altLang="en-US" u="sng" dirty="0" smtClean="0"/>
              <a:t>early</a:t>
            </a:r>
            <a:r>
              <a:rPr lang="en-US" altLang="en-US" dirty="0" smtClean="0"/>
              <a:t> stages may just involve “</a:t>
            </a:r>
            <a:r>
              <a:rPr lang="en-US" altLang="en-US" dirty="0" smtClean="0">
                <a:solidFill>
                  <a:srgbClr val="C00000"/>
                </a:solidFill>
              </a:rPr>
              <a:t>scribbling</a:t>
            </a:r>
            <a:r>
              <a:rPr lang="en-US" altLang="en-US" dirty="0" smtClean="0"/>
              <a:t>” notes, while </a:t>
            </a:r>
            <a:r>
              <a:rPr lang="en-US" altLang="en-US" u="sng" dirty="0" smtClean="0"/>
              <a:t>final reports </a:t>
            </a:r>
            <a:r>
              <a:rPr lang="en-US" altLang="en-US" dirty="0" smtClean="0"/>
              <a:t>and manuscripts require great </a:t>
            </a:r>
            <a:r>
              <a:rPr lang="en-US" altLang="en-US" dirty="0" smtClean="0">
                <a:solidFill>
                  <a:srgbClr val="C00000"/>
                </a:solidFill>
              </a:rPr>
              <a:t>precision and organization</a:t>
            </a:r>
          </a:p>
        </p:txBody>
      </p:sp>
      <p:sp>
        <p:nvSpPr>
          <p:cNvPr id="46285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54E76A-1731-40C6-964F-E1241B0A80B3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11820" y="346841"/>
            <a:ext cx="83031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en-US" sz="4800" b="1" dirty="0">
                <a:solidFill>
                  <a:srgbClr val="9BBB59">
                    <a:lumMod val="75000"/>
                  </a:srgbClr>
                </a:solidFill>
              </a:rPr>
              <a:t>Importance of Writing Cont’d</a:t>
            </a:r>
            <a:endParaRPr lang="en-GB" sz="4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18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Getting started with writing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Practical hints to assist you get started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Create time for your writing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Write when your mind is fresh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Find a regular writing place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Set goals and achieve them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Use word processor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Generate a plan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Finish the writing session on a high point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Get friends to read your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96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chemeClr val="accent3">
                    <a:lumMod val="50000"/>
                  </a:schemeClr>
                </a:solidFill>
              </a:rPr>
              <a:t>Types of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752600"/>
            <a:ext cx="10119360" cy="4603751"/>
          </a:xfrm>
        </p:spPr>
        <p:txBody>
          <a:bodyPr>
            <a:normAutofit fontScale="92500" lnSpcReduction="10000"/>
          </a:bodyPr>
          <a:lstStyle/>
          <a:p>
            <a:pPr marL="457200" lvl="1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3600" dirty="0"/>
              <a:t>There are many different formats for reporting research;  </a:t>
            </a:r>
            <a:r>
              <a:rPr lang="en-US" altLang="en-US" sz="3600" u="sng" dirty="0">
                <a:solidFill>
                  <a:srgbClr val="C00000"/>
                </a:solidFill>
              </a:rPr>
              <a:t>journal articles</a:t>
            </a:r>
            <a:r>
              <a:rPr lang="en-US" altLang="en-US" sz="3600" dirty="0">
                <a:solidFill>
                  <a:srgbClr val="C00000"/>
                </a:solidFill>
              </a:rPr>
              <a:t>, </a:t>
            </a:r>
            <a:r>
              <a:rPr lang="en-US" altLang="en-US" sz="3600" u="sng" dirty="0">
                <a:solidFill>
                  <a:srgbClr val="C00000"/>
                </a:solidFill>
              </a:rPr>
              <a:t>technical research reports</a:t>
            </a:r>
            <a:r>
              <a:rPr lang="en-US" altLang="en-US" sz="3600" dirty="0">
                <a:solidFill>
                  <a:srgbClr val="C00000"/>
                </a:solidFill>
              </a:rPr>
              <a:t>, </a:t>
            </a:r>
            <a:r>
              <a:rPr lang="en-US" altLang="en-US" sz="3600" u="sng" dirty="0">
                <a:solidFill>
                  <a:srgbClr val="C00000"/>
                </a:solidFill>
              </a:rPr>
              <a:t>monographs or books</a:t>
            </a:r>
            <a:r>
              <a:rPr lang="en-US" altLang="en-US" sz="3600" dirty="0">
                <a:solidFill>
                  <a:srgbClr val="C00000"/>
                </a:solidFill>
              </a:rPr>
              <a:t>, </a:t>
            </a:r>
            <a:r>
              <a:rPr lang="en-US" altLang="en-US" sz="3600" u="sng" dirty="0">
                <a:solidFill>
                  <a:srgbClr val="C00000"/>
                </a:solidFill>
              </a:rPr>
              <a:t>graduate theses or dissertations</a:t>
            </a:r>
            <a:r>
              <a:rPr lang="en-US" altLang="en-US" sz="3600" dirty="0" smtClean="0"/>
              <a:t>.</a:t>
            </a:r>
          </a:p>
          <a:p>
            <a:pPr marL="0" lvl="1" indent="0" eaLnBrk="1" hangingPunct="1">
              <a:buNone/>
            </a:pPr>
            <a:endParaRPr lang="en-US" altLang="en-US" sz="3600" dirty="0"/>
          </a:p>
          <a:p>
            <a:pPr marL="457200" lvl="1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3600" dirty="0"/>
              <a:t>Research is also reported orally at </a:t>
            </a:r>
            <a:r>
              <a:rPr lang="en-US" altLang="en-US" sz="3600" u="sng" dirty="0">
                <a:solidFill>
                  <a:srgbClr val="C00000"/>
                </a:solidFill>
              </a:rPr>
              <a:t>professional meetings</a:t>
            </a:r>
            <a:r>
              <a:rPr lang="en-US" altLang="en-US" sz="3600" dirty="0">
                <a:solidFill>
                  <a:srgbClr val="C00000"/>
                </a:solidFill>
              </a:rPr>
              <a:t>, </a:t>
            </a:r>
            <a:r>
              <a:rPr lang="en-US" altLang="en-US" sz="3600" u="sng" dirty="0">
                <a:solidFill>
                  <a:srgbClr val="C00000"/>
                </a:solidFill>
              </a:rPr>
              <a:t>seminars</a:t>
            </a:r>
            <a:r>
              <a:rPr lang="en-US" altLang="en-US" sz="3600" dirty="0">
                <a:solidFill>
                  <a:srgbClr val="C00000"/>
                </a:solidFill>
              </a:rPr>
              <a:t>, </a:t>
            </a:r>
            <a:r>
              <a:rPr lang="en-US" altLang="en-US" sz="3600" u="sng" dirty="0">
                <a:solidFill>
                  <a:srgbClr val="C00000"/>
                </a:solidFill>
              </a:rPr>
              <a:t>symposia</a:t>
            </a:r>
            <a:r>
              <a:rPr lang="en-US" altLang="en-US" sz="3600" dirty="0">
                <a:solidFill>
                  <a:srgbClr val="C00000"/>
                </a:solidFill>
              </a:rPr>
              <a:t>, and </a:t>
            </a:r>
            <a:r>
              <a:rPr lang="en-US" altLang="en-US" sz="3600" u="sng" dirty="0">
                <a:solidFill>
                  <a:srgbClr val="C00000"/>
                </a:solidFill>
              </a:rPr>
              <a:t>workshops</a:t>
            </a:r>
            <a:r>
              <a:rPr lang="en-US" altLang="en-US" sz="3600" dirty="0" smtClean="0">
                <a:solidFill>
                  <a:srgbClr val="C00000"/>
                </a:solidFill>
              </a:rPr>
              <a:t>.</a:t>
            </a:r>
          </a:p>
          <a:p>
            <a:pPr marL="0" lvl="1" indent="0" eaLnBrk="1" hangingPunct="1">
              <a:buNone/>
            </a:pPr>
            <a:r>
              <a:rPr lang="en-US" altLang="en-US" sz="3600" dirty="0" smtClean="0">
                <a:solidFill>
                  <a:srgbClr val="C00000"/>
                </a:solidFill>
              </a:rPr>
              <a:t> </a:t>
            </a:r>
            <a:endParaRPr lang="en-US" altLang="en-US" sz="3600" dirty="0">
              <a:solidFill>
                <a:srgbClr val="C00000"/>
              </a:solidFill>
            </a:endParaRPr>
          </a:p>
          <a:p>
            <a:pPr marL="457200" lvl="1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3600" dirty="0"/>
              <a:t>These oral reports, however, are usually based on previous written reports</a:t>
            </a:r>
            <a:r>
              <a:rPr lang="en-US" altLang="en-US" sz="3200" dirty="0"/>
              <a:t>.</a:t>
            </a:r>
          </a:p>
        </p:txBody>
      </p:sp>
      <p:sp>
        <p:nvSpPr>
          <p:cNvPr id="411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8856ABE-9B0A-4E53-95DA-EEDAEBC434A8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312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DU_Standardiz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DU_Standardiz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2146</TotalTime>
  <Words>2476</Words>
  <Application>Microsoft Office PowerPoint</Application>
  <PresentationFormat>Widescreen</PresentationFormat>
  <Paragraphs>337</Paragraphs>
  <Slides>40</Slides>
  <Notes>29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MS PGothic</vt:lpstr>
      <vt:lpstr>Arial</vt:lpstr>
      <vt:lpstr>Calibri</vt:lpstr>
      <vt:lpstr>Wingdings</vt:lpstr>
      <vt:lpstr>EDU_Standardized</vt:lpstr>
      <vt:lpstr>1_EDU_Standardized</vt:lpstr>
      <vt:lpstr>Bitmap Image</vt:lpstr>
      <vt:lpstr>AGE 3381 Topic 8 Writing and presenting your project report by R. N. Kiwanuka-Lubinda </vt:lpstr>
      <vt:lpstr>Presentation Overview</vt:lpstr>
      <vt:lpstr>Introduction</vt:lpstr>
      <vt:lpstr>Introduction Cont’d</vt:lpstr>
      <vt:lpstr>Importance of Writing</vt:lpstr>
      <vt:lpstr>PowerPoint Presentation</vt:lpstr>
      <vt:lpstr>PowerPoint Presentation</vt:lpstr>
      <vt:lpstr>Getting started with writing</vt:lpstr>
      <vt:lpstr>Types of Reports</vt:lpstr>
      <vt:lpstr>Types of Reports Cont’d</vt:lpstr>
      <vt:lpstr>Types of Reports Cont’d</vt:lpstr>
      <vt:lpstr>Components of a Research Report</vt:lpstr>
      <vt:lpstr>PowerPoint Presentation</vt:lpstr>
      <vt:lpstr>PowerPoint Presentation</vt:lpstr>
      <vt:lpstr>PowerPoint Presentation</vt:lpstr>
      <vt:lpstr>Writing the Methods/Procedures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Components of a Research Report Cont’d </vt:lpstr>
      <vt:lpstr>Writing the Conclusions</vt:lpstr>
      <vt:lpstr>PowerPoint Presentation</vt:lpstr>
      <vt:lpstr>Writing conclusions continued</vt:lpstr>
      <vt:lpstr>Writing conclusions continued </vt:lpstr>
      <vt:lpstr>PowerPoint Presentation</vt:lpstr>
      <vt:lpstr>Writing Guidelines and Tips</vt:lpstr>
      <vt:lpstr>PowerPoint Presentation</vt:lpstr>
      <vt:lpstr>PowerPoint Presentation</vt:lpstr>
      <vt:lpstr>PowerPoint Presentation</vt:lpstr>
      <vt:lpstr>Some Technical Points of Style</vt:lpstr>
      <vt:lpstr>Oral presentation of the report</vt:lpstr>
      <vt:lpstr>Making the presentation</vt:lpstr>
      <vt:lpstr>Publishing</vt:lpstr>
      <vt:lpstr>PowerPoint Presentation</vt:lpstr>
      <vt:lpstr>Authorship</vt:lpstr>
      <vt:lpstr>PowerPoint Presentation</vt:lpstr>
      <vt:lpstr>PowerPoint Presentation</vt:lpstr>
      <vt:lpstr>The End  Thanks for listening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 3381 Research Project  by R. N. Kiwanuka-Lubinda</dc:title>
  <dc:creator>RNKL</dc:creator>
  <cp:lastModifiedBy>Kiwanuka-Lubinda</cp:lastModifiedBy>
  <cp:revision>180</cp:revision>
  <dcterms:created xsi:type="dcterms:W3CDTF">2019-02-27T02:04:28Z</dcterms:created>
  <dcterms:modified xsi:type="dcterms:W3CDTF">2023-05-30T07:59:02Z</dcterms:modified>
</cp:coreProperties>
</file>