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0" r:id="rId3"/>
    <p:sldId id="257" r:id="rId4"/>
    <p:sldId id="258" r:id="rId5"/>
    <p:sldId id="259" r:id="rId6"/>
    <p:sldId id="260" r:id="rId7"/>
    <p:sldId id="261" r:id="rId8"/>
    <p:sldId id="267" r:id="rId9"/>
    <p:sldId id="289" r:id="rId10"/>
    <p:sldId id="268" r:id="rId11"/>
    <p:sldId id="269" r:id="rId12"/>
    <p:sldId id="287" r:id="rId13"/>
    <p:sldId id="288" r:id="rId14"/>
    <p:sldId id="270" r:id="rId15"/>
    <p:sldId id="271" r:id="rId16"/>
    <p:sldId id="272" r:id="rId17"/>
    <p:sldId id="285" r:id="rId18"/>
    <p:sldId id="262" r:id="rId19"/>
    <p:sldId id="263" r:id="rId20"/>
    <p:sldId id="264" r:id="rId21"/>
    <p:sldId id="265" r:id="rId22"/>
    <p:sldId id="266" r:id="rId23"/>
    <p:sldId id="273" r:id="rId24"/>
    <p:sldId id="274" r:id="rId25"/>
    <p:sldId id="275" r:id="rId26"/>
    <p:sldId id="276" r:id="rId27"/>
    <p:sldId id="277" r:id="rId28"/>
    <p:sldId id="278" r:id="rId29"/>
    <p:sldId id="279" r:id="rId30"/>
    <p:sldId id="281" r:id="rId31"/>
    <p:sldId id="280" r:id="rId32"/>
    <p:sldId id="282" r:id="rId33"/>
    <p:sldId id="283" r:id="rId34"/>
    <p:sldId id="284"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3" autoAdjust="0"/>
    <p:restoredTop sz="94660"/>
  </p:normalViewPr>
  <p:slideViewPr>
    <p:cSldViewPr snapToGrid="0">
      <p:cViewPr varScale="1">
        <p:scale>
          <a:sx n="67" d="100"/>
          <a:sy n="67" d="100"/>
        </p:scale>
        <p:origin x="10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2715186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104585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4641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3007808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7945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32329934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2417078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3429939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161658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ABD3B7-F173-47D9-8A16-3AAC91CB766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991836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ABD3B7-F173-47D9-8A16-3AAC91CB7665}"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178333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ABD3B7-F173-47D9-8A16-3AAC91CB7665}" type="datetimeFigureOut">
              <a:rPr lang="en-US" smtClean="0"/>
              <a:t>5/14/2024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1470635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ABD3B7-F173-47D9-8A16-3AAC91CB7665}" type="datetimeFigureOut">
              <a:rPr lang="en-US" smtClean="0"/>
              <a:t>5/14/2024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1410617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ABD3B7-F173-47D9-8A16-3AAC91CB7665}" type="datetimeFigureOut">
              <a:rPr lang="en-US" smtClean="0"/>
              <a:t>5/14/2024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2856206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ABD3B7-F173-47D9-8A16-3AAC91CB7665}"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2089082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5ABD3B7-F173-47D9-8A16-3AAC91CB7665}"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21ABA-5905-4BC8-91B5-C6B9E7F010FD}" type="slidenum">
              <a:rPr lang="en-US" smtClean="0"/>
              <a:t>‹#›</a:t>
            </a:fld>
            <a:endParaRPr lang="en-US"/>
          </a:p>
        </p:txBody>
      </p:sp>
    </p:spTree>
    <p:extLst>
      <p:ext uri="{BB962C8B-B14F-4D97-AF65-F5344CB8AC3E}">
        <p14:creationId xmlns:p14="http://schemas.microsoft.com/office/powerpoint/2010/main" val="2451262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ABD3B7-F173-47D9-8A16-3AAC91CB7665}" type="datetimeFigureOut">
              <a:rPr lang="en-US" smtClean="0"/>
              <a:t>5/14/2024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5421ABA-5905-4BC8-91B5-C6B9E7F010FD}" type="slidenum">
              <a:rPr lang="en-US" smtClean="0"/>
              <a:t>‹#›</a:t>
            </a:fld>
            <a:endParaRPr lang="en-US"/>
          </a:p>
        </p:txBody>
      </p:sp>
    </p:spTree>
    <p:extLst>
      <p:ext uri="{BB962C8B-B14F-4D97-AF65-F5344CB8AC3E}">
        <p14:creationId xmlns:p14="http://schemas.microsoft.com/office/powerpoint/2010/main" val="26355005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1" y="3571876"/>
            <a:ext cx="7300914" cy="700088"/>
          </a:xfrm>
        </p:spPr>
        <p:txBody>
          <a:bodyPr/>
          <a:lstStyle/>
          <a:p>
            <a:r>
              <a:rPr lang="en-US" sz="4000" b="1" dirty="0" smtClean="0"/>
              <a:t>FINANCIAL FORECASTING</a:t>
            </a:r>
            <a:endParaRPr lang="en-US" sz="4000" b="1" dirty="0"/>
          </a:p>
        </p:txBody>
      </p:sp>
      <p:sp>
        <p:nvSpPr>
          <p:cNvPr id="3" name="Subtitle 2"/>
          <p:cNvSpPr>
            <a:spLocks noGrp="1"/>
          </p:cNvSpPr>
          <p:nvPr>
            <p:ph type="subTitle" idx="1"/>
          </p:nvPr>
        </p:nvSpPr>
        <p:spPr>
          <a:xfrm flipV="1">
            <a:off x="1524000" y="5257800"/>
            <a:ext cx="9144000" cy="571500"/>
          </a:xfrm>
        </p:spPr>
        <p:txBody>
          <a:bodyPr/>
          <a:lstStyle/>
          <a:p>
            <a:r>
              <a:rPr lang="en-US" dirty="0" smtClean="0"/>
              <a:t>.</a:t>
            </a:r>
            <a:endParaRPr lang="en-US" dirty="0"/>
          </a:p>
        </p:txBody>
      </p:sp>
    </p:spTree>
    <p:extLst>
      <p:ext uri="{BB962C8B-B14F-4D97-AF65-F5344CB8AC3E}">
        <p14:creationId xmlns:p14="http://schemas.microsoft.com/office/powerpoint/2010/main" val="1324430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RELEVANCE OF FINANCIAL </a:t>
            </a:r>
            <a:r>
              <a:rPr lang="en-US" sz="4000" b="1" dirty="0" smtClean="0">
                <a:latin typeface="Times New Roman" panose="02020603050405020304" pitchFamily="18" charset="0"/>
                <a:cs typeface="Times New Roman" panose="02020603050405020304" pitchFamily="18" charset="0"/>
              </a:rPr>
              <a:t>STATEMENTS</a:t>
            </a:r>
            <a:r>
              <a:rPr lang="en-US" b="1" dirty="0" smtClean="0">
                <a:latin typeface="Times New Roman" panose="02020603050405020304" pitchFamily="18" charset="0"/>
                <a:cs typeface="Times New Roman" panose="02020603050405020304" pitchFamily="18" charset="0"/>
              </a:rPr>
              <a:t> TO NEW VENTURES CONT`D….</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Compliance- financial statements are often required for regulatory compliance and tax purposes, ensuring that startups adhere to legal and accounting standards.</a:t>
            </a:r>
          </a:p>
          <a:p>
            <a:pPr marL="0" indent="0">
              <a:buNone/>
            </a:pPr>
            <a:r>
              <a:rPr lang="en-US" sz="2400" dirty="0" smtClean="0">
                <a:latin typeface="Times New Roman" panose="02020603050405020304" pitchFamily="18" charset="0"/>
                <a:cs typeface="Times New Roman" panose="02020603050405020304" pitchFamily="18" charset="0"/>
              </a:rPr>
              <a:t>4. Planning and forecasting- startups use financial statements for budgeting, forecasting and setting financial goals, helping them to manage cash flow, track progress and plan for future growth.5. Navigating uncertainty- by tracking performance and understanding how to utilize resources enables informed decision making when uncertainty arise. They include KPIs, key performance indicators. </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0084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PROJECTED OR PRO FORMA STATEMENTS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These are financial statements prepared to provide a forward-looking perspective.</a:t>
            </a:r>
          </a:p>
          <a:p>
            <a:r>
              <a:rPr lang="en-US" sz="2400" dirty="0" smtClean="0">
                <a:latin typeface="Times New Roman" panose="02020603050405020304" pitchFamily="18" charset="0"/>
                <a:cs typeface="Times New Roman" panose="02020603050405020304" pitchFamily="18" charset="0"/>
              </a:rPr>
              <a:t>Gives estimate of financial position and performance that may evolve in the future. These include: balance sheet, income statement and cash flow statement Provides past, present and future financial performance.</a:t>
            </a:r>
          </a:p>
        </p:txBody>
      </p:sp>
    </p:spTree>
    <p:extLst>
      <p:ext uri="{BB962C8B-B14F-4D97-AF65-F5344CB8AC3E}">
        <p14:creationId xmlns:p14="http://schemas.microsoft.com/office/powerpoint/2010/main" val="24340974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7337" y="708025"/>
            <a:ext cx="10339387" cy="1920875"/>
          </a:xfrm>
        </p:spPr>
        <p:txBody>
          <a:bodyPr>
            <a:normAutofit/>
          </a:bodyPr>
          <a:lstStyle/>
          <a:p>
            <a:r>
              <a:rPr lang="en-US" sz="4000" b="1" dirty="0" smtClean="0">
                <a:latin typeface="Times New Roman" panose="02020603050405020304" pitchFamily="18" charset="0"/>
                <a:cs typeface="Times New Roman" panose="02020603050405020304" pitchFamily="18" charset="0"/>
              </a:rPr>
              <a:t>BALANCE SHEET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0025" y="2500313"/>
            <a:ext cx="11153775" cy="3676650"/>
          </a:xfrm>
        </p:spPr>
        <p:txBody>
          <a:bodyPr>
            <a:normAutofit/>
          </a:bodyPr>
          <a:lstStyle/>
          <a:p>
            <a:r>
              <a:rPr lang="en-US" sz="2400" dirty="0" smtClean="0">
                <a:latin typeface="Times New Roman" panose="02020603050405020304" pitchFamily="18" charset="0"/>
                <a:cs typeface="Times New Roman" panose="02020603050405020304" pitchFamily="18" charset="0"/>
              </a:rPr>
              <a:t>Balance sheet Provides information about the financial position at a specific</a:t>
            </a:r>
          </a:p>
          <a:p>
            <a:pPr marL="0" indent="0">
              <a:buNone/>
            </a:pPr>
            <a:r>
              <a:rPr lang="en-US" sz="2400" dirty="0" smtClean="0">
                <a:latin typeface="Times New Roman" panose="02020603050405020304" pitchFamily="18" charset="0"/>
                <a:cs typeface="Times New Roman" panose="02020603050405020304" pitchFamily="18" charset="0"/>
              </a:rPr>
              <a:t> period of time for the business. It highlights the business’ assets and liabilities</a:t>
            </a:r>
          </a:p>
          <a:p>
            <a:endParaRPr lang="en-US" sz="2400" dirty="0"/>
          </a:p>
        </p:txBody>
      </p:sp>
    </p:spTree>
    <p:extLst>
      <p:ext uri="{BB962C8B-B14F-4D97-AF65-F5344CB8AC3E}">
        <p14:creationId xmlns:p14="http://schemas.microsoft.com/office/powerpoint/2010/main" val="9862111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3950" y="74613"/>
            <a:ext cx="10515600" cy="1325563"/>
          </a:xfrm>
        </p:spPr>
        <p:txBody>
          <a:bodyPr/>
          <a:lstStyle/>
          <a:p>
            <a:r>
              <a:rPr lang="en-US" dirty="0" smtClean="0"/>
              <a:t>BALANCE SHEET TABLE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738" y="1057275"/>
            <a:ext cx="8113824" cy="5800725"/>
          </a:xfrm>
        </p:spPr>
      </p:pic>
    </p:spTree>
    <p:extLst>
      <p:ext uri="{BB962C8B-B14F-4D97-AF65-F5344CB8AC3E}">
        <p14:creationId xmlns:p14="http://schemas.microsoft.com/office/powerpoint/2010/main" val="37696294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ASSETS VS LIABILITIES</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299" y="1543050"/>
            <a:ext cx="11468100" cy="4633913"/>
          </a:xfrm>
        </p:spPr>
        <p:txBody>
          <a:bodyPr>
            <a:noAutofit/>
          </a:bodyPr>
          <a:lstStyle/>
          <a:p>
            <a:r>
              <a:rPr lang="en-US" sz="2400" dirty="0" smtClean="0">
                <a:latin typeface="Times New Roman" panose="02020603050405020304" pitchFamily="18" charset="0"/>
                <a:cs typeface="Times New Roman" panose="02020603050405020304" pitchFamily="18" charset="0"/>
              </a:rPr>
              <a:t>ASSETS are resources owned by the business of economic value. </a:t>
            </a:r>
          </a:p>
          <a:p>
            <a:r>
              <a:rPr lang="en-US" sz="2400" dirty="0" smtClean="0">
                <a:latin typeface="Times New Roman" panose="02020603050405020304" pitchFamily="18" charset="0"/>
                <a:cs typeface="Times New Roman" panose="02020603050405020304" pitchFamily="18" charset="0"/>
              </a:rPr>
              <a:t>Fixed assets- long term, lifespan of more than a year, may depreciate overtime</a:t>
            </a:r>
          </a:p>
          <a:p>
            <a:pPr marL="0" indent="0">
              <a:buNone/>
            </a:pPr>
            <a:r>
              <a:rPr lang="en-US" sz="2400" dirty="0" smtClean="0">
                <a:latin typeface="Times New Roman" panose="02020603050405020304" pitchFamily="18" charset="0"/>
                <a:cs typeface="Times New Roman" panose="02020603050405020304" pitchFamily="18" charset="0"/>
              </a:rPr>
              <a:t>Current assets- short term, can be converted into cash within a year, examples; cash, debtors, inventory, prepaid expenses.</a:t>
            </a:r>
          </a:p>
          <a:p>
            <a:r>
              <a:rPr lang="en-US" sz="2400" dirty="0" smtClean="0">
                <a:latin typeface="Times New Roman" panose="02020603050405020304" pitchFamily="18" charset="0"/>
                <a:cs typeface="Times New Roman" panose="02020603050405020304" pitchFamily="18" charset="0"/>
              </a:rPr>
              <a:t> LIABILITIES are resources that the business owes other firms.</a:t>
            </a:r>
          </a:p>
          <a:p>
            <a:r>
              <a:rPr lang="en-US" sz="2400" dirty="0" smtClean="0">
                <a:latin typeface="Times New Roman" panose="02020603050405020304" pitchFamily="18" charset="0"/>
                <a:cs typeface="Times New Roman" panose="02020603050405020304" pitchFamily="18" charset="0"/>
              </a:rPr>
              <a:t> Long term- due for more than a year, </a:t>
            </a:r>
          </a:p>
          <a:p>
            <a:r>
              <a:rPr lang="en-US" sz="2400" dirty="0" smtClean="0">
                <a:latin typeface="Times New Roman" panose="02020603050405020304" pitchFamily="18" charset="0"/>
                <a:cs typeface="Times New Roman" panose="02020603050405020304" pitchFamily="18" charset="0"/>
              </a:rPr>
              <a:t>e.g., mortgage, loans, Current liabilities- due within a year, e.g., credit, short term loan, accruals.</a:t>
            </a:r>
          </a:p>
          <a:p>
            <a:r>
              <a:rPr lang="en-US" sz="2400" dirty="0" smtClean="0">
                <a:latin typeface="Times New Roman" panose="02020603050405020304" pitchFamily="18" charset="0"/>
                <a:cs typeface="Times New Roman" panose="02020603050405020304" pitchFamily="18" charset="0"/>
              </a:rPr>
              <a:t> Accruals are obligations a business needs to bill off. E.g., wages and taxes.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16492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9388"/>
            <a:ext cx="10515600" cy="1325563"/>
          </a:xfrm>
        </p:spPr>
        <p:txBody>
          <a:bodyPr/>
          <a:lstStyle/>
          <a:p>
            <a:r>
              <a:rPr lang="en-US" b="1" dirty="0" smtClean="0">
                <a:latin typeface="Times New Roman" panose="02020603050405020304" pitchFamily="18" charset="0"/>
                <a:cs typeface="Times New Roman" panose="02020603050405020304" pitchFamily="18" charset="0"/>
              </a:rPr>
              <a:t>       INCOME STATEMENT CONT`D…</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28625" y="1504951"/>
            <a:ext cx="10925175" cy="4672012"/>
          </a:xfrm>
        </p:spPr>
        <p:txBody>
          <a:bodyPr>
            <a:normAutofit/>
          </a:bodyPr>
          <a:lstStyle/>
          <a:p>
            <a:r>
              <a:rPr lang="en-US" sz="2400" dirty="0" smtClean="0">
                <a:latin typeface="Times New Roman" panose="02020603050405020304" pitchFamily="18" charset="0"/>
                <a:cs typeface="Times New Roman" panose="02020603050405020304" pitchFamily="18" charset="0"/>
              </a:rPr>
              <a:t>Also known as profit and loss account. It shows how finances were generated throughout the business cycle.</a:t>
            </a:r>
          </a:p>
          <a:p>
            <a:r>
              <a:rPr lang="en-US" sz="2400" dirty="0" smtClean="0">
                <a:latin typeface="Times New Roman" panose="02020603050405020304" pitchFamily="18" charset="0"/>
                <a:cs typeface="Times New Roman" panose="02020603050405020304" pitchFamily="18" charset="0"/>
              </a:rPr>
              <a:t>The income statement connects the balance sheet at the start and end of the time period of operation. </a:t>
            </a:r>
          </a:p>
          <a:p>
            <a:pPr marL="0" indent="0">
              <a:buNone/>
            </a:pPr>
            <a:r>
              <a:rPr lang="en-US" sz="2400" dirty="0" smtClean="0">
                <a:latin typeface="Times New Roman" panose="02020603050405020304" pitchFamily="18" charset="0"/>
                <a:cs typeface="Times New Roman" panose="02020603050405020304" pitchFamily="18" charset="0"/>
              </a:rPr>
              <a:t>It illustrates the accumulation of income.</a:t>
            </a:r>
          </a:p>
          <a:p>
            <a:r>
              <a:rPr lang="en-US" sz="2400" dirty="0" smtClean="0">
                <a:latin typeface="Times New Roman" panose="02020603050405020304" pitchFamily="18" charset="0"/>
                <a:cs typeface="Times New Roman" panose="02020603050405020304" pitchFamily="18" charset="0"/>
              </a:rPr>
              <a:t>Format;</a:t>
            </a:r>
          </a:p>
          <a:p>
            <a:r>
              <a:rPr lang="en-US" sz="2400" dirty="0" smtClean="0">
                <a:latin typeface="Times New Roman" panose="02020603050405020304" pitchFamily="18" charset="0"/>
                <a:cs typeface="Times New Roman" panose="02020603050405020304" pitchFamily="18" charset="0"/>
              </a:rPr>
              <a:t>Turnover- sales, sales returns, discounts, interests, discount received, rent, commission.</a:t>
            </a:r>
          </a:p>
          <a:p>
            <a:r>
              <a:rPr lang="en-US" sz="2400" dirty="0" smtClean="0">
                <a:latin typeface="Times New Roman" panose="02020603050405020304" pitchFamily="18" charset="0"/>
                <a:cs typeface="Times New Roman" panose="02020603050405020304" pitchFamily="18" charset="0"/>
              </a:rPr>
              <a:t>Turnover is the money generated throughout the business cycle.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2712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 INCOME STATEMENT CONT`D…</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85763" y="1543050"/>
            <a:ext cx="10968037" cy="4633913"/>
          </a:xfrm>
        </p:spPr>
        <p:txBody>
          <a:bodyPr>
            <a:normAutofit/>
          </a:bodyPr>
          <a:lstStyle/>
          <a:p>
            <a:r>
              <a:rPr lang="en-US" sz="2400" dirty="0" smtClean="0">
                <a:latin typeface="Times New Roman" panose="02020603050405020304" pitchFamily="18" charset="0"/>
                <a:cs typeface="Times New Roman" panose="02020603050405020304" pitchFamily="18" charset="0"/>
              </a:rPr>
              <a:t>Cost of goods sold- for a specific time period.</a:t>
            </a:r>
          </a:p>
          <a:p>
            <a:r>
              <a:rPr lang="en-US" sz="2400" dirty="0" smtClean="0">
                <a:latin typeface="Times New Roman" panose="02020603050405020304" pitchFamily="18" charset="0"/>
                <a:cs typeface="Times New Roman" panose="02020603050405020304" pitchFamily="18" charset="0"/>
              </a:rPr>
              <a:t>Gross profit- difference between total sales and cost of goods sold.</a:t>
            </a:r>
          </a:p>
          <a:p>
            <a:r>
              <a:rPr lang="en-US" sz="2400" dirty="0" smtClean="0">
                <a:latin typeface="Times New Roman" panose="02020603050405020304" pitchFamily="18" charset="0"/>
                <a:cs typeface="Times New Roman" panose="02020603050405020304" pitchFamily="18" charset="0"/>
              </a:rPr>
              <a:t>Gross profit is the money available to cover operating expenses and to generate profit.</a:t>
            </a:r>
          </a:p>
          <a:p>
            <a:r>
              <a:rPr lang="en-US" sz="2400" dirty="0" smtClean="0">
                <a:latin typeface="Times New Roman" panose="02020603050405020304" pitchFamily="18" charset="0"/>
                <a:cs typeface="Times New Roman" panose="02020603050405020304" pitchFamily="18" charset="0"/>
              </a:rPr>
              <a:t>Depreciation Loss of value of a fixed asset over a period of time due to wear and tear effect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4691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 INCOME STATEMENT</a:t>
            </a:r>
            <a:endParaRPr lang="en-US"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8200" y="1485900"/>
            <a:ext cx="7048500" cy="5143500"/>
          </a:xfrm>
        </p:spPr>
      </p:pic>
    </p:spTree>
    <p:extLst>
      <p:ext uri="{BB962C8B-B14F-4D97-AF65-F5344CB8AC3E}">
        <p14:creationId xmlns:p14="http://schemas.microsoft.com/office/powerpoint/2010/main" val="25588512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latin typeface="Times New Roman" panose="02020603050405020304" pitchFamily="18" charset="0"/>
                <a:cs typeface="Times New Roman" panose="02020603050405020304" pitchFamily="18" charset="0"/>
              </a:rPr>
              <a:t>PREPARING</a:t>
            </a:r>
            <a:r>
              <a:rPr lang="en-US" b="1" dirty="0" smtClean="0">
                <a:latin typeface="Times New Roman" panose="02020603050405020304" pitchFamily="18" charset="0"/>
                <a:cs typeface="Times New Roman" panose="02020603050405020304" pitchFamily="18" charset="0"/>
              </a:rPr>
              <a:t> FINANCIAL BUDGET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14325" y="1930399"/>
            <a:ext cx="11039475" cy="4217987"/>
          </a:xfrm>
        </p:spPr>
        <p:txBody>
          <a:bodyPr>
            <a:normAutofit/>
          </a:bodyPr>
          <a:lstStyle/>
          <a:p>
            <a:pPr marL="0" indent="0">
              <a:buNone/>
            </a:pPr>
            <a:r>
              <a:rPr lang="en-US" sz="2400" b="1" dirty="0" smtClean="0">
                <a:latin typeface="Times New Roman" panose="02020603050405020304" pitchFamily="18" charset="0"/>
                <a:cs typeface="Times New Roman" panose="02020603050405020304" pitchFamily="18" charset="0"/>
              </a:rPr>
              <a:t>                        OPERATING BUDGETING</a:t>
            </a:r>
          </a:p>
          <a:p>
            <a:pPr marL="0" indent="0">
              <a:buNone/>
            </a:pPr>
            <a:r>
              <a:rPr lang="en-US" sz="2400" dirty="0" smtClean="0">
                <a:latin typeface="Times New Roman" panose="02020603050405020304" pitchFamily="18" charset="0"/>
                <a:cs typeface="Times New Roman" panose="02020603050405020304" pitchFamily="18" charset="0"/>
              </a:rPr>
              <a:t>Operation Budget refers to the process of planning, managing, and controlling financial</a:t>
            </a:r>
          </a:p>
          <a:p>
            <a:pPr marL="0" indent="0">
              <a:buNone/>
            </a:pPr>
            <a:r>
              <a:rPr lang="en-US" sz="2400" dirty="0" smtClean="0">
                <a:latin typeface="Times New Roman" panose="02020603050405020304" pitchFamily="18" charset="0"/>
                <a:cs typeface="Times New Roman" panose="02020603050405020304" pitchFamily="18" charset="0"/>
              </a:rPr>
              <a:t> resources to achieve organizational goals and objectives.</a:t>
            </a:r>
          </a:p>
          <a:p>
            <a:pPr marL="0" indent="0">
              <a:buNone/>
            </a:pPr>
            <a:r>
              <a:rPr lang="en-US" sz="2400" dirty="0" smtClean="0">
                <a:latin typeface="Times New Roman" panose="02020603050405020304" pitchFamily="18" charset="0"/>
                <a:cs typeface="Times New Roman" panose="02020603050405020304" pitchFamily="18" charset="0"/>
              </a:rPr>
              <a:t> Operation Budget is a comprehensive financial plan outlining projected income and expenses</a:t>
            </a:r>
          </a:p>
          <a:p>
            <a:pPr marL="0" indent="0">
              <a:buNone/>
            </a:pPr>
            <a:r>
              <a:rPr lang="en-US" sz="2400" dirty="0" smtClean="0">
                <a:latin typeface="Times New Roman" panose="02020603050405020304" pitchFamily="18" charset="0"/>
                <a:cs typeface="Times New Roman" panose="02020603050405020304" pitchFamily="18" charset="0"/>
              </a:rPr>
              <a:t> for an organization over a specific period, typically a year.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0003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OPERATING BUDGETING cont`d</a:t>
            </a:r>
            <a:br>
              <a:rPr lang="en-US" sz="4000" b="1" dirty="0" smtClean="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14350" y="1514475"/>
            <a:ext cx="10839450" cy="4662488"/>
          </a:xfrm>
        </p:spPr>
        <p:txBody>
          <a:bodyPr>
            <a:normAutofit/>
          </a:bodyPr>
          <a:lstStyle/>
          <a:p>
            <a:r>
              <a:rPr lang="en-US" sz="2400" dirty="0" smtClean="0">
                <a:latin typeface="Times New Roman" panose="02020603050405020304" pitchFamily="18" charset="0"/>
                <a:cs typeface="Times New Roman" panose="02020603050405020304" pitchFamily="18" charset="0"/>
              </a:rPr>
              <a:t> Identifies revenue sources and estimates income</a:t>
            </a:r>
          </a:p>
          <a:p>
            <a:r>
              <a:rPr lang="en-US" sz="2400" dirty="0" smtClean="0">
                <a:latin typeface="Times New Roman" panose="02020603050405020304" pitchFamily="18" charset="0"/>
                <a:cs typeface="Times New Roman" panose="02020603050405020304" pitchFamily="18" charset="0"/>
              </a:rPr>
              <a:t>- Categorizes and estimates expenses (fixed, variable, and semi-variable)</a:t>
            </a:r>
          </a:p>
          <a:p>
            <a:r>
              <a:rPr lang="en-US" sz="2400" dirty="0" smtClean="0">
                <a:latin typeface="Times New Roman" panose="02020603050405020304" pitchFamily="18" charset="0"/>
                <a:cs typeface="Times New Roman" panose="02020603050405020304" pitchFamily="18" charset="0"/>
              </a:rPr>
              <a:t>- Sets financial goals and objectives (e.g., profit margins, cash reserves)</a:t>
            </a:r>
          </a:p>
          <a:p>
            <a:r>
              <a:rPr lang="en-US" sz="2400" dirty="0" smtClean="0">
                <a:latin typeface="Times New Roman" panose="02020603050405020304" pitchFamily="18" charset="0"/>
                <a:cs typeface="Times New Roman" panose="02020603050405020304" pitchFamily="18" charset="0"/>
              </a:rPr>
              <a:t>- Allocates resources to various departments and activities</a:t>
            </a:r>
          </a:p>
          <a:p>
            <a:r>
              <a:rPr lang="en-US" sz="2400" dirty="0" smtClean="0">
                <a:latin typeface="Times New Roman" panose="02020603050405020304" pitchFamily="18" charset="0"/>
                <a:cs typeface="Times New Roman" panose="02020603050405020304" pitchFamily="18" charset="0"/>
              </a:rPr>
              <a:t>- Establishes financial controls and monitoring </a:t>
            </a:r>
          </a:p>
          <a:p>
            <a:r>
              <a:rPr lang="en-US" sz="2400" dirty="0" smtClean="0">
                <a:latin typeface="Times New Roman" panose="02020603050405020304" pitchFamily="18" charset="0"/>
                <a:cs typeface="Times New Roman" panose="02020603050405020304" pitchFamily="18" charset="0"/>
              </a:rPr>
              <a:t> Regularly reviews and updates the budget to reflect changing circumstances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0990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GROUP MEMBERS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00063" y="1728789"/>
            <a:ext cx="8773939" cy="4312574"/>
          </a:xfrm>
        </p:spPr>
        <p:txBody>
          <a:bodyPr/>
          <a:lstStyle/>
          <a:p>
            <a:pPr marL="0" indent="0">
              <a:buNone/>
            </a:pPr>
            <a:r>
              <a:rPr lang="en-US" dirty="0" smtClean="0"/>
              <a:t>1.GILBERT TEMBO 2019077647</a:t>
            </a:r>
          </a:p>
          <a:p>
            <a:pPr marL="0" indent="0">
              <a:buNone/>
            </a:pPr>
            <a:r>
              <a:rPr lang="en-US" dirty="0" smtClean="0"/>
              <a:t>2. JANET MUZUNDU 2020056852</a:t>
            </a:r>
          </a:p>
          <a:p>
            <a:pPr marL="0" indent="0">
              <a:buNone/>
            </a:pPr>
            <a:r>
              <a:rPr lang="en-US" dirty="0" smtClean="0"/>
              <a:t>3. LUCY NAMWIZYE 2020964856</a:t>
            </a:r>
          </a:p>
          <a:p>
            <a:pPr marL="0" indent="0">
              <a:buNone/>
            </a:pPr>
            <a:r>
              <a:rPr lang="en-US" dirty="0" smtClean="0"/>
              <a:t>4.LOVENESS MANANGISHA 2021502031</a:t>
            </a:r>
          </a:p>
          <a:p>
            <a:pPr marL="0" indent="0">
              <a:buNone/>
            </a:pPr>
            <a:r>
              <a:rPr lang="en-US" dirty="0" smtClean="0"/>
              <a:t>5.CHIPO MAILA 2021475344</a:t>
            </a:r>
          </a:p>
          <a:p>
            <a:pPr marL="0" indent="0">
              <a:buNone/>
            </a:pPr>
            <a:r>
              <a:rPr lang="en-US" dirty="0" smtClean="0"/>
              <a:t>6.THERESA MWILA NKONDE 2020034417</a:t>
            </a:r>
          </a:p>
          <a:p>
            <a:pPr marL="0" indent="0">
              <a:buNone/>
            </a:pPr>
            <a:r>
              <a:rPr lang="en-US" dirty="0" smtClean="0"/>
              <a:t>7.HABANJI MUKANKA 2019016010</a:t>
            </a:r>
          </a:p>
          <a:p>
            <a:pPr marL="0" indent="0">
              <a:buNone/>
            </a:pPr>
            <a:endParaRPr lang="en-US" dirty="0"/>
          </a:p>
        </p:txBody>
      </p:sp>
    </p:spTree>
    <p:extLst>
      <p:ext uri="{BB962C8B-B14F-4D97-AF65-F5344CB8AC3E}">
        <p14:creationId xmlns:p14="http://schemas.microsoft.com/office/powerpoint/2010/main" val="1961099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OPERATING BUDGETING cont`d</a:t>
            </a:r>
            <a:br>
              <a:rPr lang="en-US" b="1" dirty="0" smtClean="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85750" y="1443038"/>
            <a:ext cx="11068050" cy="4733925"/>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methods to generate sales forecasts</a:t>
            </a:r>
          </a:p>
          <a:p>
            <a:pPr marL="0" indent="0">
              <a:buNone/>
            </a:pPr>
            <a:r>
              <a:rPr lang="en-US" sz="2400" dirty="0" smtClean="0">
                <a:latin typeface="Times New Roman" panose="02020603050405020304" pitchFamily="18" charset="0"/>
                <a:cs typeface="Times New Roman" panose="02020603050405020304" pitchFamily="18" charset="0"/>
              </a:rPr>
              <a:t>1. statistical Forecasting Techniques; are mathematical models and methods used to predict future values of a time series based on its past behavior and patterns. </a:t>
            </a:r>
          </a:p>
          <a:p>
            <a:r>
              <a:rPr lang="en-US" sz="2400" dirty="0" smtClean="0">
                <a:latin typeface="Times New Roman" panose="02020603050405020304" pitchFamily="18" charset="0"/>
                <a:cs typeface="Times New Roman" panose="02020603050405020304" pitchFamily="18" charset="0"/>
              </a:rPr>
              <a:t>These techniques use historical data to identify trends, seasonality, and other patterns, and then extrapolate that information to make predictions about future values.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845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METHODS TO GENERATE SALES FORECASTS</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71488" y="1930400"/>
            <a:ext cx="10882312" cy="4246563"/>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2. Trend analysis is a statistical technique used to identify and analyze patterns in data over time, with the goal of predicting future trends and making informed decisions.</a:t>
            </a:r>
          </a:p>
          <a:p>
            <a:r>
              <a:rPr lang="en-US" sz="2400" dirty="0" smtClean="0">
                <a:latin typeface="Times New Roman" panose="02020603050405020304" pitchFamily="18" charset="0"/>
                <a:cs typeface="Times New Roman" panose="02020603050405020304" pitchFamily="18" charset="0"/>
              </a:rPr>
              <a:t> It involves examining a sequence of data points, such as sales figures, stock prices, etc.</a:t>
            </a:r>
          </a:p>
          <a:p>
            <a:r>
              <a:rPr lang="en-US" sz="2400" dirty="0" smtClean="0">
                <a:latin typeface="Times New Roman" panose="02020603050405020304" pitchFamily="18" charset="0"/>
                <a:cs typeface="Times New Roman" panose="02020603050405020304" pitchFamily="18" charset="0"/>
              </a:rPr>
              <a:t>This method assumes that seasonal variations will remain consistent.</a:t>
            </a:r>
          </a:p>
          <a:p>
            <a:r>
              <a:rPr lang="en-US" sz="2400" dirty="0" smtClean="0">
                <a:latin typeface="Times New Roman" panose="02020603050405020304" pitchFamily="18" charset="0"/>
                <a:cs typeface="Times New Roman" panose="02020603050405020304" pitchFamily="18" charset="0"/>
              </a:rPr>
              <a:t> Trend analysis is particularly suitable for established ventures with a history of reliable sales data</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8613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METHODS TO GENERATE SALES FORECASTS</a:t>
            </a:r>
            <a:br>
              <a:rPr lang="en-US" b="1"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71463" y="1930399"/>
            <a:ext cx="11082337" cy="4246563"/>
          </a:xfrm>
        </p:spPr>
        <p:txBody>
          <a:bodyPr>
            <a:normAutofit/>
          </a:bodyPr>
          <a:lstStyle/>
          <a:p>
            <a:r>
              <a:rPr lang="en-US" sz="2400" dirty="0" smtClean="0">
                <a:latin typeface="Times New Roman" panose="02020603050405020304" pitchFamily="18" charset="0"/>
                <a:cs typeface="Times New Roman" panose="02020603050405020304" pitchFamily="18" charset="0"/>
              </a:rPr>
              <a:t> Ensures effective financial management and accountability</a:t>
            </a:r>
          </a:p>
          <a:p>
            <a:r>
              <a:rPr lang="en-US" sz="2400" dirty="0" smtClean="0">
                <a:latin typeface="Times New Roman" panose="02020603050405020304" pitchFamily="18" charset="0"/>
                <a:cs typeface="Times New Roman" panose="02020603050405020304" pitchFamily="18" charset="0"/>
              </a:rPr>
              <a:t>Helps prioritize spending and allocate resources efficiently</a:t>
            </a:r>
          </a:p>
          <a:p>
            <a:r>
              <a:rPr lang="en-US" sz="2400" dirty="0" smtClean="0">
                <a:latin typeface="Times New Roman" panose="02020603050405020304" pitchFamily="18" charset="0"/>
                <a:cs typeface="Times New Roman" panose="02020603050405020304" pitchFamily="18" charset="0"/>
              </a:rPr>
              <a:t> Facilitates decision-making and strategic planning</a:t>
            </a:r>
          </a:p>
          <a:p>
            <a:r>
              <a:rPr lang="en-US" sz="2400" dirty="0" smtClean="0">
                <a:latin typeface="Times New Roman" panose="02020603050405020304" pitchFamily="18" charset="0"/>
                <a:cs typeface="Times New Roman" panose="02020603050405020304" pitchFamily="18" charset="0"/>
              </a:rPr>
              <a:t>Provides a framework for monitoring and controlling expenses</a:t>
            </a:r>
          </a:p>
          <a:p>
            <a:r>
              <a:rPr lang="en-US" sz="2400" dirty="0" smtClean="0">
                <a:latin typeface="Times New Roman" panose="02020603050405020304" pitchFamily="18" charset="0"/>
                <a:cs typeface="Times New Roman" panose="02020603050405020304" pitchFamily="18" charset="0"/>
              </a:rPr>
              <a:t> Enables organizations to respond to changes and challenges</a:t>
            </a:r>
          </a:p>
          <a:p>
            <a:r>
              <a:rPr lang="en-US" sz="2400" dirty="0" smtClean="0">
                <a:latin typeface="Times New Roman" panose="02020603050405020304" pitchFamily="18" charset="0"/>
                <a:cs typeface="Times New Roman" panose="02020603050405020304" pitchFamily="18" charset="0"/>
              </a:rPr>
              <a:t> Supports long-term sustainability and growth</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32814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 INCOME STATEMENT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42888" y="1714501"/>
            <a:ext cx="9031114" cy="4326862"/>
          </a:xfrm>
        </p:spPr>
        <p:txBody>
          <a:bodyPr>
            <a:noAutofit/>
          </a:bodyPr>
          <a:lstStyle/>
          <a:p>
            <a:r>
              <a:rPr lang="en-US" sz="2400" dirty="0" smtClean="0">
                <a:latin typeface="Times New Roman" panose="02020603050405020304" pitchFamily="18" charset="0"/>
                <a:cs typeface="Times New Roman" panose="02020603050405020304" pitchFamily="18" charset="0"/>
              </a:rPr>
              <a:t>Just generating profits is  not sufficient for the survival of a business.</a:t>
            </a:r>
          </a:p>
          <a:p>
            <a:r>
              <a:rPr lang="en-US" sz="2400" dirty="0" smtClean="0">
                <a:latin typeface="Times New Roman" panose="02020603050405020304" pitchFamily="18" charset="0"/>
                <a:cs typeface="Times New Roman" panose="02020603050405020304" pitchFamily="18" charset="0"/>
              </a:rPr>
              <a:t> Severe limitations are faced by many profitable businesses due to insufficient cash flow.</a:t>
            </a:r>
          </a:p>
          <a:p>
            <a:r>
              <a:rPr lang="en-US" sz="2400" dirty="0" smtClean="0">
                <a:latin typeface="Times New Roman" panose="02020603050405020304" pitchFamily="18" charset="0"/>
                <a:cs typeface="Times New Roman" panose="02020603050405020304" pitchFamily="18" charset="0"/>
              </a:rPr>
              <a:t>The inability to meet current financial obligations can lead to the collapse of businesses since creditors typically require cash for settlements.</a:t>
            </a:r>
          </a:p>
          <a:p>
            <a:r>
              <a:rPr lang="en-US" sz="2400" dirty="0" smtClean="0">
                <a:latin typeface="Times New Roman" panose="02020603050405020304" pitchFamily="18" charset="0"/>
                <a:cs typeface="Times New Roman" panose="02020603050405020304" pitchFamily="18" charset="0"/>
              </a:rPr>
              <a:t>Managing cash is critical for seizing commercial opportunities as they arise and ensuring the business's survival. </a:t>
            </a:r>
          </a:p>
          <a:p>
            <a:r>
              <a:rPr lang="en-US" sz="2400" dirty="0" smtClean="0">
                <a:latin typeface="Times New Roman" panose="02020603050405020304" pitchFamily="18" charset="0"/>
                <a:cs typeface="Times New Roman" panose="02020603050405020304" pitchFamily="18" charset="0"/>
              </a:rPr>
              <a:t>Generating sufficient cash is essential for meeting obligations as they emerge.</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38713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PROFITABILITY AND LIQUIDITY</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14325" y="1643063"/>
            <a:ext cx="8959677" cy="4398299"/>
          </a:xfrm>
        </p:spPr>
        <p:txBody>
          <a:bodyPr>
            <a:noAutofit/>
          </a:bodyPr>
          <a:lstStyle/>
          <a:p>
            <a:r>
              <a:rPr lang="en-US" sz="2400" dirty="0" smtClean="0">
                <a:latin typeface="Times New Roman" panose="02020603050405020304" pitchFamily="18" charset="0"/>
                <a:cs typeface="Times New Roman" panose="02020603050405020304" pitchFamily="18" charset="0"/>
              </a:rPr>
              <a:t>There may not always be a correlation between cash generated and the profit/loss in a given period.</a:t>
            </a:r>
          </a:p>
          <a:p>
            <a:r>
              <a:rPr lang="en-US" sz="2400" dirty="0" smtClean="0">
                <a:latin typeface="Times New Roman" panose="02020603050405020304" pitchFamily="18" charset="0"/>
                <a:cs typeface="Times New Roman" panose="02020603050405020304" pitchFamily="18" charset="0"/>
              </a:rPr>
              <a:t>Profit=Total Revenue - Total Cost(expenses).</a:t>
            </a:r>
          </a:p>
          <a:p>
            <a:r>
              <a:rPr lang="en-US" sz="2400" dirty="0" smtClean="0">
                <a:latin typeface="Times New Roman" panose="02020603050405020304" pitchFamily="18" charset="0"/>
                <a:cs typeface="Times New Roman" panose="02020603050405020304" pitchFamily="18" charset="0"/>
              </a:rPr>
              <a:t>Revenue does not necessarily represent cash received because some sales can be made on credit.</a:t>
            </a:r>
          </a:p>
          <a:p>
            <a:r>
              <a:rPr lang="en-US" sz="2400" dirty="0" smtClean="0">
                <a:latin typeface="Times New Roman" panose="02020603050405020304" pitchFamily="18" charset="0"/>
                <a:cs typeface="Times New Roman" panose="02020603050405020304" pitchFamily="18" charset="0"/>
              </a:rPr>
              <a:t>Expenses also are not equivalent to the cash paid.</a:t>
            </a:r>
          </a:p>
          <a:p>
            <a:r>
              <a:rPr lang="en-US" sz="2400" dirty="0" smtClean="0">
                <a:latin typeface="Times New Roman" panose="02020603050405020304" pitchFamily="18" charset="0"/>
                <a:cs typeface="Times New Roman" panose="02020603050405020304" pitchFamily="18" charset="0"/>
              </a:rPr>
              <a:t>Profitability and liquidity are not necessarily aligned or correlated.</a:t>
            </a:r>
          </a:p>
          <a:p>
            <a:r>
              <a:rPr lang="en-US" sz="2400" dirty="0" smtClean="0">
                <a:latin typeface="Times New Roman" panose="02020603050405020304" pitchFamily="18" charset="0"/>
                <a:cs typeface="Times New Roman" panose="02020603050405020304" pitchFamily="18" charset="0"/>
              </a:rPr>
              <a:t>Profit measures achievement and productivity, while cash is just one form in which wealth can be held. </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66093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PROFITABILITY AND LIQUIDITY</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42888" y="1471613"/>
            <a:ext cx="11110912" cy="4705350"/>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    Here are some factors that might affect profit and cash differently;</a:t>
            </a:r>
          </a:p>
          <a:p>
            <a:r>
              <a:rPr lang="en-US" sz="2400" dirty="0" smtClean="0">
                <a:latin typeface="Times New Roman" panose="02020603050405020304" pitchFamily="18" charset="0"/>
                <a:cs typeface="Times New Roman" panose="02020603050405020304" pitchFamily="18" charset="0"/>
              </a:rPr>
              <a:t>Repayment of a loan might not have any impact on the current profits but might reduce  the  amount of cash in the business.</a:t>
            </a:r>
          </a:p>
          <a:p>
            <a:r>
              <a:rPr lang="en-US" sz="2400" dirty="0" smtClean="0">
                <a:latin typeface="Times New Roman" panose="02020603050405020304" pitchFamily="18" charset="0"/>
                <a:cs typeface="Times New Roman" panose="02020603050405020304" pitchFamily="18" charset="0"/>
              </a:rPr>
              <a:t>Making a sales on credit: profit will increase while cash won`t change.</a:t>
            </a:r>
          </a:p>
          <a:p>
            <a:r>
              <a:rPr lang="en-US" sz="2400" dirty="0" smtClean="0">
                <a:latin typeface="Times New Roman" panose="02020603050405020304" pitchFamily="18" charset="0"/>
                <a:cs typeface="Times New Roman" panose="02020603050405020304" pitchFamily="18" charset="0"/>
              </a:rPr>
              <a:t>Buying a fixed asset: profit will not change while cash will obviously reduce.</a:t>
            </a:r>
          </a:p>
          <a:p>
            <a:r>
              <a:rPr lang="en-US" sz="2400" dirty="0" smtClean="0">
                <a:latin typeface="Times New Roman" panose="02020603050405020304" pitchFamily="18" charset="0"/>
                <a:cs typeface="Times New Roman" panose="02020603050405020304" pitchFamily="18" charset="0"/>
              </a:rPr>
              <a:t>Receiving cash from a debtor: cash increases while profits remain the same.</a:t>
            </a:r>
          </a:p>
          <a:p>
            <a:r>
              <a:rPr lang="en-US" sz="2400" dirty="0" smtClean="0">
                <a:latin typeface="Times New Roman" panose="02020603050405020304" pitchFamily="18" charset="0"/>
                <a:cs typeface="Times New Roman" panose="02020603050405020304" pitchFamily="18" charset="0"/>
              </a:rPr>
              <a:t>Depreciating a fixed asset: profit will decrease while cash remains constant.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83598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PROFITABILITY AND LIQUIDITY</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14338" y="1743075"/>
            <a:ext cx="8859664" cy="4298287"/>
          </a:xfrm>
        </p:spPr>
        <p:txBody>
          <a:bodyPr>
            <a:noAutofit/>
          </a:bodyPr>
          <a:lstStyle/>
          <a:p>
            <a:r>
              <a:rPr lang="en-US" sz="2400" dirty="0" smtClean="0">
                <a:latin typeface="Times New Roman" panose="02020603050405020304" pitchFamily="18" charset="0"/>
                <a:cs typeface="Times New Roman" panose="02020603050405020304" pitchFamily="18" charset="0"/>
              </a:rPr>
              <a:t>A cash flow statement summarizes the company's cash balance changes over a period by presenting cash receipts and disbursements.</a:t>
            </a:r>
          </a:p>
          <a:p>
            <a:r>
              <a:rPr lang="en-US" sz="2400" dirty="0" smtClean="0">
                <a:latin typeface="Times New Roman" panose="02020603050405020304" pitchFamily="18" charset="0"/>
                <a:cs typeface="Times New Roman" panose="02020603050405020304" pitchFamily="18" charset="0"/>
              </a:rPr>
              <a:t>It differs from a cash flow budget, which projects future cash needs and income.</a:t>
            </a:r>
          </a:p>
          <a:p>
            <a:r>
              <a:rPr lang="en-US" sz="2400" dirty="0" smtClean="0">
                <a:latin typeface="Times New Roman" panose="02020603050405020304" pitchFamily="18" charset="0"/>
                <a:cs typeface="Times New Roman" panose="02020603050405020304" pitchFamily="18" charset="0"/>
              </a:rPr>
              <a:t>A cash flow statement aims to understand a business's cash flow on a monthly basis, including assessing its ability to generate positive cash flows and plan and control cash for meeting financial obligations and responding to major events or transactions.</a:t>
            </a:r>
          </a:p>
          <a:p>
            <a:r>
              <a:rPr lang="en-US" sz="2400" dirty="0" smtClean="0">
                <a:latin typeface="Times New Roman" panose="02020603050405020304" pitchFamily="18" charset="0"/>
                <a:cs typeface="Times New Roman" panose="02020603050405020304" pitchFamily="18" charset="0"/>
              </a:rPr>
              <a:t> It is also used by banks when applying for loans.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54509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CONSTRUCTION OF A CASH FLOW STATEMENT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8613" y="2114551"/>
            <a:ext cx="8945389" cy="3926812"/>
          </a:xfrm>
        </p:spPr>
        <p:txBody>
          <a:bodyPr>
            <a:noAutofit/>
          </a:bodyPr>
          <a:lstStyle/>
          <a:p>
            <a:pPr marL="0" indent="0">
              <a:buNone/>
            </a:pPr>
            <a:r>
              <a:rPr lang="en-US" sz="2400" dirty="0" smtClean="0">
                <a:latin typeface="Times New Roman" panose="02020603050405020304" pitchFamily="18" charset="0"/>
                <a:cs typeface="Times New Roman" panose="02020603050405020304" pitchFamily="18" charset="0"/>
              </a:rPr>
              <a:t>Preparing a cash flow statement involves three key stages:</a:t>
            </a:r>
          </a:p>
          <a:p>
            <a:pPr marL="571500" indent="-571500">
              <a:buAutoNum type="romanLcPeriod"/>
            </a:pPr>
            <a:r>
              <a:rPr lang="en-US" sz="2400" dirty="0" smtClean="0">
                <a:latin typeface="Times New Roman" panose="02020603050405020304" pitchFamily="18" charset="0"/>
                <a:cs typeface="Times New Roman" panose="02020603050405020304" pitchFamily="18" charset="0"/>
              </a:rPr>
              <a:t>Estimating of cash inflows: Cash inflows come from various sources such as cash sales, selling fixed assets, bank cash loans, and capital investments.</a:t>
            </a:r>
          </a:p>
          <a:p>
            <a:pPr marL="571500" indent="-571500">
              <a:buAutoNum type="romanLcPeriod"/>
            </a:pPr>
            <a:r>
              <a:rPr lang="en-US" sz="2400" dirty="0" smtClean="0">
                <a:latin typeface="Times New Roman" panose="02020603050405020304" pitchFamily="18" charset="0"/>
                <a:cs typeface="Times New Roman" panose="02020603050405020304" pitchFamily="18" charset="0"/>
              </a:rPr>
              <a:t> Estimating cash outflows include drawings, purchases, credit payments, operating expenses, and loan repayments.</a:t>
            </a:r>
          </a:p>
          <a:p>
            <a:pPr marL="571500" indent="-571500">
              <a:buAutoNum type="romanLcPeriod"/>
            </a:pPr>
            <a:r>
              <a:rPr lang="en-US" sz="2400" dirty="0" smtClean="0">
                <a:latin typeface="Times New Roman" panose="02020603050405020304" pitchFamily="18" charset="0"/>
                <a:cs typeface="Times New Roman" panose="02020603050405020304" pitchFamily="18" charset="0"/>
              </a:rPr>
              <a:t> Determining the net cash flows and current cash position: Calculate net cash flow by subtracting total cash outflows from total cash inflows for each month, then add this to the opening bank balance to determine the closing balance for the next month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18309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EXPLANATION OF THE MAIN FEATURES OF A CASH FLOW STATEMENT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 A cash flow statement tracks the cash inflows and outflows of a business over a given period, including three primary activities:</a:t>
            </a:r>
          </a:p>
          <a:p>
            <a:pPr marL="0" indent="0">
              <a:buNone/>
            </a:pPr>
            <a:r>
              <a:rPr lang="en-US" sz="2400" dirty="0" err="1" smtClean="0">
                <a:latin typeface="Times New Roman" panose="02020603050405020304" pitchFamily="18" charset="0"/>
                <a:cs typeface="Times New Roman" panose="02020603050405020304" pitchFamily="18" charset="0"/>
              </a:rPr>
              <a:t>i</a:t>
            </a:r>
            <a:r>
              <a:rPr lang="en-US" sz="2400" dirty="0" smtClean="0">
                <a:latin typeface="Times New Roman" panose="02020603050405020304" pitchFamily="18" charset="0"/>
                <a:cs typeface="Times New Roman" panose="02020603050405020304" pitchFamily="18" charset="0"/>
              </a:rPr>
              <a:t>. Operating activities: These involve the primary operating activities of the company. Cash inflows may come from sales, while cash outflows relate to operating expenses, interest paid, and income taxes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71328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EXPLANATION OF THE MAIN FEATURES OF A CASH FLOW STATEMENT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ii. Investing activities: These include the acquisition and disposal of long-term assets and other investments. Cash inflows may result from selling property and investments, while cash outflows come from purchasing assets or investments.</a:t>
            </a:r>
          </a:p>
          <a:p>
            <a:pPr marL="0" indent="0">
              <a:buNone/>
            </a:pPr>
            <a:r>
              <a:rPr lang="en-US" sz="2400" dirty="0" smtClean="0">
                <a:latin typeface="Times New Roman" panose="02020603050405020304" pitchFamily="18" charset="0"/>
                <a:cs typeface="Times New Roman" panose="02020603050405020304" pitchFamily="18" charset="0"/>
              </a:rPr>
              <a:t>iii. Financing activities result in changes in the size and composition of equity capital and borrowings. Cash inflows can come from issuing shares or debentures, while cash outflows include repayments of amounts borrowed, capital lease payments, and share  repurchases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3225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latin typeface="Times New Roman" panose="02020603050405020304" pitchFamily="18" charset="0"/>
                <a:cs typeface="Times New Roman" panose="02020603050405020304" pitchFamily="18" charset="0"/>
              </a:rPr>
              <a:t>INTRODUCTION</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14325" y="1571625"/>
            <a:ext cx="8959677" cy="4469737"/>
          </a:xfrm>
        </p:spPr>
        <p:txBody>
          <a:bodyPr>
            <a:normAutofit/>
          </a:bodyPr>
          <a:lstStyle/>
          <a:p>
            <a:r>
              <a:rPr lang="en-US" sz="2400" b="1" dirty="0" smtClean="0">
                <a:latin typeface="Times New Roman" panose="02020603050405020304" pitchFamily="18" charset="0"/>
                <a:cs typeface="Times New Roman" panose="02020603050405020304" pitchFamily="18" charset="0"/>
              </a:rPr>
              <a:t>Financial forecasting</a:t>
            </a:r>
            <a:r>
              <a:rPr lang="en-US" sz="2400" dirty="0" smtClean="0">
                <a:latin typeface="Times New Roman" panose="02020603050405020304" pitchFamily="18" charset="0"/>
                <a:cs typeface="Times New Roman" panose="02020603050405020304" pitchFamily="18" charset="0"/>
              </a:rPr>
              <a:t>; is the process of predicting the future performance of the business based on the historical and current data.</a:t>
            </a:r>
          </a:p>
          <a:p>
            <a:r>
              <a:rPr lang="en-US" sz="2400" dirty="0" smtClean="0">
                <a:latin typeface="Times New Roman" panose="02020603050405020304" pitchFamily="18" charset="0"/>
                <a:cs typeface="Times New Roman" panose="02020603050405020304" pitchFamily="18" charset="0"/>
              </a:rPr>
              <a:t>Financial forecasting is the process of predicting a company's future financial performance, typically by estimating income, expenses, assets, liabilities, and cash flows over a specific period. It's a crucial tool for businesses to make informed decisions, allocate resources, and achieve strategic goals.</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7967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ILLUSTRATION OF A CASH FLOW STATEMENT</a:t>
            </a:r>
            <a:endParaRPr lang="en-US" sz="4000" b="1" dirty="0">
              <a:latin typeface="Times New Roman" panose="02020603050405020304" pitchFamily="18" charset="0"/>
              <a:cs typeface="Times New Roman" panose="02020603050405020304" pitchFamily="18" charset="0"/>
            </a:endParaRPr>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1443038" y="1690688"/>
            <a:ext cx="6900862" cy="51673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83045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THE CASH FLOW BUDGET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14338" y="1757363"/>
            <a:ext cx="8859664" cy="4283999"/>
          </a:xfrm>
        </p:spPr>
        <p:txBody>
          <a:bodyPr>
            <a:normAutofit/>
          </a:bodyPr>
          <a:lstStyle/>
          <a:p>
            <a:r>
              <a:rPr lang="en-US" sz="2400" dirty="0" smtClean="0">
                <a:latin typeface="Times New Roman" panose="02020603050405020304" pitchFamily="18" charset="0"/>
                <a:cs typeface="Times New Roman" panose="02020603050405020304" pitchFamily="18" charset="0"/>
              </a:rPr>
              <a:t>Creating a Cash Flow Budget is the next step in making the financial budgets after the creations of the operating budget </a:t>
            </a:r>
          </a:p>
          <a:p>
            <a:r>
              <a:rPr lang="en-US" sz="2400" dirty="0" smtClean="0">
                <a:latin typeface="Times New Roman" panose="02020603050405020304" pitchFamily="18" charset="0"/>
                <a:cs typeface="Times New Roman" panose="02020603050405020304" pitchFamily="18" charset="0"/>
              </a:rPr>
              <a:t> This budget is a statement that estimates cash receipts and expenditures over a specified period, providing insights into cash inflows and outflows.</a:t>
            </a:r>
          </a:p>
          <a:p>
            <a:r>
              <a:rPr lang="en-US" sz="2400" dirty="0" smtClean="0">
                <a:latin typeface="Times New Roman" panose="02020603050405020304" pitchFamily="18" charset="0"/>
                <a:cs typeface="Times New Roman" panose="02020603050405020304" pitchFamily="18" charset="0"/>
              </a:rPr>
              <a:t>Management can make the necessary financial arrangements to ensure smooth operations by identifying potential cash flow issues in advance.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05204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PRO FORMA STATEMENT.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57188" y="1685925"/>
            <a:ext cx="8916814" cy="4355437"/>
          </a:xfrm>
        </p:spPr>
        <p:txBody>
          <a:bodyPr>
            <a:normAutofit/>
          </a:bodyPr>
          <a:lstStyle/>
          <a:p>
            <a:r>
              <a:rPr lang="en-US" sz="2400" dirty="0" smtClean="0">
                <a:latin typeface="Times New Roman" panose="02020603050405020304" pitchFamily="18" charset="0"/>
                <a:cs typeface="Times New Roman" panose="02020603050405020304" pitchFamily="18" charset="0"/>
              </a:rPr>
              <a:t>Pro forma in Latin means “as matter of form” or “for the sake of form”. </a:t>
            </a:r>
          </a:p>
          <a:p>
            <a:r>
              <a:rPr lang="en-US" sz="2400" dirty="0" smtClean="0">
                <a:latin typeface="Times New Roman" panose="02020603050405020304" pitchFamily="18" charset="0"/>
                <a:cs typeface="Times New Roman" panose="02020603050405020304" pitchFamily="18" charset="0"/>
              </a:rPr>
              <a:t>This is a method of calculating financial results using certain projects or presumptions.</a:t>
            </a:r>
          </a:p>
          <a:p>
            <a:r>
              <a:rPr lang="en-US" sz="2400" dirty="0" smtClean="0">
                <a:latin typeface="Times New Roman" panose="02020603050405020304" pitchFamily="18" charset="0"/>
                <a:cs typeface="Times New Roman" panose="02020603050405020304" pitchFamily="18" charset="0"/>
              </a:rPr>
              <a:t>Pro forma statements are statements that provide a forward looking perspective, estimating how a start up financial and performance may evolve in the future.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3250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IMPORTANCE OF PRO FORMA STATEMENTS</a:t>
            </a:r>
            <a:r>
              <a:rPr lang="en-US" sz="4000" dirty="0" smtClean="0">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-it is crucial for creating business plans and financial forecast.-allows entrepreneurs to demonstrate their ventures potential profitability and sustainability to potential and stakeholders.</a:t>
            </a:r>
          </a:p>
          <a:p>
            <a:r>
              <a:rPr lang="en-US" sz="2400" dirty="0" smtClean="0">
                <a:latin typeface="Times New Roman" panose="02020603050405020304" pitchFamily="18" charset="0"/>
                <a:cs typeface="Times New Roman" panose="02020603050405020304" pitchFamily="18" charset="0"/>
              </a:rPr>
              <a:t>it is a helpful tool for businesses in the sense that it shows how much a business or company expects to make in sales and revenue.</a:t>
            </a:r>
          </a:p>
          <a:p>
            <a:r>
              <a:rPr lang="en-US" sz="2400" dirty="0" smtClean="0">
                <a:latin typeface="Times New Roman" panose="02020603050405020304" pitchFamily="18" charset="0"/>
                <a:cs typeface="Times New Roman" panose="02020603050405020304" pitchFamily="18" charset="0"/>
              </a:rPr>
              <a:t>it highlights forecasted fixed or variable operating expenses and ultimately shows how much profits and retained earnings can be made at the end of a future financial period</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0290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IMPORTANCE OF PRO FORMA STATEMENTS CONT`D…</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2071688"/>
            <a:ext cx="11353800" cy="4105275"/>
          </a:xfrm>
        </p:spPr>
        <p:txBody>
          <a:bodyPr>
            <a:normAutofit/>
          </a:bodyPr>
          <a:lstStyle/>
          <a:p>
            <a:r>
              <a:rPr lang="en-US" sz="2400" dirty="0" smtClean="0">
                <a:latin typeface="Times New Roman" panose="02020603050405020304" pitchFamily="18" charset="0"/>
                <a:cs typeface="Times New Roman" panose="02020603050405020304" pitchFamily="18" charset="0"/>
              </a:rPr>
              <a:t>it highlights forecasted fixed or variable operating expenses and ultimately</a:t>
            </a:r>
          </a:p>
          <a:p>
            <a:pPr marL="0" indent="0">
              <a:buNone/>
            </a:pPr>
            <a:r>
              <a:rPr lang="en-US" sz="2400" dirty="0" smtClean="0">
                <a:latin typeface="Times New Roman" panose="02020603050405020304" pitchFamily="18" charset="0"/>
                <a:cs typeface="Times New Roman" panose="02020603050405020304" pitchFamily="18" charset="0"/>
              </a:rPr>
              <a:t> shows how much profits and retained earnings can be made at the end of a</a:t>
            </a:r>
          </a:p>
          <a:p>
            <a:pPr marL="0" indent="0">
              <a:buNone/>
            </a:pPr>
            <a:r>
              <a:rPr lang="en-US" sz="2400" dirty="0" smtClean="0">
                <a:latin typeface="Times New Roman" panose="02020603050405020304" pitchFamily="18" charset="0"/>
                <a:cs typeface="Times New Roman" panose="02020603050405020304" pitchFamily="18" charset="0"/>
              </a:rPr>
              <a:t> future financial period.</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23100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IMPORTANCE</a:t>
            </a:r>
            <a:r>
              <a:rPr lang="en-US" b="1" dirty="0" smtClean="0"/>
              <a:t> </a:t>
            </a:r>
            <a:r>
              <a:rPr lang="en-US" sz="4000" b="1" dirty="0" smtClean="0">
                <a:latin typeface="Times New Roman" panose="02020603050405020304" pitchFamily="18" charset="0"/>
                <a:cs typeface="Times New Roman" panose="02020603050405020304" pitchFamily="18" charset="0"/>
              </a:rPr>
              <a:t>OF FINANCIAL FORECASTING</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-If you so wish to expand your business at some point ,financial forecasting must be used to convince the investors.</a:t>
            </a:r>
          </a:p>
          <a:p>
            <a:r>
              <a:rPr lang="en-US" sz="2400" dirty="0" smtClean="0">
                <a:latin typeface="Times New Roman" panose="02020603050405020304" pitchFamily="18" charset="0"/>
                <a:cs typeface="Times New Roman" panose="02020603050405020304" pitchFamily="18" charset="0"/>
              </a:rPr>
              <a:t>-Healthy cash flow in the business.</a:t>
            </a:r>
          </a:p>
          <a:p>
            <a:r>
              <a:rPr lang="en-US" sz="2400" dirty="0" smtClean="0">
                <a:latin typeface="Times New Roman" panose="02020603050405020304" pitchFamily="18" charset="0"/>
                <a:cs typeface="Times New Roman" panose="02020603050405020304" pitchFamily="18" charset="0"/>
              </a:rPr>
              <a:t>-helps the agribusiness owners to set realistic goals and targets. Weighing  the financial muscle and capabilities of the business.</a:t>
            </a:r>
          </a:p>
          <a:p>
            <a:r>
              <a:rPr lang="en-US" sz="2400" dirty="0" smtClean="0">
                <a:latin typeface="Times New Roman" panose="02020603050405020304" pitchFamily="18" charset="0"/>
                <a:cs typeface="Times New Roman" panose="02020603050405020304" pitchFamily="18" charset="0"/>
              </a:rPr>
              <a:t>-Decision making.</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42566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TYPES OF FINANCIAL FORECASTING</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00050" y="1643064"/>
            <a:ext cx="8873952" cy="3086100"/>
          </a:xfrm>
        </p:spPr>
        <p:txBody>
          <a:bodyPr>
            <a:normAutofit/>
          </a:bodyPr>
          <a:lstStyle/>
          <a:p>
            <a:r>
              <a:rPr lang="en-US" sz="2400" dirty="0" smtClean="0">
                <a:latin typeface="Times New Roman" panose="02020603050405020304" pitchFamily="18" charset="0"/>
                <a:cs typeface="Times New Roman" panose="02020603050405020304" pitchFamily="18" charset="0"/>
              </a:rPr>
              <a:t>QUALITATIVE : Based on Judgment , intuition or market research.</a:t>
            </a:r>
          </a:p>
          <a:p>
            <a:r>
              <a:rPr lang="en-US" sz="2400" dirty="0" smtClean="0">
                <a:latin typeface="Times New Roman" panose="02020603050405020304" pitchFamily="18" charset="0"/>
                <a:cs typeface="Times New Roman" panose="02020603050405020304" pitchFamily="18" charset="0"/>
              </a:rPr>
              <a:t>QUANTITATIVE : Numerical data and statistical models. </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7010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DISADVANTAGES OF FINANCIAL FORECASTING</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-Uncertainty and Inaccuracy : Based on assumptions and historical data which can not predict future events.</a:t>
            </a:r>
          </a:p>
          <a:p>
            <a:r>
              <a:rPr lang="en-US" sz="2400" dirty="0" smtClean="0">
                <a:latin typeface="Times New Roman" panose="02020603050405020304" pitchFamily="18" charset="0"/>
                <a:cs typeface="Times New Roman" panose="02020603050405020304" pitchFamily="18" charset="0"/>
              </a:rPr>
              <a:t>-Overconfidence : creates false hope and poor decision making. The business owners become too relaxed.</a:t>
            </a:r>
          </a:p>
          <a:p>
            <a:r>
              <a:rPr lang="en-US" sz="2400" dirty="0" smtClean="0">
                <a:latin typeface="Times New Roman" panose="02020603050405020304" pitchFamily="18" charset="0"/>
                <a:cs typeface="Times New Roman" panose="02020603050405020304" pitchFamily="18" charset="0"/>
              </a:rPr>
              <a:t>-Too much emphasis on numbers. How mush is the business making? How much will it make? When are you going to consider consumer satisfaction, market reputation.</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7287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0"/>
            <a:ext cx="10515600" cy="1325563"/>
          </a:xfrm>
        </p:spPr>
        <p:txBody>
          <a:bodyPr/>
          <a:lstStyle/>
          <a:p>
            <a:r>
              <a:rPr lang="en-US" b="1" dirty="0" smtClean="0">
                <a:latin typeface="Times New Roman" panose="02020603050405020304" pitchFamily="18" charset="0"/>
                <a:cs typeface="Times New Roman" panose="02020603050405020304" pitchFamily="18" charset="0"/>
              </a:rPr>
              <a:t>PURPOSE OF FINANCIAL STATEMENTS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300788" y="1825625"/>
            <a:ext cx="5053011" cy="4351338"/>
          </a:xfrm>
        </p:spPr>
        <p:txBody>
          <a:bodyPr>
            <a:normAutofit/>
          </a:bodyPr>
          <a:lstStyle/>
          <a:p>
            <a:r>
              <a:rPr lang="en-US" sz="2400" dirty="0" smtClean="0">
                <a:latin typeface="Times New Roman" panose="02020603050405020304" pitchFamily="18" charset="0"/>
                <a:cs typeface="Times New Roman" panose="02020603050405020304" pitchFamily="18" charset="0"/>
              </a:rPr>
              <a:t>THESE FINANCIAL STATEMENTS ARE THE;</a:t>
            </a:r>
          </a:p>
          <a:p>
            <a:r>
              <a:rPr lang="en-US" sz="2400" dirty="0" smtClean="0">
                <a:latin typeface="Times New Roman" panose="02020603050405020304" pitchFamily="18" charset="0"/>
                <a:cs typeface="Times New Roman" panose="02020603050405020304" pitchFamily="18" charset="0"/>
              </a:rPr>
              <a:t>BALANCE SHEET</a:t>
            </a:r>
          </a:p>
          <a:p>
            <a:r>
              <a:rPr lang="en-US" sz="2400" dirty="0" smtClean="0">
                <a:latin typeface="Times New Roman" panose="02020603050405020304" pitchFamily="18" charset="0"/>
                <a:cs typeface="Times New Roman" panose="02020603050405020304" pitchFamily="18" charset="0"/>
              </a:rPr>
              <a:t>INCOME STATEMENT</a:t>
            </a:r>
          </a:p>
          <a:p>
            <a:r>
              <a:rPr lang="en-US" sz="2400" dirty="0" smtClean="0">
                <a:latin typeface="Times New Roman" panose="02020603050405020304" pitchFamily="18" charset="0"/>
                <a:cs typeface="Times New Roman" panose="02020603050405020304" pitchFamily="18" charset="0"/>
              </a:rPr>
              <a:t>CASH FLOW STATEMENT</a:t>
            </a:r>
            <a:endParaRPr lang="en-US" sz="2400" dirty="0">
              <a:latin typeface="Times New Roman" panose="02020603050405020304" pitchFamily="18" charset="0"/>
              <a:cs typeface="Times New Roman" panose="02020603050405020304" pitchFamily="18" charset="0"/>
            </a:endParaRPr>
          </a:p>
        </p:txBody>
      </p:sp>
      <p:sp>
        <p:nvSpPr>
          <p:cNvPr id="4" name="Title 3"/>
          <p:cNvSpPr>
            <a:spLocks noGrp="1"/>
          </p:cNvSpPr>
          <p:nvPr/>
        </p:nvSpPr>
        <p:spPr>
          <a:xfrm>
            <a:off x="1990964" y="5191364"/>
            <a:ext cx="8229600" cy="1051560"/>
          </a:xfrm>
          <a:prstGeom prst="rect">
            <a:avLst/>
          </a:prstGeom>
        </p:spPr>
        <p:txBody>
          <a:bodyPr vert="horz" anchor="t">
            <a:normAutofit fontScale="97500"/>
          </a:bodyPr>
          <a:lstStyle>
            <a:lvl1pPr algn="l" rtl="0" eaLnBrk="1" latinLnBrk="0" hangingPunct="1">
              <a:spcBef>
                <a:spcPct val="0"/>
              </a:spcBef>
              <a:buNone/>
              <a:defRPr kumimoji="0" sz="3600" b="0" kern="1200">
                <a:solidFill>
                  <a:schemeClr val="bg2">
                    <a:shade val="25000"/>
                  </a:schemeClr>
                </a:solidFill>
                <a:effectLst/>
                <a:latin typeface="+mj-lt"/>
                <a:ea typeface="+mj-ea"/>
                <a:cs typeface="+mj-cs"/>
              </a:defRPr>
            </a:lvl1pPr>
            <a:extLst/>
          </a:lstStyle>
          <a:p>
            <a:endParaRPr lang="en-US" dirty="0"/>
          </a:p>
        </p:txBody>
      </p:sp>
      <p:sp>
        <p:nvSpPr>
          <p:cNvPr id="5" name="Text Placeholder 5"/>
          <p:cNvSpPr>
            <a:spLocks noGrp="1"/>
          </p:cNvSpPr>
          <p:nvPr/>
        </p:nvSpPr>
        <p:spPr bwMode="grayWhite">
          <a:xfrm>
            <a:off x="10191036" y="712708"/>
            <a:ext cx="45719" cy="612855"/>
          </a:xfrm>
          <a:prstGeom prst="rect">
            <a:avLst/>
          </a:prstGeom>
        </p:spPr>
        <p:txBody>
          <a:bodyPr vert="horz" lIns="91440" tIns="91440">
            <a:normAutofit fontScale="25000" lnSpcReduction="20000"/>
          </a:bodyPr>
          <a:lstStyle>
            <a:lvl1pPr marL="45720" indent="0" algn="l" rtl="0" eaLnBrk="1" latinLnBrk="0" hangingPunct="1">
              <a:spcBef>
                <a:spcPts val="0"/>
              </a:spcBef>
              <a:buClr>
                <a:schemeClr val="accent1"/>
              </a:buClr>
              <a:buSzPct val="80000"/>
              <a:buFont typeface="Wingdings 2"/>
              <a:buNone/>
              <a:defRPr kumimoji="0" sz="1400" kern="1200">
                <a:solidFill>
                  <a:srgbClr val="FFFFFF"/>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1200" kern="1200">
                <a:solidFill>
                  <a:srgbClr val="FFFFFF"/>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1000" kern="1200">
                <a:solidFill>
                  <a:srgbClr val="FFFFFF"/>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900" kern="1200">
                <a:solidFill>
                  <a:srgbClr val="FFFFFF"/>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900" kern="1200">
                <a:solidFill>
                  <a:srgbClr val="FFFFFF"/>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r>
              <a:rPr lang="en-US" sz="1600" b="1" dirty="0" smtClean="0"/>
              <a:t>THESE FINANCIAL STATEMENTS ARE:</a:t>
            </a:r>
          </a:p>
          <a:p>
            <a:r>
              <a:rPr lang="en-US" sz="1600" b="1" dirty="0" smtClean="0"/>
              <a:t>THE BALANCE SHEET</a:t>
            </a:r>
          </a:p>
          <a:p>
            <a:r>
              <a:rPr lang="en-US" sz="1600" b="1" dirty="0" smtClean="0"/>
              <a:t>THE INCOME STATEMENT </a:t>
            </a:r>
          </a:p>
          <a:p>
            <a:r>
              <a:rPr lang="en-US" sz="1600" b="1" dirty="0" smtClean="0"/>
              <a:t>THE CASH FLOW STATEMENT</a:t>
            </a:r>
            <a:endParaRPr lang="en-US" sz="1600" b="1" dirty="0"/>
          </a:p>
        </p:txBody>
      </p:sp>
      <p:pic>
        <p:nvPicPr>
          <p:cNvPr id="6" name="Picture 5"/>
          <p:cNvPicPr>
            <a:picLocks noGrp="1" noChangeAspect="1"/>
          </p:cNvPicPr>
          <p:nvPr/>
        </p:nvPicPr>
        <p:blipFill>
          <a:blip r:embed="rId2" cstate="print">
            <a:extLst>
              <a:ext uri="{28A0092B-C50C-407E-A947-70E740481C1C}">
                <a14:useLocalDpi xmlns:a14="http://schemas.microsoft.com/office/drawing/2010/main" val="0"/>
              </a:ext>
            </a:extLst>
          </a:blip>
          <a:srcRect l="5657" r="5657"/>
          <a:stretch>
            <a:fillRect/>
          </a:stretch>
        </p:blipFill>
        <p:spPr>
          <a:xfrm>
            <a:off x="838201" y="1214438"/>
            <a:ext cx="5462588" cy="5028486"/>
          </a:xfrm>
          <a:prstGeom prst="snipRoundRect">
            <a:avLst>
              <a:gd name="adj1" fmla="val 1040"/>
              <a:gd name="adj2" fmla="val 0"/>
            </a:avLst>
          </a:prstGeom>
          <a:solidFill>
            <a:schemeClr val="bg2">
              <a:shade val="10000"/>
            </a:schemeClr>
          </a:solidFill>
        </p:spPr>
      </p:pic>
    </p:spTree>
    <p:extLst>
      <p:ext uri="{BB962C8B-B14F-4D97-AF65-F5344CB8AC3E}">
        <p14:creationId xmlns:p14="http://schemas.microsoft.com/office/powerpoint/2010/main" val="2407907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anose="02020603050405020304" pitchFamily="18" charset="0"/>
                <a:cs typeface="Times New Roman" panose="02020603050405020304" pitchFamily="18" charset="0"/>
              </a:rPr>
              <a:t>RELEVANCE OF FINANCIAL STATEMENTS TO NEW VENTURES</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r>
              <a:rPr lang="en-US" sz="2400" dirty="0" smtClean="0">
                <a:latin typeface="Times New Roman" panose="02020603050405020304" pitchFamily="18" charset="0"/>
                <a:cs typeface="Times New Roman" panose="02020603050405020304" pitchFamily="18" charset="0"/>
              </a:rPr>
              <a:t>Financial statement like the income statement, cash flow statement and balance sheet are relevant to start ups due to various reasons.</a:t>
            </a:r>
          </a:p>
          <a:p>
            <a:r>
              <a:rPr lang="en-US" sz="2400" dirty="0" smtClean="0">
                <a:latin typeface="Times New Roman" panose="02020603050405020304" pitchFamily="18" charset="0"/>
                <a:cs typeface="Times New Roman" panose="02020603050405020304" pitchFamily="18" charset="0"/>
              </a:rPr>
              <a:t>1. Performance evaluation- these statements provide insight into the financial performance of the startup, allowing founders and stakeholders to assess profitability, liquidity and solvency</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3484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RELEVANCE OF FINANCIAL STATEMENTS TO NEW </a:t>
            </a:r>
            <a:r>
              <a:rPr lang="en-US" b="1" dirty="0" smtClean="0">
                <a:latin typeface="Times New Roman" panose="02020603050405020304" pitchFamily="18" charset="0"/>
                <a:cs typeface="Times New Roman" panose="02020603050405020304" pitchFamily="18" charset="0"/>
              </a:rPr>
              <a:t>VENTURES CONT`D</a:t>
            </a:r>
            <a:endParaRPr lang="en-US" dirty="0"/>
          </a:p>
        </p:txBody>
      </p:sp>
      <p:sp>
        <p:nvSpPr>
          <p:cNvPr id="3" name="Content Placeholder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2. Investor confidence- investors rely on financial statements to evaluate the financial wealth and potential of the new venture before committing capital. Well prepared statements can enhance investors’ confidence and attract funding.</a:t>
            </a:r>
            <a:endParaRPr lang="en-US" sz="2400" dirty="0"/>
          </a:p>
        </p:txBody>
      </p:sp>
    </p:spTree>
    <p:extLst>
      <p:ext uri="{BB962C8B-B14F-4D97-AF65-F5344CB8AC3E}">
        <p14:creationId xmlns:p14="http://schemas.microsoft.com/office/powerpoint/2010/main" val="3243927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2116</TotalTime>
  <Words>2039</Words>
  <Application>Microsoft Office PowerPoint</Application>
  <PresentationFormat>Widescreen</PresentationFormat>
  <Paragraphs>152</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Times New Roman</vt:lpstr>
      <vt:lpstr>Trebuchet MS</vt:lpstr>
      <vt:lpstr>Wingdings 2</vt:lpstr>
      <vt:lpstr>Wingdings 3</vt:lpstr>
      <vt:lpstr>Facet</vt:lpstr>
      <vt:lpstr>FINANCIAL FORECASTING</vt:lpstr>
      <vt:lpstr>GROUP MEMBERS</vt:lpstr>
      <vt:lpstr>             INTRODUCTION</vt:lpstr>
      <vt:lpstr>IMPORTANCE OF FINANCIAL FORECASTING</vt:lpstr>
      <vt:lpstr>TYPES OF FINANCIAL FORECASTING</vt:lpstr>
      <vt:lpstr>DISADVANTAGES OF FINANCIAL FORECASTING</vt:lpstr>
      <vt:lpstr>PURPOSE OF FINANCIAL STATEMENTS</vt:lpstr>
      <vt:lpstr>RELEVANCE OF FINANCIAL STATEMENTS TO NEW VENTURES</vt:lpstr>
      <vt:lpstr>RELEVANCE OF FINANCIAL STATEMENTS TO NEW VENTURES CONT`D</vt:lpstr>
      <vt:lpstr>RELEVANCE OF FINANCIAL STATEMENTS TO NEW VENTURES CONT`D….</vt:lpstr>
      <vt:lpstr>PROJECTED OR PRO FORMA STATEMENTS</vt:lpstr>
      <vt:lpstr>BALANCE SHEET</vt:lpstr>
      <vt:lpstr>BALANCE SHEET TABLE </vt:lpstr>
      <vt:lpstr>ASSETS VS LIABILITIES</vt:lpstr>
      <vt:lpstr>       INCOME STATEMENT CONT`D…</vt:lpstr>
      <vt:lpstr> INCOME STATEMENT CONT`D…</vt:lpstr>
      <vt:lpstr> INCOME STATEMENT</vt:lpstr>
      <vt:lpstr>PREPARING FINANCIAL BUDGET</vt:lpstr>
      <vt:lpstr>OPERATING BUDGETING cont`d </vt:lpstr>
      <vt:lpstr>OPERATING BUDGETING cont`d </vt:lpstr>
      <vt:lpstr>METHODS TO GENERATE SALES FORECASTS </vt:lpstr>
      <vt:lpstr>METHODS TO GENERATE SALES FORECASTS </vt:lpstr>
      <vt:lpstr> INCOME STATEMENT</vt:lpstr>
      <vt:lpstr>PROFITABILITY AND LIQUIDITY</vt:lpstr>
      <vt:lpstr>PROFITABILITY AND LIQUIDITY</vt:lpstr>
      <vt:lpstr>PROFITABILITY AND LIQUIDITY</vt:lpstr>
      <vt:lpstr>CONSTRUCTION OF A CASH FLOW STATEMENT</vt:lpstr>
      <vt:lpstr>EXPLANATION OF THE MAIN FEATURES OF A CASH FLOW STATEMENT</vt:lpstr>
      <vt:lpstr>EXPLANATION OF THE MAIN FEATURES OF A CASH FLOW STATEMENT</vt:lpstr>
      <vt:lpstr>ILLUSTRATION OF A CASH FLOW STATEMENT</vt:lpstr>
      <vt:lpstr>THE CASH FLOW BUDGET</vt:lpstr>
      <vt:lpstr>PRO FORMA STATEMENT.</vt:lpstr>
      <vt:lpstr>IMPORTANCE OF PRO FORMA STATEMENTS;</vt:lpstr>
      <vt:lpstr>IMPORTANCE OF PRO FORMA STATEMENTS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FORECASTING</dc:title>
  <dc:creator>Habanji Mukanka</dc:creator>
  <cp:lastModifiedBy>Habanji Mukanka</cp:lastModifiedBy>
  <cp:revision>27</cp:revision>
  <dcterms:created xsi:type="dcterms:W3CDTF">2024-05-14T06:42:37Z</dcterms:created>
  <dcterms:modified xsi:type="dcterms:W3CDTF">2024-05-15T17:59:08Z</dcterms:modified>
</cp:coreProperties>
</file>