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1"/>
  </p:notesMasterIdLst>
  <p:sldIdLst>
    <p:sldId id="307" r:id="rId2"/>
    <p:sldId id="308" r:id="rId3"/>
    <p:sldId id="309" r:id="rId4"/>
    <p:sldId id="310" r:id="rId5"/>
    <p:sldId id="319" r:id="rId6"/>
    <p:sldId id="320" r:id="rId7"/>
    <p:sldId id="321" r:id="rId8"/>
    <p:sldId id="322" r:id="rId9"/>
    <p:sldId id="323" r:id="rId10"/>
    <p:sldId id="324" r:id="rId11"/>
    <p:sldId id="325" r:id="rId12"/>
    <p:sldId id="326" r:id="rId13"/>
    <p:sldId id="327" r:id="rId14"/>
    <p:sldId id="328" r:id="rId15"/>
    <p:sldId id="330" r:id="rId16"/>
    <p:sldId id="329" r:id="rId17"/>
    <p:sldId id="355" r:id="rId18"/>
    <p:sldId id="331" r:id="rId19"/>
    <p:sldId id="332" r:id="rId20"/>
    <p:sldId id="333" r:id="rId21"/>
    <p:sldId id="334" r:id="rId22"/>
    <p:sldId id="335" r:id="rId23"/>
    <p:sldId id="336" r:id="rId24"/>
    <p:sldId id="337" r:id="rId25"/>
    <p:sldId id="338" r:id="rId26"/>
    <p:sldId id="357" r:id="rId27"/>
    <p:sldId id="356" r:id="rId28"/>
    <p:sldId id="340" r:id="rId29"/>
    <p:sldId id="341" r:id="rId30"/>
    <p:sldId id="342" r:id="rId31"/>
    <p:sldId id="343" r:id="rId32"/>
    <p:sldId id="344" r:id="rId33"/>
    <p:sldId id="345" r:id="rId34"/>
    <p:sldId id="346" r:id="rId35"/>
    <p:sldId id="353" r:id="rId36"/>
    <p:sldId id="311" r:id="rId37"/>
    <p:sldId id="347" r:id="rId38"/>
    <p:sldId id="312" r:id="rId39"/>
    <p:sldId id="313" r:id="rId40"/>
    <p:sldId id="314" r:id="rId41"/>
    <p:sldId id="315" r:id="rId42"/>
    <p:sldId id="316" r:id="rId43"/>
    <p:sldId id="317" r:id="rId44"/>
    <p:sldId id="318" r:id="rId45"/>
    <p:sldId id="348" r:id="rId46"/>
    <p:sldId id="349" r:id="rId47"/>
    <p:sldId id="350" r:id="rId48"/>
    <p:sldId id="351" r:id="rId49"/>
    <p:sldId id="352" r:id="rId50"/>
  </p:sldIdLst>
  <p:sldSz cx="9144000" cy="5143500" type="screen16x9"/>
  <p:notesSz cx="9144000" cy="5143500"/>
  <p:embeddedFontLst>
    <p:embeddedFont>
      <p:font typeface="Josefin Sans" panose="020B0604020202020204" charset="0"/>
      <p:regular r:id="rId52"/>
      <p:bold r:id="rId53"/>
    </p:embeddedFont>
    <p:embeddedFont>
      <p:font typeface="ChunkFive" panose="020B0604020202020204" charset="0"/>
      <p:regular r:id="rId54"/>
      <p:bold r:id="rId55"/>
    </p:embeddedFont>
    <p:embeddedFont>
      <p:font typeface="Overlock SC" panose="020B0604020202020204" charset="0"/>
      <p:regular r:id="rId56"/>
      <p:bold r:id="rId57"/>
    </p:embeddedFont>
    <p:embeddedFont>
      <p:font typeface="Patua One" panose="020B0604020202020204" charset="0"/>
      <p:regular r:id="rId58"/>
    </p:embeddedFont>
    <p:embeddedFont>
      <p:font typeface="Colaborate" panose="020B0604020202020204" charset="0"/>
      <p:bold r:id="rId59"/>
    </p:embeddedFont>
    <p:embeddedFont>
      <p:font typeface="Josefin Sans-demi_bold" panose="020B0604020202020204" charset="0"/>
      <p:regular r:id="rId60"/>
    </p:embeddedFont>
  </p:embeddedFontLst>
  <p:defaultTextStyle>
    <a:defPPr>
      <a:defRPr lang="en-US"/>
    </a:defPPr>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57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B225F-6FE3-4780-AA46-F7680EC1694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F1C5884-C5DE-41CB-860E-D9DF0C3E5F91}">
      <dgm:prSet phldrT="[Text]"/>
      <dgm:spPr/>
      <dgm:t>
        <a:bodyPr/>
        <a:lstStyle/>
        <a:p>
          <a:r>
            <a:rPr lang="en-US" dirty="0" smtClean="0"/>
            <a:t>2. OPPORTUNITY</a:t>
          </a:r>
          <a:endParaRPr lang="en-US" dirty="0"/>
        </a:p>
      </dgm:t>
    </dgm:pt>
    <dgm:pt modelId="{AF56EB9C-6449-4F7B-9D52-3ECCA4A39B3C}" type="parTrans" cxnId="{79362220-C613-4AFA-B262-B8857DCC4B09}">
      <dgm:prSet/>
      <dgm:spPr/>
      <dgm:t>
        <a:bodyPr/>
        <a:lstStyle/>
        <a:p>
          <a:endParaRPr lang="en-US"/>
        </a:p>
      </dgm:t>
    </dgm:pt>
    <dgm:pt modelId="{3DDC091F-1C97-4862-9A45-A1E3267A6475}" type="sibTrans" cxnId="{79362220-C613-4AFA-B262-B8857DCC4B09}">
      <dgm:prSet/>
      <dgm:spPr/>
      <dgm:t>
        <a:bodyPr/>
        <a:lstStyle/>
        <a:p>
          <a:endParaRPr lang="en-US"/>
        </a:p>
      </dgm:t>
    </dgm:pt>
    <dgm:pt modelId="{1F200A34-A91C-48B2-8A4C-86656ABDE8BF}">
      <dgm:prSet phldrT="[Text]"/>
      <dgm:spPr/>
      <dgm:t>
        <a:bodyPr/>
        <a:lstStyle/>
        <a:p>
          <a:r>
            <a:rPr lang="en-US" dirty="0" smtClean="0"/>
            <a:t>4. RESOURCES</a:t>
          </a:r>
          <a:endParaRPr lang="en-US" dirty="0"/>
        </a:p>
      </dgm:t>
    </dgm:pt>
    <dgm:pt modelId="{6097921F-7EDF-48E9-9CB7-110A37A78E26}" type="parTrans" cxnId="{3F4EF025-399C-4F1A-8D90-65BE43CFE1CB}">
      <dgm:prSet/>
      <dgm:spPr/>
      <dgm:t>
        <a:bodyPr/>
        <a:lstStyle/>
        <a:p>
          <a:endParaRPr lang="en-US"/>
        </a:p>
      </dgm:t>
    </dgm:pt>
    <dgm:pt modelId="{CF61C6FD-F158-4F7B-B907-EBD3053AF5EF}" type="sibTrans" cxnId="{3F4EF025-399C-4F1A-8D90-65BE43CFE1CB}">
      <dgm:prSet/>
      <dgm:spPr/>
      <dgm:t>
        <a:bodyPr/>
        <a:lstStyle/>
        <a:p>
          <a:endParaRPr lang="en-US"/>
        </a:p>
      </dgm:t>
    </dgm:pt>
    <dgm:pt modelId="{799E8C2E-91E3-469F-86CD-8E0E05644034}">
      <dgm:prSet phldrT="[Text]"/>
      <dgm:spPr/>
      <dgm:t>
        <a:bodyPr/>
        <a:lstStyle/>
        <a:p>
          <a:r>
            <a:rPr lang="en-US" dirty="0" smtClean="0"/>
            <a:t>3. TEAM</a:t>
          </a:r>
          <a:endParaRPr lang="en-US" dirty="0"/>
        </a:p>
      </dgm:t>
    </dgm:pt>
    <dgm:pt modelId="{4E62EA78-2734-4551-81B8-78E9FA580F25}" type="parTrans" cxnId="{EC77B391-77A8-4F84-A44D-A97C3BECEBEB}">
      <dgm:prSet/>
      <dgm:spPr/>
      <dgm:t>
        <a:bodyPr/>
        <a:lstStyle/>
        <a:p>
          <a:endParaRPr lang="en-US"/>
        </a:p>
      </dgm:t>
    </dgm:pt>
    <dgm:pt modelId="{3E2A18A7-5FB2-4E2A-999C-F5035DDBC997}" type="sibTrans" cxnId="{EC77B391-77A8-4F84-A44D-A97C3BECEBEB}">
      <dgm:prSet/>
      <dgm:spPr/>
      <dgm:t>
        <a:bodyPr/>
        <a:lstStyle/>
        <a:p>
          <a:endParaRPr lang="en-US"/>
        </a:p>
      </dgm:t>
    </dgm:pt>
    <dgm:pt modelId="{E05005DC-B719-4569-A2BC-BB0ED665F466}" type="pres">
      <dgm:prSet presAssocID="{B41B225F-6FE3-4780-AA46-F7680EC16944}" presName="Name0" presStyleCnt="0">
        <dgm:presLayoutVars>
          <dgm:dir/>
          <dgm:resizeHandles val="exact"/>
        </dgm:presLayoutVars>
      </dgm:prSet>
      <dgm:spPr/>
      <dgm:t>
        <a:bodyPr/>
        <a:lstStyle/>
        <a:p>
          <a:endParaRPr lang="en-US"/>
        </a:p>
      </dgm:t>
    </dgm:pt>
    <dgm:pt modelId="{AB63F95B-9E7B-44B4-B8BD-6CE70728E3CE}" type="pres">
      <dgm:prSet presAssocID="{8F1C5884-C5DE-41CB-860E-D9DF0C3E5F91}" presName="node" presStyleLbl="node1" presStyleIdx="0" presStyleCnt="3" custScaleX="86045" custScaleY="46865" custRadScaleRad="128634" custRadScaleInc="-78867">
        <dgm:presLayoutVars>
          <dgm:bulletEnabled val="1"/>
        </dgm:presLayoutVars>
      </dgm:prSet>
      <dgm:spPr/>
      <dgm:t>
        <a:bodyPr/>
        <a:lstStyle/>
        <a:p>
          <a:endParaRPr lang="en-US"/>
        </a:p>
      </dgm:t>
    </dgm:pt>
    <dgm:pt modelId="{EF68C77D-BCA7-45B3-93FE-1C8CDC28FB52}" type="pres">
      <dgm:prSet presAssocID="{3DDC091F-1C97-4862-9A45-A1E3267A6475}" presName="sibTrans" presStyleLbl="sibTrans2D1" presStyleIdx="0" presStyleCnt="3" custAng="8" custLinFactNeighborX="-4691" custLinFactNeighborY="2810"/>
      <dgm:spPr/>
      <dgm:t>
        <a:bodyPr/>
        <a:lstStyle/>
        <a:p>
          <a:endParaRPr lang="en-US"/>
        </a:p>
      </dgm:t>
    </dgm:pt>
    <dgm:pt modelId="{0B427090-342E-4C49-824D-7D5F550988C4}" type="pres">
      <dgm:prSet presAssocID="{3DDC091F-1C97-4862-9A45-A1E3267A6475}" presName="connectorText" presStyleLbl="sibTrans2D1" presStyleIdx="0" presStyleCnt="3"/>
      <dgm:spPr/>
      <dgm:t>
        <a:bodyPr/>
        <a:lstStyle/>
        <a:p>
          <a:endParaRPr lang="en-US"/>
        </a:p>
      </dgm:t>
    </dgm:pt>
    <dgm:pt modelId="{D70D120F-0EAD-4F31-AE05-AA12546ABF80}" type="pres">
      <dgm:prSet presAssocID="{1F200A34-A91C-48B2-8A4C-86656ABDE8BF}" presName="node" presStyleLbl="node1" presStyleIdx="1" presStyleCnt="3" custAng="0" custScaleX="82309" custScaleY="46862" custRadScaleRad="121465" custRadScaleInc="-126471">
        <dgm:presLayoutVars>
          <dgm:bulletEnabled val="1"/>
        </dgm:presLayoutVars>
      </dgm:prSet>
      <dgm:spPr/>
      <dgm:t>
        <a:bodyPr/>
        <a:lstStyle/>
        <a:p>
          <a:endParaRPr lang="en-US"/>
        </a:p>
      </dgm:t>
    </dgm:pt>
    <dgm:pt modelId="{8436908F-7F80-484A-9C93-78A3108CB02D}" type="pres">
      <dgm:prSet presAssocID="{CF61C6FD-F158-4F7B-B907-EBD3053AF5EF}" presName="sibTrans" presStyleLbl="sibTrans2D1" presStyleIdx="1" presStyleCnt="3" custScaleX="94228" custLinFactNeighborX="36599" custLinFactNeighborY="-7853"/>
      <dgm:spPr/>
      <dgm:t>
        <a:bodyPr/>
        <a:lstStyle/>
        <a:p>
          <a:endParaRPr lang="en-US"/>
        </a:p>
      </dgm:t>
    </dgm:pt>
    <dgm:pt modelId="{C5CFB484-8636-477F-BC0E-FB1C29A8B191}" type="pres">
      <dgm:prSet presAssocID="{CF61C6FD-F158-4F7B-B907-EBD3053AF5EF}" presName="connectorText" presStyleLbl="sibTrans2D1" presStyleIdx="1" presStyleCnt="3"/>
      <dgm:spPr/>
      <dgm:t>
        <a:bodyPr/>
        <a:lstStyle/>
        <a:p>
          <a:endParaRPr lang="en-US"/>
        </a:p>
      </dgm:t>
    </dgm:pt>
    <dgm:pt modelId="{5D07D56F-D663-4627-A238-D42F0735B717}" type="pres">
      <dgm:prSet presAssocID="{799E8C2E-91E3-469F-86CD-8E0E05644034}" presName="node" presStyleLbl="node1" presStyleIdx="2" presStyleCnt="3" custAng="0" custScaleX="77450" custScaleY="45957" custRadScaleRad="6972" custRadScaleInc="-29612">
        <dgm:presLayoutVars>
          <dgm:bulletEnabled val="1"/>
        </dgm:presLayoutVars>
      </dgm:prSet>
      <dgm:spPr/>
      <dgm:t>
        <a:bodyPr/>
        <a:lstStyle/>
        <a:p>
          <a:endParaRPr lang="en-US"/>
        </a:p>
      </dgm:t>
    </dgm:pt>
    <dgm:pt modelId="{9C6826B4-44C7-4C0F-AA1A-03E6A8922F89}" type="pres">
      <dgm:prSet presAssocID="{3E2A18A7-5FB2-4E2A-999C-F5035DDBC997}" presName="sibTrans" presStyleLbl="sibTrans2D1" presStyleIdx="2" presStyleCnt="3" custAng="21179146" custScaleX="90824" custLinFactNeighborX="-30295" custLinFactNeighborY="-7594"/>
      <dgm:spPr/>
      <dgm:t>
        <a:bodyPr/>
        <a:lstStyle/>
        <a:p>
          <a:endParaRPr lang="en-US"/>
        </a:p>
      </dgm:t>
    </dgm:pt>
    <dgm:pt modelId="{FAFD115E-EC58-40D4-BD24-236C8B774491}" type="pres">
      <dgm:prSet presAssocID="{3E2A18A7-5FB2-4E2A-999C-F5035DDBC997}" presName="connectorText" presStyleLbl="sibTrans2D1" presStyleIdx="2" presStyleCnt="3"/>
      <dgm:spPr/>
      <dgm:t>
        <a:bodyPr/>
        <a:lstStyle/>
        <a:p>
          <a:endParaRPr lang="en-US"/>
        </a:p>
      </dgm:t>
    </dgm:pt>
  </dgm:ptLst>
  <dgm:cxnLst>
    <dgm:cxn modelId="{EE583F03-2E23-41B0-913D-6D1385BC104A}" type="presOf" srcId="{3DDC091F-1C97-4862-9A45-A1E3267A6475}" destId="{0B427090-342E-4C49-824D-7D5F550988C4}" srcOrd="1" destOrd="0" presId="urn:microsoft.com/office/officeart/2005/8/layout/cycle7"/>
    <dgm:cxn modelId="{B9090F8F-4F2F-4983-84F4-90086800413D}" type="presOf" srcId="{3DDC091F-1C97-4862-9A45-A1E3267A6475}" destId="{EF68C77D-BCA7-45B3-93FE-1C8CDC28FB52}" srcOrd="0" destOrd="0" presId="urn:microsoft.com/office/officeart/2005/8/layout/cycle7"/>
    <dgm:cxn modelId="{D211AF4F-67C4-4CAE-886A-28A8228CF739}" type="presOf" srcId="{CF61C6FD-F158-4F7B-B907-EBD3053AF5EF}" destId="{8436908F-7F80-484A-9C93-78A3108CB02D}" srcOrd="0" destOrd="0" presId="urn:microsoft.com/office/officeart/2005/8/layout/cycle7"/>
    <dgm:cxn modelId="{EC77B391-77A8-4F84-A44D-A97C3BECEBEB}" srcId="{B41B225F-6FE3-4780-AA46-F7680EC16944}" destId="{799E8C2E-91E3-469F-86CD-8E0E05644034}" srcOrd="2" destOrd="0" parTransId="{4E62EA78-2734-4551-81B8-78E9FA580F25}" sibTransId="{3E2A18A7-5FB2-4E2A-999C-F5035DDBC997}"/>
    <dgm:cxn modelId="{786AE02F-B973-4596-BD97-A0A8BB52216C}" type="presOf" srcId="{3E2A18A7-5FB2-4E2A-999C-F5035DDBC997}" destId="{9C6826B4-44C7-4C0F-AA1A-03E6A8922F89}" srcOrd="0" destOrd="0" presId="urn:microsoft.com/office/officeart/2005/8/layout/cycle7"/>
    <dgm:cxn modelId="{C5BC95E5-FF2D-4A2B-8A43-F4D422C25D69}" type="presOf" srcId="{8F1C5884-C5DE-41CB-860E-D9DF0C3E5F91}" destId="{AB63F95B-9E7B-44B4-B8BD-6CE70728E3CE}" srcOrd="0" destOrd="0" presId="urn:microsoft.com/office/officeart/2005/8/layout/cycle7"/>
    <dgm:cxn modelId="{3F4EF025-399C-4F1A-8D90-65BE43CFE1CB}" srcId="{B41B225F-6FE3-4780-AA46-F7680EC16944}" destId="{1F200A34-A91C-48B2-8A4C-86656ABDE8BF}" srcOrd="1" destOrd="0" parTransId="{6097921F-7EDF-48E9-9CB7-110A37A78E26}" sibTransId="{CF61C6FD-F158-4F7B-B907-EBD3053AF5EF}"/>
    <dgm:cxn modelId="{8341F608-2449-4D9D-A2EB-985F603E8243}" type="presOf" srcId="{3E2A18A7-5FB2-4E2A-999C-F5035DDBC997}" destId="{FAFD115E-EC58-40D4-BD24-236C8B774491}" srcOrd="1" destOrd="0" presId="urn:microsoft.com/office/officeart/2005/8/layout/cycle7"/>
    <dgm:cxn modelId="{12E6ACC0-1C77-487D-A389-1CA6A50E7C7C}" type="presOf" srcId="{799E8C2E-91E3-469F-86CD-8E0E05644034}" destId="{5D07D56F-D663-4627-A238-D42F0735B717}" srcOrd="0" destOrd="0" presId="urn:microsoft.com/office/officeart/2005/8/layout/cycle7"/>
    <dgm:cxn modelId="{CD952113-A7F4-4032-A673-DADC179C1A2C}" type="presOf" srcId="{1F200A34-A91C-48B2-8A4C-86656ABDE8BF}" destId="{D70D120F-0EAD-4F31-AE05-AA12546ABF80}" srcOrd="0" destOrd="0" presId="urn:microsoft.com/office/officeart/2005/8/layout/cycle7"/>
    <dgm:cxn modelId="{79362220-C613-4AFA-B262-B8857DCC4B09}" srcId="{B41B225F-6FE3-4780-AA46-F7680EC16944}" destId="{8F1C5884-C5DE-41CB-860E-D9DF0C3E5F91}" srcOrd="0" destOrd="0" parTransId="{AF56EB9C-6449-4F7B-9D52-3ECCA4A39B3C}" sibTransId="{3DDC091F-1C97-4862-9A45-A1E3267A6475}"/>
    <dgm:cxn modelId="{8A94C7FE-7FAA-4067-AD84-28382E9F4E4D}" type="presOf" srcId="{B41B225F-6FE3-4780-AA46-F7680EC16944}" destId="{E05005DC-B719-4569-A2BC-BB0ED665F466}" srcOrd="0" destOrd="0" presId="urn:microsoft.com/office/officeart/2005/8/layout/cycle7"/>
    <dgm:cxn modelId="{CF3838CF-B965-447C-BFDA-BCCBF67D104F}" type="presOf" srcId="{CF61C6FD-F158-4F7B-B907-EBD3053AF5EF}" destId="{C5CFB484-8636-477F-BC0E-FB1C29A8B191}" srcOrd="1" destOrd="0" presId="urn:microsoft.com/office/officeart/2005/8/layout/cycle7"/>
    <dgm:cxn modelId="{50FC8063-A936-4CF8-A9E6-F86CAA71F9A4}" type="presParOf" srcId="{E05005DC-B719-4569-A2BC-BB0ED665F466}" destId="{AB63F95B-9E7B-44B4-B8BD-6CE70728E3CE}" srcOrd="0" destOrd="0" presId="urn:microsoft.com/office/officeart/2005/8/layout/cycle7"/>
    <dgm:cxn modelId="{906E8977-3D40-4854-9AEE-C5C139B5A9B7}" type="presParOf" srcId="{E05005DC-B719-4569-A2BC-BB0ED665F466}" destId="{EF68C77D-BCA7-45B3-93FE-1C8CDC28FB52}" srcOrd="1" destOrd="0" presId="urn:microsoft.com/office/officeart/2005/8/layout/cycle7"/>
    <dgm:cxn modelId="{87390CE4-980B-4DE7-B41D-EE3CDAB40FD1}" type="presParOf" srcId="{EF68C77D-BCA7-45B3-93FE-1C8CDC28FB52}" destId="{0B427090-342E-4C49-824D-7D5F550988C4}" srcOrd="0" destOrd="0" presId="urn:microsoft.com/office/officeart/2005/8/layout/cycle7"/>
    <dgm:cxn modelId="{792589EC-530B-4B94-9C95-3D0EA5579D45}" type="presParOf" srcId="{E05005DC-B719-4569-A2BC-BB0ED665F466}" destId="{D70D120F-0EAD-4F31-AE05-AA12546ABF80}" srcOrd="2" destOrd="0" presId="urn:microsoft.com/office/officeart/2005/8/layout/cycle7"/>
    <dgm:cxn modelId="{EF94D19D-DEA0-45B7-9CD9-0D08B8F2C8C6}" type="presParOf" srcId="{E05005DC-B719-4569-A2BC-BB0ED665F466}" destId="{8436908F-7F80-484A-9C93-78A3108CB02D}" srcOrd="3" destOrd="0" presId="urn:microsoft.com/office/officeart/2005/8/layout/cycle7"/>
    <dgm:cxn modelId="{4995F319-ED5F-45F1-9A87-0E19EC962656}" type="presParOf" srcId="{8436908F-7F80-484A-9C93-78A3108CB02D}" destId="{C5CFB484-8636-477F-BC0E-FB1C29A8B191}" srcOrd="0" destOrd="0" presId="urn:microsoft.com/office/officeart/2005/8/layout/cycle7"/>
    <dgm:cxn modelId="{5BBCEF31-005D-490B-B2FD-D5114492C12F}" type="presParOf" srcId="{E05005DC-B719-4569-A2BC-BB0ED665F466}" destId="{5D07D56F-D663-4627-A238-D42F0735B717}" srcOrd="4" destOrd="0" presId="urn:microsoft.com/office/officeart/2005/8/layout/cycle7"/>
    <dgm:cxn modelId="{62EB336D-2F54-47C9-94A2-340C6EF6447C}" type="presParOf" srcId="{E05005DC-B719-4569-A2BC-BB0ED665F466}" destId="{9C6826B4-44C7-4C0F-AA1A-03E6A8922F89}" srcOrd="5" destOrd="0" presId="urn:microsoft.com/office/officeart/2005/8/layout/cycle7"/>
    <dgm:cxn modelId="{AA2A8073-4979-4267-ABFA-C3711E9E3845}" type="presParOf" srcId="{9C6826B4-44C7-4C0F-AA1A-03E6A8922F89}" destId="{FAFD115E-EC58-40D4-BD24-236C8B77449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3F95B-9E7B-44B4-B8BD-6CE70728E3CE}">
      <dsp:nvSpPr>
        <dsp:cNvPr id="0" name=""/>
        <dsp:cNvSpPr/>
      </dsp:nvSpPr>
      <dsp:spPr>
        <a:xfrm>
          <a:off x="1574167" y="730156"/>
          <a:ext cx="1953094" cy="531883"/>
        </a:xfrm>
        <a:prstGeom prst="roundRect">
          <a:avLst>
            <a:gd name="adj" fmla="val 10000"/>
          </a:avLst>
        </a:prstGeom>
        <a:solidFill>
          <a:schemeClr val="accent1">
            <a:hueOff val="0"/>
            <a:satOff val="0"/>
            <a:lumOff val="0"/>
            <a:alphaOff val="0"/>
          </a:schemeClr>
        </a:solidFill>
        <a:ln w="25400" cap="flat">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2. OPPORTUNITY</a:t>
          </a:r>
          <a:endParaRPr lang="en-US" sz="1600" kern="1200" dirty="0"/>
        </a:p>
      </dsp:txBody>
      <dsp:txXfrm>
        <a:off x="1589745" y="745734"/>
        <a:ext cx="1921938" cy="500727"/>
      </dsp:txXfrm>
    </dsp:sp>
    <dsp:sp modelId="{EF68C77D-BCA7-45B3-93FE-1C8CDC28FB52}">
      <dsp:nvSpPr>
        <dsp:cNvPr id="0" name=""/>
        <dsp:cNvSpPr/>
      </dsp:nvSpPr>
      <dsp:spPr>
        <a:xfrm rot="21599999">
          <a:off x="3649940" y="808643"/>
          <a:ext cx="1570987" cy="39722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769107" y="888088"/>
        <a:ext cx="1332653" cy="238334"/>
      </dsp:txXfrm>
    </dsp:sp>
    <dsp:sp modelId="{D70D120F-0EAD-4F31-AE05-AA12546ABF80}">
      <dsp:nvSpPr>
        <dsp:cNvPr id="0" name=""/>
        <dsp:cNvSpPr/>
      </dsp:nvSpPr>
      <dsp:spPr>
        <a:xfrm>
          <a:off x="5490995" y="730163"/>
          <a:ext cx="1868292" cy="531849"/>
        </a:xfrm>
        <a:prstGeom prst="roundRect">
          <a:avLst>
            <a:gd name="adj" fmla="val 10000"/>
          </a:avLst>
        </a:prstGeom>
        <a:solidFill>
          <a:schemeClr val="accent1">
            <a:hueOff val="0"/>
            <a:satOff val="0"/>
            <a:lumOff val="0"/>
            <a:alphaOff val="0"/>
          </a:schemeClr>
        </a:solidFill>
        <a:ln w="25400" cap="flat">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4. RESOURCES</a:t>
          </a:r>
          <a:endParaRPr lang="en-US" sz="1600" kern="1200" dirty="0"/>
        </a:p>
      </dsp:txBody>
      <dsp:txXfrm>
        <a:off x="5506572" y="745740"/>
        <a:ext cx="1837138" cy="500695"/>
      </dsp:txXfrm>
    </dsp:sp>
    <dsp:sp modelId="{8436908F-7F80-484A-9C93-78A3108CB02D}">
      <dsp:nvSpPr>
        <dsp:cNvPr id="0" name=""/>
        <dsp:cNvSpPr/>
      </dsp:nvSpPr>
      <dsp:spPr>
        <a:xfrm rot="8040907">
          <a:off x="5292314" y="1767772"/>
          <a:ext cx="1480310" cy="39722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411481" y="1847217"/>
        <a:ext cx="1241976" cy="238334"/>
      </dsp:txXfrm>
    </dsp:sp>
    <dsp:sp modelId="{5D07D56F-D663-4627-A238-D42F0735B717}">
      <dsp:nvSpPr>
        <dsp:cNvPr id="0" name=""/>
        <dsp:cNvSpPr/>
      </dsp:nvSpPr>
      <dsp:spPr>
        <a:xfrm>
          <a:off x="3615826" y="2733144"/>
          <a:ext cx="1758000" cy="521577"/>
        </a:xfrm>
        <a:prstGeom prst="roundRect">
          <a:avLst>
            <a:gd name="adj" fmla="val 10000"/>
          </a:avLst>
        </a:prstGeom>
        <a:solidFill>
          <a:schemeClr val="accent1">
            <a:hueOff val="0"/>
            <a:satOff val="0"/>
            <a:lumOff val="0"/>
            <a:alphaOff val="0"/>
          </a:schemeClr>
        </a:solidFill>
        <a:ln w="25400" cap="flat">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3. TEAM</a:t>
          </a:r>
          <a:endParaRPr lang="en-US" sz="1600" kern="1200" dirty="0"/>
        </a:p>
      </dsp:txBody>
      <dsp:txXfrm>
        <a:off x="3631102" y="2748420"/>
        <a:ext cx="1727448" cy="491025"/>
      </dsp:txXfrm>
    </dsp:sp>
    <dsp:sp modelId="{9C6826B4-44C7-4C0F-AA1A-03E6A8922F89}">
      <dsp:nvSpPr>
        <dsp:cNvPr id="0" name=""/>
        <dsp:cNvSpPr/>
      </dsp:nvSpPr>
      <dsp:spPr>
        <a:xfrm rot="13125995">
          <a:off x="2335930" y="1768815"/>
          <a:ext cx="1426833" cy="39722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455097" y="1848260"/>
        <a:ext cx="1188499" cy="23833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48"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749"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459-4C01-9248-BDAA-F28591FAF6F5}" type="datetimeFigureOut">
              <a:rPr lang="en-US" smtClean="0"/>
              <a:t>4/22/2024</a:t>
            </a:fld>
            <a:endParaRPr lang="en-US"/>
          </a:p>
        </p:txBody>
      </p:sp>
      <p:sp>
        <p:nvSpPr>
          <p:cNvPr id="1048750"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751"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52"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753"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27042-6B61-B148-8485-8BBBFAA13D2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97165" name="Picture 2097164"/>
          <p:cNvPicPr>
            <a:picLocks/>
          </p:cNvPicPr>
          <p:nvPr/>
        </p:nvPicPr>
        <p:blipFill>
          <a:blip r:embed="rId3">
            <a:alphaModFix amt="12000"/>
          </a:blip>
          <a:stretch>
            <a:fillRect/>
          </a:stretch>
        </p:blipFill>
        <p:spPr>
          <a:xfrm>
            <a:off x="5762988" y="0"/>
            <a:ext cx="3366038" cy="5143500"/>
          </a:xfrm>
          <a:prstGeom prst="rect">
            <a:avLst/>
          </a:prstGeom>
          <a:noFill/>
        </p:spPr>
      </p:pic>
      <p:pic>
        <p:nvPicPr>
          <p:cNvPr id="2097166" name="Picture 2097165"/>
          <p:cNvPicPr>
            <a:picLocks/>
          </p:cNvPicPr>
          <p:nvPr/>
        </p:nvPicPr>
        <p:blipFill>
          <a:blip r:embed="rId4"/>
          <a:stretch>
            <a:fillRect/>
          </a:stretch>
        </p:blipFill>
        <p:spPr>
          <a:xfrm>
            <a:off x="2428875" y="295275"/>
            <a:ext cx="4289931" cy="4548187"/>
          </a:xfrm>
          <a:prstGeom prst="rect">
            <a:avLst/>
          </a:prstGeom>
          <a:noFill/>
        </p:spPr>
      </p:pic>
      <p:sp>
        <p:nvSpPr>
          <p:cNvPr id="1048688" name="Rectangle 1048687"/>
          <p:cNvSpPr/>
          <p:nvPr/>
        </p:nvSpPr>
        <p:spPr>
          <a:xfrm>
            <a:off x="2257543" y="118568"/>
            <a:ext cx="4553029" cy="5022560"/>
          </a:xfrm>
          <a:prstGeom prst="rect">
            <a:avLst/>
          </a:prstGeom>
          <a:gradFill rotWithShape="1">
            <a:gsLst>
              <a:gs pos="0">
                <a:schemeClr val="accent1">
                  <a:alpha val="13999"/>
                  <a:lumMod val="60000"/>
                  <a:lumOff val="40000"/>
                </a:schemeClr>
              </a:gs>
              <a:gs pos="48458">
                <a:schemeClr val="bg1">
                  <a:alpha val="0"/>
                </a:schemeClr>
              </a:gs>
            </a:gsLst>
            <a:path path="circle">
              <a:fillToRect l="50000" t="50000" r="50000" b="50000"/>
            </a:path>
            <a:tileRect/>
          </a:gra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2097167" name="Picture 2097166"/>
          <p:cNvPicPr>
            <a:picLocks/>
          </p:cNvPicPr>
          <p:nvPr/>
        </p:nvPicPr>
        <p:blipFill>
          <a:blip r:embed="rId5">
            <a:alphaModFix amt="12000"/>
          </a:blip>
          <a:stretch>
            <a:fillRect/>
          </a:stretch>
        </p:blipFill>
        <p:spPr>
          <a:xfrm>
            <a:off x="0" y="0"/>
            <a:ext cx="3800475" cy="5143500"/>
          </a:xfrm>
          <a:prstGeom prst="rect">
            <a:avLst/>
          </a:prstGeom>
          <a:noFill/>
        </p:spPr>
      </p:pic>
      <p:pic>
        <p:nvPicPr>
          <p:cNvPr id="2097168" name="Picture 2097167"/>
          <p:cNvPicPr>
            <a:picLocks/>
          </p:cNvPicPr>
          <p:nvPr/>
        </p:nvPicPr>
        <p:blipFill>
          <a:blip r:embed="rId6">
            <a:alphaModFix amt="39999"/>
          </a:blip>
          <a:stretch>
            <a:fillRect/>
          </a:stretch>
        </p:blipFill>
        <p:spPr>
          <a:xfrm>
            <a:off x="0" y="0"/>
            <a:ext cx="1752600" cy="5143500"/>
          </a:xfrm>
          <a:prstGeom prst="rect">
            <a:avLst/>
          </a:prstGeom>
          <a:noFill/>
        </p:spPr>
      </p:pic>
      <p:pic>
        <p:nvPicPr>
          <p:cNvPr id="2097169" name="Picture 2097168"/>
          <p:cNvPicPr>
            <a:picLocks/>
          </p:cNvPicPr>
          <p:nvPr/>
        </p:nvPicPr>
        <p:blipFill>
          <a:blip r:embed="rId7">
            <a:alphaModFix amt="39999"/>
          </a:blip>
          <a:stretch>
            <a:fillRect/>
          </a:stretch>
        </p:blipFill>
        <p:spPr>
          <a:xfrm>
            <a:off x="7382238" y="0"/>
            <a:ext cx="1743075" cy="5143500"/>
          </a:xfrm>
          <a:prstGeom prst="rect">
            <a:avLst/>
          </a:prstGeom>
          <a:noFill/>
        </p:spPr>
      </p:pic>
      <p:sp>
        <p:nvSpPr>
          <p:cNvPr id="1048689" name="Title 1"/>
          <p:cNvSpPr>
            <a:spLocks noGrp="1"/>
          </p:cNvSpPr>
          <p:nvPr>
            <p:ph type="title"/>
          </p:nvPr>
        </p:nvSpPr>
        <p:spPr>
          <a:xfrm>
            <a:off x="1235523" y="1256825"/>
            <a:ext cx="6672954" cy="1525897"/>
          </a:xfrm>
          <a:prstGeom prst="rect">
            <a:avLst/>
          </a:prstGeom>
          <a:noFill/>
        </p:spPr>
        <p:txBody>
          <a:bodyPr rtlCol="0"/>
          <a:lstStyle>
            <a:lvl1pPr lvl="0" algn="ctr">
              <a:defRPr lang="en-US" sz="4400" b="1" dirty="0">
                <a:solidFill>
                  <a:srgbClr val="FFFFFF"/>
                </a:solidFill>
                <a:latin typeface="+mj-lt"/>
              </a:defRPr>
            </a:lvl1pPr>
          </a:lstStyle>
          <a:p>
            <a:r>
              <a:rPr lang="en-US" dirty="0"/>
              <a:t>Click to edit Master title style</a:t>
            </a:r>
          </a:p>
        </p:txBody>
      </p:sp>
      <p:sp>
        <p:nvSpPr>
          <p:cNvPr id="1048690" name="Subtitle 2"/>
          <p:cNvSpPr>
            <a:spLocks noGrp="1"/>
          </p:cNvSpPr>
          <p:nvPr>
            <p:ph type="subTitle" idx="1"/>
          </p:nvPr>
        </p:nvSpPr>
        <p:spPr>
          <a:xfrm>
            <a:off x="1235523" y="2880682"/>
            <a:ext cx="6672954" cy="283571"/>
          </a:xfrm>
          <a:prstGeom prst="rect">
            <a:avLst/>
          </a:prstGeom>
        </p:spPr>
        <p:txBody>
          <a:bodyPr lIns="0" tIns="0" rIns="0" bIns="0" rtlCol="0" anchor="t">
            <a:noAutofit/>
          </a:bodyPr>
          <a:lstStyle>
            <a:lvl1pPr marL="0" lvl="0" indent="0" algn="ctr">
              <a:lnSpc>
                <a:spcPct val="100000"/>
              </a:lnSpc>
              <a:spcBef>
                <a:spcPts val="0"/>
              </a:spcBef>
              <a:buNone/>
              <a:defRPr lang="en-US" sz="1600" i="0" cap="all" baseline="0" dirty="0">
                <a:solidFill>
                  <a:schemeClr val="accent3">
                    <a:lumMod val="60000"/>
                    <a:lumOff val="40000"/>
                  </a:schemeClr>
                </a:solidFill>
                <a:latin typeface="Josefin Sans-demi_bold"/>
              </a:defRPr>
            </a:lvl1pPr>
            <a:lvl2pPr marL="457200" lvl="1" indent="0" algn="ctr">
              <a:buNone/>
              <a:defRPr lang="en-US" dirty="0">
                <a:solidFill>
                  <a:schemeClr val="tx1">
                    <a:tint val="75000"/>
                  </a:schemeClr>
                </a:solidFill>
                <a:latin typeface="+mn-lt"/>
              </a:defRPr>
            </a:lvl2pPr>
            <a:lvl3pPr marL="914400" lvl="2" indent="0" algn="ctr">
              <a:buNone/>
              <a:defRPr lang="en-US" dirty="0">
                <a:solidFill>
                  <a:schemeClr val="tx1">
                    <a:tint val="75000"/>
                  </a:schemeClr>
                </a:solidFill>
                <a:latin typeface="+mn-lt"/>
              </a:defRPr>
            </a:lvl3pPr>
            <a:lvl4pPr marL="1371600" lvl="3" indent="0" algn="ctr">
              <a:buNone/>
              <a:defRPr lang="en-US" dirty="0">
                <a:solidFill>
                  <a:schemeClr val="tx1">
                    <a:tint val="75000"/>
                  </a:schemeClr>
                </a:solidFill>
                <a:latin typeface="+mn-lt"/>
              </a:defRPr>
            </a:lvl4pPr>
            <a:lvl5pPr marL="1828800" lvl="4" indent="0" algn="ctr">
              <a:buNone/>
              <a:defRPr lang="en-US" dirty="0">
                <a:solidFill>
                  <a:schemeClr val="tx1">
                    <a:tint val="75000"/>
                  </a:schemeClr>
                </a:solidFill>
                <a:latin typeface="+mn-lt"/>
              </a:defRPr>
            </a:lvl5pPr>
            <a:lvl6pPr marL="2286000" lvl="5" indent="0" algn="ctr">
              <a:buNone/>
              <a:defRPr lang="en-US" dirty="0">
                <a:solidFill>
                  <a:schemeClr val="tx1">
                    <a:tint val="75000"/>
                  </a:schemeClr>
                </a:solidFill>
                <a:latin typeface="+mn-lt"/>
              </a:defRPr>
            </a:lvl6pPr>
            <a:lvl7pPr marL="2743200" lvl="6" indent="0" algn="ctr">
              <a:buNone/>
              <a:defRPr lang="en-US" dirty="0">
                <a:solidFill>
                  <a:schemeClr val="tx1">
                    <a:tint val="75000"/>
                  </a:schemeClr>
                </a:solidFill>
                <a:latin typeface="+mn-lt"/>
              </a:defRPr>
            </a:lvl7pPr>
            <a:lvl8pPr marL="3200400" lvl="7" indent="0" algn="ctr">
              <a:buNone/>
              <a:defRPr lang="en-US" dirty="0">
                <a:solidFill>
                  <a:schemeClr val="tx1">
                    <a:tint val="75000"/>
                  </a:schemeClr>
                </a:solidFill>
                <a:latin typeface="+mn-lt"/>
              </a:defRPr>
            </a:lvl8pPr>
            <a:lvl9pPr marL="3657600" lvl="8" indent="0" algn="ctr">
              <a:buNone/>
              <a:defRPr lang="en-US" dirty="0">
                <a:solidFill>
                  <a:schemeClr val="tx1">
                    <a:tint val="75000"/>
                  </a:schemeClr>
                </a:solidFill>
                <a:latin typeface="+mn-lt"/>
              </a:defRPr>
            </a:lvl9pPr>
          </a:lstStyle>
          <a:p>
            <a:r>
              <a:rPr lang="en-US" dirty="0"/>
              <a:t>Click to edit Master subtitle style</a:t>
            </a:r>
          </a:p>
        </p:txBody>
      </p:sp>
      <p:sp>
        <p:nvSpPr>
          <p:cNvPr id="1048691" name="Slide Number Placeholder 5"/>
          <p:cNvSpPr>
            <a:spLocks noGrp="1"/>
          </p:cNvSpPr>
          <p:nvPr>
            <p:ph type="sldNum" sz="quarter" idx="12"/>
          </p:nvPr>
        </p:nvSpPr>
        <p:spPr/>
        <p:txBody>
          <a:bodyPr rtlCol="0"/>
          <a:lstStyle>
            <a:lvl1pPr lvl="0"/>
          </a:lstStyle>
          <a:p>
            <a:r>
              <a:rPr lang="en-US" dirty="0"/>
              <a:t>&lt;#&gt;</a:t>
            </a:r>
          </a:p>
        </p:txBody>
      </p:sp>
      <p:sp>
        <p:nvSpPr>
          <p:cNvPr id="1048692" name="Footer Placeholder 4"/>
          <p:cNvSpPr>
            <a:spLocks noGrp="1"/>
          </p:cNvSpPr>
          <p:nvPr>
            <p:ph type="ftr" sz="quarter" idx="11"/>
          </p:nvPr>
        </p:nvSpPr>
        <p:spPr/>
        <p:txBody>
          <a:bodyPr rtlCol="0"/>
          <a:lstStyle>
            <a:lvl1pPr lvl="0"/>
          </a:lstStyle>
          <a:p>
            <a:r>
              <a:rPr lang="en-US" dirty="0"/>
              <a:t>Footer</a:t>
            </a:r>
          </a:p>
        </p:txBody>
      </p:sp>
      <p:sp>
        <p:nvSpPr>
          <p:cNvPr id="1048693" name="Date Placeholder 3"/>
          <p:cNvSpPr>
            <a:spLocks noGrp="1"/>
          </p:cNvSpPr>
          <p:nvPr>
            <p:ph type="dt" sz="half" idx="10"/>
          </p:nvPr>
        </p:nvSpPr>
        <p:spPr/>
        <p:txBody>
          <a:bodyPr rtlCol="0"/>
          <a:lstStyle>
            <a:lvl1pPr lvl="0"/>
          </a:lstStyle>
          <a:p>
            <a:r>
              <a:rPr lang="en-US" dirty="0"/>
              <a:t>Date</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Text, and Images">
    <p:spTree>
      <p:nvGrpSpPr>
        <p:cNvPr id="1" name=""/>
        <p:cNvGrpSpPr/>
        <p:nvPr/>
      </p:nvGrpSpPr>
      <p:grpSpPr>
        <a:xfrm>
          <a:off x="0" y="0"/>
          <a:ext cx="0" cy="0"/>
          <a:chOff x="0" y="0"/>
          <a:chExt cx="0" cy="0"/>
        </a:xfrm>
      </p:grpSpPr>
      <p:pic>
        <p:nvPicPr>
          <p:cNvPr id="2097182" name="Picture 2097181"/>
          <p:cNvPicPr>
            <a:picLocks/>
          </p:cNvPicPr>
          <p:nvPr/>
        </p:nvPicPr>
        <p:blipFill>
          <a:blip r:embed="rId3">
            <a:alphaModFix amt="12000"/>
          </a:blip>
          <a:stretch>
            <a:fillRect/>
          </a:stretch>
        </p:blipFill>
        <p:spPr>
          <a:xfrm>
            <a:off x="0" y="0"/>
            <a:ext cx="3800475" cy="5143500"/>
          </a:xfrm>
          <a:prstGeom prst="rect">
            <a:avLst/>
          </a:prstGeom>
          <a:noFill/>
        </p:spPr>
      </p:pic>
      <p:pic>
        <p:nvPicPr>
          <p:cNvPr id="2097183" name="Picture 2097182"/>
          <p:cNvPicPr>
            <a:picLocks/>
          </p:cNvPicPr>
          <p:nvPr/>
        </p:nvPicPr>
        <p:blipFill>
          <a:blip r:embed="rId4">
            <a:alphaModFix amt="10000"/>
          </a:blip>
          <a:stretch>
            <a:fillRect/>
          </a:stretch>
        </p:blipFill>
        <p:spPr>
          <a:xfrm>
            <a:off x="5762988" y="0"/>
            <a:ext cx="3366038" cy="5143500"/>
          </a:xfrm>
          <a:prstGeom prst="rect">
            <a:avLst/>
          </a:prstGeom>
          <a:noFill/>
        </p:spPr>
      </p:pic>
      <p:pic>
        <p:nvPicPr>
          <p:cNvPr id="2097184" name="Picture 2097183"/>
          <p:cNvPicPr>
            <a:picLocks/>
          </p:cNvPicPr>
          <p:nvPr/>
        </p:nvPicPr>
        <p:blipFill>
          <a:blip r:embed="rId5">
            <a:alphaModFix amt="35000"/>
          </a:blip>
          <a:stretch>
            <a:fillRect/>
          </a:stretch>
        </p:blipFill>
        <p:spPr>
          <a:xfrm>
            <a:off x="6086474" y="1238250"/>
            <a:ext cx="2560974" cy="2588413"/>
          </a:xfrm>
          <a:prstGeom prst="rect">
            <a:avLst/>
          </a:prstGeom>
          <a:noFill/>
        </p:spPr>
      </p:pic>
      <p:pic>
        <p:nvPicPr>
          <p:cNvPr id="2097185" name="Picture 2097184"/>
          <p:cNvPicPr>
            <a:picLocks/>
          </p:cNvPicPr>
          <p:nvPr/>
        </p:nvPicPr>
        <p:blipFill>
          <a:blip r:embed="rId5">
            <a:alphaModFix amt="35000"/>
          </a:blip>
          <a:stretch>
            <a:fillRect/>
          </a:stretch>
        </p:blipFill>
        <p:spPr>
          <a:xfrm>
            <a:off x="3248025" y="2181225"/>
            <a:ext cx="2560974" cy="2588413"/>
          </a:xfrm>
          <a:prstGeom prst="rect">
            <a:avLst/>
          </a:prstGeom>
          <a:noFill/>
        </p:spPr>
      </p:pic>
      <p:pic>
        <p:nvPicPr>
          <p:cNvPr id="2097186" name="Picture 2097185"/>
          <p:cNvPicPr>
            <a:picLocks/>
          </p:cNvPicPr>
          <p:nvPr/>
        </p:nvPicPr>
        <p:blipFill>
          <a:blip r:embed="rId5">
            <a:alphaModFix amt="35000"/>
          </a:blip>
          <a:stretch>
            <a:fillRect/>
          </a:stretch>
        </p:blipFill>
        <p:spPr>
          <a:xfrm>
            <a:off x="466725" y="1123950"/>
            <a:ext cx="2560974" cy="2588413"/>
          </a:xfrm>
          <a:prstGeom prst="rect">
            <a:avLst/>
          </a:prstGeom>
          <a:noFill/>
        </p:spPr>
      </p:pic>
      <p:sp>
        <p:nvSpPr>
          <p:cNvPr id="1048709" name="Picture Placeholder 2"/>
          <p:cNvSpPr>
            <a:spLocks noGrp="1"/>
          </p:cNvSpPr>
          <p:nvPr>
            <p:ph type="pic"/>
          </p:nvPr>
        </p:nvSpPr>
        <p:spPr>
          <a:xfrm>
            <a:off x="704850" y="1371600"/>
            <a:ext cx="2095500" cy="2095500"/>
          </a:xfrm>
          <a:prstGeom prst="ellipse">
            <a:avLst/>
          </a:prstGeom>
          <a:solidFill>
            <a:schemeClr val="tx2">
              <a:alpha val="10000"/>
            </a:schemeClr>
          </a:solidFill>
          <a:ln w="38100">
            <a:noFill/>
            <a:miter lim="800000"/>
          </a:ln>
        </p:spPr>
        <p:txBody>
          <a:bodyPr rtlCol="0"/>
          <a:lstStyle/>
          <a:p>
            <a:r>
              <a:rPr lang="en-US" dirty="0"/>
              <a:t>Click icon to add picture</a:t>
            </a:r>
          </a:p>
        </p:txBody>
      </p:sp>
      <p:sp>
        <p:nvSpPr>
          <p:cNvPr id="1048710" name="Picture Placeholder 2"/>
          <p:cNvSpPr>
            <a:spLocks noGrp="1"/>
          </p:cNvSpPr>
          <p:nvPr>
            <p:ph type="pic" idx="1"/>
          </p:nvPr>
        </p:nvSpPr>
        <p:spPr>
          <a:xfrm>
            <a:off x="3486150" y="2428875"/>
            <a:ext cx="2095500" cy="2095500"/>
          </a:xfrm>
          <a:prstGeom prst="ellipse">
            <a:avLst/>
          </a:prstGeom>
          <a:solidFill>
            <a:schemeClr val="tx2">
              <a:alpha val="10000"/>
            </a:schemeClr>
          </a:solidFill>
          <a:ln w="38100">
            <a:noFill/>
            <a:miter lim="800000"/>
          </a:ln>
        </p:spPr>
        <p:txBody>
          <a:bodyPr rtlCol="0"/>
          <a:lstStyle/>
          <a:p>
            <a:r>
              <a:rPr lang="en-US" dirty="0"/>
              <a:t>Click icon to add picture</a:t>
            </a:r>
          </a:p>
        </p:txBody>
      </p:sp>
      <p:sp>
        <p:nvSpPr>
          <p:cNvPr id="1048711" name="Picture Placeholder 2"/>
          <p:cNvSpPr>
            <a:spLocks noGrp="1"/>
          </p:cNvSpPr>
          <p:nvPr>
            <p:ph type="pic" idx="2"/>
          </p:nvPr>
        </p:nvSpPr>
        <p:spPr>
          <a:xfrm>
            <a:off x="6286500" y="1524000"/>
            <a:ext cx="2095500" cy="2095500"/>
          </a:xfrm>
          <a:prstGeom prst="ellipse">
            <a:avLst/>
          </a:prstGeom>
          <a:solidFill>
            <a:schemeClr val="tx2">
              <a:alpha val="10000"/>
            </a:schemeClr>
          </a:solidFill>
          <a:ln w="38100">
            <a:noFill/>
            <a:miter lim="800000"/>
          </a:ln>
        </p:spPr>
        <p:txBody>
          <a:bodyPr rtlCol="0"/>
          <a:lstStyle/>
          <a:p>
            <a:r>
              <a:rPr lang="en-US" dirty="0"/>
              <a:t>Click icon to add picture</a:t>
            </a:r>
          </a:p>
        </p:txBody>
      </p:sp>
      <p:sp>
        <p:nvSpPr>
          <p:cNvPr id="1048712" name="Content Placeholder 2"/>
          <p:cNvSpPr>
            <a:spLocks noGrp="1"/>
          </p:cNvSpPr>
          <p:nvPr>
            <p:ph type="body" idx="3"/>
          </p:nvPr>
        </p:nvSpPr>
        <p:spPr>
          <a:xfrm>
            <a:off x="609600" y="3838575"/>
            <a:ext cx="2286000" cy="571500"/>
          </a:xfrm>
          <a:prstGeom prst="rect">
            <a:avLst/>
          </a:prstGeom>
        </p:spPr>
        <p:txBody>
          <a:bodyPr rtlCol="0" anchor="t">
            <a:normAutofit/>
          </a:bodyPr>
          <a:lstStyle>
            <a:lvl1pPr marL="0" lvl="0" indent="0" algn="ctr">
              <a:lnSpc>
                <a:spcPct val="100000"/>
              </a:lnSpc>
              <a:buFont typeface="Arial"/>
              <a:buNone/>
              <a:defRPr lang="en-US" sz="1400" dirty="0">
                <a:solidFill>
                  <a:schemeClr val="bg1"/>
                </a:solidFill>
                <a:latin typeface="+mn-lt"/>
              </a:defRPr>
            </a:lvl1pPr>
            <a:lvl2pPr lvl="1">
              <a:lnSpc>
                <a:spcPct val="129999"/>
              </a:lnSpc>
              <a:defRPr lang="en-US" sz="1000" dirty="0">
                <a:solidFill>
                  <a:schemeClr val="bg1">
                    <a:lumMod val="65000"/>
                  </a:schemeClr>
                </a:solidFill>
                <a:latin typeface="+mn-lt"/>
              </a:defRPr>
            </a:lvl2pPr>
            <a:lvl3pPr lvl="2">
              <a:lnSpc>
                <a:spcPts val="1200"/>
              </a:lnSpc>
              <a:defRPr lang="en-US" sz="1050" i="1" dirty="0">
                <a:solidFill>
                  <a:schemeClr val="tx2">
                    <a:lumMod val="50000"/>
                    <a:lumOff val="50000"/>
                  </a:schemeClr>
                </a:solidFill>
                <a:latin typeface="+mn-lt"/>
              </a:defRPr>
            </a:lvl3pPr>
            <a:lvl4pPr lvl="3">
              <a:lnSpc>
                <a:spcPts val="1200"/>
              </a:lnSpc>
              <a:defRPr lang="en-US" sz="1050" i="0" dirty="0">
                <a:solidFill>
                  <a:schemeClr val="tx2">
                    <a:lumMod val="50000"/>
                    <a:lumOff val="50000"/>
                  </a:schemeClr>
                </a:solidFill>
                <a:latin typeface="+mn-lt"/>
              </a:defRPr>
            </a:lvl4pPr>
            <a:lvl5pPr lvl="4">
              <a:lnSpc>
                <a:spcPts val="1200"/>
              </a:lnSpc>
              <a:buFont typeface="Arial"/>
              <a:buChar char="»"/>
              <a:defRPr lang="en-US" sz="1050" i="1" dirty="0">
                <a:solidFill>
                  <a:schemeClr val="tx2">
                    <a:lumMod val="50000"/>
                    <a:lumOff val="50000"/>
                  </a:schemeClr>
                </a:solidFill>
                <a:latin typeface="+mn-lt"/>
              </a:defRPr>
            </a:lvl5pPr>
          </a:lstStyle>
          <a:p>
            <a:pPr lvl="0"/>
            <a:r>
              <a:rPr lang="en-US" dirty="0"/>
              <a:t>Click to edit Master text styles</a:t>
            </a:r>
          </a:p>
        </p:txBody>
      </p:sp>
      <p:sp>
        <p:nvSpPr>
          <p:cNvPr id="1048713" name="Date Placeholder 1"/>
          <p:cNvSpPr>
            <a:spLocks noGrp="1"/>
          </p:cNvSpPr>
          <p:nvPr>
            <p:ph type="dt" sz="half" idx="10"/>
          </p:nvPr>
        </p:nvSpPr>
        <p:spPr/>
        <p:txBody>
          <a:bodyPr rtlCol="0"/>
          <a:lstStyle/>
          <a:p>
            <a:r>
              <a:rPr lang="en-US" dirty="0"/>
              <a:t>Date</a:t>
            </a:r>
          </a:p>
        </p:txBody>
      </p:sp>
      <p:sp>
        <p:nvSpPr>
          <p:cNvPr id="1048714" name="Footer Placeholder 3"/>
          <p:cNvSpPr>
            <a:spLocks noGrp="1"/>
          </p:cNvSpPr>
          <p:nvPr>
            <p:ph type="ftr" sz="quarter" idx="11"/>
          </p:nvPr>
        </p:nvSpPr>
        <p:spPr/>
        <p:txBody>
          <a:bodyPr rtlCol="0"/>
          <a:lstStyle/>
          <a:p>
            <a:r>
              <a:rPr lang="en-US" dirty="0"/>
              <a:t>Footer</a:t>
            </a:r>
          </a:p>
        </p:txBody>
      </p:sp>
      <p:sp>
        <p:nvSpPr>
          <p:cNvPr id="1048715" name="Slide Number Placeholder 4"/>
          <p:cNvSpPr>
            <a:spLocks noGrp="1"/>
          </p:cNvSpPr>
          <p:nvPr>
            <p:ph type="sldNum" sz="quarter" idx="12"/>
          </p:nvPr>
        </p:nvSpPr>
        <p:spPr/>
        <p:txBody>
          <a:bodyPr rtlCol="0"/>
          <a:lstStyle/>
          <a:p>
            <a:r>
              <a:rPr lang="en-US" dirty="0"/>
              <a:t>&lt;#&gt;</a:t>
            </a:r>
          </a:p>
        </p:txBody>
      </p:sp>
      <p:sp>
        <p:nvSpPr>
          <p:cNvPr id="1048716" name="Content Placeholder 2"/>
          <p:cNvSpPr>
            <a:spLocks noGrp="1"/>
          </p:cNvSpPr>
          <p:nvPr>
            <p:ph type="body" idx="4"/>
          </p:nvPr>
        </p:nvSpPr>
        <p:spPr>
          <a:xfrm>
            <a:off x="3390900" y="1636244"/>
            <a:ext cx="2286000" cy="553399"/>
          </a:xfrm>
          <a:prstGeom prst="rect">
            <a:avLst/>
          </a:prstGeom>
        </p:spPr>
        <p:txBody>
          <a:bodyPr rtlCol="0" anchor="b">
            <a:normAutofit/>
          </a:bodyPr>
          <a:lstStyle>
            <a:lvl1pPr marL="0" lvl="0" indent="0" algn="ctr">
              <a:lnSpc>
                <a:spcPct val="100000"/>
              </a:lnSpc>
              <a:buFont typeface="Arial"/>
              <a:buNone/>
              <a:defRPr lang="en-US" sz="1400" dirty="0">
                <a:solidFill>
                  <a:schemeClr val="bg1"/>
                </a:solidFill>
                <a:latin typeface="+mn-lt"/>
              </a:defRPr>
            </a:lvl1pPr>
            <a:lvl2pPr lvl="1">
              <a:lnSpc>
                <a:spcPct val="129999"/>
              </a:lnSpc>
              <a:defRPr lang="en-US" sz="1000" dirty="0">
                <a:solidFill>
                  <a:schemeClr val="bg1">
                    <a:lumMod val="65000"/>
                  </a:schemeClr>
                </a:solidFill>
                <a:latin typeface="+mn-lt"/>
              </a:defRPr>
            </a:lvl2pPr>
            <a:lvl3pPr lvl="2">
              <a:lnSpc>
                <a:spcPts val="1200"/>
              </a:lnSpc>
              <a:defRPr lang="en-US" sz="1050" i="1" dirty="0">
                <a:solidFill>
                  <a:schemeClr val="tx2">
                    <a:lumMod val="50000"/>
                    <a:lumOff val="50000"/>
                  </a:schemeClr>
                </a:solidFill>
                <a:latin typeface="+mn-lt"/>
              </a:defRPr>
            </a:lvl3pPr>
            <a:lvl4pPr lvl="3">
              <a:lnSpc>
                <a:spcPts val="1200"/>
              </a:lnSpc>
              <a:defRPr lang="en-US" sz="1050" i="0" dirty="0">
                <a:solidFill>
                  <a:schemeClr val="tx2">
                    <a:lumMod val="50000"/>
                    <a:lumOff val="50000"/>
                  </a:schemeClr>
                </a:solidFill>
                <a:latin typeface="+mn-lt"/>
              </a:defRPr>
            </a:lvl4pPr>
            <a:lvl5pPr lvl="4">
              <a:lnSpc>
                <a:spcPts val="1200"/>
              </a:lnSpc>
              <a:buFont typeface="Arial"/>
              <a:buChar char="»"/>
              <a:defRPr lang="en-US" sz="1050" i="1" dirty="0">
                <a:solidFill>
                  <a:schemeClr val="tx2">
                    <a:lumMod val="50000"/>
                    <a:lumOff val="50000"/>
                  </a:schemeClr>
                </a:solidFill>
                <a:latin typeface="+mn-lt"/>
              </a:defRPr>
            </a:lvl5pPr>
          </a:lstStyle>
          <a:p>
            <a:pPr lvl="0"/>
            <a:r>
              <a:rPr lang="en-US" dirty="0"/>
              <a:t>Click to edit Master text styles</a:t>
            </a:r>
          </a:p>
        </p:txBody>
      </p:sp>
      <p:sp>
        <p:nvSpPr>
          <p:cNvPr id="1048717" name="Content Placeholder 2"/>
          <p:cNvSpPr>
            <a:spLocks noGrp="1"/>
          </p:cNvSpPr>
          <p:nvPr>
            <p:ph type="body" idx="5"/>
          </p:nvPr>
        </p:nvSpPr>
        <p:spPr>
          <a:xfrm>
            <a:off x="6311803" y="3838575"/>
            <a:ext cx="2286000" cy="571500"/>
          </a:xfrm>
          <a:prstGeom prst="rect">
            <a:avLst/>
          </a:prstGeom>
        </p:spPr>
        <p:txBody>
          <a:bodyPr rtlCol="0" anchor="t">
            <a:normAutofit/>
          </a:bodyPr>
          <a:lstStyle>
            <a:lvl1pPr marL="0" lvl="0" indent="0" algn="ctr">
              <a:lnSpc>
                <a:spcPct val="100000"/>
              </a:lnSpc>
              <a:buFont typeface="Arial"/>
              <a:buNone/>
              <a:defRPr lang="en-US" sz="1400" dirty="0">
                <a:solidFill>
                  <a:schemeClr val="bg1"/>
                </a:solidFill>
                <a:latin typeface="+mn-lt"/>
              </a:defRPr>
            </a:lvl1pPr>
            <a:lvl2pPr lvl="1">
              <a:lnSpc>
                <a:spcPct val="129999"/>
              </a:lnSpc>
              <a:defRPr lang="en-US" sz="1000" dirty="0">
                <a:solidFill>
                  <a:schemeClr val="bg1">
                    <a:lumMod val="65000"/>
                  </a:schemeClr>
                </a:solidFill>
                <a:latin typeface="+mn-lt"/>
              </a:defRPr>
            </a:lvl2pPr>
            <a:lvl3pPr lvl="2">
              <a:lnSpc>
                <a:spcPts val="1200"/>
              </a:lnSpc>
              <a:defRPr lang="en-US" sz="1050" i="1" dirty="0">
                <a:solidFill>
                  <a:schemeClr val="tx2">
                    <a:lumMod val="50000"/>
                    <a:lumOff val="50000"/>
                  </a:schemeClr>
                </a:solidFill>
                <a:latin typeface="+mn-lt"/>
              </a:defRPr>
            </a:lvl3pPr>
            <a:lvl4pPr lvl="3">
              <a:lnSpc>
                <a:spcPts val="1200"/>
              </a:lnSpc>
              <a:defRPr lang="en-US" sz="1050" i="0" dirty="0">
                <a:solidFill>
                  <a:schemeClr val="tx2">
                    <a:lumMod val="50000"/>
                    <a:lumOff val="50000"/>
                  </a:schemeClr>
                </a:solidFill>
                <a:latin typeface="+mn-lt"/>
              </a:defRPr>
            </a:lvl4pPr>
            <a:lvl5pPr lvl="4">
              <a:lnSpc>
                <a:spcPts val="1200"/>
              </a:lnSpc>
              <a:buFont typeface="Arial"/>
              <a:buChar char="»"/>
              <a:defRPr lang="en-US" sz="1050" i="1" dirty="0">
                <a:solidFill>
                  <a:schemeClr val="tx2">
                    <a:lumMod val="50000"/>
                    <a:lumOff val="50000"/>
                  </a:schemeClr>
                </a:solidFill>
                <a:latin typeface="+mn-lt"/>
              </a:defRPr>
            </a:lvl5pPr>
          </a:lstStyle>
          <a:p>
            <a:pPr lvl="0"/>
            <a:r>
              <a:rPr lang="en-US" dirty="0"/>
              <a:t>Click to edit Master text styles</a:t>
            </a:r>
          </a:p>
        </p:txBody>
      </p:sp>
      <p:sp>
        <p:nvSpPr>
          <p:cNvPr id="1048718" name="Title 1"/>
          <p:cNvSpPr>
            <a:spLocks noGrp="1"/>
          </p:cNvSpPr>
          <p:nvPr>
            <p:ph type="title" idx="6"/>
          </p:nvPr>
        </p:nvSpPr>
        <p:spPr/>
        <p:txBody>
          <a:bodyPr rtlCol="0"/>
          <a:lstStyle>
            <a:lvl1pPr lvl="0"/>
          </a:lstStyle>
          <a:p>
            <a:r>
              <a:rPr lang="en-US" dirty="0"/>
              <a:t>Click to edit Master title style</a:t>
            </a:r>
          </a:p>
        </p:txBody>
      </p:sp>
      <p:pic>
        <p:nvPicPr>
          <p:cNvPr id="2097187" name="Picture 2097186"/>
          <p:cNvPicPr>
            <a:picLocks/>
          </p:cNvPicPr>
          <p:nvPr/>
        </p:nvPicPr>
        <p:blipFill>
          <a:blip r:embed="rId6">
            <a:alphaModFix amt="39999"/>
          </a:blip>
          <a:stretch>
            <a:fillRect/>
          </a:stretch>
        </p:blipFill>
        <p:spPr>
          <a:xfrm>
            <a:off x="-9162" y="-9162"/>
            <a:ext cx="1752600" cy="5143500"/>
          </a:xfrm>
          <a:prstGeom prst="rect">
            <a:avLst/>
          </a:prstGeom>
          <a:noFill/>
        </p:spPr>
      </p:pic>
      <p:pic>
        <p:nvPicPr>
          <p:cNvPr id="2097188" name="Picture 2097187"/>
          <p:cNvPicPr>
            <a:picLocks/>
          </p:cNvPicPr>
          <p:nvPr/>
        </p:nvPicPr>
        <p:blipFill>
          <a:blip r:embed="rId7">
            <a:alphaModFix amt="39999"/>
          </a:blip>
          <a:stretch>
            <a:fillRect/>
          </a:stretch>
        </p:blipFill>
        <p:spPr>
          <a:xfrm>
            <a:off x="7382238" y="-9162"/>
            <a:ext cx="1743075" cy="5143500"/>
          </a:xfrm>
          <a:prstGeom prst="rect">
            <a:avLst/>
          </a:prstGeom>
          <a:noFill/>
          <a:ln w="28575" cap="flat">
            <a:noFill/>
            <a:prstDash val="solid"/>
            <a:round/>
          </a:ln>
        </p:spPr>
      </p:pic>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pic>
        <p:nvPicPr>
          <p:cNvPr id="2097170" name="Picture 2097169"/>
          <p:cNvPicPr>
            <a:picLocks/>
          </p:cNvPicPr>
          <p:nvPr/>
        </p:nvPicPr>
        <p:blipFill>
          <a:blip r:embed="rId3">
            <a:alphaModFix amt="12000"/>
          </a:blip>
          <a:stretch>
            <a:fillRect/>
          </a:stretch>
        </p:blipFill>
        <p:spPr>
          <a:xfrm>
            <a:off x="0" y="0"/>
            <a:ext cx="3800475" cy="5143500"/>
          </a:xfrm>
          <a:prstGeom prst="rect">
            <a:avLst/>
          </a:prstGeom>
          <a:noFill/>
        </p:spPr>
      </p:pic>
      <p:pic>
        <p:nvPicPr>
          <p:cNvPr id="2097171" name="Picture 2097170"/>
          <p:cNvPicPr>
            <a:picLocks/>
          </p:cNvPicPr>
          <p:nvPr/>
        </p:nvPicPr>
        <p:blipFill>
          <a:blip r:embed="rId4">
            <a:alphaModFix amt="39999"/>
          </a:blip>
          <a:stretch>
            <a:fillRect/>
          </a:stretch>
        </p:blipFill>
        <p:spPr>
          <a:xfrm>
            <a:off x="247650" y="1133475"/>
            <a:ext cx="2089163" cy="2078524"/>
          </a:xfrm>
          <a:prstGeom prst="rect">
            <a:avLst/>
          </a:prstGeom>
          <a:noFill/>
        </p:spPr>
      </p:pic>
      <p:pic>
        <p:nvPicPr>
          <p:cNvPr id="2097172" name="Picture 2097171"/>
          <p:cNvPicPr>
            <a:picLocks/>
          </p:cNvPicPr>
          <p:nvPr/>
        </p:nvPicPr>
        <p:blipFill>
          <a:blip r:embed="rId4">
            <a:alphaModFix amt="39999"/>
          </a:blip>
          <a:stretch>
            <a:fillRect/>
          </a:stretch>
        </p:blipFill>
        <p:spPr>
          <a:xfrm>
            <a:off x="4219575" y="1085850"/>
            <a:ext cx="2089163" cy="2078524"/>
          </a:xfrm>
          <a:prstGeom prst="rect">
            <a:avLst/>
          </a:prstGeom>
          <a:noFill/>
        </p:spPr>
      </p:pic>
      <p:pic>
        <p:nvPicPr>
          <p:cNvPr id="2097173" name="Picture 2097172"/>
          <p:cNvPicPr>
            <a:picLocks/>
          </p:cNvPicPr>
          <p:nvPr/>
        </p:nvPicPr>
        <p:blipFill>
          <a:blip r:embed="rId4">
            <a:alphaModFix amt="39999"/>
          </a:blip>
          <a:stretch>
            <a:fillRect/>
          </a:stretch>
        </p:blipFill>
        <p:spPr>
          <a:xfrm>
            <a:off x="2257425" y="2466975"/>
            <a:ext cx="2089163" cy="2078524"/>
          </a:xfrm>
          <a:prstGeom prst="rect">
            <a:avLst/>
          </a:prstGeom>
          <a:noFill/>
        </p:spPr>
      </p:pic>
      <p:pic>
        <p:nvPicPr>
          <p:cNvPr id="2097174" name="Picture 2097173"/>
          <p:cNvPicPr>
            <a:picLocks/>
          </p:cNvPicPr>
          <p:nvPr/>
        </p:nvPicPr>
        <p:blipFill>
          <a:blip r:embed="rId5">
            <a:alphaModFix amt="14999"/>
          </a:blip>
          <a:stretch>
            <a:fillRect/>
          </a:stretch>
        </p:blipFill>
        <p:spPr>
          <a:xfrm>
            <a:off x="5762988" y="0"/>
            <a:ext cx="3366038" cy="5143500"/>
          </a:xfrm>
          <a:prstGeom prst="rect">
            <a:avLst/>
          </a:prstGeom>
          <a:noFill/>
        </p:spPr>
      </p:pic>
      <p:pic>
        <p:nvPicPr>
          <p:cNvPr id="2097175" name="Picture 2097174"/>
          <p:cNvPicPr>
            <a:picLocks/>
          </p:cNvPicPr>
          <p:nvPr/>
        </p:nvPicPr>
        <p:blipFill>
          <a:blip r:embed="rId4">
            <a:alphaModFix amt="39999"/>
          </a:blip>
          <a:stretch>
            <a:fillRect/>
          </a:stretch>
        </p:blipFill>
        <p:spPr>
          <a:xfrm>
            <a:off x="6505574" y="1895475"/>
            <a:ext cx="2089163" cy="2078524"/>
          </a:xfrm>
          <a:prstGeom prst="rect">
            <a:avLst/>
          </a:prstGeom>
          <a:noFill/>
        </p:spPr>
      </p:pic>
      <p:pic>
        <p:nvPicPr>
          <p:cNvPr id="2097176" name="Picture 2097175"/>
          <p:cNvPicPr>
            <a:picLocks/>
          </p:cNvPicPr>
          <p:nvPr/>
        </p:nvPicPr>
        <p:blipFill>
          <a:blip r:embed="rId6">
            <a:alphaModFix amt="60000"/>
          </a:blip>
          <a:stretch>
            <a:fillRect/>
          </a:stretch>
        </p:blipFill>
        <p:spPr>
          <a:xfrm>
            <a:off x="-9162" y="-9162"/>
            <a:ext cx="1752600" cy="5143500"/>
          </a:xfrm>
          <a:prstGeom prst="rect">
            <a:avLst/>
          </a:prstGeom>
          <a:noFill/>
        </p:spPr>
      </p:pic>
      <p:pic>
        <p:nvPicPr>
          <p:cNvPr id="2097177" name="Picture 2097176"/>
          <p:cNvPicPr>
            <a:picLocks/>
          </p:cNvPicPr>
          <p:nvPr/>
        </p:nvPicPr>
        <p:blipFill>
          <a:blip r:embed="rId7">
            <a:alphaModFix amt="60000"/>
          </a:blip>
          <a:stretch>
            <a:fillRect/>
          </a:stretch>
        </p:blipFill>
        <p:spPr>
          <a:xfrm>
            <a:off x="7382238" y="-9162"/>
            <a:ext cx="1743075" cy="5143500"/>
          </a:xfrm>
          <a:prstGeom prst="rect">
            <a:avLst/>
          </a:prstGeom>
          <a:noFill/>
        </p:spPr>
      </p:pic>
      <p:sp>
        <p:nvSpPr>
          <p:cNvPr id="1048694" name="Title 1"/>
          <p:cNvSpPr>
            <a:spLocks noGrp="1"/>
          </p:cNvSpPr>
          <p:nvPr>
            <p:ph type="title"/>
          </p:nvPr>
        </p:nvSpPr>
        <p:spPr/>
        <p:txBody>
          <a:bodyPr rtlCol="0"/>
          <a:lstStyle>
            <a:lvl1pPr lvl="0"/>
          </a:lstStyle>
          <a:p>
            <a:r>
              <a:rPr lang="en-US" dirty="0"/>
              <a:t>Click to edit Master title style</a:t>
            </a:r>
          </a:p>
        </p:txBody>
      </p:sp>
      <p:sp>
        <p:nvSpPr>
          <p:cNvPr id="1048695" name="Picture Placeholder 2"/>
          <p:cNvSpPr>
            <a:spLocks noGrp="1"/>
          </p:cNvSpPr>
          <p:nvPr>
            <p:ph type="pic" idx="1"/>
          </p:nvPr>
        </p:nvSpPr>
        <p:spPr>
          <a:xfrm>
            <a:off x="438150" y="1314450"/>
            <a:ext cx="1714500" cy="1714500"/>
          </a:xfrm>
          <a:prstGeom prst="ellipse">
            <a:avLst/>
          </a:prstGeom>
          <a:solidFill>
            <a:schemeClr val="accent1">
              <a:alpha val="11000"/>
            </a:schemeClr>
          </a:solidFill>
          <a:ln w="38100">
            <a:noFill/>
            <a:miter lim="800000"/>
          </a:ln>
        </p:spPr>
        <p:txBody>
          <a:bodyPr rtlCol="0"/>
          <a:lstStyle/>
          <a:p>
            <a:r>
              <a:rPr lang="en-US" dirty="0"/>
              <a:t>Click icon to add picture</a:t>
            </a:r>
          </a:p>
        </p:txBody>
      </p:sp>
      <p:sp>
        <p:nvSpPr>
          <p:cNvPr id="1048696" name="Picture Placeholder 2"/>
          <p:cNvSpPr>
            <a:spLocks noGrp="1"/>
          </p:cNvSpPr>
          <p:nvPr>
            <p:ph type="pic" idx="2"/>
          </p:nvPr>
        </p:nvSpPr>
        <p:spPr>
          <a:xfrm>
            <a:off x="2447925" y="2647950"/>
            <a:ext cx="1714500" cy="1714500"/>
          </a:xfrm>
          <a:prstGeom prst="ellipse">
            <a:avLst/>
          </a:prstGeom>
          <a:solidFill>
            <a:schemeClr val="accent1">
              <a:alpha val="11000"/>
            </a:schemeClr>
          </a:solidFill>
          <a:ln w="38100">
            <a:noFill/>
            <a:miter lim="800000"/>
          </a:ln>
        </p:spPr>
        <p:txBody>
          <a:bodyPr rtlCol="0"/>
          <a:lstStyle/>
          <a:p>
            <a:r>
              <a:rPr lang="en-US" dirty="0"/>
              <a:t>Click icon to add picture</a:t>
            </a:r>
          </a:p>
        </p:txBody>
      </p:sp>
      <p:sp>
        <p:nvSpPr>
          <p:cNvPr id="1048697" name="Picture Placeholder 2"/>
          <p:cNvSpPr>
            <a:spLocks noGrp="1"/>
          </p:cNvSpPr>
          <p:nvPr>
            <p:ph type="pic" idx="3"/>
          </p:nvPr>
        </p:nvSpPr>
        <p:spPr>
          <a:xfrm>
            <a:off x="4410075" y="1266825"/>
            <a:ext cx="1714500" cy="1714500"/>
          </a:xfrm>
          <a:prstGeom prst="ellipse">
            <a:avLst/>
          </a:prstGeom>
          <a:solidFill>
            <a:schemeClr val="accent1">
              <a:alpha val="11000"/>
            </a:schemeClr>
          </a:solidFill>
          <a:ln w="38100">
            <a:noFill/>
            <a:miter lim="800000"/>
          </a:ln>
        </p:spPr>
        <p:txBody>
          <a:bodyPr rtlCol="0"/>
          <a:lstStyle/>
          <a:p>
            <a:r>
              <a:rPr lang="en-US" dirty="0"/>
              <a:t>Click icon to add picture</a:t>
            </a:r>
          </a:p>
        </p:txBody>
      </p:sp>
      <p:sp>
        <p:nvSpPr>
          <p:cNvPr id="1048698" name="Picture Placeholder 2"/>
          <p:cNvSpPr>
            <a:spLocks noGrp="1"/>
          </p:cNvSpPr>
          <p:nvPr>
            <p:ph type="pic" idx="4"/>
          </p:nvPr>
        </p:nvSpPr>
        <p:spPr>
          <a:xfrm>
            <a:off x="6696074" y="2076450"/>
            <a:ext cx="1714500" cy="1714500"/>
          </a:xfrm>
          <a:prstGeom prst="ellipse">
            <a:avLst/>
          </a:prstGeom>
          <a:solidFill>
            <a:schemeClr val="accent1">
              <a:alpha val="11000"/>
            </a:schemeClr>
          </a:solidFill>
          <a:ln w="38100">
            <a:noFill/>
            <a:miter lim="800000"/>
          </a:ln>
        </p:spPr>
        <p:txBody>
          <a:bodyPr rtlCol="0"/>
          <a:lstStyle/>
          <a:p>
            <a:r>
              <a:rPr lang="en-US" dirty="0"/>
              <a:t>Click icon to add picture</a:t>
            </a:r>
          </a:p>
        </p:txBody>
      </p:sp>
      <p:sp>
        <p:nvSpPr>
          <p:cNvPr id="1048699" name="Slide Number Placeholder 4"/>
          <p:cNvSpPr>
            <a:spLocks noGrp="1"/>
          </p:cNvSpPr>
          <p:nvPr>
            <p:ph type="sldNum" sz="quarter" idx="12"/>
          </p:nvPr>
        </p:nvSpPr>
        <p:spPr/>
        <p:txBody>
          <a:bodyPr rtlCol="0"/>
          <a:lstStyle/>
          <a:p>
            <a:r>
              <a:rPr lang="en-US" dirty="0"/>
              <a:t>&lt;#&gt;</a:t>
            </a:r>
          </a:p>
        </p:txBody>
      </p:sp>
      <p:sp>
        <p:nvSpPr>
          <p:cNvPr id="1048700" name="Footer Placeholder 3"/>
          <p:cNvSpPr>
            <a:spLocks noGrp="1"/>
          </p:cNvSpPr>
          <p:nvPr>
            <p:ph type="ftr" sz="quarter" idx="11"/>
          </p:nvPr>
        </p:nvSpPr>
        <p:spPr/>
        <p:txBody>
          <a:bodyPr rtlCol="0"/>
          <a:lstStyle/>
          <a:p>
            <a:r>
              <a:rPr lang="en-US" dirty="0"/>
              <a:t>Footer</a:t>
            </a:r>
          </a:p>
        </p:txBody>
      </p:sp>
      <p:sp>
        <p:nvSpPr>
          <p:cNvPr id="1048701" name="Date Placeholder 1"/>
          <p:cNvSpPr>
            <a:spLocks noGrp="1"/>
          </p:cNvSpPr>
          <p:nvPr>
            <p:ph type="dt" sz="half" idx="10"/>
          </p:nvPr>
        </p:nvSpPr>
        <p:spPr/>
        <p:txBody>
          <a:bodyPr rtlCol="0"/>
          <a:lstStyle/>
          <a:p>
            <a:r>
              <a:rPr lang="en-US" dirty="0"/>
              <a:t>Date</a:t>
            </a: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97160" name="Picture 2097159"/>
          <p:cNvPicPr>
            <a:picLocks/>
          </p:cNvPicPr>
          <p:nvPr/>
        </p:nvPicPr>
        <p:blipFill>
          <a:blip r:embed="rId2">
            <a:alphaModFix amt="12000"/>
          </a:blip>
          <a:stretch>
            <a:fillRect/>
          </a:stretch>
        </p:blipFill>
        <p:spPr>
          <a:xfrm>
            <a:off x="5762988" y="0"/>
            <a:ext cx="3366038" cy="5143500"/>
          </a:xfrm>
          <a:prstGeom prst="rect">
            <a:avLst/>
          </a:prstGeom>
          <a:noFill/>
        </p:spPr>
      </p:pic>
      <p:cxnSp>
        <p:nvCxnSpPr>
          <p:cNvPr id="3145728" name="Straight Connector 4"/>
          <p:cNvCxnSpPr>
            <a:cxnSpLocks/>
          </p:cNvCxnSpPr>
          <p:nvPr/>
        </p:nvCxnSpPr>
        <p:spPr>
          <a:xfrm flipH="1" flipV="1">
            <a:off x="1124307" y="997028"/>
            <a:ext cx="7290052" cy="0"/>
          </a:xfrm>
          <a:prstGeom prst="line">
            <a:avLst/>
          </a:prstGeom>
          <a:ln w="6350">
            <a:solidFill>
              <a:schemeClr val="tx2">
                <a:alpha val="30000"/>
                <a:lumMod val="40000"/>
                <a:lumOff val="60000"/>
              </a:schemeClr>
            </a:solidFill>
            <a:prstDash val="solid"/>
          </a:ln>
        </p:spPr>
        <p:style>
          <a:lnRef idx="2">
            <a:schemeClr val="accent1"/>
          </a:lnRef>
          <a:fillRef idx="0">
            <a:schemeClr val="accent1"/>
          </a:fillRef>
          <a:effectRef idx="0">
            <a:schemeClr val="accent1"/>
          </a:effectRef>
          <a:fontRef idx="minor">
            <a:schemeClr val="tx1"/>
          </a:fontRef>
        </p:style>
      </p:cxnSp>
      <p:pic>
        <p:nvPicPr>
          <p:cNvPr id="2097161" name="Picture 2097160"/>
          <p:cNvPicPr>
            <a:picLocks/>
          </p:cNvPicPr>
          <p:nvPr/>
        </p:nvPicPr>
        <p:blipFill>
          <a:blip r:embed="rId3">
            <a:alphaModFix amt="39999"/>
          </a:blip>
          <a:stretch>
            <a:fillRect/>
          </a:stretch>
        </p:blipFill>
        <p:spPr>
          <a:xfrm>
            <a:off x="7382238" y="9162"/>
            <a:ext cx="1743075" cy="5143500"/>
          </a:xfrm>
          <a:prstGeom prst="rect">
            <a:avLst/>
          </a:prstGeom>
          <a:noFill/>
        </p:spPr>
      </p:pic>
      <p:pic>
        <p:nvPicPr>
          <p:cNvPr id="2097162" name="Picture 2097161"/>
          <p:cNvPicPr>
            <a:picLocks/>
          </p:cNvPicPr>
          <p:nvPr/>
        </p:nvPicPr>
        <p:blipFill>
          <a:blip r:embed="rId4"/>
          <a:stretch>
            <a:fillRect/>
          </a:stretch>
        </p:blipFill>
        <p:spPr>
          <a:xfrm>
            <a:off x="0" y="1095375"/>
            <a:ext cx="923786" cy="2951083"/>
          </a:xfrm>
          <a:prstGeom prst="rect">
            <a:avLst/>
          </a:prstGeom>
          <a:noFill/>
        </p:spPr>
      </p:pic>
      <p:sp>
        <p:nvSpPr>
          <p:cNvPr id="1048592" name="Freeform 1048591"/>
          <p:cNvSpPr/>
          <p:nvPr/>
        </p:nvSpPr>
        <p:spPr>
          <a:xfrm>
            <a:off x="-1478311" y="819643"/>
            <a:ext cx="2883585" cy="3482870"/>
          </a:xfrm>
          <a:custGeom>
            <a:avLst/>
            <a:gdLst/>
            <a:ahLst/>
            <a:cxnLst/>
            <a:rect l="0" t="0" r="r" b="b"/>
            <a:pathLst>
              <a:path w="2883585" h="3482870">
                <a:moveTo>
                  <a:pt x="1459525" y="0"/>
                </a:moveTo>
                <a:lnTo>
                  <a:pt x="2883585" y="0"/>
                </a:lnTo>
                <a:lnTo>
                  <a:pt x="2883585" y="3482870"/>
                </a:lnTo>
                <a:lnTo>
                  <a:pt x="1475140" y="3482870"/>
                </a:lnTo>
                <a:close/>
              </a:path>
            </a:pathLst>
          </a:custGeom>
          <a:gradFill rotWithShape="1">
            <a:gsLst>
              <a:gs pos="0">
                <a:schemeClr val="accent3">
                  <a:alpha val="84000"/>
                </a:schemeClr>
              </a:gs>
              <a:gs pos="59031">
                <a:schemeClr val="accent3">
                  <a:alpha val="0"/>
                </a:schemeClr>
              </a:gs>
            </a:gsLst>
            <a:path path="circle">
              <a:fillToRect l="50000" t="50000" r="50000" b="50000"/>
            </a:path>
            <a:tileRect/>
          </a:gra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48593" name="Title 7"/>
          <p:cNvSpPr>
            <a:spLocks noGrp="1"/>
          </p:cNvSpPr>
          <p:nvPr>
            <p:ph type="title"/>
          </p:nvPr>
        </p:nvSpPr>
        <p:spPr/>
        <p:txBody>
          <a:bodyPr rtlCol="0"/>
          <a:lstStyle>
            <a:lvl1pPr lvl="0"/>
          </a:lstStyle>
          <a:p>
            <a:r>
              <a:rPr lang="en-US" dirty="0"/>
              <a:t>Click to edit Master title style</a:t>
            </a:r>
          </a:p>
        </p:txBody>
      </p:sp>
      <p:sp>
        <p:nvSpPr>
          <p:cNvPr id="1048594" name="Content Placeholder 2"/>
          <p:cNvSpPr>
            <a:spLocks noGrp="1"/>
          </p:cNvSpPr>
          <p:nvPr>
            <p:ph idx="1"/>
          </p:nvPr>
        </p:nvSpPr>
        <p:spPr/>
        <p:txBody>
          <a:bodyPr rtlCol="0"/>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595" name="Slide Number Placeholder 4"/>
          <p:cNvSpPr>
            <a:spLocks noGrp="1"/>
          </p:cNvSpPr>
          <p:nvPr>
            <p:ph type="sldNum" sz="quarter" idx="12"/>
          </p:nvPr>
        </p:nvSpPr>
        <p:spPr/>
        <p:txBody>
          <a:bodyPr rtlCol="0"/>
          <a:lstStyle/>
          <a:p>
            <a:r>
              <a:rPr lang="en-US" dirty="0"/>
              <a:t>&lt;#&gt;</a:t>
            </a:r>
          </a:p>
        </p:txBody>
      </p:sp>
      <p:sp>
        <p:nvSpPr>
          <p:cNvPr id="1048596" name="Footer Placeholder 3"/>
          <p:cNvSpPr>
            <a:spLocks noGrp="1"/>
          </p:cNvSpPr>
          <p:nvPr>
            <p:ph type="ftr" sz="quarter" idx="11"/>
          </p:nvPr>
        </p:nvSpPr>
        <p:spPr/>
        <p:txBody>
          <a:bodyPr rtlCol="0"/>
          <a:lstStyle/>
          <a:p>
            <a:r>
              <a:rPr lang="en-US" dirty="0"/>
              <a:t>Footer</a:t>
            </a:r>
          </a:p>
        </p:txBody>
      </p:sp>
      <p:sp>
        <p:nvSpPr>
          <p:cNvPr id="1048597" name="Date Placeholder 1"/>
          <p:cNvSpPr>
            <a:spLocks noGrp="1"/>
          </p:cNvSpPr>
          <p:nvPr>
            <p:ph type="dt" sz="half" idx="10"/>
          </p:nvPr>
        </p:nvSpPr>
        <p:spPr/>
        <p:txBody>
          <a:bodyPr rtlCol="0"/>
          <a:lstStyle/>
          <a:p>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19" name="Freeform 1048718"/>
          <p:cNvSpPr/>
          <p:nvPr/>
        </p:nvSpPr>
        <p:spPr>
          <a:xfrm>
            <a:off x="3296491" y="-1472225"/>
            <a:ext cx="2522559" cy="3046814"/>
          </a:xfrm>
          <a:custGeom>
            <a:avLst/>
            <a:gdLst/>
            <a:ahLst/>
            <a:cxnLst/>
            <a:rect l="0" t="0" r="r" b="b"/>
            <a:pathLst>
              <a:path w="2522560" h="3046815">
                <a:moveTo>
                  <a:pt x="2522560" y="1489543"/>
                </a:moveTo>
                <a:lnTo>
                  <a:pt x="2522560" y="3046814"/>
                </a:lnTo>
                <a:lnTo>
                  <a:pt x="0" y="3046814"/>
                </a:lnTo>
                <a:lnTo>
                  <a:pt x="0" y="1486453"/>
                </a:lnTo>
                <a:close/>
              </a:path>
            </a:pathLst>
          </a:custGeom>
          <a:gradFill rotWithShape="1">
            <a:gsLst>
              <a:gs pos="0">
                <a:schemeClr val="accent3">
                  <a:alpha val="74000"/>
                </a:schemeClr>
              </a:gs>
              <a:gs pos="59031">
                <a:schemeClr val="accent3">
                  <a:alpha val="0"/>
                </a:schemeClr>
              </a:gs>
            </a:gsLst>
            <a:path path="circle">
              <a:fillToRect l="50000" t="50000" r="50000" b="50000"/>
            </a:path>
            <a:tileRect/>
          </a:gra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cxnSp>
        <p:nvCxnSpPr>
          <p:cNvPr id="3145730" name="Straight Connector 4"/>
          <p:cNvCxnSpPr>
            <a:cxnSpLocks/>
          </p:cNvCxnSpPr>
          <p:nvPr/>
        </p:nvCxnSpPr>
        <p:spPr>
          <a:xfrm rot="10800000" flipH="1" flipV="1">
            <a:off x="1581150" y="2781071"/>
            <a:ext cx="5975132" cy="0"/>
          </a:xfrm>
          <a:prstGeom prst="line">
            <a:avLst/>
          </a:prstGeom>
          <a:ln w="6350">
            <a:solidFill>
              <a:schemeClr val="tx2">
                <a:alpha val="30000"/>
                <a:lumMod val="40000"/>
                <a:lumOff val="60000"/>
              </a:schemeClr>
            </a:solidFill>
            <a:prstDash val="solid"/>
          </a:ln>
        </p:spPr>
        <p:style>
          <a:lnRef idx="2">
            <a:schemeClr val="accent1"/>
          </a:lnRef>
          <a:fillRef idx="0">
            <a:schemeClr val="accent1"/>
          </a:fillRef>
          <a:effectRef idx="0">
            <a:schemeClr val="accent1"/>
          </a:effectRef>
          <a:fontRef idx="minor">
            <a:schemeClr val="tx1"/>
          </a:fontRef>
        </p:style>
      </p:cxnSp>
      <p:pic>
        <p:nvPicPr>
          <p:cNvPr id="2097189" name="Picture 2097188"/>
          <p:cNvPicPr>
            <a:picLocks/>
          </p:cNvPicPr>
          <p:nvPr/>
        </p:nvPicPr>
        <p:blipFill>
          <a:blip r:embed="rId3"/>
          <a:stretch>
            <a:fillRect/>
          </a:stretch>
        </p:blipFill>
        <p:spPr>
          <a:xfrm>
            <a:off x="3353464" y="0"/>
            <a:ext cx="2440552" cy="906706"/>
          </a:xfrm>
          <a:prstGeom prst="rect">
            <a:avLst/>
          </a:prstGeom>
          <a:noFill/>
        </p:spPr>
      </p:pic>
      <p:pic>
        <p:nvPicPr>
          <p:cNvPr id="2097190" name="Picture 2097189"/>
          <p:cNvPicPr>
            <a:picLocks/>
          </p:cNvPicPr>
          <p:nvPr/>
        </p:nvPicPr>
        <p:blipFill>
          <a:blip r:embed="rId4">
            <a:alphaModFix amt="39999"/>
          </a:blip>
          <a:stretch>
            <a:fillRect/>
          </a:stretch>
        </p:blipFill>
        <p:spPr>
          <a:xfrm>
            <a:off x="7382238" y="9162"/>
            <a:ext cx="1743075" cy="5143500"/>
          </a:xfrm>
          <a:prstGeom prst="rect">
            <a:avLst/>
          </a:prstGeom>
          <a:noFill/>
        </p:spPr>
      </p:pic>
      <p:pic>
        <p:nvPicPr>
          <p:cNvPr id="2097191" name="Picture 2097190"/>
          <p:cNvPicPr>
            <a:picLocks/>
          </p:cNvPicPr>
          <p:nvPr/>
        </p:nvPicPr>
        <p:blipFill>
          <a:blip r:embed="rId5">
            <a:alphaModFix amt="12000"/>
          </a:blip>
          <a:stretch>
            <a:fillRect/>
          </a:stretch>
        </p:blipFill>
        <p:spPr>
          <a:xfrm>
            <a:off x="5762988" y="0"/>
            <a:ext cx="3366038" cy="5143500"/>
          </a:xfrm>
          <a:prstGeom prst="rect">
            <a:avLst/>
          </a:prstGeom>
          <a:noFill/>
        </p:spPr>
      </p:pic>
      <p:pic>
        <p:nvPicPr>
          <p:cNvPr id="2097192" name="Picture 2097191"/>
          <p:cNvPicPr>
            <a:picLocks/>
          </p:cNvPicPr>
          <p:nvPr/>
        </p:nvPicPr>
        <p:blipFill>
          <a:blip r:embed="rId6">
            <a:alphaModFix amt="39999"/>
          </a:blip>
          <a:stretch>
            <a:fillRect/>
          </a:stretch>
        </p:blipFill>
        <p:spPr>
          <a:xfrm>
            <a:off x="0" y="0"/>
            <a:ext cx="1752600" cy="5143500"/>
          </a:xfrm>
          <a:prstGeom prst="rect">
            <a:avLst/>
          </a:prstGeom>
          <a:noFill/>
        </p:spPr>
      </p:pic>
      <p:pic>
        <p:nvPicPr>
          <p:cNvPr id="2097193" name="Picture 2097192"/>
          <p:cNvPicPr>
            <a:picLocks/>
          </p:cNvPicPr>
          <p:nvPr/>
        </p:nvPicPr>
        <p:blipFill>
          <a:blip r:embed="rId7">
            <a:alphaModFix amt="12000"/>
          </a:blip>
          <a:stretch>
            <a:fillRect/>
          </a:stretch>
        </p:blipFill>
        <p:spPr>
          <a:xfrm>
            <a:off x="0" y="0"/>
            <a:ext cx="3800475" cy="5143500"/>
          </a:xfrm>
          <a:prstGeom prst="rect">
            <a:avLst/>
          </a:prstGeom>
          <a:noFill/>
        </p:spPr>
      </p:pic>
      <p:sp>
        <p:nvSpPr>
          <p:cNvPr id="1048720" name="Text Placeholder 2"/>
          <p:cNvSpPr>
            <a:spLocks noGrp="1"/>
          </p:cNvSpPr>
          <p:nvPr>
            <p:ph type="body"/>
          </p:nvPr>
        </p:nvSpPr>
        <p:spPr>
          <a:xfrm>
            <a:off x="905541" y="2379550"/>
            <a:ext cx="7332916" cy="381559"/>
          </a:xfrm>
          <a:prstGeom prst="rect">
            <a:avLst/>
          </a:prstGeom>
        </p:spPr>
        <p:txBody>
          <a:bodyPr lIns="0" tIns="0" rIns="0" bIns="0" rtlCol="0" anchor="b">
            <a:normAutofit/>
          </a:bodyPr>
          <a:lstStyle>
            <a:lvl1pPr marL="0" lvl="0" indent="0" algn="ctr">
              <a:lnSpc>
                <a:spcPct val="100000"/>
              </a:lnSpc>
              <a:buNone/>
              <a:defRPr lang="en-US" sz="1800" i="0" cap="all" dirty="0">
                <a:solidFill>
                  <a:schemeClr val="accent3">
                    <a:lumMod val="60000"/>
                    <a:lumOff val="40000"/>
                  </a:schemeClr>
                </a:solidFill>
                <a:latin typeface="Josefin Sans-demi_bold"/>
              </a:defRPr>
            </a:lvl1pPr>
            <a:lvl2pPr marL="457200" lvl="1" indent="0">
              <a:buNone/>
              <a:defRPr lang="en-US" sz="1800" dirty="0">
                <a:solidFill>
                  <a:schemeClr val="tx1">
                    <a:tint val="75000"/>
                  </a:schemeClr>
                </a:solidFill>
                <a:latin typeface="+mn-lt"/>
              </a:defRPr>
            </a:lvl2pPr>
            <a:lvl3pPr marL="914400" lvl="2" indent="0">
              <a:buNone/>
              <a:defRPr lang="en-US" sz="1600" dirty="0">
                <a:solidFill>
                  <a:schemeClr val="tx1">
                    <a:tint val="75000"/>
                  </a:schemeClr>
                </a:solidFill>
                <a:latin typeface="+mn-lt"/>
              </a:defRPr>
            </a:lvl3pPr>
            <a:lvl4pPr marL="1371600" lvl="3" indent="0">
              <a:buNone/>
              <a:defRPr lang="en-US" sz="1400" dirty="0">
                <a:solidFill>
                  <a:schemeClr val="tx1">
                    <a:tint val="75000"/>
                  </a:schemeClr>
                </a:solidFill>
                <a:latin typeface="+mn-lt"/>
              </a:defRPr>
            </a:lvl4pPr>
            <a:lvl5pPr marL="1828800" lvl="4" indent="0">
              <a:buNone/>
              <a:defRPr lang="en-US" sz="1400" dirty="0">
                <a:solidFill>
                  <a:schemeClr val="tx1">
                    <a:tint val="75000"/>
                  </a:schemeClr>
                </a:solidFill>
                <a:latin typeface="+mn-lt"/>
              </a:defRPr>
            </a:lvl5pPr>
            <a:lvl6pPr marL="2286000" lvl="5" indent="0">
              <a:buNone/>
              <a:defRPr lang="en-US" sz="1400" dirty="0">
                <a:solidFill>
                  <a:schemeClr val="tx1">
                    <a:tint val="75000"/>
                  </a:schemeClr>
                </a:solidFill>
                <a:latin typeface="+mn-lt"/>
              </a:defRPr>
            </a:lvl6pPr>
            <a:lvl7pPr marL="2743200" lvl="6" indent="0">
              <a:buNone/>
              <a:defRPr lang="en-US" sz="1400" dirty="0">
                <a:solidFill>
                  <a:schemeClr val="tx1">
                    <a:tint val="75000"/>
                  </a:schemeClr>
                </a:solidFill>
                <a:latin typeface="+mn-lt"/>
              </a:defRPr>
            </a:lvl7pPr>
            <a:lvl8pPr marL="3200400" lvl="7" indent="0">
              <a:buNone/>
              <a:defRPr lang="en-US" sz="1400" dirty="0">
                <a:solidFill>
                  <a:schemeClr val="tx1">
                    <a:tint val="75000"/>
                  </a:schemeClr>
                </a:solidFill>
                <a:latin typeface="+mn-lt"/>
              </a:defRPr>
            </a:lvl8pPr>
            <a:lvl9pPr marL="3657600" lvl="8" indent="0">
              <a:buNone/>
              <a:defRPr lang="en-US" sz="1400" dirty="0">
                <a:solidFill>
                  <a:schemeClr val="tx1">
                    <a:tint val="75000"/>
                  </a:schemeClr>
                </a:solidFill>
                <a:latin typeface="+mn-lt"/>
              </a:defRPr>
            </a:lvl9pPr>
          </a:lstStyle>
          <a:p>
            <a:pPr lvl="0"/>
            <a:r>
              <a:rPr lang="en-US" dirty="0"/>
              <a:t>Click to edit Master text styles</a:t>
            </a:r>
          </a:p>
        </p:txBody>
      </p:sp>
      <p:sp>
        <p:nvSpPr>
          <p:cNvPr id="1048721" name="Title 1"/>
          <p:cNvSpPr>
            <a:spLocks noGrp="1"/>
          </p:cNvSpPr>
          <p:nvPr>
            <p:ph type="title" idx="1"/>
          </p:nvPr>
        </p:nvSpPr>
        <p:spPr>
          <a:xfrm>
            <a:off x="905541" y="2801031"/>
            <a:ext cx="7332916" cy="773220"/>
          </a:xfrm>
          <a:prstGeom prst="rect">
            <a:avLst/>
          </a:prstGeom>
        </p:spPr>
        <p:txBody>
          <a:bodyPr rtlCol="0" anchor="t"/>
          <a:lstStyle>
            <a:lvl1pPr lvl="0" algn="ctr">
              <a:defRPr lang="en-US" sz="4400" b="1" dirty="0">
                <a:solidFill>
                  <a:srgbClr val="FFFFFF"/>
                </a:solidFill>
                <a:latin typeface="+mj-lt"/>
              </a:defRPr>
            </a:lvl1pPr>
          </a:lstStyle>
          <a:p>
            <a:r>
              <a:rPr lang="en-US" dirty="0"/>
              <a:t>Click to edit Master title style</a:t>
            </a:r>
          </a:p>
        </p:txBody>
      </p:sp>
      <p:sp>
        <p:nvSpPr>
          <p:cNvPr id="1048722" name="Slide Number Placeholder 5"/>
          <p:cNvSpPr>
            <a:spLocks noGrp="1"/>
          </p:cNvSpPr>
          <p:nvPr>
            <p:ph type="sldNum" sz="quarter" idx="12"/>
          </p:nvPr>
        </p:nvSpPr>
        <p:spPr/>
        <p:txBody>
          <a:bodyPr rtlCol="0"/>
          <a:lstStyle>
            <a:lvl1pPr lvl="0"/>
          </a:lstStyle>
          <a:p>
            <a:r>
              <a:rPr lang="en-US" dirty="0"/>
              <a:t>&lt;#&gt;</a:t>
            </a:r>
          </a:p>
        </p:txBody>
      </p:sp>
      <p:sp>
        <p:nvSpPr>
          <p:cNvPr id="1048723" name="Footer Placeholder 4"/>
          <p:cNvSpPr>
            <a:spLocks noGrp="1"/>
          </p:cNvSpPr>
          <p:nvPr>
            <p:ph type="ftr" sz="quarter" idx="11"/>
          </p:nvPr>
        </p:nvSpPr>
        <p:spPr/>
        <p:txBody>
          <a:bodyPr rtlCol="0"/>
          <a:lstStyle>
            <a:lvl1pPr lvl="0"/>
          </a:lstStyle>
          <a:p>
            <a:r>
              <a:rPr lang="en-US" dirty="0"/>
              <a:t>Footer</a:t>
            </a:r>
          </a:p>
        </p:txBody>
      </p:sp>
      <p:sp>
        <p:nvSpPr>
          <p:cNvPr id="1048724" name="Date Placeholder 3"/>
          <p:cNvSpPr>
            <a:spLocks noGrp="1"/>
          </p:cNvSpPr>
          <p:nvPr>
            <p:ph type="dt" sz="half" idx="10"/>
          </p:nvPr>
        </p:nvSpPr>
        <p:spPr/>
        <p:txBody>
          <a:bodyPr rtlCol="0"/>
          <a:lstStyle>
            <a:lvl1pPr lvl="0"/>
          </a:lstStyle>
          <a:p>
            <a:r>
              <a:rPr lang="en-US" dirty="0"/>
              <a:t>Date</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097194" name="Picture 2097193"/>
          <p:cNvPicPr>
            <a:picLocks/>
          </p:cNvPicPr>
          <p:nvPr/>
        </p:nvPicPr>
        <p:blipFill>
          <a:blip r:embed="rId2"/>
          <a:stretch>
            <a:fillRect/>
          </a:stretch>
        </p:blipFill>
        <p:spPr>
          <a:xfrm>
            <a:off x="7298973" y="0"/>
            <a:ext cx="1848903" cy="686899"/>
          </a:xfrm>
          <a:prstGeom prst="rect">
            <a:avLst/>
          </a:prstGeom>
          <a:noFill/>
        </p:spPr>
      </p:pic>
      <p:sp>
        <p:nvSpPr>
          <p:cNvPr id="1048725" name="Freeform 1048724"/>
          <p:cNvSpPr/>
          <p:nvPr/>
        </p:nvSpPr>
        <p:spPr>
          <a:xfrm>
            <a:off x="7106336" y="-621298"/>
            <a:ext cx="2056635" cy="1750070"/>
          </a:xfrm>
          <a:custGeom>
            <a:avLst/>
            <a:gdLst/>
            <a:ahLst/>
            <a:cxnLst/>
            <a:rect l="0" t="0" r="r" b="b"/>
            <a:pathLst>
              <a:path w="1903312" h="1245252">
                <a:moveTo>
                  <a:pt x="1893787" y="0"/>
                </a:moveTo>
                <a:lnTo>
                  <a:pt x="1903312" y="1245252"/>
                </a:lnTo>
                <a:lnTo>
                  <a:pt x="0" y="1245252"/>
                </a:lnTo>
                <a:lnTo>
                  <a:pt x="0" y="2655"/>
                </a:lnTo>
                <a:close/>
              </a:path>
            </a:pathLst>
          </a:custGeom>
          <a:gradFill rotWithShape="1">
            <a:gsLst>
              <a:gs pos="0">
                <a:schemeClr val="accent1">
                  <a:alpha val="26999"/>
                </a:schemeClr>
              </a:gs>
              <a:gs pos="59031">
                <a:schemeClr val="accent2">
                  <a:alpha val="0"/>
                </a:schemeClr>
              </a:gs>
            </a:gsLst>
            <a:path path="circle">
              <a:fillToRect l="50000" t="50000" r="50000" b="50000"/>
            </a:path>
            <a:tileRect/>
          </a:gra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48726" name="Title 1"/>
          <p:cNvSpPr>
            <a:spLocks noGrp="1"/>
          </p:cNvSpPr>
          <p:nvPr>
            <p:ph type="title"/>
          </p:nvPr>
        </p:nvSpPr>
        <p:spPr/>
        <p:txBody>
          <a:bodyPr rtlCol="0"/>
          <a:lstStyle>
            <a:lvl1pPr lvl="0"/>
          </a:lstStyle>
          <a:p>
            <a:r>
              <a:rPr lang="en-US" dirty="0"/>
              <a:t>Click to edit Master title style</a:t>
            </a:r>
          </a:p>
        </p:txBody>
      </p:sp>
      <p:sp>
        <p:nvSpPr>
          <p:cNvPr id="1048727" name="Content Placeholder 2"/>
          <p:cNvSpPr>
            <a:spLocks noGrp="1"/>
          </p:cNvSpPr>
          <p:nvPr>
            <p:ph idx="1"/>
          </p:nvPr>
        </p:nvSpPr>
        <p:spPr>
          <a:xfrm>
            <a:off x="914400" y="1076325"/>
            <a:ext cx="3619500" cy="3409950"/>
          </a:xfrm>
        </p:spPr>
        <p:txBody>
          <a:bodyPr rtlCol="0"/>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728" name="Content Placeholder 2"/>
          <p:cNvSpPr>
            <a:spLocks noGrp="1"/>
          </p:cNvSpPr>
          <p:nvPr>
            <p:ph idx="2"/>
          </p:nvPr>
        </p:nvSpPr>
        <p:spPr>
          <a:xfrm>
            <a:off x="4610100" y="1076325"/>
            <a:ext cx="3619500" cy="3409950"/>
          </a:xfrm>
        </p:spPr>
        <p:txBody>
          <a:bodyPr rtlCol="0"/>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729" name="Slide Number Placeholder 6"/>
          <p:cNvSpPr>
            <a:spLocks noGrp="1"/>
          </p:cNvSpPr>
          <p:nvPr>
            <p:ph type="sldNum" sz="quarter" idx="12"/>
          </p:nvPr>
        </p:nvSpPr>
        <p:spPr/>
        <p:txBody>
          <a:bodyPr rtlCol="0"/>
          <a:lstStyle/>
          <a:p>
            <a:r>
              <a:rPr lang="en-US" dirty="0"/>
              <a:t>&lt;#&gt;</a:t>
            </a:r>
          </a:p>
        </p:txBody>
      </p:sp>
      <p:sp>
        <p:nvSpPr>
          <p:cNvPr id="1048730" name="Footer Placeholder 5"/>
          <p:cNvSpPr>
            <a:spLocks noGrp="1"/>
          </p:cNvSpPr>
          <p:nvPr>
            <p:ph type="ftr" sz="quarter" idx="11"/>
          </p:nvPr>
        </p:nvSpPr>
        <p:spPr/>
        <p:txBody>
          <a:bodyPr rtlCol="0"/>
          <a:lstStyle/>
          <a:p>
            <a:r>
              <a:rPr lang="en-US" dirty="0"/>
              <a:t>Footer</a:t>
            </a:r>
          </a:p>
        </p:txBody>
      </p:sp>
      <p:sp>
        <p:nvSpPr>
          <p:cNvPr id="1048731" name="Date Placeholder 4"/>
          <p:cNvSpPr>
            <a:spLocks noGrp="1"/>
          </p:cNvSpPr>
          <p:nvPr>
            <p:ph type="dt" sz="half" idx="10"/>
          </p:nvPr>
        </p:nvSpPr>
        <p:spPr/>
        <p:txBody>
          <a:bodyPr rtlCol="0"/>
          <a:lstStyle/>
          <a:p>
            <a:r>
              <a:rPr lang="en-US" dirty="0"/>
              <a:t>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97195" name="Picture 2097194"/>
          <p:cNvPicPr>
            <a:picLocks/>
          </p:cNvPicPr>
          <p:nvPr/>
        </p:nvPicPr>
        <p:blipFill>
          <a:blip r:embed="rId3"/>
          <a:stretch>
            <a:fillRect/>
          </a:stretch>
        </p:blipFill>
        <p:spPr>
          <a:xfrm>
            <a:off x="0" y="1047750"/>
            <a:ext cx="955844" cy="3053495"/>
          </a:xfrm>
          <a:prstGeom prst="rect">
            <a:avLst/>
          </a:prstGeom>
          <a:noFill/>
        </p:spPr>
      </p:pic>
      <p:sp>
        <p:nvSpPr>
          <p:cNvPr id="1048732" name="Freeform 1048731"/>
          <p:cNvSpPr/>
          <p:nvPr/>
        </p:nvSpPr>
        <p:spPr>
          <a:xfrm>
            <a:off x="-1754813" y="206704"/>
            <a:ext cx="3898531" cy="4708748"/>
          </a:xfrm>
          <a:custGeom>
            <a:avLst/>
            <a:gdLst/>
            <a:ahLst/>
            <a:cxnLst/>
            <a:rect l="0" t="0" r="r" b="b"/>
            <a:pathLst>
              <a:path w="3898531" h="4708749">
                <a:moveTo>
                  <a:pt x="1751642" y="0"/>
                </a:moveTo>
                <a:lnTo>
                  <a:pt x="3898531" y="0"/>
                </a:lnTo>
                <a:lnTo>
                  <a:pt x="3898531" y="4708749"/>
                </a:lnTo>
                <a:lnTo>
                  <a:pt x="1751642" y="4708749"/>
                </a:lnTo>
                <a:close/>
              </a:path>
            </a:pathLst>
          </a:custGeom>
          <a:gradFill rotWithShape="1">
            <a:gsLst>
              <a:gs pos="0">
                <a:schemeClr val="accent3">
                  <a:alpha val="82000"/>
                </a:schemeClr>
              </a:gs>
              <a:gs pos="59031">
                <a:schemeClr val="accent3">
                  <a:alpha val="0"/>
                </a:schemeClr>
              </a:gs>
            </a:gsLst>
            <a:path path="circle">
              <a:fillToRect l="50000" t="50000" r="50000" b="50000"/>
            </a:path>
            <a:tileRect/>
          </a:gra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48733" name="Title 1"/>
          <p:cNvSpPr>
            <a:spLocks noGrp="1"/>
          </p:cNvSpPr>
          <p:nvPr>
            <p:ph type="title"/>
          </p:nvPr>
        </p:nvSpPr>
        <p:spPr/>
        <p:txBody>
          <a:bodyPr rtlCol="0"/>
          <a:lstStyle>
            <a:lvl1pPr lvl="0"/>
          </a:lstStyle>
          <a:p>
            <a:r>
              <a:rPr lang="en-US" dirty="0"/>
              <a:t>Click to edit Master title style</a:t>
            </a:r>
          </a:p>
        </p:txBody>
      </p:sp>
      <p:sp>
        <p:nvSpPr>
          <p:cNvPr id="1048734" name="Text Placeholder 2"/>
          <p:cNvSpPr>
            <a:spLocks noGrp="1"/>
          </p:cNvSpPr>
          <p:nvPr>
            <p:ph type="body" idx="1"/>
          </p:nvPr>
        </p:nvSpPr>
        <p:spPr>
          <a:xfrm>
            <a:off x="914400" y="1082485"/>
            <a:ext cx="3619500" cy="540644"/>
          </a:xfrm>
          <a:prstGeom prst="rect">
            <a:avLst/>
          </a:prstGeom>
          <a:solidFill>
            <a:schemeClr val="accent2">
              <a:alpha val="5000"/>
            </a:schemeClr>
          </a:solidFill>
        </p:spPr>
        <p:txBody>
          <a:bodyPr rtlCol="0" anchor="ctr">
            <a:normAutofit/>
          </a:bodyPr>
          <a:lstStyle>
            <a:lvl1pPr marL="0" lvl="0" indent="0">
              <a:buNone/>
              <a:defRPr lang="en-US" sz="1800" i="0" cap="none" dirty="0">
                <a:solidFill>
                  <a:schemeClr val="accent5"/>
                </a:solidFill>
                <a:latin typeface="Josefin Sans-demi_bold"/>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 Master text styles</a:t>
            </a:r>
          </a:p>
        </p:txBody>
      </p:sp>
      <p:sp>
        <p:nvSpPr>
          <p:cNvPr id="1048735" name="Content Placeholder 2"/>
          <p:cNvSpPr>
            <a:spLocks noGrp="1"/>
          </p:cNvSpPr>
          <p:nvPr>
            <p:ph idx="2"/>
          </p:nvPr>
        </p:nvSpPr>
        <p:spPr>
          <a:xfrm>
            <a:off x="914400" y="1664701"/>
            <a:ext cx="3619500" cy="2817186"/>
          </a:xfrm>
        </p:spPr>
        <p:txBody>
          <a:bodyPr rtlCol="0"/>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736" name="Text Placeholder 4"/>
          <p:cNvSpPr>
            <a:spLocks noGrp="1"/>
          </p:cNvSpPr>
          <p:nvPr>
            <p:ph type="body" idx="3"/>
          </p:nvPr>
        </p:nvSpPr>
        <p:spPr>
          <a:xfrm>
            <a:off x="4609467" y="1082485"/>
            <a:ext cx="3619500" cy="540644"/>
          </a:xfrm>
          <a:prstGeom prst="rect">
            <a:avLst/>
          </a:prstGeom>
          <a:solidFill>
            <a:schemeClr val="accent2">
              <a:alpha val="5000"/>
            </a:schemeClr>
          </a:solidFill>
        </p:spPr>
        <p:txBody>
          <a:bodyPr rtlCol="0" anchor="ctr">
            <a:normAutofit/>
          </a:bodyPr>
          <a:lstStyle>
            <a:lvl1pPr marL="0" lvl="0" indent="0">
              <a:buNone/>
              <a:defRPr lang="en-US" sz="1800" i="0" cap="none" dirty="0">
                <a:solidFill>
                  <a:schemeClr val="accent5"/>
                </a:solidFill>
                <a:latin typeface="Josefin Sans-demi_bold"/>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 Master text styles</a:t>
            </a:r>
          </a:p>
        </p:txBody>
      </p:sp>
      <p:sp>
        <p:nvSpPr>
          <p:cNvPr id="1048737" name="Content Placeholder 2"/>
          <p:cNvSpPr>
            <a:spLocks noGrp="1"/>
          </p:cNvSpPr>
          <p:nvPr>
            <p:ph idx="4"/>
          </p:nvPr>
        </p:nvSpPr>
        <p:spPr>
          <a:xfrm>
            <a:off x="4609467" y="1664701"/>
            <a:ext cx="3619500" cy="2817186"/>
          </a:xfrm>
        </p:spPr>
        <p:txBody>
          <a:bodyPr rtlCol="0"/>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738" name="Slide Number Placeholder 6"/>
          <p:cNvSpPr>
            <a:spLocks noGrp="1"/>
          </p:cNvSpPr>
          <p:nvPr>
            <p:ph type="sldNum" sz="quarter" idx="12"/>
          </p:nvPr>
        </p:nvSpPr>
        <p:spPr/>
        <p:txBody>
          <a:bodyPr rtlCol="0"/>
          <a:lstStyle/>
          <a:p>
            <a:r>
              <a:rPr lang="en-US" dirty="0"/>
              <a:t>&lt;#&gt;</a:t>
            </a:r>
          </a:p>
        </p:txBody>
      </p:sp>
      <p:sp>
        <p:nvSpPr>
          <p:cNvPr id="1048739" name="Footer Placeholder 5"/>
          <p:cNvSpPr>
            <a:spLocks noGrp="1"/>
          </p:cNvSpPr>
          <p:nvPr>
            <p:ph type="ftr" sz="quarter" idx="11"/>
          </p:nvPr>
        </p:nvSpPr>
        <p:spPr/>
        <p:txBody>
          <a:bodyPr rtlCol="0"/>
          <a:lstStyle/>
          <a:p>
            <a:r>
              <a:rPr lang="en-US" dirty="0"/>
              <a:t>Footer</a:t>
            </a:r>
          </a:p>
        </p:txBody>
      </p:sp>
      <p:sp>
        <p:nvSpPr>
          <p:cNvPr id="1048740" name="Date Placeholder 4"/>
          <p:cNvSpPr>
            <a:spLocks noGrp="1"/>
          </p:cNvSpPr>
          <p:nvPr>
            <p:ph type="dt" sz="half" idx="10"/>
          </p:nvPr>
        </p:nvSpPr>
        <p:spPr/>
        <p:txBody>
          <a:bodyPr rtlCol="0"/>
          <a:lstStyle/>
          <a:p>
            <a:r>
              <a:rPr lang="en-US" dirty="0"/>
              <a:t>Date</a:t>
            </a: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97156" name="Picture 2097155"/>
          <p:cNvPicPr>
            <a:picLocks/>
          </p:cNvPicPr>
          <p:nvPr/>
        </p:nvPicPr>
        <p:blipFill>
          <a:blip r:embed="rId2">
            <a:alphaModFix amt="12000"/>
          </a:blip>
          <a:stretch>
            <a:fillRect/>
          </a:stretch>
        </p:blipFill>
        <p:spPr>
          <a:xfrm>
            <a:off x="0" y="0"/>
            <a:ext cx="3800475" cy="5143500"/>
          </a:xfrm>
          <a:prstGeom prst="rect">
            <a:avLst/>
          </a:prstGeom>
          <a:noFill/>
        </p:spPr>
      </p:pic>
      <p:pic>
        <p:nvPicPr>
          <p:cNvPr id="2097157" name="Picture 2097156"/>
          <p:cNvPicPr>
            <a:picLocks/>
          </p:cNvPicPr>
          <p:nvPr/>
        </p:nvPicPr>
        <p:blipFill>
          <a:blip r:embed="rId3">
            <a:alphaModFix amt="39999"/>
          </a:blip>
          <a:stretch>
            <a:fillRect/>
          </a:stretch>
        </p:blipFill>
        <p:spPr>
          <a:xfrm>
            <a:off x="-9162" y="-9162"/>
            <a:ext cx="1752600" cy="5143500"/>
          </a:xfrm>
          <a:prstGeom prst="rect">
            <a:avLst/>
          </a:prstGeom>
          <a:noFill/>
        </p:spPr>
      </p:pic>
      <p:pic>
        <p:nvPicPr>
          <p:cNvPr id="2097158" name="Picture 2097157"/>
          <p:cNvPicPr>
            <a:picLocks/>
          </p:cNvPicPr>
          <p:nvPr/>
        </p:nvPicPr>
        <p:blipFill>
          <a:blip r:embed="rId4">
            <a:alphaModFix amt="10000"/>
          </a:blip>
          <a:stretch>
            <a:fillRect/>
          </a:stretch>
        </p:blipFill>
        <p:spPr>
          <a:xfrm>
            <a:off x="5762988" y="0"/>
            <a:ext cx="3366038" cy="5143500"/>
          </a:xfrm>
          <a:prstGeom prst="rect">
            <a:avLst/>
          </a:prstGeom>
          <a:noFill/>
        </p:spPr>
      </p:pic>
      <p:pic>
        <p:nvPicPr>
          <p:cNvPr id="2097159" name="Picture 2097158"/>
          <p:cNvPicPr>
            <a:picLocks/>
          </p:cNvPicPr>
          <p:nvPr/>
        </p:nvPicPr>
        <p:blipFill>
          <a:blip r:embed="rId5">
            <a:alphaModFix amt="39999"/>
          </a:blip>
          <a:stretch>
            <a:fillRect/>
          </a:stretch>
        </p:blipFill>
        <p:spPr>
          <a:xfrm>
            <a:off x="7382238" y="-9162"/>
            <a:ext cx="1743075" cy="5143500"/>
          </a:xfrm>
          <a:prstGeom prst="rect">
            <a:avLst/>
          </a:prstGeom>
          <a:noFill/>
        </p:spPr>
      </p:pic>
      <p:sp>
        <p:nvSpPr>
          <p:cNvPr id="1048587" name="Slide Number Placeholder 3"/>
          <p:cNvSpPr>
            <a:spLocks noGrp="1"/>
          </p:cNvSpPr>
          <p:nvPr>
            <p:ph type="sldNum" sz="quarter" idx="12"/>
          </p:nvPr>
        </p:nvSpPr>
        <p:spPr/>
        <p:txBody>
          <a:bodyPr rtlCol="0"/>
          <a:lstStyle/>
          <a:p>
            <a:r>
              <a:rPr lang="en-US" dirty="0"/>
              <a:t>&lt;#&gt;</a:t>
            </a:r>
          </a:p>
        </p:txBody>
      </p:sp>
      <p:sp>
        <p:nvSpPr>
          <p:cNvPr id="1048588" name="Footer Placeholder 2"/>
          <p:cNvSpPr>
            <a:spLocks noGrp="1"/>
          </p:cNvSpPr>
          <p:nvPr>
            <p:ph type="ftr" sz="quarter" idx="11"/>
          </p:nvPr>
        </p:nvSpPr>
        <p:spPr/>
        <p:txBody>
          <a:bodyPr rtlCol="0"/>
          <a:lstStyle/>
          <a:p>
            <a:r>
              <a:rPr lang="en-US" dirty="0"/>
              <a:t>Footer</a:t>
            </a:r>
          </a:p>
        </p:txBody>
      </p:sp>
      <p:sp>
        <p:nvSpPr>
          <p:cNvPr id="1048589" name="Date Placeholder 1"/>
          <p:cNvSpPr>
            <a:spLocks noGrp="1"/>
          </p:cNvSpPr>
          <p:nvPr>
            <p:ph type="dt" sz="half" idx="10"/>
          </p:nvPr>
        </p:nvSpPr>
        <p:spPr/>
        <p:txBody>
          <a:bodyPr rtlCol="0"/>
          <a:lstStyle/>
          <a:p>
            <a:r>
              <a:rPr lang="en-US" dirty="0"/>
              <a:t>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097196" name="Picture 2097195"/>
          <p:cNvPicPr>
            <a:picLocks/>
          </p:cNvPicPr>
          <p:nvPr/>
        </p:nvPicPr>
        <p:blipFill>
          <a:blip r:embed="rId2"/>
          <a:stretch>
            <a:fillRect/>
          </a:stretch>
        </p:blipFill>
        <p:spPr>
          <a:xfrm>
            <a:off x="0" y="1047750"/>
            <a:ext cx="955844" cy="3053495"/>
          </a:xfrm>
          <a:prstGeom prst="rect">
            <a:avLst/>
          </a:prstGeom>
          <a:noFill/>
        </p:spPr>
      </p:pic>
      <p:pic>
        <p:nvPicPr>
          <p:cNvPr id="2097197" name="Picture 2097196"/>
          <p:cNvPicPr>
            <a:picLocks/>
          </p:cNvPicPr>
          <p:nvPr/>
        </p:nvPicPr>
        <p:blipFill>
          <a:blip r:embed="rId3">
            <a:alphaModFix amt="10000"/>
          </a:blip>
          <a:stretch>
            <a:fillRect/>
          </a:stretch>
        </p:blipFill>
        <p:spPr>
          <a:xfrm>
            <a:off x="5772150" y="0"/>
            <a:ext cx="3366038" cy="5143500"/>
          </a:xfrm>
          <a:prstGeom prst="rect">
            <a:avLst/>
          </a:prstGeom>
          <a:noFill/>
        </p:spPr>
      </p:pic>
      <p:pic>
        <p:nvPicPr>
          <p:cNvPr id="2097198" name="Picture 2097197"/>
          <p:cNvPicPr>
            <a:picLocks/>
          </p:cNvPicPr>
          <p:nvPr/>
        </p:nvPicPr>
        <p:blipFill>
          <a:blip r:embed="rId4">
            <a:alphaModFix amt="39999"/>
          </a:blip>
          <a:stretch>
            <a:fillRect/>
          </a:stretch>
        </p:blipFill>
        <p:spPr>
          <a:xfrm>
            <a:off x="7391400" y="-9162"/>
            <a:ext cx="1743075" cy="5143500"/>
          </a:xfrm>
          <a:prstGeom prst="rect">
            <a:avLst/>
          </a:prstGeom>
          <a:noFill/>
        </p:spPr>
      </p:pic>
      <p:sp>
        <p:nvSpPr>
          <p:cNvPr id="1048741" name="Freeform 1048740"/>
          <p:cNvSpPr/>
          <p:nvPr/>
        </p:nvSpPr>
        <p:spPr>
          <a:xfrm>
            <a:off x="-1517676" y="516839"/>
            <a:ext cx="3177634" cy="3896856"/>
          </a:xfrm>
          <a:custGeom>
            <a:avLst/>
            <a:gdLst/>
            <a:ahLst/>
            <a:cxnLst/>
            <a:rect l="0" t="0" r="r" b="b"/>
            <a:pathLst>
              <a:path w="3177635" h="3896856">
                <a:moveTo>
                  <a:pt x="65178" y="0"/>
                </a:moveTo>
                <a:lnTo>
                  <a:pt x="1498890" y="58825"/>
                </a:lnTo>
                <a:lnTo>
                  <a:pt x="3177635" y="58825"/>
                </a:lnTo>
                <a:lnTo>
                  <a:pt x="3177635" y="3896856"/>
                </a:lnTo>
                <a:lnTo>
                  <a:pt x="1498890" y="3896856"/>
                </a:lnTo>
                <a:lnTo>
                  <a:pt x="0" y="3896856"/>
                </a:lnTo>
                <a:close/>
              </a:path>
            </a:pathLst>
          </a:custGeom>
          <a:gradFill rotWithShape="1">
            <a:gsLst>
              <a:gs pos="0">
                <a:schemeClr val="accent3"/>
              </a:gs>
              <a:gs pos="59031">
                <a:schemeClr val="accent3">
                  <a:alpha val="0"/>
                </a:schemeClr>
              </a:gs>
            </a:gsLst>
            <a:path path="circle">
              <a:fillToRect l="50000" t="50000" r="50000" b="50000"/>
            </a:path>
            <a:tileRect/>
          </a:gra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48742" name="Title 1"/>
          <p:cNvSpPr>
            <a:spLocks noGrp="1"/>
          </p:cNvSpPr>
          <p:nvPr>
            <p:ph type="title"/>
          </p:nvPr>
        </p:nvSpPr>
        <p:spPr/>
        <p:txBody>
          <a:bodyPr rtlCol="0"/>
          <a:lstStyle>
            <a:lvl1pPr lvl="0"/>
          </a:lstStyle>
          <a:p>
            <a:r>
              <a:rPr lang="en-US" dirty="0"/>
              <a:t>Click to edit Master title style</a:t>
            </a:r>
          </a:p>
        </p:txBody>
      </p:sp>
      <p:sp>
        <p:nvSpPr>
          <p:cNvPr id="1048743" name="Text Placeholder 3"/>
          <p:cNvSpPr>
            <a:spLocks noGrp="1"/>
          </p:cNvSpPr>
          <p:nvPr>
            <p:ph type="body" idx="1"/>
          </p:nvPr>
        </p:nvSpPr>
        <p:spPr>
          <a:xfrm>
            <a:off x="914400" y="1143000"/>
            <a:ext cx="2400074" cy="3424257"/>
          </a:xfrm>
          <a:noFill/>
        </p:spPr>
        <p:txBody>
          <a:bodyPr lIns="91440" tIns="93600" rIns="91440" bIns="45720" rtlCol="0" anchor="t">
            <a:normAutofit/>
          </a:bodyPr>
          <a:lstStyle>
            <a:lvl1pPr marL="0" lvl="0" indent="0">
              <a:lnSpc>
                <a:spcPct val="100000"/>
              </a:lnSpc>
              <a:buNone/>
              <a:defRPr lang="en-US" sz="1600" b="0" dirty="0">
                <a:solidFill>
                  <a:schemeClr val="bg1"/>
                </a:solidFill>
                <a:latin typeface="+mn-lt"/>
              </a:defRPr>
            </a:lvl1pPr>
          </a:lstStyle>
          <a:p>
            <a:r>
              <a:rPr lang="en-US" dirty="0"/>
              <a:t>Click to edit Master text styles</a:t>
            </a:r>
          </a:p>
        </p:txBody>
      </p:sp>
      <p:sp>
        <p:nvSpPr>
          <p:cNvPr id="1048744" name="Content Placeholder 2"/>
          <p:cNvSpPr>
            <a:spLocks noGrp="1"/>
          </p:cNvSpPr>
          <p:nvPr>
            <p:ph idx="2"/>
          </p:nvPr>
        </p:nvSpPr>
        <p:spPr>
          <a:xfrm>
            <a:off x="3396275" y="1143000"/>
            <a:ext cx="4826193" cy="3424257"/>
          </a:xfrm>
        </p:spPr>
        <p:txBody>
          <a:bodyPr rtlCol="0"/>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745" name="Slide Number Placeholder 3"/>
          <p:cNvSpPr>
            <a:spLocks noGrp="1"/>
          </p:cNvSpPr>
          <p:nvPr>
            <p:ph type="sldNum" sz="quarter" idx="12"/>
          </p:nvPr>
        </p:nvSpPr>
        <p:spPr/>
        <p:txBody>
          <a:bodyPr rtlCol="0"/>
          <a:lstStyle/>
          <a:p>
            <a:r>
              <a:rPr lang="en-US" dirty="0"/>
              <a:t>&lt;#&gt;</a:t>
            </a:r>
          </a:p>
        </p:txBody>
      </p:sp>
      <p:sp>
        <p:nvSpPr>
          <p:cNvPr id="1048746" name="Footer Placeholder 2"/>
          <p:cNvSpPr>
            <a:spLocks noGrp="1"/>
          </p:cNvSpPr>
          <p:nvPr>
            <p:ph type="ftr" sz="quarter" idx="11"/>
          </p:nvPr>
        </p:nvSpPr>
        <p:spPr/>
        <p:txBody>
          <a:bodyPr rtlCol="0"/>
          <a:lstStyle/>
          <a:p>
            <a:r>
              <a:rPr lang="en-US" dirty="0"/>
              <a:t>Footer</a:t>
            </a:r>
          </a:p>
        </p:txBody>
      </p:sp>
      <p:sp>
        <p:nvSpPr>
          <p:cNvPr id="1048747" name="Date Placeholder 1"/>
          <p:cNvSpPr>
            <a:spLocks noGrp="1"/>
          </p:cNvSpPr>
          <p:nvPr>
            <p:ph type="dt" sz="half" idx="10"/>
          </p:nvPr>
        </p:nvSpPr>
        <p:spPr/>
        <p:txBody>
          <a:bodyPr rtlCol="0"/>
          <a:lstStyle/>
          <a:p>
            <a:r>
              <a:rPr lang="en-US" dirty="0"/>
              <a:t>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097152" name="Picture 2097151"/>
          <p:cNvPicPr>
            <a:picLocks/>
          </p:cNvPicPr>
          <p:nvPr/>
        </p:nvPicPr>
        <p:blipFill>
          <a:blip r:embed="rId2"/>
          <a:stretch>
            <a:fillRect/>
          </a:stretch>
        </p:blipFill>
        <p:spPr>
          <a:xfrm rot="16200000">
            <a:off x="-971550" y="2000250"/>
            <a:ext cx="3096296" cy="1150326"/>
          </a:xfrm>
          <a:prstGeom prst="rect">
            <a:avLst/>
          </a:prstGeom>
          <a:noFill/>
        </p:spPr>
      </p:pic>
      <p:pic>
        <p:nvPicPr>
          <p:cNvPr id="2097153" name="Picture 2097152"/>
          <p:cNvPicPr>
            <a:picLocks/>
          </p:cNvPicPr>
          <p:nvPr/>
        </p:nvPicPr>
        <p:blipFill>
          <a:blip r:embed="rId3">
            <a:alphaModFix amt="12000"/>
          </a:blip>
          <a:stretch>
            <a:fillRect/>
          </a:stretch>
        </p:blipFill>
        <p:spPr>
          <a:xfrm>
            <a:off x="9162" y="0"/>
            <a:ext cx="3800475" cy="5143500"/>
          </a:xfrm>
          <a:prstGeom prst="rect">
            <a:avLst/>
          </a:prstGeom>
          <a:noFill/>
        </p:spPr>
      </p:pic>
      <p:pic>
        <p:nvPicPr>
          <p:cNvPr id="2097154" name="Picture 2097153"/>
          <p:cNvPicPr>
            <a:picLocks/>
          </p:cNvPicPr>
          <p:nvPr/>
        </p:nvPicPr>
        <p:blipFill>
          <a:blip r:embed="rId4">
            <a:alphaModFix amt="14999"/>
          </a:blip>
          <a:stretch>
            <a:fillRect/>
          </a:stretch>
        </p:blipFill>
        <p:spPr>
          <a:xfrm>
            <a:off x="5772150" y="0"/>
            <a:ext cx="3366038" cy="5143500"/>
          </a:xfrm>
          <a:prstGeom prst="rect">
            <a:avLst/>
          </a:prstGeom>
          <a:noFill/>
        </p:spPr>
      </p:pic>
      <p:pic>
        <p:nvPicPr>
          <p:cNvPr id="2097155" name="Picture 2097154"/>
          <p:cNvPicPr>
            <a:picLocks/>
          </p:cNvPicPr>
          <p:nvPr/>
        </p:nvPicPr>
        <p:blipFill>
          <a:blip r:embed="rId5">
            <a:alphaModFix amt="60000"/>
          </a:blip>
          <a:stretch>
            <a:fillRect/>
          </a:stretch>
        </p:blipFill>
        <p:spPr>
          <a:xfrm>
            <a:off x="7391400" y="-9162"/>
            <a:ext cx="1743075" cy="5143500"/>
          </a:xfrm>
          <a:prstGeom prst="rect">
            <a:avLst/>
          </a:prstGeom>
          <a:noFill/>
        </p:spPr>
      </p:pic>
      <p:sp>
        <p:nvSpPr>
          <p:cNvPr id="1048581" name="Rectangle 1048580"/>
          <p:cNvSpPr/>
          <p:nvPr/>
        </p:nvSpPr>
        <p:spPr>
          <a:xfrm>
            <a:off x="-1754813" y="206704"/>
            <a:ext cx="3898531" cy="4708748"/>
          </a:xfrm>
          <a:prstGeom prst="rect">
            <a:avLst/>
          </a:prstGeom>
          <a:gradFill rotWithShape="1">
            <a:gsLst>
              <a:gs pos="0">
                <a:schemeClr val="accent3">
                  <a:alpha val="82000"/>
                </a:schemeClr>
              </a:gs>
              <a:gs pos="59031">
                <a:schemeClr val="accent3">
                  <a:alpha val="0"/>
                </a:schemeClr>
              </a:gs>
            </a:gsLst>
            <a:path path="circle">
              <a:fillToRect l="50000" t="50000" r="50000" b="50000"/>
            </a:path>
            <a:tileRect/>
          </a:gra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48582" name="Title 1"/>
          <p:cNvSpPr>
            <a:spLocks noGrp="1"/>
          </p:cNvSpPr>
          <p:nvPr>
            <p:ph type="title"/>
          </p:nvPr>
        </p:nvSpPr>
        <p:spPr>
          <a:xfrm>
            <a:off x="1471606" y="2219325"/>
            <a:ext cx="6742816" cy="704850"/>
          </a:xfrm>
          <a:prstGeom prst="rect">
            <a:avLst/>
          </a:prstGeom>
        </p:spPr>
        <p:txBody>
          <a:bodyPr rtlCol="0" anchor="ctr"/>
          <a:lstStyle>
            <a:lvl1pPr lvl="0" algn="l">
              <a:defRPr lang="en-US" sz="3600" b="1" dirty="0">
                <a:solidFill>
                  <a:srgbClr val="FFFFFF"/>
                </a:solidFill>
                <a:latin typeface="+mj-lt"/>
              </a:defRPr>
            </a:lvl1pPr>
          </a:lstStyle>
          <a:p>
            <a:r>
              <a:rPr lang="en-US" dirty="0"/>
              <a:t>Click to edit Master title style</a:t>
            </a:r>
          </a:p>
        </p:txBody>
      </p:sp>
      <p:sp>
        <p:nvSpPr>
          <p:cNvPr id="1048583" name="Slide Number Placeholder 3"/>
          <p:cNvSpPr>
            <a:spLocks noGrp="1"/>
          </p:cNvSpPr>
          <p:nvPr>
            <p:ph type="sldNum" sz="quarter" idx="12"/>
          </p:nvPr>
        </p:nvSpPr>
        <p:spPr/>
        <p:txBody>
          <a:bodyPr rtlCol="0"/>
          <a:lstStyle/>
          <a:p>
            <a:r>
              <a:rPr lang="en-US" dirty="0"/>
              <a:t>&lt;#&gt;</a:t>
            </a:r>
          </a:p>
        </p:txBody>
      </p:sp>
      <p:sp>
        <p:nvSpPr>
          <p:cNvPr id="1048584" name="Footer Placeholder 2"/>
          <p:cNvSpPr>
            <a:spLocks noGrp="1"/>
          </p:cNvSpPr>
          <p:nvPr>
            <p:ph type="ftr" sz="quarter" idx="11"/>
          </p:nvPr>
        </p:nvSpPr>
        <p:spPr/>
        <p:txBody>
          <a:bodyPr rtlCol="0"/>
          <a:lstStyle/>
          <a:p>
            <a:r>
              <a:rPr lang="en-US" dirty="0"/>
              <a:t>Footer</a:t>
            </a:r>
          </a:p>
        </p:txBody>
      </p:sp>
      <p:sp>
        <p:nvSpPr>
          <p:cNvPr id="1048585" name="Date Placeholder 1"/>
          <p:cNvSpPr>
            <a:spLocks noGrp="1"/>
          </p:cNvSpPr>
          <p:nvPr>
            <p:ph type="dt" sz="half" idx="10"/>
          </p:nvPr>
        </p:nvSpPr>
        <p:spPr/>
        <p:txBody>
          <a:bodyPr rtlCol="0"/>
          <a:lstStyle/>
          <a:p>
            <a:r>
              <a:rPr lang="en-US" dirty="0"/>
              <a:t>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097178" name="Picture 2097177"/>
          <p:cNvPicPr>
            <a:picLocks/>
          </p:cNvPicPr>
          <p:nvPr/>
        </p:nvPicPr>
        <p:blipFill>
          <a:blip r:embed="rId2"/>
          <a:stretch>
            <a:fillRect/>
          </a:stretch>
        </p:blipFill>
        <p:spPr>
          <a:xfrm>
            <a:off x="457613" y="873141"/>
            <a:ext cx="3330158" cy="3367315"/>
          </a:xfrm>
          <a:prstGeom prst="rect">
            <a:avLst/>
          </a:prstGeom>
          <a:noFill/>
        </p:spPr>
      </p:pic>
      <p:sp>
        <p:nvSpPr>
          <p:cNvPr id="1048702" name="Rectangle 1048701"/>
          <p:cNvSpPr/>
          <p:nvPr/>
        </p:nvSpPr>
        <p:spPr>
          <a:xfrm>
            <a:off x="0" y="0"/>
            <a:ext cx="4121981" cy="5145891"/>
          </a:xfrm>
          <a:prstGeom prst="rect">
            <a:avLst/>
          </a:prstGeom>
          <a:gradFill rotWithShape="1">
            <a:gsLst>
              <a:gs pos="0">
                <a:schemeClr val="accent3">
                  <a:alpha val="82000"/>
                </a:schemeClr>
              </a:gs>
              <a:gs pos="59031">
                <a:schemeClr val="accent3">
                  <a:alpha val="0"/>
                </a:schemeClr>
              </a:gs>
            </a:gsLst>
            <a:path path="circle">
              <a:fillToRect l="50000" t="50000" r="50000" b="50000"/>
            </a:path>
            <a:tileRect/>
          </a:gra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cxnSp>
        <p:nvCxnSpPr>
          <p:cNvPr id="3145729" name="Straight Connector 4"/>
          <p:cNvCxnSpPr>
            <a:cxnSpLocks/>
          </p:cNvCxnSpPr>
          <p:nvPr/>
        </p:nvCxnSpPr>
        <p:spPr>
          <a:xfrm flipH="1">
            <a:off x="800609" y="958928"/>
            <a:ext cx="7114210" cy="28667"/>
          </a:xfrm>
          <a:prstGeom prst="line">
            <a:avLst/>
          </a:prstGeom>
          <a:ln w="6350">
            <a:solidFill>
              <a:srgbClr val="6BCAD5">
                <a:alpha val="30000"/>
              </a:srgbClr>
            </a:solidFill>
            <a:prstDash val="solid"/>
          </a:ln>
        </p:spPr>
        <p:style>
          <a:lnRef idx="2">
            <a:schemeClr val="accent1"/>
          </a:lnRef>
          <a:fillRef idx="0">
            <a:schemeClr val="accent1"/>
          </a:fillRef>
          <a:effectRef idx="0">
            <a:schemeClr val="accent1"/>
          </a:effectRef>
          <a:fontRef idx="minor">
            <a:schemeClr val="tx1"/>
          </a:fontRef>
        </p:style>
      </p:cxnSp>
      <p:pic>
        <p:nvPicPr>
          <p:cNvPr id="2097179" name="Picture 2097178"/>
          <p:cNvPicPr>
            <a:picLocks/>
          </p:cNvPicPr>
          <p:nvPr/>
        </p:nvPicPr>
        <p:blipFill>
          <a:blip r:embed="rId3">
            <a:alphaModFix amt="39999"/>
          </a:blip>
          <a:stretch>
            <a:fillRect/>
          </a:stretch>
        </p:blipFill>
        <p:spPr>
          <a:xfrm>
            <a:off x="7391400" y="-9162"/>
            <a:ext cx="1743075" cy="5143500"/>
          </a:xfrm>
          <a:prstGeom prst="rect">
            <a:avLst/>
          </a:prstGeom>
          <a:noFill/>
        </p:spPr>
      </p:pic>
      <p:pic>
        <p:nvPicPr>
          <p:cNvPr id="2097180" name="Picture 2097179"/>
          <p:cNvPicPr>
            <a:picLocks/>
          </p:cNvPicPr>
          <p:nvPr/>
        </p:nvPicPr>
        <p:blipFill>
          <a:blip r:embed="rId4">
            <a:alphaModFix amt="10000"/>
          </a:blip>
          <a:stretch>
            <a:fillRect/>
          </a:stretch>
        </p:blipFill>
        <p:spPr>
          <a:xfrm>
            <a:off x="5772150" y="0"/>
            <a:ext cx="3366038" cy="5143500"/>
          </a:xfrm>
          <a:prstGeom prst="rect">
            <a:avLst/>
          </a:prstGeom>
          <a:noFill/>
        </p:spPr>
      </p:pic>
      <p:pic>
        <p:nvPicPr>
          <p:cNvPr id="2097181" name="Picture 2097180"/>
          <p:cNvPicPr>
            <a:picLocks/>
          </p:cNvPicPr>
          <p:nvPr/>
        </p:nvPicPr>
        <p:blipFill>
          <a:blip r:embed="rId5">
            <a:alphaModFix amt="19999"/>
          </a:blip>
          <a:stretch>
            <a:fillRect/>
          </a:stretch>
        </p:blipFill>
        <p:spPr>
          <a:xfrm>
            <a:off x="0" y="0"/>
            <a:ext cx="1752600" cy="5143500"/>
          </a:xfrm>
          <a:prstGeom prst="rect">
            <a:avLst/>
          </a:prstGeom>
          <a:noFill/>
        </p:spPr>
      </p:pic>
      <p:sp>
        <p:nvSpPr>
          <p:cNvPr id="1048703" name="Title 1"/>
          <p:cNvSpPr>
            <a:spLocks noGrp="1"/>
          </p:cNvSpPr>
          <p:nvPr>
            <p:ph type="title"/>
          </p:nvPr>
        </p:nvSpPr>
        <p:spPr/>
        <p:txBody>
          <a:bodyPr rtlCol="0"/>
          <a:lstStyle>
            <a:lvl1pPr lvl="0"/>
          </a:lstStyle>
          <a:p>
            <a:r>
              <a:rPr lang="en-US" dirty="0"/>
              <a:t>Click to edit Master title style</a:t>
            </a:r>
          </a:p>
        </p:txBody>
      </p:sp>
      <p:sp>
        <p:nvSpPr>
          <p:cNvPr id="1048704" name="Text Placeholder 3"/>
          <p:cNvSpPr>
            <a:spLocks noGrp="1"/>
          </p:cNvSpPr>
          <p:nvPr>
            <p:ph type="body" idx="1"/>
          </p:nvPr>
        </p:nvSpPr>
        <p:spPr>
          <a:xfrm>
            <a:off x="3978048" y="1199201"/>
            <a:ext cx="4251551" cy="3075063"/>
          </a:xfrm>
          <a:custGeom>
            <a:avLst/>
            <a:gdLst/>
            <a:ahLst/>
            <a:cxnLst/>
            <a:rect l="0" t="0" r="r" b="b"/>
            <a:pathLst>
              <a:path w="4251552" h="3075064">
                <a:moveTo>
                  <a:pt x="4236" y="11641"/>
                </a:moveTo>
                <a:lnTo>
                  <a:pt x="4251552" y="0"/>
                </a:lnTo>
                <a:lnTo>
                  <a:pt x="4251552" y="3064284"/>
                </a:lnTo>
                <a:lnTo>
                  <a:pt x="2424" y="3073649"/>
                </a:lnTo>
                <a:cubicBezTo>
                  <a:pt x="5509" y="3131047"/>
                  <a:pt x="-6642" y="1422583"/>
                  <a:pt x="5559" y="1452958"/>
                </a:cubicBezTo>
                <a:close/>
              </a:path>
            </a:pathLst>
          </a:custGeom>
        </p:spPr>
        <p:txBody>
          <a:bodyPr lIns="0" tIns="0" rIns="0" bIns="0" rtlCol="0" anchor="t">
            <a:normAutofit/>
          </a:bodyPr>
          <a:lstStyle>
            <a:lvl1pPr marL="0" lvl="0" indent="0">
              <a:lnSpc>
                <a:spcPct val="150000"/>
              </a:lnSpc>
              <a:buNone/>
              <a:defRPr lang="en-US" sz="1800" b="0" dirty="0">
                <a:solidFill>
                  <a:schemeClr val="bg1"/>
                </a:solidFill>
                <a:latin typeface="+mn-lt"/>
              </a:defRPr>
            </a:lvl1pPr>
          </a:lstStyle>
          <a:p>
            <a:r>
              <a:rPr lang="en-US" dirty="0"/>
              <a:t>Click to edit Master text styles</a:t>
            </a:r>
          </a:p>
        </p:txBody>
      </p:sp>
      <p:sp>
        <p:nvSpPr>
          <p:cNvPr id="1048705" name="Picture Placeholder 2"/>
          <p:cNvSpPr>
            <a:spLocks noGrp="1"/>
          </p:cNvSpPr>
          <p:nvPr>
            <p:ph type="pic" idx="2"/>
          </p:nvPr>
        </p:nvSpPr>
        <p:spPr>
          <a:xfrm>
            <a:off x="823302" y="1323975"/>
            <a:ext cx="2571750" cy="2571750"/>
          </a:xfrm>
          <a:prstGeom prst="ellipse">
            <a:avLst/>
          </a:prstGeom>
          <a:solidFill>
            <a:schemeClr val="tx2">
              <a:alpha val="10000"/>
            </a:schemeClr>
          </a:solidFill>
          <a:ln w="38100">
            <a:noFill/>
            <a:miter lim="800000"/>
          </a:ln>
        </p:spPr>
        <p:txBody>
          <a:bodyPr rtlCol="0"/>
          <a:lstStyle/>
          <a:p>
            <a:pPr algn="ctr"/>
            <a:r>
              <a:rPr lang="en-US" dirty="0"/>
              <a:t>Click icon to add picture</a:t>
            </a:r>
          </a:p>
        </p:txBody>
      </p:sp>
      <p:sp>
        <p:nvSpPr>
          <p:cNvPr id="1048706" name="Slide Number Placeholder 4"/>
          <p:cNvSpPr>
            <a:spLocks noGrp="1"/>
          </p:cNvSpPr>
          <p:nvPr>
            <p:ph type="sldNum" sz="quarter" idx="12"/>
          </p:nvPr>
        </p:nvSpPr>
        <p:spPr/>
        <p:txBody>
          <a:bodyPr rtlCol="0"/>
          <a:lstStyle/>
          <a:p>
            <a:r>
              <a:rPr lang="en-US" dirty="0"/>
              <a:t>&lt;#&gt;</a:t>
            </a:r>
          </a:p>
        </p:txBody>
      </p:sp>
      <p:sp>
        <p:nvSpPr>
          <p:cNvPr id="1048707" name="Footer Placeholder 3"/>
          <p:cNvSpPr>
            <a:spLocks noGrp="1"/>
          </p:cNvSpPr>
          <p:nvPr>
            <p:ph type="ftr" sz="quarter" idx="11"/>
          </p:nvPr>
        </p:nvSpPr>
        <p:spPr/>
        <p:txBody>
          <a:bodyPr rtlCol="0"/>
          <a:lstStyle/>
          <a:p>
            <a:r>
              <a:rPr lang="en-US" dirty="0"/>
              <a:t>Footer</a:t>
            </a:r>
          </a:p>
        </p:txBody>
      </p:sp>
      <p:sp>
        <p:nvSpPr>
          <p:cNvPr id="1048708" name="Date Placeholder 1"/>
          <p:cNvSpPr>
            <a:spLocks noGrp="1"/>
          </p:cNvSpPr>
          <p:nvPr>
            <p:ph type="dt" sz="half" idx="10"/>
          </p:nvPr>
        </p:nvSpPr>
        <p:spPr/>
        <p:txBody>
          <a:bodyPr rtlCol="0"/>
          <a:lstStyle/>
          <a:p>
            <a:r>
              <a:rPr lang="en-US" dirty="0"/>
              <a:t>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Pr>
        <a:blipFill dpi="0" rotWithShape="1">
          <a:blip r:embed="rId13"/>
          <a:stretch>
            <a:fillRect/>
          </a:stretch>
        </a:blip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919688" y="490694"/>
            <a:ext cx="7302780" cy="494592"/>
          </a:xfrm>
          <a:prstGeom prst="rect">
            <a:avLst/>
          </a:prstGeom>
        </p:spPr>
        <p:txBody>
          <a:bodyPr lIns="91440" tIns="45720" rIns="91440" bIns="45720" rtlCol="0" anchor="b">
            <a:noAutofit/>
          </a:bodyPr>
          <a:lstStyle/>
          <a:p>
            <a:r>
              <a:rPr lang="en-US" dirty="0"/>
              <a:t>Click to edit Master title style</a:t>
            </a:r>
          </a:p>
        </p:txBody>
      </p:sp>
      <p:sp>
        <p:nvSpPr>
          <p:cNvPr id="1048577" name="Text Placeholder 2"/>
          <p:cNvSpPr>
            <a:spLocks noGrp="1"/>
          </p:cNvSpPr>
          <p:nvPr>
            <p:ph type="body" idx="1"/>
          </p:nvPr>
        </p:nvSpPr>
        <p:spPr>
          <a:xfrm>
            <a:off x="924450" y="1067116"/>
            <a:ext cx="7302780" cy="3575087"/>
          </a:xfrm>
          <a:prstGeom prst="rect">
            <a:avLst/>
          </a:prstGeom>
        </p:spPr>
        <p:txBody>
          <a:bodyPr lIns="91440" tIns="9360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578" name="Slide Number Placeholder 5"/>
          <p:cNvSpPr>
            <a:spLocks noGrp="1"/>
          </p:cNvSpPr>
          <p:nvPr>
            <p:ph type="sldNum" sz="quarter" idx="4"/>
          </p:nvPr>
        </p:nvSpPr>
        <p:spPr>
          <a:xfrm>
            <a:off x="6123448" y="4771233"/>
            <a:ext cx="2133600" cy="273844"/>
          </a:xfrm>
          <a:prstGeom prst="rect">
            <a:avLst/>
          </a:prstGeom>
        </p:spPr>
        <p:txBody>
          <a:bodyPr lIns="91440" tIns="45720" rIns="91440" bIns="45720" rtlCol="0" anchor="ctr"/>
          <a:lstStyle>
            <a:lvl1pPr lvl="0" algn="r">
              <a:defRPr lang="en-US" sz="600" b="0" i="0" dirty="0">
                <a:solidFill>
                  <a:schemeClr val="bg1">
                    <a:lumMod val="50000"/>
                  </a:schemeClr>
                </a:solidFill>
                <a:latin typeface="+mn-lt"/>
              </a:defRPr>
            </a:lvl1pPr>
          </a:lstStyle>
          <a:p>
            <a:r>
              <a:rPr lang="en-US" dirty="0"/>
              <a:t>&lt;#&gt;</a:t>
            </a:r>
          </a:p>
        </p:txBody>
      </p:sp>
      <p:sp>
        <p:nvSpPr>
          <p:cNvPr id="1048579" name="Footer Placeholder 4"/>
          <p:cNvSpPr>
            <a:spLocks noGrp="1"/>
          </p:cNvSpPr>
          <p:nvPr>
            <p:ph type="ftr" sz="quarter" idx="3"/>
          </p:nvPr>
        </p:nvSpPr>
        <p:spPr>
          <a:xfrm>
            <a:off x="3124200" y="4771233"/>
            <a:ext cx="2895600" cy="273844"/>
          </a:xfrm>
          <a:prstGeom prst="rect">
            <a:avLst/>
          </a:prstGeom>
        </p:spPr>
        <p:txBody>
          <a:bodyPr lIns="91440" tIns="45720" rIns="91440" bIns="45720" rtlCol="0" anchor="ctr"/>
          <a:lstStyle>
            <a:lvl1pPr lvl="0" algn="ctr">
              <a:defRPr lang="en-US" sz="600" b="0" i="0" dirty="0">
                <a:solidFill>
                  <a:schemeClr val="bg1">
                    <a:lumMod val="50000"/>
                  </a:schemeClr>
                </a:solidFill>
                <a:latin typeface="+mn-lt"/>
              </a:defRPr>
            </a:lvl1pPr>
          </a:lstStyle>
          <a:p>
            <a:r>
              <a:rPr lang="en-US" dirty="0"/>
              <a:t>Footer</a:t>
            </a:r>
          </a:p>
        </p:txBody>
      </p:sp>
      <p:sp>
        <p:nvSpPr>
          <p:cNvPr id="1048580" name="Date Placeholder 3"/>
          <p:cNvSpPr>
            <a:spLocks noGrp="1"/>
          </p:cNvSpPr>
          <p:nvPr>
            <p:ph type="dt" sz="half" idx="2"/>
          </p:nvPr>
        </p:nvSpPr>
        <p:spPr>
          <a:xfrm>
            <a:off x="894633" y="4771233"/>
            <a:ext cx="2133600" cy="273844"/>
          </a:xfrm>
          <a:prstGeom prst="rect">
            <a:avLst/>
          </a:prstGeom>
        </p:spPr>
        <p:txBody>
          <a:bodyPr lIns="91440" tIns="45720" rIns="91440" bIns="45720" rtlCol="0" anchor="ctr"/>
          <a:lstStyle>
            <a:lvl1pPr lvl="0" algn="l">
              <a:defRPr lang="en-US" sz="600" b="0" i="0" dirty="0">
                <a:solidFill>
                  <a:schemeClr val="bg1">
                    <a:lumMod val="50000"/>
                  </a:schemeClr>
                </a:solidFill>
                <a:latin typeface="+mn-lt"/>
              </a:defRPr>
            </a:lvl1pPr>
          </a:lstStyle>
          <a:p>
            <a:r>
              <a:rPr lang="en-US" dirty="0"/>
              <a:t>Date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ftr="0" dt="0"/>
  <p:txStyles>
    <p:titleStyle>
      <a:lvl1pPr lvl="0" algn="l" rtl="0">
        <a:lnSpc>
          <a:spcPct val="100000"/>
        </a:lnSpc>
        <a:spcBef>
          <a:spcPct val="0"/>
        </a:spcBef>
        <a:buNone/>
        <a:defRPr lang="en-US" sz="3200" b="0" i="0" dirty="0">
          <a:solidFill>
            <a:schemeClr val="accent3">
              <a:lumMod val="60000"/>
              <a:lumOff val="40000"/>
            </a:schemeClr>
          </a:solidFill>
          <a:latin typeface="+mj-lt"/>
        </a:defRPr>
      </a:lvl1pPr>
    </p:titleStyle>
    <p:bodyStyle>
      <a:lvl1pPr marL="342900" lvl="0" indent="-342900" algn="l" rtl="0">
        <a:lnSpc>
          <a:spcPct val="100000"/>
        </a:lnSpc>
        <a:spcBef>
          <a:spcPts val="1200"/>
        </a:spcBef>
        <a:buClr>
          <a:schemeClr val="accent3">
            <a:lumMod val="60000"/>
            <a:lumOff val="40000"/>
          </a:schemeClr>
        </a:buClr>
        <a:buFont typeface="Arial"/>
        <a:buChar char="•"/>
        <a:defRPr lang="en-US" sz="1800" b="0" i="0" dirty="0">
          <a:solidFill>
            <a:schemeClr val="bg1"/>
          </a:solidFill>
          <a:latin typeface="+mn-lt"/>
        </a:defRPr>
      </a:lvl1pPr>
      <a:lvl2pPr marL="742950" lvl="1" indent="-285750" algn="l" rtl="0">
        <a:lnSpc>
          <a:spcPct val="100000"/>
        </a:lnSpc>
        <a:spcBef>
          <a:spcPts val="300"/>
        </a:spcBef>
        <a:buClr>
          <a:schemeClr val="accent3">
            <a:lumMod val="60000"/>
            <a:lumOff val="40000"/>
          </a:schemeClr>
        </a:buClr>
        <a:buFont typeface="Arial"/>
        <a:buChar char="•"/>
        <a:defRPr lang="en-US" sz="1600" b="0" i="0" dirty="0">
          <a:solidFill>
            <a:schemeClr val="bg1"/>
          </a:solidFill>
          <a:latin typeface="+mn-lt"/>
        </a:defRPr>
      </a:lvl2pPr>
      <a:lvl3pPr marL="1143000" lvl="2" indent="-228600" algn="l" rtl="0">
        <a:lnSpc>
          <a:spcPct val="100000"/>
        </a:lnSpc>
        <a:spcBef>
          <a:spcPts val="300"/>
        </a:spcBef>
        <a:buClr>
          <a:schemeClr val="accent3">
            <a:lumMod val="60000"/>
            <a:lumOff val="40000"/>
          </a:schemeClr>
        </a:buClr>
        <a:buFont typeface="Arial"/>
        <a:buChar char="•"/>
        <a:defRPr lang="en-US" sz="1400" b="0" i="0" dirty="0">
          <a:solidFill>
            <a:schemeClr val="bg1"/>
          </a:solidFill>
          <a:latin typeface="+mn-lt"/>
        </a:defRPr>
      </a:lvl3pPr>
      <a:lvl4pPr marL="1600200" lvl="3" indent="-228600" algn="l" rtl="0">
        <a:lnSpc>
          <a:spcPct val="100000"/>
        </a:lnSpc>
        <a:spcBef>
          <a:spcPts val="300"/>
        </a:spcBef>
        <a:buClr>
          <a:schemeClr val="accent3">
            <a:lumMod val="60000"/>
            <a:lumOff val="40000"/>
          </a:schemeClr>
        </a:buClr>
        <a:buFont typeface="Arial"/>
        <a:buChar char="•"/>
        <a:defRPr lang="en-US" sz="1200" b="0" i="0" dirty="0">
          <a:solidFill>
            <a:schemeClr val="bg1"/>
          </a:solidFill>
          <a:latin typeface="+mn-lt"/>
        </a:defRPr>
      </a:lvl4pPr>
      <a:lvl5pPr marL="2057400" lvl="4" indent="-228600" algn="l" rtl="0">
        <a:lnSpc>
          <a:spcPct val="100000"/>
        </a:lnSpc>
        <a:spcBef>
          <a:spcPts val="300"/>
        </a:spcBef>
        <a:buClr>
          <a:schemeClr val="accent3">
            <a:lumMod val="60000"/>
            <a:lumOff val="40000"/>
          </a:schemeClr>
        </a:buClr>
        <a:buFont typeface="Arial"/>
        <a:buChar char="•"/>
        <a:defRPr lang="en-US" sz="1000" b="0" i="0" dirty="0">
          <a:solidFill>
            <a:schemeClr val="bg1"/>
          </a:solidFill>
          <a:latin typeface="+mn-lt"/>
        </a:defRPr>
      </a:lvl5pPr>
      <a:lvl6pPr marL="2514600" lvl="5" indent="-228600" algn="l" rtl="0">
        <a:spcBef>
          <a:spcPct val="20000"/>
        </a:spcBef>
        <a:buClr>
          <a:schemeClr val="accent3">
            <a:lumMod val="60000"/>
            <a:lumOff val="40000"/>
          </a:schemeClr>
        </a:buClr>
        <a:buFont typeface="Arial"/>
        <a:buChar char="•"/>
        <a:defRPr lang="en-US" sz="1000" b="0" i="0" dirty="0">
          <a:solidFill>
            <a:schemeClr val="bg1"/>
          </a:solidFill>
          <a:latin typeface="+mn-lt"/>
        </a:defRPr>
      </a:lvl6pPr>
      <a:lvl7pPr marL="2971800" lvl="6" indent="-228600" algn="l" rtl="0">
        <a:spcBef>
          <a:spcPct val="20000"/>
        </a:spcBef>
        <a:buClr>
          <a:schemeClr val="accent3">
            <a:lumMod val="60000"/>
            <a:lumOff val="40000"/>
          </a:schemeClr>
        </a:buClr>
        <a:buFont typeface="Arial"/>
        <a:buChar char="•"/>
        <a:defRPr lang="en-US" sz="1000" b="0" i="0" dirty="0">
          <a:solidFill>
            <a:schemeClr val="bg1"/>
          </a:solidFill>
          <a:latin typeface="+mn-lt"/>
        </a:defRPr>
      </a:lvl7pPr>
      <a:lvl8pPr marL="3429000" lvl="7" indent="-228600" algn="l" rtl="0">
        <a:spcBef>
          <a:spcPct val="20000"/>
        </a:spcBef>
        <a:buClr>
          <a:schemeClr val="accent3">
            <a:lumMod val="60000"/>
            <a:lumOff val="40000"/>
          </a:schemeClr>
        </a:buClr>
        <a:buFont typeface="Arial"/>
        <a:buChar char="•"/>
        <a:defRPr lang="en-US" sz="1000" b="0" i="0" dirty="0">
          <a:solidFill>
            <a:schemeClr val="bg1"/>
          </a:solidFill>
          <a:latin typeface="+mn-lt"/>
        </a:defRPr>
      </a:lvl8pPr>
      <a:lvl9pPr marL="3886200" lvl="8" indent="-228600" algn="l" rtl="0">
        <a:spcBef>
          <a:spcPct val="20000"/>
        </a:spcBef>
        <a:buClr>
          <a:schemeClr val="accent3">
            <a:lumMod val="60000"/>
            <a:lumOff val="40000"/>
          </a:schemeClr>
        </a:buClr>
        <a:buFont typeface="Arial"/>
        <a:buChar char="•"/>
        <a:defRPr lang="en-US" sz="1000" b="0" i="0" dirty="0">
          <a:solidFill>
            <a:schemeClr val="bg1"/>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86" name="Title 1"/>
          <p:cNvSpPr>
            <a:spLocks noGrp="1"/>
          </p:cNvSpPr>
          <p:nvPr>
            <p:ph type="title"/>
          </p:nvPr>
        </p:nvSpPr>
        <p:spPr>
          <a:xfrm flipV="1">
            <a:off x="1471606" y="857250"/>
            <a:ext cx="6742816" cy="3429000"/>
          </a:xfrm>
        </p:spPr>
        <p:txBody>
          <a:bodyPr rot="10800000" rtlCol="0"/>
          <a:lstStyle/>
          <a:p>
            <a:pPr algn="ctr"/>
            <a:r>
              <a:rPr lang="en-US" dirty="0">
                <a:solidFill>
                  <a:srgbClr val="00B0F0"/>
                </a:solidFill>
              </a:rPr>
              <a:t>FEASIBILITY ASSESSMENT OF THE AGRIBUSINESS IDEA</a:t>
            </a:r>
          </a:p>
          <a:p>
            <a:pPr algn="ctr"/>
            <a:endParaRPr lang="en-US" dirty="0">
              <a:solidFill>
                <a:srgbClr val="00B0F0"/>
              </a:solidFill>
            </a:endParaRPr>
          </a:p>
          <a:p>
            <a:pPr algn="ctr"/>
            <a:r>
              <a:rPr lang="en-US" dirty="0">
                <a:solidFill>
                  <a:srgbClr val="FF0000"/>
                </a:solidFill>
              </a:rPr>
              <a:t>PREPARED/PRESENTED</a:t>
            </a:r>
          </a:p>
          <a:p>
            <a:pPr algn="ctr"/>
            <a:endParaRPr lang="en-US" dirty="0">
              <a:solidFill>
                <a:srgbClr val="FF0000"/>
              </a:solidFill>
            </a:endParaRPr>
          </a:p>
          <a:p>
            <a:pPr algn="ctr"/>
            <a:r>
              <a:rPr lang="en-US" dirty="0">
                <a:solidFill>
                  <a:srgbClr val="FFFF00"/>
                </a:solidFill>
              </a:rPr>
              <a:t>BY</a:t>
            </a:r>
          </a:p>
          <a:p>
            <a:pPr algn="ctr"/>
            <a:endParaRPr lang="en-US" dirty="0">
              <a:solidFill>
                <a:srgbClr val="FFFF00"/>
              </a:solidFill>
            </a:endParaRPr>
          </a:p>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7"/>
          <p:cNvSpPr>
            <a:spLocks noGrp="1"/>
          </p:cNvSpPr>
          <p:nvPr>
            <p:ph type="title"/>
          </p:nvPr>
        </p:nvSpPr>
        <p:spPr/>
        <p:txBody>
          <a:bodyPr rtlCol="0"/>
          <a:lstStyle/>
          <a:p>
            <a:r>
              <a:rPr lang="en-US" dirty="0"/>
              <a:t>MOST COMMON PITFALLS CONT...</a:t>
            </a:r>
          </a:p>
        </p:txBody>
      </p:sp>
      <p:sp>
        <p:nvSpPr>
          <p:cNvPr id="1048629" name="Content Placeholder 2"/>
          <p:cNvSpPr>
            <a:spLocks noGrp="1"/>
          </p:cNvSpPr>
          <p:nvPr>
            <p:ph idx="1"/>
          </p:nvPr>
        </p:nvSpPr>
        <p:spPr/>
        <p:txBody>
          <a:bodyPr rtlCol="0">
            <a:noAutofit/>
          </a:bodyPr>
          <a:lstStyle/>
          <a:p>
            <a:pPr>
              <a:lnSpc>
                <a:spcPct val="100000"/>
              </a:lnSpc>
              <a:spcBef>
                <a:spcPts val="225"/>
              </a:spcBef>
              <a:spcAft>
                <a:spcPts val="0"/>
              </a:spcAft>
            </a:pPr>
            <a:r>
              <a:rPr lang="en-US" sz="1600" b="1" u="sng" dirty="0" smtClean="0">
                <a:solidFill>
                  <a:srgbClr val="FFFF00"/>
                </a:solidFill>
                <a:latin typeface="+mn-lt"/>
              </a:rPr>
              <a:t>5. ISOLATION</a:t>
            </a:r>
            <a:endParaRPr lang="en-US" sz="1600" b="1" u="sng" dirty="0">
              <a:solidFill>
                <a:srgbClr val="FFFF00"/>
              </a:solidFill>
              <a:latin typeface="+mn-lt"/>
            </a:endParaRPr>
          </a:p>
          <a:p>
            <a:pPr>
              <a:lnSpc>
                <a:spcPct val="100000"/>
              </a:lnSpc>
              <a:spcBef>
                <a:spcPts val="225"/>
              </a:spcBef>
              <a:spcAft>
                <a:spcPts val="0"/>
              </a:spcAft>
            </a:pPr>
            <a:r>
              <a:rPr lang="en-US" sz="1600" b="1" u="sng" dirty="0">
                <a:solidFill>
                  <a:srgbClr val="FF0000"/>
                </a:solidFill>
                <a:latin typeface="+mn-lt"/>
              </a:rPr>
              <a:t>Pitfall:</a:t>
            </a:r>
          </a:p>
          <a:p>
            <a:pPr>
              <a:lnSpc>
                <a:spcPct val="100000"/>
              </a:lnSpc>
              <a:spcBef>
                <a:spcPts val="225"/>
              </a:spcBef>
              <a:spcAft>
                <a:spcPts val="0"/>
              </a:spcAft>
            </a:pPr>
            <a:r>
              <a:rPr lang="en-US" sz="1600" dirty="0"/>
              <a:t>New businesses penetrating new markets try to have absolute control over every aspect of the value chain.</a:t>
            </a:r>
          </a:p>
          <a:p>
            <a:pPr>
              <a:lnSpc>
                <a:spcPct val="100000"/>
              </a:lnSpc>
              <a:spcBef>
                <a:spcPts val="225"/>
              </a:spcBef>
              <a:spcAft>
                <a:spcPts val="0"/>
              </a:spcAft>
            </a:pPr>
            <a:r>
              <a:rPr lang="en-US" sz="1600" dirty="0"/>
              <a:t>When the business is just starting this can be very expensive because it may end up spending more money than they could have if they had engaged other entities or partners.</a:t>
            </a:r>
          </a:p>
          <a:p>
            <a:pPr>
              <a:lnSpc>
                <a:spcPct val="100000"/>
              </a:lnSpc>
              <a:spcBef>
                <a:spcPts val="225"/>
              </a:spcBef>
              <a:spcAft>
                <a:spcPts val="0"/>
              </a:spcAft>
            </a:pPr>
            <a:r>
              <a:rPr lang="en-US" sz="1600" b="1" u="sng" dirty="0">
                <a:solidFill>
                  <a:srgbClr val="FFFF00"/>
                </a:solidFill>
                <a:latin typeface="+mn-lt"/>
              </a:rPr>
              <a:t>Solution</a:t>
            </a:r>
            <a:r>
              <a:rPr lang="en-US" sz="1600" b="1" dirty="0">
                <a:solidFill>
                  <a:srgbClr val="FFFF00"/>
                </a:solidFill>
                <a:latin typeface="+mn-lt"/>
              </a:rPr>
              <a:t>:</a:t>
            </a:r>
          </a:p>
          <a:p>
            <a:pPr>
              <a:lnSpc>
                <a:spcPct val="100000"/>
              </a:lnSpc>
              <a:spcBef>
                <a:spcPts val="225"/>
              </a:spcBef>
              <a:spcAft>
                <a:spcPts val="0"/>
              </a:spcAft>
            </a:pPr>
            <a:r>
              <a:rPr lang="en-US" sz="1600" dirty="0"/>
              <a:t>New emerging businesses should embrace partnerships and collaborations if they are to sustain the business for the starting period.</a:t>
            </a:r>
          </a:p>
          <a:p>
            <a:pPr>
              <a:lnSpc>
                <a:spcPct val="100000"/>
              </a:lnSpc>
              <a:spcBef>
                <a:spcPts val="225"/>
              </a:spcBef>
              <a:spcAft>
                <a:spcPts val="0"/>
              </a:spcAft>
            </a:pPr>
            <a:r>
              <a:rPr lang="en-US" sz="1600" dirty="0"/>
              <a:t>identifying areas that need certain specialized skills and considering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7"/>
          <p:cNvSpPr>
            <a:spLocks noGrp="1"/>
          </p:cNvSpPr>
          <p:nvPr>
            <p:ph type="title"/>
          </p:nvPr>
        </p:nvSpPr>
        <p:spPr/>
        <p:txBody>
          <a:bodyPr rtlCol="0"/>
          <a:lstStyle/>
          <a:p>
            <a:r>
              <a:rPr lang="en-US" dirty="0"/>
              <a:t>MOST COMMON PITFALLS CONT..</a:t>
            </a:r>
          </a:p>
        </p:txBody>
      </p:sp>
      <p:sp>
        <p:nvSpPr>
          <p:cNvPr id="1048631" name="Content Placeholder 2"/>
          <p:cNvSpPr>
            <a:spLocks noGrp="1"/>
          </p:cNvSpPr>
          <p:nvPr>
            <p:ph idx="1"/>
          </p:nvPr>
        </p:nvSpPr>
        <p:spPr/>
        <p:txBody>
          <a:bodyPr rtlCol="0">
            <a:noAutofit/>
          </a:bodyPr>
          <a:lstStyle/>
          <a:p>
            <a:pPr>
              <a:lnSpc>
                <a:spcPct val="100000"/>
              </a:lnSpc>
              <a:spcBef>
                <a:spcPts val="0"/>
              </a:spcBef>
              <a:spcAft>
                <a:spcPts val="0"/>
              </a:spcAft>
            </a:pPr>
            <a:r>
              <a:rPr lang="en-US" b="1" u="sng" dirty="0" smtClean="0">
                <a:solidFill>
                  <a:srgbClr val="FFFF00"/>
                </a:solidFill>
                <a:latin typeface="+mn-lt"/>
              </a:rPr>
              <a:t>6. LIMITED </a:t>
            </a:r>
            <a:r>
              <a:rPr lang="en-US" b="1" u="sng" dirty="0">
                <a:solidFill>
                  <a:srgbClr val="FFFF00"/>
                </a:solidFill>
                <a:latin typeface="+mn-lt"/>
              </a:rPr>
              <a:t>RISK ANALYSIS</a:t>
            </a:r>
          </a:p>
          <a:p>
            <a:pPr>
              <a:lnSpc>
                <a:spcPct val="100000"/>
              </a:lnSpc>
              <a:spcBef>
                <a:spcPts val="0"/>
              </a:spcBef>
              <a:spcAft>
                <a:spcPts val="0"/>
              </a:spcAft>
            </a:pPr>
            <a:r>
              <a:rPr lang="en-US" b="1" u="sng" dirty="0">
                <a:solidFill>
                  <a:srgbClr val="FF0000"/>
                </a:solidFill>
                <a:latin typeface="+mn-lt"/>
              </a:rPr>
              <a:t>Pitfall:</a:t>
            </a:r>
          </a:p>
          <a:p>
            <a:pPr>
              <a:lnSpc>
                <a:spcPct val="100000"/>
              </a:lnSpc>
              <a:spcBef>
                <a:spcPts val="0"/>
              </a:spcBef>
              <a:spcAft>
                <a:spcPts val="0"/>
              </a:spcAft>
            </a:pPr>
            <a:r>
              <a:rPr lang="en-US" dirty="0"/>
              <a:t>The intricate nature of agribusinesses is that they are very risky.</a:t>
            </a:r>
          </a:p>
          <a:p>
            <a:pPr>
              <a:lnSpc>
                <a:spcPct val="100000"/>
              </a:lnSpc>
              <a:spcBef>
                <a:spcPts val="0"/>
              </a:spcBef>
              <a:spcAft>
                <a:spcPts val="0"/>
              </a:spcAft>
            </a:pPr>
            <a:r>
              <a:rPr lang="en-US" dirty="0"/>
              <a:t>Without critically assessing the risks involved the business may end up losing all resources invested.</a:t>
            </a:r>
          </a:p>
          <a:p>
            <a:pPr>
              <a:lnSpc>
                <a:spcPct val="100000"/>
              </a:lnSpc>
              <a:spcBef>
                <a:spcPts val="0"/>
              </a:spcBef>
              <a:spcAft>
                <a:spcPts val="0"/>
              </a:spcAft>
            </a:pPr>
            <a:r>
              <a:rPr lang="en-US" b="1" u="sng" dirty="0">
                <a:solidFill>
                  <a:srgbClr val="FFFF00"/>
                </a:solidFill>
                <a:latin typeface="+mn-lt"/>
              </a:rPr>
              <a:t>Solution:</a:t>
            </a:r>
          </a:p>
          <a:p>
            <a:pPr>
              <a:lnSpc>
                <a:spcPct val="100000"/>
              </a:lnSpc>
              <a:spcBef>
                <a:spcPts val="0"/>
              </a:spcBef>
              <a:spcAft>
                <a:spcPts val="0"/>
              </a:spcAft>
            </a:pPr>
            <a:r>
              <a:rPr lang="en-US" dirty="0"/>
              <a:t>Considering all angles of the business and taking note of the risks would enhance how the business handles the challenges involved.</a:t>
            </a:r>
          </a:p>
          <a:p>
            <a:pPr>
              <a:lnSpc>
                <a:spcPct val="100000"/>
              </a:lnSpc>
              <a:spcBef>
                <a:spcPts val="0"/>
              </a:spcBef>
              <a:spcAft>
                <a:spcPts val="0"/>
              </a:spcAft>
            </a:pPr>
            <a:r>
              <a:rPr lang="en-US" dirty="0"/>
              <a:t>Other alternatives such as taking on insurance for the business venture would help prevent loss of business for the firm or entrepreneur.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7"/>
          <p:cNvSpPr>
            <a:spLocks noGrp="1"/>
          </p:cNvSpPr>
          <p:nvPr>
            <p:ph type="title"/>
          </p:nvPr>
        </p:nvSpPr>
        <p:spPr>
          <a:xfrm>
            <a:off x="919688" y="333315"/>
            <a:ext cx="7302780" cy="985286"/>
          </a:xfrm>
        </p:spPr>
        <p:txBody>
          <a:bodyPr rtlCol="0"/>
          <a:lstStyle/>
          <a:p>
            <a:r>
              <a:rPr lang="en-US" dirty="0"/>
              <a:t>2.CRITICAL FACTORS FOR NEW VENTURE DEVELOPMENT</a:t>
            </a:r>
          </a:p>
        </p:txBody>
      </p:sp>
      <p:sp>
        <p:nvSpPr>
          <p:cNvPr id="1048633" name="Content Placeholder 2"/>
          <p:cNvSpPr>
            <a:spLocks noGrp="1"/>
          </p:cNvSpPr>
          <p:nvPr>
            <p:ph idx="1"/>
          </p:nvPr>
        </p:nvSpPr>
        <p:spPr>
          <a:xfrm>
            <a:off x="919688" y="1318602"/>
            <a:ext cx="7302780" cy="3575087"/>
          </a:xfrm>
        </p:spPr>
        <p:txBody>
          <a:bodyPr rtlCol="0">
            <a:noAutofit/>
          </a:bodyPr>
          <a:lstStyle/>
          <a:p>
            <a:r>
              <a:rPr lang="en-US" sz="1500" b="1" u="sng" dirty="0">
                <a:solidFill>
                  <a:srgbClr val="FFFF00"/>
                </a:solidFill>
                <a:latin typeface="+mn-lt"/>
              </a:rPr>
              <a:t>Founder characteristics and entrepreneurial skills</a:t>
            </a:r>
          </a:p>
          <a:p>
            <a:r>
              <a:rPr lang="en-US" sz="1500" dirty="0"/>
              <a:t>Entrepreneurial ventures are driven by their;</a:t>
            </a:r>
          </a:p>
          <a:p>
            <a:r>
              <a:rPr lang="en-US" sz="1500" dirty="0"/>
              <a:t>Founders’ vision, </a:t>
            </a:r>
          </a:p>
          <a:p>
            <a:r>
              <a:rPr lang="en-US" sz="1500" dirty="0"/>
              <a:t>Passion, </a:t>
            </a:r>
          </a:p>
          <a:p>
            <a:r>
              <a:rPr lang="en-US" sz="1500" dirty="0"/>
              <a:t>Skills, </a:t>
            </a:r>
          </a:p>
          <a:p>
            <a:r>
              <a:rPr lang="en-US" sz="1500" dirty="0"/>
              <a:t>Risk-taking propensity, </a:t>
            </a:r>
          </a:p>
          <a:p>
            <a:r>
              <a:rPr lang="en-US" sz="1500" dirty="0"/>
              <a:t>Creativity, and </a:t>
            </a:r>
          </a:p>
          <a:p>
            <a:r>
              <a:rPr lang="en-US" sz="1500" dirty="0"/>
              <a:t>Leadership qualities.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7"/>
          <p:cNvSpPr>
            <a:spLocks noGrp="1"/>
          </p:cNvSpPr>
          <p:nvPr>
            <p:ph type="title"/>
          </p:nvPr>
        </p:nvSpPr>
        <p:spPr>
          <a:xfrm>
            <a:off x="919688" y="325092"/>
            <a:ext cx="7204972" cy="789817"/>
          </a:xfrm>
        </p:spPr>
        <p:txBody>
          <a:bodyPr rtlCol="0"/>
          <a:lstStyle/>
          <a:p>
            <a:r>
              <a:rPr lang="en-US" dirty="0"/>
              <a:t>CRITICAL FACTORS FOR NEW VENTURE DEVELOPMENT CONT...</a:t>
            </a:r>
          </a:p>
        </p:txBody>
      </p:sp>
      <p:sp>
        <p:nvSpPr>
          <p:cNvPr id="1048635" name="Content Placeholder 2"/>
          <p:cNvSpPr>
            <a:spLocks noGrp="1"/>
          </p:cNvSpPr>
          <p:nvPr>
            <p:ph idx="1"/>
          </p:nvPr>
        </p:nvSpPr>
        <p:spPr/>
        <p:txBody>
          <a:bodyPr rtlCol="0">
            <a:noAutofit/>
          </a:bodyPr>
          <a:lstStyle/>
          <a:p>
            <a:r>
              <a:rPr lang="en-US" sz="1500" b="1" u="sng" dirty="0">
                <a:solidFill>
                  <a:srgbClr val="FFFF00"/>
                </a:solidFill>
                <a:latin typeface="+mn-lt"/>
              </a:rPr>
              <a:t>Access to financial resources</a:t>
            </a:r>
          </a:p>
          <a:p>
            <a:r>
              <a:rPr lang="en-US" sz="1500" dirty="0"/>
              <a:t>Capital, funding, and investment should be secured adequately in order to fuel business expansion and support innovation.</a:t>
            </a:r>
          </a:p>
          <a:p>
            <a:r>
              <a:rPr lang="en-US" sz="1500" b="1" u="sng" dirty="0">
                <a:solidFill>
                  <a:srgbClr val="FFFF00"/>
                </a:solidFill>
                <a:latin typeface="+mn-lt"/>
              </a:rPr>
              <a:t>Market opportunities and industry dynamics</a:t>
            </a:r>
          </a:p>
          <a:p>
            <a:r>
              <a:rPr lang="en-US" sz="1500" dirty="0"/>
              <a:t>Entrepreneurs should have the ability to identify and capitalize on market opportunities.</a:t>
            </a:r>
          </a:p>
          <a:p>
            <a:r>
              <a:rPr lang="en-US" sz="1500" dirty="0"/>
              <a:t>They should also understanding industry dynamics, market demands and consumer preferences enables entrepreneurs to develop competitive advantages and sustainable growth strategies.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7"/>
          <p:cNvSpPr>
            <a:spLocks noGrp="1"/>
          </p:cNvSpPr>
          <p:nvPr>
            <p:ph type="title"/>
          </p:nvPr>
        </p:nvSpPr>
        <p:spPr>
          <a:xfrm>
            <a:off x="919688" y="313230"/>
            <a:ext cx="7302780" cy="615107"/>
          </a:xfrm>
        </p:spPr>
        <p:txBody>
          <a:bodyPr rtlCol="0"/>
          <a:lstStyle/>
          <a:p>
            <a:r>
              <a:rPr lang="en-US" dirty="0"/>
              <a:t>CRITICAL FACTORS FOR NEW VENTURE DEVELOPMENT CONT...</a:t>
            </a:r>
          </a:p>
        </p:txBody>
      </p:sp>
      <p:sp>
        <p:nvSpPr>
          <p:cNvPr id="1048637" name="Content Placeholder 2"/>
          <p:cNvSpPr>
            <a:spLocks noGrp="1"/>
          </p:cNvSpPr>
          <p:nvPr>
            <p:ph idx="1"/>
          </p:nvPr>
        </p:nvSpPr>
        <p:spPr/>
        <p:txBody>
          <a:bodyPr rtlCol="0">
            <a:noAutofit/>
          </a:bodyPr>
          <a:lstStyle/>
          <a:p>
            <a:r>
              <a:rPr lang="en-US" b="1" u="sng" dirty="0">
                <a:solidFill>
                  <a:srgbClr val="FFFF00"/>
                </a:solidFill>
                <a:latin typeface="+mn-lt"/>
              </a:rPr>
              <a:t>Technology</a:t>
            </a:r>
          </a:p>
          <a:p>
            <a:r>
              <a:rPr lang="en-US" dirty="0"/>
              <a:t>Adopting cutting-edge technologies can improve:</a:t>
            </a:r>
          </a:p>
          <a:p>
            <a:r>
              <a:rPr lang="en-US" dirty="0">
                <a:solidFill>
                  <a:srgbClr val="92D050"/>
                </a:solidFill>
              </a:rPr>
              <a:t>Product offerings, </a:t>
            </a:r>
          </a:p>
          <a:p>
            <a:r>
              <a:rPr lang="en-US" dirty="0">
                <a:solidFill>
                  <a:srgbClr val="92D050"/>
                </a:solidFill>
              </a:rPr>
              <a:t>Streamline operations,</a:t>
            </a:r>
            <a:r>
              <a:rPr lang="en-US" dirty="0"/>
              <a:t> and </a:t>
            </a:r>
          </a:p>
          <a:p>
            <a:r>
              <a:rPr lang="en-US" dirty="0">
                <a:solidFill>
                  <a:srgbClr val="92D050"/>
                </a:solidFill>
              </a:rPr>
              <a:t>Enhance customer experiences. </a:t>
            </a:r>
          </a:p>
          <a:p>
            <a:r>
              <a:rPr lang="en-US" dirty="0"/>
              <a:t>Technological advancements can also open new markets and revenue streams, accelerating growth.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7"/>
          <p:cNvSpPr>
            <a:spLocks noGrp="1"/>
          </p:cNvSpPr>
          <p:nvPr>
            <p:ph type="title"/>
          </p:nvPr>
        </p:nvSpPr>
        <p:spPr>
          <a:xfrm>
            <a:off x="919688" y="688688"/>
            <a:ext cx="7302780" cy="494592"/>
          </a:xfrm>
        </p:spPr>
        <p:txBody>
          <a:bodyPr rtlCol="0"/>
          <a:lstStyle/>
          <a:p>
            <a:r>
              <a:rPr lang="en-US" dirty="0"/>
              <a:t>CRITICAL FACTORS FOR NEW VENTURE DEVELOPMENT CONT...</a:t>
            </a:r>
          </a:p>
        </p:txBody>
      </p:sp>
      <p:sp>
        <p:nvSpPr>
          <p:cNvPr id="1048641" name="Content Placeholder 2"/>
          <p:cNvSpPr>
            <a:spLocks noGrp="1"/>
          </p:cNvSpPr>
          <p:nvPr>
            <p:ph idx="1"/>
          </p:nvPr>
        </p:nvSpPr>
        <p:spPr>
          <a:xfrm>
            <a:off x="924450" y="1183280"/>
            <a:ext cx="7302780" cy="3317913"/>
          </a:xfrm>
        </p:spPr>
        <p:txBody>
          <a:bodyPr rtlCol="0">
            <a:noAutofit/>
          </a:bodyPr>
          <a:lstStyle/>
          <a:p>
            <a:pPr>
              <a:lnSpc>
                <a:spcPct val="100000"/>
              </a:lnSpc>
              <a:spcBef>
                <a:spcPts val="600"/>
              </a:spcBef>
              <a:spcAft>
                <a:spcPts val="0"/>
              </a:spcAft>
            </a:pPr>
            <a:r>
              <a:rPr lang="en-US" b="1" u="sng" dirty="0">
                <a:solidFill>
                  <a:srgbClr val="FFFF00"/>
                </a:solidFill>
                <a:latin typeface="+mn-lt"/>
              </a:rPr>
              <a:t>Business model innovation and adaptability</a:t>
            </a:r>
          </a:p>
          <a:p>
            <a:pPr>
              <a:lnSpc>
                <a:spcPct val="100000"/>
              </a:lnSpc>
              <a:spcBef>
                <a:spcPts val="600"/>
              </a:spcBef>
              <a:spcAft>
                <a:spcPts val="0"/>
              </a:spcAft>
            </a:pPr>
            <a:r>
              <a:rPr lang="en-US" dirty="0"/>
              <a:t>New ventures should be willing to innovate and adapt their business models in reaction to changing market conditions.</a:t>
            </a:r>
          </a:p>
          <a:p>
            <a:pPr>
              <a:lnSpc>
                <a:spcPct val="100000"/>
              </a:lnSpc>
              <a:spcBef>
                <a:spcPts val="600"/>
              </a:spcBef>
              <a:spcAft>
                <a:spcPts val="0"/>
              </a:spcAft>
            </a:pPr>
            <a:r>
              <a:rPr lang="en-US" dirty="0"/>
              <a:t>Flexible business strategies allow entrepreneurs to pivot and remain strong in dynamic environments.</a:t>
            </a:r>
          </a:p>
          <a:p>
            <a:pPr>
              <a:lnSpc>
                <a:spcPct val="100000"/>
              </a:lnSpc>
              <a:spcBef>
                <a:spcPts val="600"/>
              </a:spcBef>
              <a:spcAft>
                <a:spcPts val="0"/>
              </a:spcAft>
            </a:pPr>
            <a:r>
              <a:rPr lang="en-US" b="1" u="sng" dirty="0">
                <a:solidFill>
                  <a:srgbClr val="FFFF00"/>
                </a:solidFill>
                <a:latin typeface="+mn-lt"/>
              </a:rPr>
              <a:t>Networking and social capital</a:t>
            </a:r>
          </a:p>
          <a:p>
            <a:pPr>
              <a:lnSpc>
                <a:spcPct val="100000"/>
              </a:lnSpc>
              <a:spcBef>
                <a:spcPts val="600"/>
              </a:spcBef>
              <a:spcAft>
                <a:spcPts val="0"/>
              </a:spcAft>
            </a:pPr>
            <a:r>
              <a:rPr lang="en-US" dirty="0"/>
              <a:t>As evident in qualitative research, entrepreneurs benefit from access to mentors, industry experts, and supportive networks.</a:t>
            </a:r>
          </a:p>
          <a:p>
            <a:pPr>
              <a:lnSpc>
                <a:spcPct val="100000"/>
              </a:lnSpc>
              <a:spcBef>
                <a:spcPts val="600"/>
              </a:spcBef>
              <a:spcAft>
                <a:spcPts val="0"/>
              </a:spcAft>
            </a:pPr>
            <a:r>
              <a:rPr lang="en-US" dirty="0"/>
              <a:t>Strong relationships within the entrepreneurial ecosystem facilitates knowledge exchange and resource mobilization.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7"/>
          <p:cNvSpPr>
            <a:spLocks noGrp="1"/>
          </p:cNvSpPr>
          <p:nvPr>
            <p:ph type="title"/>
          </p:nvPr>
        </p:nvSpPr>
        <p:spPr>
          <a:xfrm>
            <a:off x="924450" y="861114"/>
            <a:ext cx="7302780" cy="494592"/>
          </a:xfrm>
        </p:spPr>
        <p:txBody>
          <a:bodyPr rtlCol="0"/>
          <a:lstStyle/>
          <a:p>
            <a:r>
              <a:rPr lang="en-US" dirty="0"/>
              <a:t>CRITICAL FACTORS FOR NEW VENTURE DEVELOPMENT CONT...</a:t>
            </a:r>
          </a:p>
        </p:txBody>
      </p:sp>
      <p:sp>
        <p:nvSpPr>
          <p:cNvPr id="1048639" name="Content Placeholder 2"/>
          <p:cNvSpPr>
            <a:spLocks noGrp="1"/>
          </p:cNvSpPr>
          <p:nvPr>
            <p:ph idx="1"/>
          </p:nvPr>
        </p:nvSpPr>
        <p:spPr>
          <a:xfrm>
            <a:off x="924450" y="1355706"/>
            <a:ext cx="7302780" cy="2432087"/>
          </a:xfrm>
        </p:spPr>
        <p:txBody>
          <a:bodyPr rtlCol="0">
            <a:noAutofit/>
          </a:bodyPr>
          <a:lstStyle/>
          <a:p>
            <a:r>
              <a:rPr lang="en-US" b="1" u="sng" dirty="0">
                <a:solidFill>
                  <a:srgbClr val="FFFF00"/>
                </a:solidFill>
                <a:latin typeface="+mn-lt"/>
              </a:rPr>
              <a:t>Regulatory environment and government support</a:t>
            </a:r>
          </a:p>
          <a:p>
            <a:r>
              <a:rPr lang="en-US" dirty="0"/>
              <a:t>Supportive policies, incentives and entrepreneurship-friendly regulations are important in fostering entrepreneurial success.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1033955"/>
              </p:ext>
            </p:extLst>
          </p:nvPr>
        </p:nvGraphicFramePr>
        <p:xfrm>
          <a:off x="76200" y="361950"/>
          <a:ext cx="8991600"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314700" y="455652"/>
            <a:ext cx="2819400" cy="369332"/>
          </a:xfrm>
          <a:prstGeom prst="rect">
            <a:avLst/>
          </a:prstGeom>
          <a:noFill/>
        </p:spPr>
        <p:txBody>
          <a:bodyPr wrap="square" rtlCol="0">
            <a:spAutoFit/>
          </a:bodyPr>
          <a:lstStyle/>
          <a:p>
            <a:r>
              <a:rPr lang="en-GB" b="1" u="sng" dirty="0" smtClean="0">
                <a:solidFill>
                  <a:schemeClr val="bg1"/>
                </a:solidFill>
              </a:rPr>
              <a:t>COMMUNICATION</a:t>
            </a:r>
            <a:endParaRPr lang="en-GB" b="1" u="sng" dirty="0">
              <a:solidFill>
                <a:schemeClr val="bg1"/>
              </a:solidFill>
            </a:endParaRPr>
          </a:p>
        </p:txBody>
      </p:sp>
      <p:cxnSp>
        <p:nvCxnSpPr>
          <p:cNvPr id="10" name="Straight Arrow Connector 9"/>
          <p:cNvCxnSpPr/>
          <p:nvPr/>
        </p:nvCxnSpPr>
        <p:spPr>
          <a:xfrm>
            <a:off x="4495800" y="608470"/>
            <a:ext cx="0" cy="363080"/>
          </a:xfrm>
          <a:prstGeom prst="straightConnector1">
            <a:avLst/>
          </a:prstGeom>
          <a:ln w="19050" cap="flat">
            <a:solidFill>
              <a:schemeClr val="accent1">
                <a:lumMod val="60000"/>
                <a:lumOff val="40000"/>
              </a:schemeClr>
            </a:solidFill>
            <a:prstDash val="solid"/>
            <a:round/>
            <a:tailEnd type="triangle"/>
          </a:ln>
        </p:spPr>
      </p:cxnSp>
      <p:sp>
        <p:nvSpPr>
          <p:cNvPr id="12" name="TextBox 11"/>
          <p:cNvSpPr txBox="1"/>
          <p:nvPr/>
        </p:nvSpPr>
        <p:spPr>
          <a:xfrm>
            <a:off x="3581400" y="1885950"/>
            <a:ext cx="2068195" cy="646331"/>
          </a:xfrm>
          <a:prstGeom prst="rect">
            <a:avLst/>
          </a:prstGeom>
          <a:noFill/>
        </p:spPr>
        <p:txBody>
          <a:bodyPr wrap="none" rtlCol="0">
            <a:spAutoFit/>
          </a:bodyPr>
          <a:lstStyle/>
          <a:p>
            <a:r>
              <a:rPr lang="en-GB" b="1" dirty="0" smtClean="0">
                <a:solidFill>
                  <a:schemeClr val="bg1"/>
                </a:solidFill>
              </a:rPr>
              <a:t>BUSINESS PLAN</a:t>
            </a:r>
          </a:p>
          <a:p>
            <a:r>
              <a:rPr lang="en-GB" b="1" dirty="0" smtClean="0">
                <a:solidFill>
                  <a:schemeClr val="bg1"/>
                </a:solidFill>
              </a:rPr>
              <a:t>FITS &amp; GAPS</a:t>
            </a:r>
            <a:endParaRPr lang="en-GB" b="1" dirty="0">
              <a:solidFill>
                <a:schemeClr val="bg1"/>
              </a:solidFill>
            </a:endParaRPr>
          </a:p>
        </p:txBody>
      </p:sp>
      <p:cxnSp>
        <p:nvCxnSpPr>
          <p:cNvPr id="14" name="Straight Arrow Connector 13"/>
          <p:cNvCxnSpPr/>
          <p:nvPr/>
        </p:nvCxnSpPr>
        <p:spPr>
          <a:xfrm flipV="1">
            <a:off x="2057400" y="2724150"/>
            <a:ext cx="834957" cy="405"/>
          </a:xfrm>
          <a:prstGeom prst="straightConnector1">
            <a:avLst/>
          </a:prstGeom>
          <a:ln w="19050" cap="flat">
            <a:solidFill>
              <a:schemeClr val="accent1">
                <a:lumMod val="60000"/>
                <a:lumOff val="40000"/>
              </a:schemeClr>
            </a:solidFill>
            <a:prstDash val="solid"/>
            <a:round/>
            <a:tailEnd type="triangle"/>
          </a:ln>
        </p:spPr>
      </p:cxnSp>
      <p:cxnSp>
        <p:nvCxnSpPr>
          <p:cNvPr id="17" name="Straight Arrow Connector 16"/>
          <p:cNvCxnSpPr/>
          <p:nvPr/>
        </p:nvCxnSpPr>
        <p:spPr>
          <a:xfrm flipH="1">
            <a:off x="6324600" y="2724150"/>
            <a:ext cx="838200" cy="0"/>
          </a:xfrm>
          <a:prstGeom prst="straightConnector1">
            <a:avLst/>
          </a:prstGeom>
          <a:ln w="19050" cap="flat">
            <a:solidFill>
              <a:schemeClr val="accent1">
                <a:lumMod val="60000"/>
                <a:lumOff val="40000"/>
              </a:schemeClr>
            </a:solidFill>
            <a:prstDash val="solid"/>
            <a:round/>
            <a:tailEnd type="triangle"/>
          </a:ln>
        </p:spPr>
      </p:cxnSp>
      <p:sp>
        <p:nvSpPr>
          <p:cNvPr id="23" name="TextBox 22"/>
          <p:cNvSpPr txBox="1"/>
          <p:nvPr/>
        </p:nvSpPr>
        <p:spPr>
          <a:xfrm>
            <a:off x="7162800" y="2532281"/>
            <a:ext cx="1681871" cy="369332"/>
          </a:xfrm>
          <a:prstGeom prst="rect">
            <a:avLst/>
          </a:prstGeom>
          <a:noFill/>
        </p:spPr>
        <p:txBody>
          <a:bodyPr wrap="none" rtlCol="0">
            <a:spAutoFit/>
          </a:bodyPr>
          <a:lstStyle/>
          <a:p>
            <a:r>
              <a:rPr lang="en-GB" b="1" dirty="0" smtClean="0">
                <a:solidFill>
                  <a:schemeClr val="bg1"/>
                </a:solidFill>
              </a:rPr>
              <a:t>LEADERSHIP</a:t>
            </a:r>
            <a:endParaRPr lang="en-GB" b="1" dirty="0">
              <a:solidFill>
                <a:schemeClr val="bg1"/>
              </a:solidFill>
            </a:endParaRPr>
          </a:p>
        </p:txBody>
      </p:sp>
      <p:sp>
        <p:nvSpPr>
          <p:cNvPr id="24" name="TextBox 23"/>
          <p:cNvSpPr txBox="1"/>
          <p:nvPr/>
        </p:nvSpPr>
        <p:spPr>
          <a:xfrm>
            <a:off x="523141" y="2543132"/>
            <a:ext cx="2311383" cy="369332"/>
          </a:xfrm>
          <a:prstGeom prst="rect">
            <a:avLst/>
          </a:prstGeom>
          <a:noFill/>
        </p:spPr>
        <p:txBody>
          <a:bodyPr wrap="square" rtlCol="0">
            <a:spAutoFit/>
          </a:bodyPr>
          <a:lstStyle/>
          <a:p>
            <a:r>
              <a:rPr lang="en-GB" b="1" dirty="0" smtClean="0">
                <a:solidFill>
                  <a:schemeClr val="bg1"/>
                </a:solidFill>
              </a:rPr>
              <a:t>CREATIVITY</a:t>
            </a:r>
            <a:endParaRPr lang="en-GB" b="1" dirty="0">
              <a:solidFill>
                <a:schemeClr val="bg1"/>
              </a:solidFill>
            </a:endParaRPr>
          </a:p>
        </p:txBody>
      </p:sp>
      <p:cxnSp>
        <p:nvCxnSpPr>
          <p:cNvPr id="26" name="Straight Connector 25"/>
          <p:cNvCxnSpPr/>
          <p:nvPr/>
        </p:nvCxnSpPr>
        <p:spPr>
          <a:xfrm>
            <a:off x="1752600" y="4019550"/>
            <a:ext cx="5715000" cy="0"/>
          </a:xfrm>
          <a:prstGeom prst="line">
            <a:avLst/>
          </a:prstGeom>
          <a:ln w="19050" cap="flat">
            <a:solidFill>
              <a:schemeClr val="accent1">
                <a:lumMod val="60000"/>
                <a:lumOff val="40000"/>
              </a:schemeClr>
            </a:solidFill>
            <a:prstDash val="solid"/>
            <a:round/>
          </a:ln>
        </p:spPr>
      </p:cxnSp>
      <p:sp>
        <p:nvSpPr>
          <p:cNvPr id="27" name="Isosceles Triangle 26"/>
          <p:cNvSpPr/>
          <p:nvPr/>
        </p:nvSpPr>
        <p:spPr>
          <a:xfrm>
            <a:off x="4419600" y="4095750"/>
            <a:ext cx="304800" cy="152400"/>
          </a:xfrm>
          <a:prstGeom prst="triangle">
            <a:avLst/>
          </a:prstGeom>
        </p:spPr>
        <p:style>
          <a:lnRef idx="0">
            <a:srgbClr val="000000"/>
          </a:lnRef>
          <a:fillRef idx="1">
            <a:schemeClr val="accent1"/>
          </a:fillRef>
          <a:effectRef idx="0">
            <a:schemeClr val="accent1"/>
          </a:effectRef>
          <a:fontRef idx="none">
            <a:srgbClr val="000000"/>
          </a:fontRef>
        </p:style>
        <p:txBody>
          <a:bodyPr rtlCol="0" anchor="ctr"/>
          <a:lstStyle/>
          <a:p>
            <a:pPr algn="ctr"/>
            <a:endParaRPr lang="en-GB"/>
          </a:p>
        </p:txBody>
      </p:sp>
      <p:sp>
        <p:nvSpPr>
          <p:cNvPr id="28" name="TextBox 27"/>
          <p:cNvSpPr txBox="1"/>
          <p:nvPr/>
        </p:nvSpPr>
        <p:spPr>
          <a:xfrm>
            <a:off x="3687999" y="4374118"/>
            <a:ext cx="2028119" cy="369332"/>
          </a:xfrm>
          <a:prstGeom prst="rect">
            <a:avLst/>
          </a:prstGeom>
          <a:noFill/>
        </p:spPr>
        <p:txBody>
          <a:bodyPr wrap="none" rtlCol="0">
            <a:spAutoFit/>
          </a:bodyPr>
          <a:lstStyle/>
          <a:p>
            <a:r>
              <a:rPr lang="en-GB" dirty="0" smtClean="0">
                <a:solidFill>
                  <a:schemeClr val="bg1"/>
                </a:solidFill>
              </a:rPr>
              <a:t>1</a:t>
            </a:r>
            <a:r>
              <a:rPr lang="en-GB" b="1" dirty="0" smtClean="0">
                <a:solidFill>
                  <a:schemeClr val="bg1"/>
                </a:solidFill>
              </a:rPr>
              <a:t>. FOUNDATION</a:t>
            </a:r>
            <a:endParaRPr lang="en-GB" b="1" dirty="0">
              <a:solidFill>
                <a:schemeClr val="bg1"/>
              </a:solidFill>
            </a:endParaRPr>
          </a:p>
        </p:txBody>
      </p:sp>
      <p:sp>
        <p:nvSpPr>
          <p:cNvPr id="29" name="TextBox 28"/>
          <p:cNvSpPr txBox="1"/>
          <p:nvPr/>
        </p:nvSpPr>
        <p:spPr>
          <a:xfrm>
            <a:off x="1446178" y="3552219"/>
            <a:ext cx="2057399" cy="369332"/>
          </a:xfrm>
          <a:prstGeom prst="rect">
            <a:avLst/>
          </a:prstGeom>
          <a:noFill/>
        </p:spPr>
        <p:txBody>
          <a:bodyPr wrap="square" rtlCol="0">
            <a:spAutoFit/>
          </a:bodyPr>
          <a:lstStyle/>
          <a:p>
            <a:r>
              <a:rPr lang="en-GB" dirty="0" smtClean="0">
                <a:solidFill>
                  <a:schemeClr val="bg1"/>
                </a:solidFill>
              </a:rPr>
              <a:t>UNCERTAINTY</a:t>
            </a:r>
            <a:endParaRPr lang="en-GB" dirty="0">
              <a:solidFill>
                <a:schemeClr val="bg1"/>
              </a:solidFill>
            </a:endParaRPr>
          </a:p>
        </p:txBody>
      </p:sp>
      <p:sp>
        <p:nvSpPr>
          <p:cNvPr id="30" name="TextBox 29"/>
          <p:cNvSpPr txBox="1"/>
          <p:nvPr/>
        </p:nvSpPr>
        <p:spPr>
          <a:xfrm>
            <a:off x="5641536" y="3561609"/>
            <a:ext cx="2362199" cy="369332"/>
          </a:xfrm>
          <a:prstGeom prst="rect">
            <a:avLst/>
          </a:prstGeom>
          <a:noFill/>
        </p:spPr>
        <p:txBody>
          <a:bodyPr wrap="square" rtlCol="0">
            <a:spAutoFit/>
          </a:bodyPr>
          <a:lstStyle/>
          <a:p>
            <a:r>
              <a:rPr lang="en-GB" dirty="0" smtClean="0">
                <a:solidFill>
                  <a:schemeClr val="bg1"/>
                </a:solidFill>
              </a:rPr>
              <a:t>CAPITAL MARKET</a:t>
            </a:r>
            <a:endParaRPr lang="en-GB" dirty="0">
              <a:solidFill>
                <a:schemeClr val="bg1"/>
              </a:solidFill>
            </a:endParaRPr>
          </a:p>
        </p:txBody>
      </p:sp>
      <p:sp>
        <p:nvSpPr>
          <p:cNvPr id="31" name="TextBox 30"/>
          <p:cNvSpPr txBox="1"/>
          <p:nvPr/>
        </p:nvSpPr>
        <p:spPr>
          <a:xfrm>
            <a:off x="6961584" y="1885950"/>
            <a:ext cx="2194832" cy="369332"/>
          </a:xfrm>
          <a:prstGeom prst="rect">
            <a:avLst/>
          </a:prstGeom>
          <a:noFill/>
        </p:spPr>
        <p:txBody>
          <a:bodyPr wrap="none" rtlCol="0">
            <a:spAutoFit/>
          </a:bodyPr>
          <a:lstStyle/>
          <a:p>
            <a:r>
              <a:rPr lang="en-GB" dirty="0" smtClean="0">
                <a:solidFill>
                  <a:schemeClr val="bg1"/>
                </a:solidFill>
              </a:rPr>
              <a:t>BUUSINESS PLAN</a:t>
            </a:r>
            <a:endParaRPr lang="en-GB" dirty="0">
              <a:solidFill>
                <a:schemeClr val="bg1"/>
              </a:solidFill>
            </a:endParaRPr>
          </a:p>
        </p:txBody>
      </p:sp>
      <p:sp>
        <p:nvSpPr>
          <p:cNvPr id="32" name="TextBox 31"/>
          <p:cNvSpPr txBox="1"/>
          <p:nvPr/>
        </p:nvSpPr>
        <p:spPr>
          <a:xfrm>
            <a:off x="685800" y="1885950"/>
            <a:ext cx="1479892" cy="369332"/>
          </a:xfrm>
          <a:prstGeom prst="rect">
            <a:avLst/>
          </a:prstGeom>
          <a:noFill/>
        </p:spPr>
        <p:txBody>
          <a:bodyPr wrap="none" rtlCol="0">
            <a:spAutoFit/>
          </a:bodyPr>
          <a:lstStyle/>
          <a:p>
            <a:r>
              <a:rPr lang="en-GB" dirty="0" smtClean="0">
                <a:solidFill>
                  <a:schemeClr val="bg1"/>
                </a:solidFill>
              </a:rPr>
              <a:t>AMBIGUITY</a:t>
            </a:r>
            <a:endParaRPr lang="en-GB" dirty="0">
              <a:solidFill>
                <a:schemeClr val="bg1"/>
              </a:solidFill>
            </a:endParaRPr>
          </a:p>
        </p:txBody>
      </p:sp>
      <p:sp>
        <p:nvSpPr>
          <p:cNvPr id="35" name="TextBox 34"/>
          <p:cNvSpPr txBox="1"/>
          <p:nvPr/>
        </p:nvSpPr>
        <p:spPr>
          <a:xfrm>
            <a:off x="228600" y="209550"/>
            <a:ext cx="5331279" cy="369332"/>
          </a:xfrm>
          <a:prstGeom prst="rect">
            <a:avLst/>
          </a:prstGeom>
          <a:noFill/>
        </p:spPr>
        <p:txBody>
          <a:bodyPr wrap="square" rtlCol="0">
            <a:spAutoFit/>
          </a:bodyPr>
          <a:lstStyle/>
          <a:p>
            <a:r>
              <a:rPr lang="en-GB" b="1" u="sng" dirty="0" smtClean="0">
                <a:solidFill>
                  <a:schemeClr val="bg1"/>
                </a:solidFill>
              </a:rPr>
              <a:t>ELEMENTS </a:t>
            </a:r>
            <a:r>
              <a:rPr lang="en-GB" b="1" u="sng" dirty="0" smtClean="0">
                <a:solidFill>
                  <a:schemeClr val="bg1"/>
                </a:solidFill>
              </a:rPr>
              <a:t>OF A NEW VENTURE CREATION</a:t>
            </a:r>
            <a:endParaRPr lang="en-GB" b="1" u="sng" dirty="0">
              <a:solidFill>
                <a:schemeClr val="bg1"/>
              </a:solidFill>
            </a:endParaRPr>
          </a:p>
        </p:txBody>
      </p:sp>
    </p:spTree>
    <p:extLst>
      <p:ext uri="{BB962C8B-B14F-4D97-AF65-F5344CB8AC3E}">
        <p14:creationId xmlns:p14="http://schemas.microsoft.com/office/powerpoint/2010/main" val="267328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7"/>
          <p:cNvSpPr>
            <a:spLocks noGrp="1"/>
          </p:cNvSpPr>
          <p:nvPr>
            <p:ph type="title"/>
          </p:nvPr>
        </p:nvSpPr>
        <p:spPr/>
        <p:txBody>
          <a:bodyPr rtlCol="0"/>
          <a:lstStyle/>
          <a:p>
            <a:r>
              <a:rPr lang="en-US" dirty="0"/>
              <a:t>3. WHY NEW VENTURE FAIL</a:t>
            </a:r>
          </a:p>
        </p:txBody>
      </p:sp>
      <p:sp>
        <p:nvSpPr>
          <p:cNvPr id="1048643" name="Content Placeholder 2"/>
          <p:cNvSpPr>
            <a:spLocks noGrp="1"/>
          </p:cNvSpPr>
          <p:nvPr>
            <p:ph idx="1"/>
          </p:nvPr>
        </p:nvSpPr>
        <p:spPr/>
        <p:txBody>
          <a:bodyPr rtlCol="0">
            <a:noAutofit/>
          </a:bodyPr>
          <a:lstStyle/>
          <a:p>
            <a:pPr>
              <a:lnSpc>
                <a:spcPct val="100000"/>
              </a:lnSpc>
              <a:spcBef>
                <a:spcPts val="675"/>
              </a:spcBef>
              <a:spcAft>
                <a:spcPts val="0"/>
              </a:spcAft>
            </a:pPr>
            <a:r>
              <a:rPr lang="en-US" sz="1700" b="1" dirty="0">
                <a:solidFill>
                  <a:srgbClr val="FFFF00"/>
                </a:solidFill>
                <a:latin typeface="+mn-lt"/>
              </a:rPr>
              <a:t>1. Many business fail not because the idea is not relevant but because of not understanding the art of marketing.</a:t>
            </a:r>
          </a:p>
          <a:p>
            <a:pPr>
              <a:lnSpc>
                <a:spcPct val="100000"/>
              </a:lnSpc>
              <a:spcBef>
                <a:spcPts val="675"/>
              </a:spcBef>
              <a:spcAft>
                <a:spcPts val="0"/>
              </a:spcAft>
            </a:pPr>
            <a:r>
              <a:rPr lang="en-US" sz="1700" dirty="0"/>
              <a:t>Business owners never get to understand:</a:t>
            </a:r>
          </a:p>
          <a:p>
            <a:pPr>
              <a:lnSpc>
                <a:spcPct val="100000"/>
              </a:lnSpc>
              <a:spcBef>
                <a:spcPts val="675"/>
              </a:spcBef>
              <a:spcAft>
                <a:spcPts val="0"/>
              </a:spcAft>
            </a:pPr>
            <a:r>
              <a:rPr lang="en-US" sz="1700" dirty="0"/>
              <a:t>1) how marketing works, </a:t>
            </a:r>
          </a:p>
          <a:p>
            <a:pPr>
              <a:lnSpc>
                <a:spcPct val="100000"/>
              </a:lnSpc>
              <a:spcBef>
                <a:spcPts val="675"/>
              </a:spcBef>
              <a:spcAft>
                <a:spcPts val="0"/>
              </a:spcAft>
            </a:pPr>
            <a:r>
              <a:rPr lang="en-US" sz="1700" dirty="0"/>
              <a:t>2) how to make offers and </a:t>
            </a:r>
          </a:p>
          <a:p>
            <a:pPr>
              <a:lnSpc>
                <a:spcPct val="100000"/>
              </a:lnSpc>
              <a:spcBef>
                <a:spcPts val="675"/>
              </a:spcBef>
              <a:spcAft>
                <a:spcPts val="0"/>
              </a:spcAft>
            </a:pPr>
            <a:r>
              <a:rPr lang="en-US" sz="1700" dirty="0"/>
              <a:t>3) how to articulate their product in a market setting.</a:t>
            </a:r>
          </a:p>
          <a:p>
            <a:pPr>
              <a:lnSpc>
                <a:spcPct val="100000"/>
              </a:lnSpc>
              <a:spcBef>
                <a:spcPts val="675"/>
              </a:spcBef>
              <a:spcAft>
                <a:spcPts val="0"/>
              </a:spcAft>
            </a:pPr>
            <a:r>
              <a:rPr lang="en-US" sz="1700" b="1" dirty="0">
                <a:solidFill>
                  <a:srgbClr val="FFFF00"/>
                </a:solidFill>
                <a:latin typeface="+mn-lt"/>
              </a:rPr>
              <a:t>2. Not knowing the business</a:t>
            </a:r>
          </a:p>
          <a:p>
            <a:pPr>
              <a:lnSpc>
                <a:spcPct val="100000"/>
              </a:lnSpc>
              <a:spcBef>
                <a:spcPts val="675"/>
              </a:spcBef>
              <a:spcAft>
                <a:spcPts val="0"/>
              </a:spcAft>
            </a:pPr>
            <a:r>
              <a:rPr lang="en-US" sz="1700" dirty="0"/>
              <a:t>Business owners tend to enter into a business before they can understand the ins and outs of that particular business.</a:t>
            </a:r>
          </a:p>
          <a:p>
            <a:pPr>
              <a:lnSpc>
                <a:spcPct val="100000"/>
              </a:lnSpc>
              <a:spcBef>
                <a:spcPts val="675"/>
              </a:spcBef>
              <a:spcAft>
                <a:spcPts val="0"/>
              </a:spcAft>
            </a:pPr>
            <a:r>
              <a:rPr lang="en-US" sz="1700" dirty="0"/>
              <a:t>They have a shallow idea and not the full picture of what's on the ground.</a:t>
            </a:r>
          </a:p>
          <a:p>
            <a:pPr>
              <a:lnSpc>
                <a:spcPct val="100000"/>
              </a:lnSpc>
              <a:spcBef>
                <a:spcPts val="675"/>
              </a:spcBef>
              <a:spcAft>
                <a:spcPts val="0"/>
              </a:spcAft>
            </a:pPr>
            <a:endParaRPr lang="en-US" sz="17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7"/>
          <p:cNvSpPr>
            <a:spLocks noGrp="1"/>
          </p:cNvSpPr>
          <p:nvPr>
            <p:ph type="title"/>
          </p:nvPr>
        </p:nvSpPr>
        <p:spPr/>
        <p:txBody>
          <a:bodyPr rtlCol="0"/>
          <a:lstStyle/>
          <a:p>
            <a:r>
              <a:rPr lang="en-US" dirty="0"/>
              <a:t>WHY NEW VENTURE FAIL CONT..</a:t>
            </a:r>
          </a:p>
        </p:txBody>
      </p:sp>
      <p:sp>
        <p:nvSpPr>
          <p:cNvPr id="1048645" name="Content Placeholder 2"/>
          <p:cNvSpPr>
            <a:spLocks noGrp="1"/>
          </p:cNvSpPr>
          <p:nvPr>
            <p:ph idx="1"/>
          </p:nvPr>
        </p:nvSpPr>
        <p:spPr/>
        <p:txBody>
          <a:bodyPr rtlCol="0">
            <a:noAutofit/>
          </a:bodyPr>
          <a:lstStyle/>
          <a:p>
            <a:r>
              <a:rPr lang="en-US" b="1" dirty="0">
                <a:solidFill>
                  <a:srgbClr val="FFFF00"/>
                </a:solidFill>
                <a:latin typeface="+mn-lt"/>
              </a:rPr>
              <a:t>3. Not understanding the customers problem.</a:t>
            </a:r>
          </a:p>
          <a:p>
            <a:r>
              <a:rPr lang="en-US" dirty="0"/>
              <a:t>As a small scale farmer your goal is satisfy a real need</a:t>
            </a:r>
          </a:p>
          <a:p>
            <a:pPr marL="342900" lvl="0" indent="-342900" algn="l" rtl="0">
              <a:lnSpc>
                <a:spcPct val="100000"/>
              </a:lnSpc>
              <a:spcBef>
                <a:spcPts val="1200"/>
              </a:spcBef>
              <a:buClr>
                <a:schemeClr val="accent3">
                  <a:lumMod val="60000"/>
                  <a:lumOff val="40000"/>
                </a:schemeClr>
              </a:buClr>
              <a:buFont typeface="Arial"/>
              <a:buChar char="•"/>
              <a:defRPr lang="en-US" sz="1800" b="0" i="0" dirty="0">
                <a:solidFill>
                  <a:schemeClr val="bg1"/>
                </a:solidFill>
                <a:latin typeface="Josefin Sans"/>
              </a:defRPr>
            </a:pPr>
            <a:r>
              <a:rPr lang="en-US" dirty="0"/>
              <a:t>Communicate the problem \&amp; solution in a motivating way</a:t>
            </a:r>
          </a:p>
          <a:p>
            <a:r>
              <a:rPr lang="en-US" b="1" dirty="0">
                <a:solidFill>
                  <a:srgbClr val="FFFF00"/>
                </a:solidFill>
                <a:latin typeface="+mn-lt"/>
              </a:rPr>
              <a:t>4. Not analyzing the competition</a:t>
            </a:r>
          </a:p>
          <a:p>
            <a:r>
              <a:rPr lang="en-US" dirty="0"/>
              <a:t>Different is better than better.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0" name="Content Placeholder 2"/>
          <p:cNvSpPr>
            <a:spLocks noGrp="1"/>
          </p:cNvSpPr>
          <p:nvPr>
            <p:ph/>
          </p:nvPr>
        </p:nvSpPr>
        <p:spPr>
          <a:xfrm>
            <a:off x="914400" y="1076325"/>
            <a:ext cx="3619500" cy="3409950"/>
          </a:xfrm>
          <a:prstGeom prst="rect">
            <a:avLst/>
          </a:prstGeom>
        </p:spPr>
        <p:txBody>
          <a:bodyPr rtlCol="0">
            <a:normAutofit/>
          </a:bodyPr>
          <a:lstStyle/>
          <a:p>
            <a:pPr>
              <a:lnSpc>
                <a:spcPct val="100000"/>
              </a:lnSpc>
              <a:spcBef>
                <a:spcPts val="600"/>
              </a:spcBef>
              <a:spcAft>
                <a:spcPts val="0"/>
              </a:spcAft>
            </a:pPr>
            <a:r>
              <a:rPr lang="en-US" dirty="0"/>
              <a:t>CHIWILA </a:t>
            </a:r>
          </a:p>
          <a:p>
            <a:pPr>
              <a:lnSpc>
                <a:spcPct val="100000"/>
              </a:lnSpc>
              <a:spcBef>
                <a:spcPts val="600"/>
              </a:spcBef>
              <a:spcAft>
                <a:spcPts val="0"/>
              </a:spcAft>
            </a:pPr>
            <a:r>
              <a:rPr lang="en-US" dirty="0"/>
              <a:t>CORMAC CHITENJI</a:t>
            </a:r>
          </a:p>
          <a:p>
            <a:pPr>
              <a:lnSpc>
                <a:spcPct val="100000"/>
              </a:lnSpc>
              <a:spcBef>
                <a:spcPts val="600"/>
              </a:spcBef>
              <a:spcAft>
                <a:spcPts val="0"/>
              </a:spcAft>
            </a:pPr>
            <a:r>
              <a:rPr lang="en-US" dirty="0"/>
              <a:t>GRACE MWAPE</a:t>
            </a:r>
          </a:p>
          <a:p>
            <a:pPr>
              <a:lnSpc>
                <a:spcPct val="100000"/>
              </a:lnSpc>
              <a:spcBef>
                <a:spcPts val="600"/>
              </a:spcBef>
              <a:spcAft>
                <a:spcPts val="0"/>
              </a:spcAft>
            </a:pPr>
            <a:r>
              <a:rPr lang="en-US" dirty="0"/>
              <a:t>ASAD MWALE</a:t>
            </a:r>
          </a:p>
          <a:p>
            <a:pPr>
              <a:lnSpc>
                <a:spcPct val="100000"/>
              </a:lnSpc>
              <a:spcBef>
                <a:spcPts val="600"/>
              </a:spcBef>
              <a:spcAft>
                <a:spcPts val="0"/>
              </a:spcAft>
            </a:pPr>
            <a:r>
              <a:rPr lang="en-US" dirty="0"/>
              <a:t>ROYCE</a:t>
            </a:r>
            <a:endParaRPr lang="zh-CN" altLang="en-US"/>
          </a:p>
          <a:p>
            <a:pPr>
              <a:lnSpc>
                <a:spcPct val="100000"/>
              </a:lnSpc>
              <a:spcBef>
                <a:spcPts val="600"/>
              </a:spcBef>
              <a:spcAft>
                <a:spcPts val="0"/>
              </a:spcAft>
            </a:pPr>
            <a:r>
              <a:rPr lang="en-US" dirty="0"/>
              <a:t>SUBLIME BORA</a:t>
            </a:r>
          </a:p>
          <a:p>
            <a:pPr>
              <a:lnSpc>
                <a:spcPct val="100000"/>
              </a:lnSpc>
              <a:spcBef>
                <a:spcPts val="600"/>
              </a:spcBef>
              <a:spcAft>
                <a:spcPts val="0"/>
              </a:spcAft>
            </a:pPr>
            <a:endParaRPr lang="en-US" dirty="0"/>
          </a:p>
        </p:txBody>
      </p:sp>
      <p:sp>
        <p:nvSpPr>
          <p:cNvPr id="1048591" name="Content Placeholder 2"/>
          <p:cNvSpPr>
            <a:spLocks noGrp="1"/>
          </p:cNvSpPr>
          <p:nvPr>
            <p:ph/>
          </p:nvPr>
        </p:nvSpPr>
        <p:spPr>
          <a:xfrm>
            <a:off x="4610100" y="1076325"/>
            <a:ext cx="3619500" cy="3409950"/>
          </a:xfrm>
          <a:prstGeom prst="rect">
            <a:avLst/>
          </a:prstGeom>
        </p:spPr>
        <p:txBody>
          <a:bodyPr rtlCol="0">
            <a:normAutofit/>
          </a:bodyPr>
          <a:lstStyle/>
          <a:p>
            <a:pPr>
              <a:lnSpc>
                <a:spcPct val="100000"/>
              </a:lnSpc>
              <a:spcBef>
                <a:spcPts val="600"/>
              </a:spcBef>
              <a:spcAft>
                <a:spcPts val="0"/>
              </a:spcAft>
            </a:pPr>
            <a:r>
              <a:rPr lang="en-US" dirty="0"/>
              <a:t>CHANSA KATEBE</a:t>
            </a:r>
          </a:p>
          <a:p>
            <a:pPr>
              <a:lnSpc>
                <a:spcPct val="100000"/>
              </a:lnSpc>
              <a:spcBef>
                <a:spcPts val="600"/>
              </a:spcBef>
              <a:spcAft>
                <a:spcPts val="0"/>
              </a:spcAft>
            </a:pPr>
            <a:r>
              <a:rPr lang="en-US" dirty="0"/>
              <a:t>CHIKONDI</a:t>
            </a:r>
            <a:endParaRPr lang="zh-CN" altLang="en-US"/>
          </a:p>
          <a:p>
            <a:pPr>
              <a:lnSpc>
                <a:spcPct val="100000"/>
              </a:lnSpc>
              <a:spcBef>
                <a:spcPts val="600"/>
              </a:spcBef>
              <a:spcAft>
                <a:spcPts val="0"/>
              </a:spcAft>
            </a:pPr>
            <a:r>
              <a:rPr lang="en-US" dirty="0"/>
              <a:t>THEDDEUS MUKUMA</a:t>
            </a:r>
          </a:p>
          <a:p>
            <a:pPr>
              <a:lnSpc>
                <a:spcPct val="100000"/>
              </a:lnSpc>
              <a:spcBef>
                <a:spcPts val="600"/>
              </a:spcBef>
              <a:spcAft>
                <a:spcPts val="0"/>
              </a:spcAft>
            </a:pPr>
            <a:r>
              <a:rPr lang="en-US" dirty="0"/>
              <a:t>PRINCE MOOBA</a:t>
            </a:r>
          </a:p>
          <a:p>
            <a:pPr>
              <a:lnSpc>
                <a:spcPct val="100000"/>
              </a:lnSpc>
              <a:spcBef>
                <a:spcPts val="600"/>
              </a:spcBef>
              <a:spcAft>
                <a:spcPts val="0"/>
              </a:spcAft>
            </a:pPr>
            <a:r>
              <a:rPr lang="en-US" dirty="0"/>
              <a:t>VERNON CHEWE KANDA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7"/>
          <p:cNvSpPr>
            <a:spLocks noGrp="1"/>
          </p:cNvSpPr>
          <p:nvPr>
            <p:ph type="title"/>
          </p:nvPr>
        </p:nvSpPr>
        <p:spPr/>
        <p:txBody>
          <a:bodyPr rtlCol="0"/>
          <a:lstStyle/>
          <a:p>
            <a:r>
              <a:rPr lang="en-US" dirty="0"/>
              <a:t>WHY NEW VENTURE FAIL CONT...</a:t>
            </a:r>
          </a:p>
        </p:txBody>
      </p:sp>
      <p:sp>
        <p:nvSpPr>
          <p:cNvPr id="1048647" name="Content Placeholder 2"/>
          <p:cNvSpPr>
            <a:spLocks noGrp="1"/>
          </p:cNvSpPr>
          <p:nvPr>
            <p:ph idx="1"/>
          </p:nvPr>
        </p:nvSpPr>
        <p:spPr/>
        <p:txBody>
          <a:bodyPr rtlCol="0">
            <a:noAutofit/>
          </a:bodyPr>
          <a:lstStyle/>
          <a:p>
            <a:pPr>
              <a:lnSpc>
                <a:spcPct val="100000"/>
              </a:lnSpc>
              <a:spcBef>
                <a:spcPts val="750"/>
              </a:spcBef>
              <a:spcAft>
                <a:spcPts val="0"/>
              </a:spcAft>
            </a:pPr>
            <a:r>
              <a:rPr lang="en-US" sz="1500" b="1" dirty="0">
                <a:solidFill>
                  <a:srgbClr val="FFFF00"/>
                </a:solidFill>
                <a:latin typeface="+mn-lt"/>
              </a:rPr>
              <a:t>5. Business owners think a good product or service is enough</a:t>
            </a:r>
          </a:p>
          <a:p>
            <a:pPr>
              <a:lnSpc>
                <a:spcPct val="100000"/>
              </a:lnSpc>
              <a:spcBef>
                <a:spcPts val="750"/>
              </a:spcBef>
              <a:spcAft>
                <a:spcPts val="0"/>
              </a:spcAft>
            </a:pPr>
            <a:r>
              <a:rPr lang="en-US" sz="1500" dirty="0"/>
              <a:t>Certain things that small business owners don't put into consideration such as:</a:t>
            </a:r>
          </a:p>
          <a:p>
            <a:pPr>
              <a:lnSpc>
                <a:spcPct val="100000"/>
              </a:lnSpc>
              <a:spcBef>
                <a:spcPts val="750"/>
              </a:spcBef>
              <a:spcAft>
                <a:spcPts val="0"/>
              </a:spcAft>
            </a:pPr>
            <a:r>
              <a:rPr lang="en-US" sz="1500" b="1" dirty="0">
                <a:solidFill>
                  <a:srgbClr val="92D050"/>
                </a:solidFill>
                <a:latin typeface="+mn-lt"/>
              </a:rPr>
              <a:t>Visibility</a:t>
            </a:r>
            <a:r>
              <a:rPr lang="en-US" sz="1500" dirty="0"/>
              <a:t>- how well the product or brand is marketed .</a:t>
            </a:r>
          </a:p>
          <a:p>
            <a:pPr>
              <a:lnSpc>
                <a:spcPct val="100000"/>
              </a:lnSpc>
              <a:spcBef>
                <a:spcPts val="750"/>
              </a:spcBef>
              <a:spcAft>
                <a:spcPts val="0"/>
              </a:spcAft>
            </a:pPr>
            <a:r>
              <a:rPr lang="en-US" sz="1500" b="1" dirty="0">
                <a:solidFill>
                  <a:srgbClr val="92D050"/>
                </a:solidFill>
                <a:latin typeface="+mn-lt"/>
              </a:rPr>
              <a:t>Credibility</a:t>
            </a:r>
            <a:r>
              <a:rPr lang="en-US" sz="1500" dirty="0"/>
              <a:t> - the reputation that the business owner builds through good customer relation, quality goods and services</a:t>
            </a:r>
          </a:p>
          <a:p>
            <a:pPr>
              <a:lnSpc>
                <a:spcPct val="100000"/>
              </a:lnSpc>
              <a:spcBef>
                <a:spcPts val="750"/>
              </a:spcBef>
              <a:spcAft>
                <a:spcPts val="0"/>
              </a:spcAft>
            </a:pPr>
            <a:r>
              <a:rPr lang="en-US" sz="1500" b="1" dirty="0">
                <a:solidFill>
                  <a:srgbClr val="92D050"/>
                </a:solidFill>
                <a:latin typeface="+mn-lt"/>
              </a:rPr>
              <a:t>Marketing strategy</a:t>
            </a:r>
            <a:r>
              <a:rPr lang="en-US" sz="1500" dirty="0"/>
              <a:t>- business owners don't take time to lay out a plan of how to sell there product</a:t>
            </a:r>
          </a:p>
          <a:p>
            <a:pPr>
              <a:lnSpc>
                <a:spcPct val="100000"/>
              </a:lnSpc>
              <a:spcBef>
                <a:spcPts val="750"/>
              </a:spcBef>
              <a:spcAft>
                <a:spcPts val="0"/>
              </a:spcAft>
            </a:pPr>
            <a:r>
              <a:rPr lang="en-US" sz="1500" b="1" dirty="0">
                <a:solidFill>
                  <a:srgbClr val="92D050"/>
                </a:solidFill>
                <a:latin typeface="+mn-lt"/>
              </a:rPr>
              <a:t>Customer experience</a:t>
            </a:r>
            <a:r>
              <a:rPr lang="en-US" sz="1500" dirty="0"/>
              <a:t>- not understanding the impact of a the experience the customer has.</a:t>
            </a:r>
          </a:p>
          <a:p>
            <a:pPr>
              <a:lnSpc>
                <a:spcPct val="100000"/>
              </a:lnSpc>
              <a:spcBef>
                <a:spcPts val="750"/>
              </a:spcBef>
              <a:spcAft>
                <a:spcPts val="0"/>
              </a:spcAft>
            </a:pPr>
            <a:r>
              <a:rPr lang="en-US" sz="1500" dirty="0"/>
              <a:t>Good customer experience in most cases helps a business increase return customers</a:t>
            </a:r>
          </a:p>
          <a:p>
            <a:pPr>
              <a:lnSpc>
                <a:spcPct val="100000"/>
              </a:lnSpc>
              <a:spcBef>
                <a:spcPts val="750"/>
              </a:spcBef>
              <a:spcAft>
                <a:spcPts val="0"/>
              </a:spcAft>
            </a:pPr>
            <a:endParaRPr lang="en-US" sz="15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7"/>
          <p:cNvSpPr>
            <a:spLocks noGrp="1"/>
          </p:cNvSpPr>
          <p:nvPr>
            <p:ph type="title"/>
          </p:nvPr>
        </p:nvSpPr>
        <p:spPr/>
        <p:txBody>
          <a:bodyPr rtlCol="0"/>
          <a:lstStyle/>
          <a:p>
            <a:r>
              <a:rPr lang="en-US" dirty="0"/>
              <a:t>WHY NEW VENTURE FAIL CONT...</a:t>
            </a:r>
          </a:p>
        </p:txBody>
      </p:sp>
      <p:sp>
        <p:nvSpPr>
          <p:cNvPr id="1048649" name="Content Placeholder 2"/>
          <p:cNvSpPr>
            <a:spLocks noGrp="1"/>
          </p:cNvSpPr>
          <p:nvPr>
            <p:ph idx="1"/>
          </p:nvPr>
        </p:nvSpPr>
        <p:spPr/>
        <p:txBody>
          <a:bodyPr rtlCol="0">
            <a:noAutofit/>
          </a:bodyPr>
          <a:lstStyle/>
          <a:p>
            <a:r>
              <a:rPr lang="en-US" b="1" dirty="0">
                <a:solidFill>
                  <a:srgbClr val="92D050"/>
                </a:solidFill>
                <a:latin typeface="+mn-lt"/>
              </a:rPr>
              <a:t>6. Not creating a brand </a:t>
            </a:r>
            <a:r>
              <a:rPr lang="en-US" dirty="0"/>
              <a:t>- If you don't create a brand, your customer will create it for you.</a:t>
            </a:r>
          </a:p>
          <a:p>
            <a:r>
              <a:rPr lang="en-US" b="1" dirty="0">
                <a:solidFill>
                  <a:srgbClr val="92D050"/>
                </a:solidFill>
                <a:latin typeface="+mn-lt"/>
              </a:rPr>
              <a:t>7. Business tend to be static </a:t>
            </a:r>
            <a:r>
              <a:rPr lang="en-US" dirty="0"/>
              <a:t>- Culture and customer needs doesn't stan still</a:t>
            </a:r>
          </a:p>
          <a:p>
            <a:r>
              <a:rPr lang="en-US" b="1" dirty="0">
                <a:solidFill>
                  <a:srgbClr val="92D050"/>
                </a:solidFill>
                <a:latin typeface="+mn-lt"/>
              </a:rPr>
              <a:t>8. Not having a real market plan and thinking you know it all</a:t>
            </a:r>
          </a:p>
          <a:p>
            <a:r>
              <a:rPr lang="en-US" b="0" dirty="0">
                <a:solidFill>
                  <a:schemeClr val="bg1"/>
                </a:solidFill>
                <a:latin typeface="+mn-lt"/>
              </a:rPr>
              <a:t>Having a comprehensive market plan is crucial for effectively navigating the complexities of the business landscape.</a:t>
            </a:r>
          </a:p>
          <a:p>
            <a:r>
              <a:rPr lang="en-US" b="0" dirty="0">
                <a:solidFill>
                  <a:schemeClr val="bg1"/>
                </a:solidFill>
                <a:latin typeface="+mn-lt"/>
              </a:rPr>
              <a:t>It involves conducting detailed market analysis, clearly defining target audiences, identifying distribution channels, and outlining strategies for promoting products or services.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7"/>
          <p:cNvSpPr>
            <a:spLocks noGrp="1"/>
          </p:cNvSpPr>
          <p:nvPr>
            <p:ph type="title"/>
          </p:nvPr>
        </p:nvSpPr>
        <p:spPr/>
        <p:txBody>
          <a:bodyPr rtlCol="0"/>
          <a:lstStyle/>
          <a:p>
            <a:r>
              <a:rPr lang="en-US" dirty="0"/>
              <a:t>WHY NEW VENTURE FAIL CONT...</a:t>
            </a:r>
          </a:p>
        </p:txBody>
      </p:sp>
      <p:sp>
        <p:nvSpPr>
          <p:cNvPr id="1048651" name="Content Placeholder 2"/>
          <p:cNvSpPr>
            <a:spLocks noGrp="1"/>
          </p:cNvSpPr>
          <p:nvPr>
            <p:ph idx="1"/>
          </p:nvPr>
        </p:nvSpPr>
        <p:spPr/>
        <p:txBody>
          <a:bodyPr rtlCol="0">
            <a:noAutofit/>
          </a:bodyPr>
          <a:lstStyle/>
          <a:p>
            <a:pPr>
              <a:lnSpc>
                <a:spcPct val="100000"/>
              </a:lnSpc>
              <a:spcBef>
                <a:spcPts val="900"/>
              </a:spcBef>
              <a:spcAft>
                <a:spcPts val="0"/>
              </a:spcAft>
            </a:pPr>
            <a:r>
              <a:rPr lang="en-US" b="1" dirty="0">
                <a:solidFill>
                  <a:srgbClr val="92D050"/>
                </a:solidFill>
                <a:latin typeface="+mn-lt"/>
              </a:rPr>
              <a:t>9. Not investigating the market </a:t>
            </a:r>
            <a:r>
              <a:rPr lang="en-US" dirty="0"/>
              <a:t>- You have to find an opening or unmet need within a market and then fill it rather than try and push your product or service in.</a:t>
            </a:r>
          </a:p>
          <a:p>
            <a:pPr>
              <a:lnSpc>
                <a:spcPct val="100000"/>
              </a:lnSpc>
              <a:spcBef>
                <a:spcPts val="900"/>
              </a:spcBef>
              <a:spcAft>
                <a:spcPts val="0"/>
              </a:spcAft>
            </a:pPr>
            <a:r>
              <a:rPr lang="en-US" b="1" dirty="0">
                <a:solidFill>
                  <a:srgbClr val="92D050"/>
                </a:solidFill>
                <a:latin typeface="+mn-lt"/>
              </a:rPr>
              <a:t>10. Not setting up proper business plan </a:t>
            </a:r>
            <a:r>
              <a:rPr lang="en-US" dirty="0"/>
              <a:t>-A solid and realistic busineas plan is the basis of a successful business.</a:t>
            </a:r>
          </a:p>
          <a:p>
            <a:pPr>
              <a:lnSpc>
                <a:spcPct val="100000"/>
              </a:lnSpc>
              <a:spcBef>
                <a:spcPts val="900"/>
              </a:spcBef>
              <a:spcAft>
                <a:spcPts val="0"/>
              </a:spcAft>
            </a:pPr>
            <a:r>
              <a:rPr lang="en-US" dirty="0"/>
              <a:t>In the plan, you will outline achievable goals for your business, how your business can meet those goals, and possible problems and solutions.</a:t>
            </a:r>
          </a:p>
          <a:p>
            <a:pPr>
              <a:lnSpc>
                <a:spcPct val="100000"/>
              </a:lnSpc>
              <a:spcBef>
                <a:spcPts val="900"/>
              </a:spcBef>
              <a:spcAft>
                <a:spcPts val="0"/>
              </a:spcAft>
            </a:pPr>
            <a:r>
              <a:rPr lang="en-US" dirty="0"/>
              <a:t>The plan will figure out if there's a need for the business through research and surveys;</a:t>
            </a:r>
          </a:p>
          <a:p>
            <a:pPr>
              <a:lnSpc>
                <a:spcPct val="100000"/>
              </a:lnSpc>
              <a:spcBef>
                <a:spcPts val="900"/>
              </a:spcBef>
              <a:spcAft>
                <a:spcPts val="0"/>
              </a:spcAft>
            </a:pPr>
            <a:r>
              <a:rPr lang="en-US" dirty="0"/>
              <a:t>It will figure out the costs and inputs needed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7"/>
          <p:cNvSpPr>
            <a:spLocks noGrp="1"/>
          </p:cNvSpPr>
          <p:nvPr>
            <p:ph type="title"/>
          </p:nvPr>
        </p:nvSpPr>
        <p:spPr/>
        <p:txBody>
          <a:bodyPr rtlCol="0"/>
          <a:lstStyle/>
          <a:p>
            <a:r>
              <a:rPr lang="en-US" dirty="0"/>
              <a:t>WHY NEW VENTURE FAIL CONT...</a:t>
            </a:r>
          </a:p>
        </p:txBody>
      </p:sp>
      <p:sp>
        <p:nvSpPr>
          <p:cNvPr id="1048653" name="Content Placeholder 2"/>
          <p:cNvSpPr>
            <a:spLocks noGrp="1"/>
          </p:cNvSpPr>
          <p:nvPr>
            <p:ph idx="1"/>
          </p:nvPr>
        </p:nvSpPr>
        <p:spPr/>
        <p:txBody>
          <a:bodyPr rtlCol="0">
            <a:noAutofit/>
          </a:bodyPr>
          <a:lstStyle/>
          <a:p>
            <a:r>
              <a:rPr lang="en-US" b="1" dirty="0">
                <a:solidFill>
                  <a:srgbClr val="92D050"/>
                </a:solidFill>
                <a:latin typeface="+mn-lt"/>
              </a:rPr>
              <a:t>11. Remaining Rigid/Stagnant </a:t>
            </a:r>
            <a:r>
              <a:rPr lang="en-US" dirty="0"/>
              <a:t>- Once you've done the planning, established your business, and gained a customer base, don't become complacent.</a:t>
            </a:r>
          </a:p>
          <a:p>
            <a:r>
              <a:rPr lang="en-US" dirty="0"/>
              <a:t>The need that you're fulfilling may not always be there.</a:t>
            </a:r>
          </a:p>
          <a:p>
            <a:r>
              <a:rPr lang="en-US" dirty="0"/>
              <a:t>Monitor the market and know when you may need to alter your business plan.</a:t>
            </a:r>
          </a:p>
          <a:p>
            <a:r>
              <a:rPr lang="en-US" dirty="0"/>
              <a:t>Being on top of key trends will allow you lots of time to adjust your strategy so that you can remain successful. One must only look at the music industry or Blockbuster video to know that successful industries can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7"/>
          <p:cNvSpPr>
            <a:spLocks noGrp="1"/>
          </p:cNvSpPr>
          <p:nvPr>
            <p:ph type="title"/>
          </p:nvPr>
        </p:nvSpPr>
        <p:spPr/>
        <p:txBody>
          <a:bodyPr rtlCol="0"/>
          <a:lstStyle/>
          <a:p>
            <a:r>
              <a:rPr lang="en-US" dirty="0"/>
              <a:t>WHY NEW VENTURE FAIL CONT...</a:t>
            </a:r>
          </a:p>
        </p:txBody>
      </p:sp>
      <p:sp>
        <p:nvSpPr>
          <p:cNvPr id="1048655" name="Content Placeholder 2"/>
          <p:cNvSpPr>
            <a:spLocks noGrp="1"/>
          </p:cNvSpPr>
          <p:nvPr>
            <p:ph idx="1"/>
          </p:nvPr>
        </p:nvSpPr>
        <p:spPr/>
        <p:txBody>
          <a:bodyPr rtlCol="0">
            <a:noAutofit/>
          </a:bodyPr>
          <a:lstStyle/>
          <a:p>
            <a:pPr>
              <a:lnSpc>
                <a:spcPct val="100000"/>
              </a:lnSpc>
              <a:spcBef>
                <a:spcPts val="750"/>
              </a:spcBef>
              <a:spcAft>
                <a:spcPts val="0"/>
              </a:spcAft>
            </a:pPr>
            <a:r>
              <a:rPr lang="en-US" b="1" dirty="0">
                <a:solidFill>
                  <a:srgbClr val="92D050"/>
                </a:solidFill>
                <a:latin typeface="+mn-lt"/>
              </a:rPr>
              <a:t>12. Inadequate financing </a:t>
            </a:r>
            <a:r>
              <a:rPr lang="en-US" dirty="0"/>
              <a:t>- If you have started a company and things aren't working out, and you have little capital and a struggling business, you're not in a good position to ask for another loan.</a:t>
            </a:r>
          </a:p>
          <a:p>
            <a:pPr>
              <a:lnSpc>
                <a:spcPct val="100000"/>
              </a:lnSpc>
              <a:spcBef>
                <a:spcPts val="750"/>
              </a:spcBef>
              <a:spcAft>
                <a:spcPts val="0"/>
              </a:spcAft>
            </a:pPr>
            <a:r>
              <a:rPr lang="en-US" dirty="0"/>
              <a:t>If you're realistic at the beginning, you can plan to start with enough money that will last you to the point where your business is up and running and cash is actually flowing in.</a:t>
            </a:r>
          </a:p>
          <a:p>
            <a:pPr>
              <a:lnSpc>
                <a:spcPct val="100000"/>
              </a:lnSpc>
              <a:spcBef>
                <a:spcPts val="750"/>
              </a:spcBef>
              <a:spcAft>
                <a:spcPts val="0"/>
              </a:spcAft>
            </a:pPr>
            <a:r>
              <a:rPr lang="en-US" b="1" dirty="0">
                <a:solidFill>
                  <a:srgbClr val="92D050"/>
                </a:solidFill>
                <a:latin typeface="+mn-lt"/>
              </a:rPr>
              <a:t>Other Reason includes; </a:t>
            </a:r>
          </a:p>
          <a:p>
            <a:pPr>
              <a:lnSpc>
                <a:spcPct val="100000"/>
              </a:lnSpc>
              <a:spcBef>
                <a:spcPts val="750"/>
              </a:spcBef>
              <a:spcAft>
                <a:spcPts val="0"/>
              </a:spcAft>
            </a:pPr>
            <a:r>
              <a:rPr lang="en-US" dirty="0"/>
              <a:t>1. Ineffective Marketing</a:t>
            </a:r>
          </a:p>
          <a:p>
            <a:pPr>
              <a:lnSpc>
                <a:spcPct val="100000"/>
              </a:lnSpc>
              <a:spcBef>
                <a:spcPts val="750"/>
              </a:spcBef>
              <a:spcAft>
                <a:spcPts val="0"/>
              </a:spcAft>
            </a:pPr>
            <a:r>
              <a:rPr lang="en-US" dirty="0"/>
              <a:t>2. Lack of planning and research</a:t>
            </a:r>
          </a:p>
          <a:p>
            <a:pPr>
              <a:lnSpc>
                <a:spcPct val="100000"/>
              </a:lnSpc>
              <a:spcBef>
                <a:spcPts val="750"/>
              </a:spcBef>
              <a:spcAft>
                <a:spcPts val="0"/>
              </a:spcAft>
            </a:pPr>
            <a:r>
              <a:rPr lang="en-US" dirty="0"/>
              <a:t>3. Unwillingness to learn adapt and diversify</a:t>
            </a:r>
          </a:p>
          <a:p>
            <a:pPr>
              <a:lnSpc>
                <a:spcPct val="100000"/>
              </a:lnSpc>
              <a:spcBef>
                <a:spcPts val="750"/>
              </a:spcBef>
              <a:spcAft>
                <a:spcPts val="0"/>
              </a:spcAft>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7"/>
          <p:cNvSpPr>
            <a:spLocks noGrp="1"/>
          </p:cNvSpPr>
          <p:nvPr>
            <p:ph type="title"/>
          </p:nvPr>
        </p:nvSpPr>
        <p:spPr/>
        <p:txBody>
          <a:bodyPr rtlCol="0"/>
          <a:lstStyle/>
          <a:p>
            <a:r>
              <a:rPr lang="en-US" dirty="0"/>
              <a:t>WHY NEW VENTURE FAIL CONT...</a:t>
            </a:r>
          </a:p>
        </p:txBody>
      </p:sp>
      <p:sp>
        <p:nvSpPr>
          <p:cNvPr id="1048657" name="Content Placeholder 2"/>
          <p:cNvSpPr>
            <a:spLocks noGrp="1"/>
          </p:cNvSpPr>
          <p:nvPr>
            <p:ph idx="1"/>
          </p:nvPr>
        </p:nvSpPr>
        <p:spPr/>
        <p:txBody>
          <a:bodyPr rtlCol="0">
            <a:noAutofit/>
          </a:bodyPr>
          <a:lstStyle/>
          <a:p>
            <a:endParaRPr lang="en-US" b="1" dirty="0">
              <a:solidFill>
                <a:srgbClr val="92D050"/>
              </a:solidFill>
              <a:latin typeface="+mn-lt"/>
            </a:endParaRPr>
          </a:p>
        </p:txBody>
      </p:sp>
      <p:pic>
        <p:nvPicPr>
          <p:cNvPr id="2097163" name="Picture 2097162"/>
          <p:cNvPicPr>
            <a:picLocks/>
          </p:cNvPicPr>
          <p:nvPr/>
        </p:nvPicPr>
        <p:blipFill>
          <a:blip r:embed="rId2"/>
          <a:stretch>
            <a:fillRect/>
          </a:stretch>
        </p:blipFill>
        <p:spPr>
          <a:xfrm>
            <a:off x="240852" y="985285"/>
            <a:ext cx="8662297" cy="40394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ANALYSIS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985286"/>
            <a:ext cx="6412571" cy="3751104"/>
          </a:xfrm>
        </p:spPr>
      </p:pic>
    </p:spTree>
    <p:extLst>
      <p:ext uri="{BB962C8B-B14F-4D97-AF65-F5344CB8AC3E}">
        <p14:creationId xmlns:p14="http://schemas.microsoft.com/office/powerpoint/2010/main" val="1413440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a:t>
            </a:r>
            <a:r>
              <a:rPr lang="en-US" dirty="0"/>
              <a:t>FEASIBILITY ASSESSMENT </a:t>
            </a:r>
            <a:endParaRPr lang="en-GB" dirty="0"/>
          </a:p>
        </p:txBody>
      </p:sp>
      <p:sp>
        <p:nvSpPr>
          <p:cNvPr id="3" name="Content Placeholder 2"/>
          <p:cNvSpPr>
            <a:spLocks noGrp="1"/>
          </p:cNvSpPr>
          <p:nvPr>
            <p:ph idx="1"/>
          </p:nvPr>
        </p:nvSpPr>
        <p:spPr/>
        <p:txBody>
          <a:bodyPr>
            <a:normAutofit lnSpcReduction="10000"/>
          </a:bodyPr>
          <a:lstStyle/>
          <a:p>
            <a:r>
              <a:rPr lang="en-GB" dirty="0"/>
              <a:t>FEASIBILITY ANALYSIS </a:t>
            </a:r>
          </a:p>
          <a:p>
            <a:r>
              <a:rPr lang="en-GB" dirty="0"/>
              <a:t>--</a:t>
            </a:r>
            <a:r>
              <a:rPr lang="en-US" dirty="0"/>
              <a:t>The word feasibility refers to the likelihood of success of a proposed project, plan, or course of action.</a:t>
            </a:r>
            <a:endParaRPr lang="en-GB" dirty="0"/>
          </a:p>
          <a:p>
            <a:r>
              <a:rPr lang="en-GB" dirty="0"/>
              <a:t>--This is a vital procedure in  coming up with  a new agribusiness enterprise.</a:t>
            </a:r>
          </a:p>
          <a:p>
            <a:r>
              <a:rPr lang="en-GB" dirty="0"/>
              <a:t>--It requires systematic and detailed evaluation of the viability and potential success of the venture. </a:t>
            </a:r>
          </a:p>
          <a:p>
            <a:r>
              <a:rPr lang="en-GB" dirty="0"/>
              <a:t>-- feasibility analysis is important in a new venture because it is through it that the entrepreneurs and investors figure out whether the agribusiness (or any other business) will be a success or not.</a:t>
            </a:r>
          </a:p>
          <a:p>
            <a:endParaRPr lang="en-GB" dirty="0"/>
          </a:p>
        </p:txBody>
      </p:sp>
    </p:spTree>
    <p:extLst>
      <p:ext uri="{BB962C8B-B14F-4D97-AF65-F5344CB8AC3E}">
        <p14:creationId xmlns:p14="http://schemas.microsoft.com/office/powerpoint/2010/main" val="3617569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7"/>
          <p:cNvSpPr>
            <a:spLocks noGrp="1"/>
          </p:cNvSpPr>
          <p:nvPr>
            <p:ph type="title"/>
          </p:nvPr>
        </p:nvSpPr>
        <p:spPr/>
        <p:txBody>
          <a:bodyPr rtlCol="0"/>
          <a:lstStyle/>
          <a:p>
            <a:r>
              <a:rPr lang="en-US" dirty="0"/>
              <a:t>1.1 STAGES OF FEASIBILITY ASSESSMENT </a:t>
            </a:r>
          </a:p>
        </p:txBody>
      </p:sp>
      <p:sp>
        <p:nvSpPr>
          <p:cNvPr id="1048661" name="Content Placeholder 2"/>
          <p:cNvSpPr>
            <a:spLocks noGrp="1"/>
          </p:cNvSpPr>
          <p:nvPr>
            <p:ph idx="1"/>
          </p:nvPr>
        </p:nvSpPr>
        <p:spPr/>
        <p:txBody>
          <a:bodyPr rtlCol="0">
            <a:noAutofit/>
          </a:bodyPr>
          <a:lstStyle/>
          <a:p>
            <a:r>
              <a:rPr lang="en-US" b="1" dirty="0">
                <a:solidFill>
                  <a:srgbClr val="FFFF00"/>
                </a:solidFill>
                <a:latin typeface="+mn-lt"/>
              </a:rPr>
              <a:t>1) Preliminary Assessment:</a:t>
            </a:r>
          </a:p>
          <a:p>
            <a:r>
              <a:rPr lang="en-US" dirty="0"/>
              <a:t>Identify alternative scenarios or business model of what the project will entail, how it will be organized, and how it will generate profits.</a:t>
            </a:r>
          </a:p>
          <a:p>
            <a:r>
              <a:rPr lang="en-US" dirty="0"/>
              <a:t>Analyze the barriers to entry of new competitors into the market.</a:t>
            </a:r>
          </a:p>
          <a:p>
            <a:r>
              <a:rPr lang="en-US" dirty="0"/>
              <a:t>Analyze the concentration and competitiveness of input suppliers and product or service buyers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7"/>
          <p:cNvSpPr>
            <a:spLocks noGrp="1"/>
          </p:cNvSpPr>
          <p:nvPr>
            <p:ph type="title"/>
          </p:nvPr>
        </p:nvSpPr>
        <p:spPr/>
        <p:txBody>
          <a:bodyPr rtlCol="0"/>
          <a:lstStyle/>
          <a:p>
            <a:pPr>
              <a:lnSpc>
                <a:spcPct val="100000"/>
              </a:lnSpc>
              <a:spcBef>
                <a:spcPct val="0"/>
              </a:spcBef>
              <a:spcAft>
                <a:spcPts val="0"/>
              </a:spcAft>
            </a:pPr>
            <a:r>
              <a:rPr lang="en-US" dirty="0"/>
              <a:t>STAGES OF FEASIBILITY ASSESSMENT CONT..</a:t>
            </a:r>
          </a:p>
        </p:txBody>
      </p:sp>
      <p:sp>
        <p:nvSpPr>
          <p:cNvPr id="1048663" name="Content Placeholder 2"/>
          <p:cNvSpPr>
            <a:spLocks noGrp="1"/>
          </p:cNvSpPr>
          <p:nvPr>
            <p:ph idx="1"/>
          </p:nvPr>
        </p:nvSpPr>
        <p:spPr/>
        <p:txBody>
          <a:bodyPr rtlCol="0">
            <a:noAutofit/>
          </a:bodyPr>
          <a:lstStyle/>
          <a:p>
            <a:pPr>
              <a:lnSpc>
                <a:spcPct val="100000"/>
              </a:lnSpc>
              <a:spcBef>
                <a:spcPts val="75"/>
              </a:spcBef>
              <a:spcAft>
                <a:spcPts val="0"/>
              </a:spcAft>
            </a:pPr>
            <a:r>
              <a:rPr lang="en-US" sz="1600" dirty="0">
                <a:solidFill>
                  <a:srgbClr val="FFFF00"/>
                </a:solidFill>
              </a:rPr>
              <a:t>2) Market feasibility (strategy)</a:t>
            </a:r>
          </a:p>
          <a:p>
            <a:pPr>
              <a:lnSpc>
                <a:spcPct val="100000"/>
              </a:lnSpc>
              <a:spcBef>
                <a:spcPts val="75"/>
              </a:spcBef>
              <a:spcAft>
                <a:spcPts val="0"/>
              </a:spcAft>
            </a:pPr>
            <a:r>
              <a:rPr lang="en-US" sz="1600" dirty="0"/>
              <a:t>This is based on a market assessment that you have already completed.Industry or marketplace description</a:t>
            </a:r>
          </a:p>
          <a:p>
            <a:pPr>
              <a:lnSpc>
                <a:spcPct val="100000"/>
              </a:lnSpc>
              <a:spcBef>
                <a:spcPts val="75"/>
              </a:spcBef>
              <a:spcAft>
                <a:spcPts val="0"/>
              </a:spcAft>
            </a:pPr>
            <a:r>
              <a:rPr lang="en-US" sz="1600" dirty="0"/>
              <a:t>Describe the size and scope of the industry market or market segment(s).</a:t>
            </a:r>
          </a:p>
          <a:p>
            <a:pPr>
              <a:lnSpc>
                <a:spcPct val="100000"/>
              </a:lnSpc>
              <a:spcBef>
                <a:spcPts val="75"/>
              </a:spcBef>
              <a:spcAft>
                <a:spcPts val="0"/>
              </a:spcAft>
            </a:pPr>
            <a:r>
              <a:rPr lang="en-US" sz="1600" dirty="0"/>
              <a:t>Estimate the future direction of the business, industry or market segments</a:t>
            </a:r>
          </a:p>
          <a:p>
            <a:pPr>
              <a:lnSpc>
                <a:spcPct val="100000"/>
              </a:lnSpc>
              <a:spcBef>
                <a:spcPts val="75"/>
              </a:spcBef>
              <a:spcAft>
                <a:spcPts val="0"/>
              </a:spcAft>
            </a:pPr>
            <a:r>
              <a:rPr lang="en-US" sz="1600" b="1" dirty="0">
                <a:solidFill>
                  <a:srgbClr val="FF0000"/>
                </a:solidFill>
                <a:latin typeface="+mn-lt"/>
              </a:rPr>
              <a:t>Describe the nature of the industry, market or market segments;</a:t>
            </a:r>
          </a:p>
          <a:p>
            <a:pPr>
              <a:lnSpc>
                <a:spcPct val="100000"/>
              </a:lnSpc>
              <a:spcBef>
                <a:spcPts val="75"/>
              </a:spcBef>
              <a:spcAft>
                <a:spcPts val="0"/>
              </a:spcAft>
            </a:pPr>
            <a:r>
              <a:rPr lang="en-US" sz="1600" dirty="0"/>
              <a:t>*Is it stable or going through rapid change and restructuring?</a:t>
            </a:r>
          </a:p>
          <a:p>
            <a:pPr>
              <a:lnSpc>
                <a:spcPct val="100000"/>
              </a:lnSpc>
              <a:spcBef>
                <a:spcPts val="75"/>
              </a:spcBef>
              <a:spcAft>
                <a:spcPts val="0"/>
              </a:spcAft>
            </a:pPr>
            <a:r>
              <a:rPr lang="en-US" sz="1600" b="1" dirty="0">
                <a:solidFill>
                  <a:srgbClr val="FF0000"/>
                </a:solidFill>
                <a:latin typeface="+mn-lt"/>
              </a:rPr>
              <a:t>Describe the industry concentration;</a:t>
            </a:r>
          </a:p>
          <a:p>
            <a:pPr>
              <a:lnSpc>
                <a:spcPct val="100000"/>
              </a:lnSpc>
              <a:spcBef>
                <a:spcPts val="75"/>
              </a:spcBef>
              <a:spcAft>
                <a:spcPts val="0"/>
              </a:spcAft>
            </a:pPr>
            <a:r>
              <a:rPr lang="en-US" sz="1600" dirty="0"/>
              <a:t>1. Are they just a few large producers or many small producers?</a:t>
            </a:r>
          </a:p>
          <a:p>
            <a:pPr>
              <a:lnSpc>
                <a:spcPct val="100000"/>
              </a:lnSpc>
              <a:spcBef>
                <a:spcPts val="75"/>
              </a:spcBef>
              <a:spcAft>
                <a:spcPts val="0"/>
              </a:spcAft>
            </a:pPr>
            <a:r>
              <a:rPr lang="en-US" sz="1600" dirty="0"/>
              <a:t>2. Describe the major competitors?</a:t>
            </a:r>
          </a:p>
          <a:p>
            <a:pPr>
              <a:lnSpc>
                <a:spcPct val="100000"/>
              </a:lnSpc>
              <a:spcBef>
                <a:spcPts val="75"/>
              </a:spcBef>
              <a:spcAft>
                <a:spcPts val="0"/>
              </a:spcAft>
            </a:pPr>
            <a:r>
              <a:rPr lang="en-US" sz="1600" dirty="0"/>
              <a:t>3. Will you compete directly against them?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7"/>
          <p:cNvSpPr>
            <a:spLocks noGrp="1"/>
          </p:cNvSpPr>
          <p:nvPr>
            <p:ph type="title"/>
          </p:nvPr>
        </p:nvSpPr>
        <p:spPr/>
        <p:txBody>
          <a:bodyPr rtlCol="0"/>
          <a:lstStyle/>
          <a:p>
            <a:r>
              <a:rPr lang="en-US" dirty="0"/>
              <a:t>INTRODUCTION </a:t>
            </a:r>
          </a:p>
        </p:txBody>
      </p:sp>
      <p:sp>
        <p:nvSpPr>
          <p:cNvPr id="1048599" name="Content Placeholder 2"/>
          <p:cNvSpPr>
            <a:spLocks noGrp="1"/>
          </p:cNvSpPr>
          <p:nvPr>
            <p:ph idx="1"/>
          </p:nvPr>
        </p:nvSpPr>
        <p:spPr/>
        <p:txBody>
          <a:bodyPr rtlCol="0">
            <a:noAutofit/>
          </a:bodyPr>
          <a:lstStyle/>
          <a:p>
            <a:r>
              <a:rPr lang="en-US" b="1" dirty="0">
                <a:solidFill>
                  <a:srgbClr val="FFFF00"/>
                </a:solidFill>
                <a:latin typeface="+mn-lt"/>
              </a:rPr>
              <a:t>The presentation will cover:</a:t>
            </a:r>
          </a:p>
          <a:p>
            <a:r>
              <a:rPr lang="en-US" dirty="0"/>
              <a:t>What a feasibility study is, </a:t>
            </a:r>
          </a:p>
          <a:p>
            <a:r>
              <a:rPr lang="en-US" dirty="0"/>
              <a:t>Steps to consider for a successful feasibility,</a:t>
            </a:r>
          </a:p>
          <a:p>
            <a:r>
              <a:rPr lang="en-US" dirty="0"/>
              <a:t>Pitfalls, </a:t>
            </a:r>
          </a:p>
          <a:p>
            <a:r>
              <a:rPr lang="en-US" dirty="0"/>
              <a:t>Critical factors, and </a:t>
            </a:r>
          </a:p>
          <a:p>
            <a:r>
              <a:rPr lang="en-US" dirty="0"/>
              <a:t>Reasons for failure in new agribusiness ventures,  as well as </a:t>
            </a:r>
            <a:endParaRPr lang="zh-CN" altLang="en-US"/>
          </a:p>
          <a:p>
            <a:r>
              <a:rPr lang="en-US" dirty="0"/>
              <a:t>Process of conducting a feasibility analysis.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7"/>
          <p:cNvSpPr>
            <a:spLocks noGrp="1"/>
          </p:cNvSpPr>
          <p:nvPr>
            <p:ph type="title"/>
          </p:nvPr>
        </p:nvSpPr>
        <p:spPr/>
        <p:txBody>
          <a:bodyPr rtlCol="0"/>
          <a:lstStyle/>
          <a:p>
            <a:r>
              <a:rPr lang="en-US" sz="3100" dirty="0"/>
              <a:t>STAGES OF FEASIBILITY ASSESSMENT CONT..</a:t>
            </a:r>
          </a:p>
        </p:txBody>
      </p:sp>
      <p:sp>
        <p:nvSpPr>
          <p:cNvPr id="1048665" name="Content Placeholder 2"/>
          <p:cNvSpPr>
            <a:spLocks noGrp="1"/>
          </p:cNvSpPr>
          <p:nvPr>
            <p:ph idx="1"/>
          </p:nvPr>
        </p:nvSpPr>
        <p:spPr/>
        <p:txBody>
          <a:bodyPr rtlCol="0">
            <a:noAutofit/>
          </a:bodyPr>
          <a:lstStyle/>
          <a:p>
            <a:pPr>
              <a:lnSpc>
                <a:spcPct val="100000"/>
              </a:lnSpc>
              <a:spcBef>
                <a:spcPts val="75"/>
              </a:spcBef>
              <a:spcAft>
                <a:spcPts val="0"/>
              </a:spcAft>
            </a:pPr>
            <a:r>
              <a:rPr lang="en-US" sz="1500" b="1" dirty="0">
                <a:solidFill>
                  <a:srgbClr val="FF0000"/>
                </a:solidFill>
                <a:latin typeface="+mn-lt"/>
              </a:rPr>
              <a:t>3) Financial projection or Economic feasibility</a:t>
            </a:r>
          </a:p>
          <a:p>
            <a:pPr>
              <a:lnSpc>
                <a:spcPct val="100000"/>
              </a:lnSpc>
              <a:spcBef>
                <a:spcPts val="75"/>
              </a:spcBef>
              <a:spcAft>
                <a:spcPts val="0"/>
              </a:spcAft>
            </a:pPr>
            <a:r>
              <a:rPr lang="en-US" sz="1500" dirty="0"/>
              <a:t>Assess the “seed capital” needs of the business project during the investigation process and start-up, and how these needs to be met.</a:t>
            </a:r>
          </a:p>
          <a:p>
            <a:pPr>
              <a:lnSpc>
                <a:spcPct val="100000"/>
              </a:lnSpc>
              <a:spcBef>
                <a:spcPts val="75"/>
              </a:spcBef>
              <a:spcAft>
                <a:spcPts val="0"/>
              </a:spcAft>
            </a:pPr>
            <a:r>
              <a:rPr lang="en-US" sz="1500" dirty="0"/>
              <a:t>Estimate capital requirements for facilities, equipment and inventories.Estimate working capital needs.</a:t>
            </a:r>
          </a:p>
          <a:p>
            <a:pPr>
              <a:lnSpc>
                <a:spcPct val="100000"/>
              </a:lnSpc>
              <a:spcBef>
                <a:spcPts val="75"/>
              </a:spcBef>
              <a:spcAft>
                <a:spcPts val="0"/>
              </a:spcAft>
            </a:pPr>
            <a:r>
              <a:rPr lang="en-US" sz="1500" dirty="0"/>
              <a:t>Estimate start-up capital needs until revenues are realized at full capacity.</a:t>
            </a:r>
          </a:p>
          <a:p>
            <a:pPr>
              <a:lnSpc>
                <a:spcPct val="100000"/>
              </a:lnSpc>
              <a:spcBef>
                <a:spcPts val="75"/>
              </a:spcBef>
              <a:spcAft>
                <a:spcPts val="0"/>
              </a:spcAft>
            </a:pPr>
            <a:r>
              <a:rPr lang="en-US" sz="1500" dirty="0"/>
              <a:t>Estimate contingency capital needs due to construction delays, technology malfunction, market access delays etc.</a:t>
            </a:r>
          </a:p>
          <a:p>
            <a:pPr>
              <a:lnSpc>
                <a:spcPct val="100000"/>
              </a:lnSpc>
              <a:spcBef>
                <a:spcPts val="75"/>
              </a:spcBef>
              <a:spcAft>
                <a:spcPts val="0"/>
              </a:spcAft>
            </a:pPr>
            <a:r>
              <a:rPr lang="en-US" sz="1500" dirty="0"/>
              <a:t>Budget expected costs and returns of various alternatives</a:t>
            </a:r>
          </a:p>
          <a:p>
            <a:pPr>
              <a:lnSpc>
                <a:spcPct val="100000"/>
              </a:lnSpc>
              <a:spcBef>
                <a:spcPts val="75"/>
              </a:spcBef>
              <a:spcAft>
                <a:spcPts val="0"/>
              </a:spcAft>
            </a:pPr>
            <a:r>
              <a:rPr lang="en-US" sz="1500" dirty="0"/>
              <a:t>Estimate the expected revenue, costs and net profit</a:t>
            </a:r>
          </a:p>
          <a:p>
            <a:pPr>
              <a:lnSpc>
                <a:spcPct val="100000"/>
              </a:lnSpc>
              <a:spcBef>
                <a:spcPts val="75"/>
              </a:spcBef>
              <a:spcAft>
                <a:spcPts val="0"/>
              </a:spcAft>
            </a:pPr>
            <a:r>
              <a:rPr lang="en-US" sz="1500" dirty="0"/>
              <a:t>Calculate expected cash flows during the start period and when the business reaches capacity.</a:t>
            </a:r>
          </a:p>
          <a:p>
            <a:pPr>
              <a:lnSpc>
                <a:spcPct val="100000"/>
              </a:lnSpc>
              <a:spcBef>
                <a:spcPts val="75"/>
              </a:spcBef>
              <a:spcAft>
                <a:spcPts val="0"/>
              </a:spcAft>
            </a:pPr>
            <a:r>
              <a:rPr lang="en-US" sz="1500" dirty="0"/>
              <a:t>Identify limitations or constraints of the economic analysis.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7"/>
          <p:cNvSpPr>
            <a:spLocks noGrp="1"/>
          </p:cNvSpPr>
          <p:nvPr>
            <p:ph type="title"/>
          </p:nvPr>
        </p:nvSpPr>
        <p:spPr/>
        <p:txBody>
          <a:bodyPr rtlCol="0"/>
          <a:lstStyle/>
          <a:p>
            <a:r>
              <a:rPr lang="en-US" sz="3000" dirty="0"/>
              <a:t>STAGES OF FEASIBILITY ASSESSMENT CONT...</a:t>
            </a:r>
          </a:p>
        </p:txBody>
      </p:sp>
      <p:sp>
        <p:nvSpPr>
          <p:cNvPr id="1048667" name="Content Placeholder 2"/>
          <p:cNvSpPr>
            <a:spLocks noGrp="1"/>
          </p:cNvSpPr>
          <p:nvPr>
            <p:ph idx="1"/>
          </p:nvPr>
        </p:nvSpPr>
        <p:spPr/>
        <p:txBody>
          <a:bodyPr rtlCol="0">
            <a:noAutofit/>
          </a:bodyPr>
          <a:lstStyle/>
          <a:p>
            <a:pPr>
              <a:lnSpc>
                <a:spcPct val="100000"/>
              </a:lnSpc>
              <a:spcBef>
                <a:spcPts val="0"/>
              </a:spcBef>
              <a:spcAft>
                <a:spcPts val="0"/>
              </a:spcAft>
            </a:pPr>
            <a:r>
              <a:rPr lang="en-US" sz="1500" b="1" dirty="0">
                <a:solidFill>
                  <a:srgbClr val="FF0000"/>
                </a:solidFill>
                <a:latin typeface="+mn-lt"/>
              </a:rPr>
              <a:t>4) Technical considerations or technical feasibility</a:t>
            </a:r>
          </a:p>
          <a:p>
            <a:pPr>
              <a:lnSpc>
                <a:spcPct val="100000"/>
              </a:lnSpc>
              <a:spcBef>
                <a:spcPts val="0"/>
              </a:spcBef>
              <a:spcAft>
                <a:spcPts val="0"/>
              </a:spcAft>
            </a:pPr>
            <a:r>
              <a:rPr lang="en-US" sz="1500" b="1" dirty="0">
                <a:solidFill>
                  <a:srgbClr val="FFFF00"/>
                </a:solidFill>
                <a:latin typeface="+mn-lt"/>
              </a:rPr>
              <a:t>Facility needs</a:t>
            </a:r>
          </a:p>
          <a:p>
            <a:pPr>
              <a:lnSpc>
                <a:spcPct val="100000"/>
              </a:lnSpc>
              <a:spcBef>
                <a:spcPts val="0"/>
              </a:spcBef>
              <a:spcAft>
                <a:spcPts val="0"/>
              </a:spcAft>
            </a:pPr>
            <a:r>
              <a:rPr lang="en-US" sz="1500" dirty="0"/>
              <a:t>This stage assesses whether the technology required for the project is available or can be developed within the project constraints.</a:t>
            </a:r>
          </a:p>
          <a:p>
            <a:pPr>
              <a:lnSpc>
                <a:spcPct val="100000"/>
              </a:lnSpc>
              <a:spcBef>
                <a:spcPts val="0"/>
              </a:spcBef>
              <a:spcAft>
                <a:spcPts val="0"/>
              </a:spcAft>
            </a:pPr>
            <a:r>
              <a:rPr lang="en-US" sz="1500" dirty="0"/>
              <a:t>Estimate the size and type of production facilities.</a:t>
            </a:r>
          </a:p>
          <a:p>
            <a:pPr>
              <a:lnSpc>
                <a:spcPct val="100000"/>
              </a:lnSpc>
              <a:spcBef>
                <a:spcPts val="0"/>
              </a:spcBef>
              <a:spcAft>
                <a:spcPts val="0"/>
              </a:spcAft>
            </a:pPr>
            <a:r>
              <a:rPr lang="en-US" sz="1500" dirty="0"/>
              <a:t>Investigate the need for related buildings, equipment, rolling-stork, etc.</a:t>
            </a:r>
          </a:p>
          <a:p>
            <a:pPr>
              <a:lnSpc>
                <a:spcPct val="100000"/>
              </a:lnSpc>
              <a:spcBef>
                <a:spcPts val="0"/>
              </a:spcBef>
              <a:spcAft>
                <a:spcPts val="0"/>
              </a:spcAft>
            </a:pPr>
            <a:r>
              <a:rPr lang="en-US" sz="1500" dirty="0"/>
              <a:t>Availability and suitability of the siteInvestigate access to:</a:t>
            </a:r>
          </a:p>
          <a:p>
            <a:pPr>
              <a:lnSpc>
                <a:spcPct val="100000"/>
              </a:lnSpc>
              <a:spcBef>
                <a:spcPts val="0"/>
              </a:spcBef>
              <a:spcAft>
                <a:spcPts val="0"/>
              </a:spcAft>
            </a:pPr>
            <a:r>
              <a:rPr lang="en-US" sz="1500" dirty="0"/>
              <a:t>1.raw materials, </a:t>
            </a:r>
          </a:p>
          <a:p>
            <a:pPr>
              <a:lnSpc>
                <a:spcPct val="100000"/>
              </a:lnSpc>
              <a:spcBef>
                <a:spcPts val="0"/>
              </a:spcBef>
              <a:spcAft>
                <a:spcPts val="0"/>
              </a:spcAft>
            </a:pPr>
            <a:r>
              <a:rPr lang="en-US" sz="1500" dirty="0"/>
              <a:t>2.transportation, </a:t>
            </a:r>
          </a:p>
          <a:p>
            <a:pPr>
              <a:lnSpc>
                <a:spcPct val="100000"/>
              </a:lnSpc>
              <a:spcBef>
                <a:spcPts val="0"/>
              </a:spcBef>
              <a:spcAft>
                <a:spcPts val="0"/>
              </a:spcAft>
            </a:pPr>
            <a:r>
              <a:rPr lang="en-US" sz="1500" dirty="0"/>
              <a:t>3.Labor, </a:t>
            </a:r>
          </a:p>
          <a:p>
            <a:pPr>
              <a:lnSpc>
                <a:spcPct val="100000"/>
              </a:lnSpc>
              <a:spcBef>
                <a:spcPts val="0"/>
              </a:spcBef>
              <a:spcAft>
                <a:spcPts val="0"/>
              </a:spcAft>
            </a:pPr>
            <a:r>
              <a:rPr lang="en-US" sz="1500" dirty="0"/>
              <a:t>4.production inputs (electricity, natural gas, water, etc)</a:t>
            </a:r>
          </a:p>
          <a:p>
            <a:pPr>
              <a:lnSpc>
                <a:spcPct val="100000"/>
              </a:lnSpc>
              <a:spcBef>
                <a:spcPts val="0"/>
              </a:spcBef>
              <a:spcAft>
                <a:spcPts val="0"/>
              </a:spcAft>
            </a:pPr>
            <a:r>
              <a:rPr lang="en-US" sz="1500" dirty="0"/>
              <a:t>Investigate potential emissions problems.</a:t>
            </a:r>
          </a:p>
          <a:p>
            <a:pPr>
              <a:lnSpc>
                <a:spcPct val="100000"/>
              </a:lnSpc>
              <a:spcBef>
                <a:spcPts val="0"/>
              </a:spcBef>
              <a:spcAft>
                <a:spcPts val="0"/>
              </a:spcAft>
            </a:pPr>
            <a:r>
              <a:rPr lang="en-US" sz="1500" dirty="0"/>
              <a:t>Analyze other environmental impactsIdentify regulatory requirements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7"/>
          <p:cNvSpPr>
            <a:spLocks noGrp="1"/>
          </p:cNvSpPr>
          <p:nvPr>
            <p:ph type="title"/>
          </p:nvPr>
        </p:nvSpPr>
        <p:spPr/>
        <p:txBody>
          <a:bodyPr rtlCol="0"/>
          <a:lstStyle/>
          <a:p>
            <a:r>
              <a:rPr lang="en-US" dirty="0"/>
              <a:t>STAGES OF FEASIBILITY </a:t>
            </a:r>
            <a:r>
              <a:rPr lang="en-US" sz="2900" dirty="0"/>
              <a:t>ASSESSMENT</a:t>
            </a:r>
            <a:r>
              <a:rPr lang="en-US" dirty="0"/>
              <a:t> CONT..</a:t>
            </a:r>
          </a:p>
        </p:txBody>
      </p:sp>
      <p:sp>
        <p:nvSpPr>
          <p:cNvPr id="1048669" name="Content Placeholder 2"/>
          <p:cNvSpPr>
            <a:spLocks noGrp="1"/>
          </p:cNvSpPr>
          <p:nvPr>
            <p:ph idx="1"/>
          </p:nvPr>
        </p:nvSpPr>
        <p:spPr/>
        <p:txBody>
          <a:bodyPr rtlCol="0">
            <a:noAutofit/>
          </a:bodyPr>
          <a:lstStyle/>
          <a:p>
            <a:pPr>
              <a:lnSpc>
                <a:spcPct val="100000"/>
              </a:lnSpc>
              <a:spcBef>
                <a:spcPts val="900"/>
              </a:spcBef>
              <a:spcAft>
                <a:spcPts val="0"/>
              </a:spcAft>
            </a:pPr>
            <a:r>
              <a:rPr lang="en-US" sz="1500" b="1" dirty="0">
                <a:solidFill>
                  <a:srgbClr val="FF0000"/>
                </a:solidFill>
                <a:latin typeface="+mn-lt"/>
              </a:rPr>
              <a:t>Technical considerations or technical feasibility CONT...</a:t>
            </a:r>
          </a:p>
          <a:p>
            <a:pPr>
              <a:lnSpc>
                <a:spcPct val="100000"/>
              </a:lnSpc>
              <a:spcBef>
                <a:spcPts val="900"/>
              </a:spcBef>
              <a:spcAft>
                <a:spcPts val="0"/>
              </a:spcAft>
            </a:pPr>
            <a:r>
              <a:rPr lang="en-US" sz="1500" dirty="0"/>
              <a:t>Raw materialsEstimate the amount of raw materials needed.</a:t>
            </a:r>
          </a:p>
          <a:p>
            <a:pPr>
              <a:lnSpc>
                <a:spcPct val="100000"/>
              </a:lnSpc>
              <a:spcBef>
                <a:spcPts val="900"/>
              </a:spcBef>
              <a:spcAft>
                <a:spcPts val="0"/>
              </a:spcAft>
            </a:pPr>
            <a:r>
              <a:rPr lang="en-US" sz="1500" dirty="0"/>
              <a:t>Investigate the current and future availability and access to raw materials.</a:t>
            </a:r>
          </a:p>
          <a:p>
            <a:pPr>
              <a:lnSpc>
                <a:spcPct val="100000"/>
              </a:lnSpc>
              <a:spcBef>
                <a:spcPts val="900"/>
              </a:spcBef>
              <a:spcAft>
                <a:spcPts val="0"/>
              </a:spcAft>
            </a:pPr>
            <a:r>
              <a:rPr lang="en-US" sz="1500" dirty="0"/>
              <a:t>Assess the quality and cost of raw materials and other inputsInvestigate the amount of labor including:</a:t>
            </a:r>
          </a:p>
          <a:p>
            <a:pPr>
              <a:lnSpc>
                <a:spcPct val="100000"/>
              </a:lnSpc>
              <a:spcBef>
                <a:spcPts val="900"/>
              </a:spcBef>
              <a:spcAft>
                <a:spcPts val="0"/>
              </a:spcAft>
            </a:pPr>
            <a:r>
              <a:rPr lang="en-US" sz="1500" b="1" dirty="0">
                <a:solidFill>
                  <a:srgbClr val="FFFF00"/>
                </a:solidFill>
                <a:latin typeface="+mn-lt"/>
              </a:rPr>
              <a:t>wage rates, </a:t>
            </a:r>
          </a:p>
          <a:p>
            <a:pPr>
              <a:lnSpc>
                <a:spcPct val="100000"/>
              </a:lnSpc>
              <a:spcBef>
                <a:spcPts val="900"/>
              </a:spcBef>
              <a:spcAft>
                <a:spcPts val="0"/>
              </a:spcAft>
            </a:pPr>
            <a:r>
              <a:rPr lang="en-US" sz="1500" b="1" dirty="0">
                <a:solidFill>
                  <a:srgbClr val="FFFF00"/>
                </a:solidFill>
                <a:latin typeface="+mn-lt"/>
              </a:rPr>
              <a:t>skill level, etc.</a:t>
            </a:r>
          </a:p>
          <a:p>
            <a:pPr>
              <a:lnSpc>
                <a:spcPct val="100000"/>
              </a:lnSpc>
              <a:spcBef>
                <a:spcPts val="900"/>
              </a:spcBef>
              <a:spcAft>
                <a:spcPts val="0"/>
              </a:spcAft>
            </a:pPr>
            <a:r>
              <a:rPr lang="en-US" sz="1500" dirty="0"/>
              <a:t>Assess the potential to access and attract qualified management personnel.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7"/>
          <p:cNvSpPr>
            <a:spLocks noGrp="1"/>
          </p:cNvSpPr>
          <p:nvPr>
            <p:ph type="title"/>
          </p:nvPr>
        </p:nvSpPr>
        <p:spPr/>
        <p:txBody>
          <a:bodyPr rtlCol="0"/>
          <a:lstStyle/>
          <a:p>
            <a:r>
              <a:rPr lang="en-US" sz="3000" dirty="0"/>
              <a:t>STAGES OF FEASIBILITY ASSESSMENT CONT...</a:t>
            </a:r>
          </a:p>
        </p:txBody>
      </p:sp>
      <p:sp>
        <p:nvSpPr>
          <p:cNvPr id="1048671" name="Content Placeholder 2"/>
          <p:cNvSpPr>
            <a:spLocks noGrp="1"/>
          </p:cNvSpPr>
          <p:nvPr>
            <p:ph idx="1"/>
          </p:nvPr>
        </p:nvSpPr>
        <p:spPr/>
        <p:txBody>
          <a:bodyPr rtlCol="0">
            <a:noAutofit/>
          </a:bodyPr>
          <a:lstStyle/>
          <a:p>
            <a:pPr>
              <a:lnSpc>
                <a:spcPct val="100000"/>
              </a:lnSpc>
              <a:spcBef>
                <a:spcPts val="0"/>
              </a:spcBef>
              <a:spcAft>
                <a:spcPts val="0"/>
              </a:spcAft>
            </a:pPr>
            <a:r>
              <a:rPr lang="en-US" sz="1500" b="1" dirty="0">
                <a:solidFill>
                  <a:srgbClr val="FF0000"/>
                </a:solidFill>
                <a:latin typeface="+mn-lt"/>
              </a:rPr>
              <a:t>5) Organization structure and managerial feasibility or operational feasibility</a:t>
            </a:r>
          </a:p>
          <a:p>
            <a:pPr>
              <a:lnSpc>
                <a:spcPct val="100000"/>
              </a:lnSpc>
              <a:spcBef>
                <a:spcPts val="0"/>
              </a:spcBef>
              <a:spcAft>
                <a:spcPts val="0"/>
              </a:spcAft>
            </a:pPr>
            <a:r>
              <a:rPr lang="en-US" sz="1500" dirty="0"/>
              <a:t>This stage assess whether the business can be implemented smoothly within the organizations existing structure and process.</a:t>
            </a:r>
          </a:p>
          <a:p>
            <a:pPr>
              <a:lnSpc>
                <a:spcPct val="100000"/>
              </a:lnSpc>
              <a:spcBef>
                <a:spcPts val="0"/>
              </a:spcBef>
              <a:spcAft>
                <a:spcPts val="0"/>
              </a:spcAft>
            </a:pPr>
            <a:r>
              <a:rPr lang="en-US" sz="1500" b="1" dirty="0">
                <a:solidFill>
                  <a:srgbClr val="FFFF00"/>
                </a:solidFill>
                <a:latin typeface="+mn-lt"/>
              </a:rPr>
              <a:t>Business structure</a:t>
            </a:r>
          </a:p>
          <a:p>
            <a:pPr>
              <a:lnSpc>
                <a:spcPct val="100000"/>
              </a:lnSpc>
              <a:spcBef>
                <a:spcPts val="0"/>
              </a:spcBef>
              <a:spcAft>
                <a:spcPts val="0"/>
              </a:spcAft>
            </a:pPr>
            <a:r>
              <a:rPr lang="en-US" sz="1500" dirty="0"/>
              <a:t>Identify the proposed legal structure of the businessOutline the staffing and governance structure of the business along with lines of authority and decision making structure.</a:t>
            </a:r>
          </a:p>
          <a:p>
            <a:pPr>
              <a:lnSpc>
                <a:spcPct val="100000"/>
              </a:lnSpc>
              <a:spcBef>
                <a:spcPts val="0"/>
              </a:spcBef>
              <a:spcAft>
                <a:spcPts val="0"/>
              </a:spcAft>
            </a:pPr>
            <a:r>
              <a:rPr lang="en-US" sz="1500" dirty="0"/>
              <a:t>Identify any potential joint venture partners, alliances or other important stockholders.</a:t>
            </a:r>
          </a:p>
          <a:p>
            <a:pPr>
              <a:lnSpc>
                <a:spcPct val="100000"/>
              </a:lnSpc>
              <a:spcBef>
                <a:spcPts val="0"/>
              </a:spcBef>
              <a:spcAft>
                <a:spcPts val="0"/>
              </a:spcAft>
            </a:pPr>
            <a:r>
              <a:rPr lang="en-US" sz="1500" dirty="0"/>
              <a:t>Identify the availability of the skills needed and experienced business managers.</a:t>
            </a:r>
          </a:p>
          <a:p>
            <a:pPr>
              <a:lnSpc>
                <a:spcPct val="100000"/>
              </a:lnSpc>
              <a:spcBef>
                <a:spcPts val="0"/>
              </a:spcBef>
              <a:spcAft>
                <a:spcPts val="0"/>
              </a:spcAft>
            </a:pPr>
            <a:r>
              <a:rPr lang="en-US" sz="1500" dirty="0"/>
              <a:t>Identify the availability of consultants and service providers with the skills needed to realize the project, including legal, accounting, industry experts,etc.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7"/>
          <p:cNvSpPr>
            <a:spLocks noGrp="1"/>
          </p:cNvSpPr>
          <p:nvPr>
            <p:ph type="title"/>
          </p:nvPr>
        </p:nvSpPr>
        <p:spPr/>
        <p:txBody>
          <a:bodyPr rtlCol="0"/>
          <a:lstStyle/>
          <a:p>
            <a:r>
              <a:rPr lang="en-US" sz="3000" dirty="0"/>
              <a:t>STAGES OF FEASIBILITY ASSESSMENT CONT...</a:t>
            </a:r>
          </a:p>
        </p:txBody>
      </p:sp>
      <p:sp>
        <p:nvSpPr>
          <p:cNvPr id="1048673" name="Content Placeholder 2"/>
          <p:cNvSpPr>
            <a:spLocks noGrp="1"/>
          </p:cNvSpPr>
          <p:nvPr>
            <p:ph idx="1"/>
          </p:nvPr>
        </p:nvSpPr>
        <p:spPr/>
        <p:txBody>
          <a:bodyPr rtlCol="0">
            <a:noAutofit/>
          </a:bodyPr>
          <a:lstStyle/>
          <a:p>
            <a:pPr>
              <a:lnSpc>
                <a:spcPct val="100000"/>
              </a:lnSpc>
              <a:spcBef>
                <a:spcPts val="0"/>
              </a:spcBef>
              <a:spcAft>
                <a:spcPts val="0"/>
              </a:spcAft>
            </a:pPr>
            <a:r>
              <a:rPr lang="en-US" sz="1500" b="1" dirty="0">
                <a:solidFill>
                  <a:srgbClr val="FF0000"/>
                </a:solidFill>
                <a:latin typeface="+mn-lt"/>
              </a:rPr>
              <a:t>6) Schedule feasibility</a:t>
            </a:r>
          </a:p>
          <a:p>
            <a:pPr>
              <a:lnSpc>
                <a:spcPct val="100000"/>
              </a:lnSpc>
              <a:spcBef>
                <a:spcPts val="0"/>
              </a:spcBef>
              <a:spcAft>
                <a:spcPts val="0"/>
              </a:spcAft>
            </a:pPr>
            <a:r>
              <a:rPr lang="en-US" sz="1500" dirty="0"/>
              <a:t>This stage evaluates whether the project or business can be completed within the desired time frame, taking into account resource availability and potential delays.</a:t>
            </a:r>
          </a:p>
          <a:p>
            <a:pPr>
              <a:lnSpc>
                <a:spcPct val="100000"/>
              </a:lnSpc>
              <a:spcBef>
                <a:spcPts val="0"/>
              </a:spcBef>
              <a:spcAft>
                <a:spcPts val="0"/>
              </a:spcAft>
            </a:pPr>
            <a:r>
              <a:rPr lang="en-US" sz="1500" b="1" dirty="0">
                <a:solidFill>
                  <a:srgbClr val="FF0000"/>
                </a:solidFill>
                <a:latin typeface="+mn-lt"/>
              </a:rPr>
              <a:t>7) Risk analysis</a:t>
            </a:r>
          </a:p>
          <a:p>
            <a:pPr>
              <a:lnSpc>
                <a:spcPct val="100000"/>
              </a:lnSpc>
              <a:spcBef>
                <a:spcPts val="0"/>
              </a:spcBef>
              <a:spcAft>
                <a:spcPts val="0"/>
              </a:spcAft>
            </a:pPr>
            <a:r>
              <a:rPr lang="en-US" sz="1500" dirty="0"/>
              <a:t>This involves identifying and analyzing potential risks associated with the business or project and developing strategies to mitigate them.</a:t>
            </a:r>
          </a:p>
          <a:p>
            <a:pPr>
              <a:lnSpc>
                <a:spcPct val="100000"/>
              </a:lnSpc>
              <a:spcBef>
                <a:spcPts val="0"/>
              </a:spcBef>
              <a:spcAft>
                <a:spcPts val="0"/>
              </a:spcAft>
            </a:pPr>
            <a:r>
              <a:rPr lang="en-US" sz="1500" b="1" dirty="0">
                <a:solidFill>
                  <a:srgbClr val="FF0000"/>
                </a:solidFill>
                <a:latin typeface="+mn-lt"/>
              </a:rPr>
              <a:t>8) Final evaluation</a:t>
            </a:r>
          </a:p>
          <a:p>
            <a:pPr>
              <a:lnSpc>
                <a:spcPct val="100000"/>
              </a:lnSpc>
              <a:spcBef>
                <a:spcPts val="0"/>
              </a:spcBef>
              <a:spcAft>
                <a:spcPts val="0"/>
              </a:spcAft>
            </a:pPr>
            <a:r>
              <a:rPr lang="en-US" sz="1500" dirty="0"/>
              <a:t>Based on the findings of the feasibility study a final evaluation is conducted to determine whether the project should be pursued or not.</a:t>
            </a:r>
          </a:p>
          <a:p>
            <a:pPr>
              <a:lnSpc>
                <a:spcPct val="100000"/>
              </a:lnSpc>
              <a:spcBef>
                <a:spcPts val="0"/>
              </a:spcBef>
              <a:spcAft>
                <a:spcPts val="0"/>
              </a:spcAft>
            </a:pPr>
            <a:r>
              <a:rPr lang="en-US" sz="1500" b="1" dirty="0">
                <a:solidFill>
                  <a:srgbClr val="FF0000"/>
                </a:solidFill>
                <a:latin typeface="+mn-lt"/>
              </a:rPr>
              <a:t>9) Legal feasibility</a:t>
            </a:r>
          </a:p>
          <a:p>
            <a:pPr>
              <a:lnSpc>
                <a:spcPct val="100000"/>
              </a:lnSpc>
              <a:spcBef>
                <a:spcPts val="0"/>
              </a:spcBef>
              <a:spcAft>
                <a:spcPts val="0"/>
              </a:spcAft>
            </a:pPr>
            <a:r>
              <a:rPr lang="en-US" sz="1500" dirty="0"/>
              <a:t>This stage examines whether the project complies with laws, regulations, and other legal requirements.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048685"/>
          <p:cNvSpPr>
            <a:spLocks noGrp="1"/>
          </p:cNvSpPr>
          <p:nvPr>
            <p:ph type="title"/>
          </p:nvPr>
        </p:nvSpPr>
        <p:spPr/>
        <p:txBody>
          <a:bodyPr/>
          <a:lstStyle/>
          <a:p>
            <a:r>
              <a:rPr lang="en-US"/>
              <a:t>HOW TO CONDUCT A FEASIBILITY SAMPLE CONT...</a:t>
            </a:r>
          </a:p>
        </p:txBody>
      </p:sp>
      <p:sp>
        <p:nvSpPr>
          <p:cNvPr id="1048687" name="Content Placeholder 1048686"/>
          <p:cNvSpPr>
            <a:spLocks noGrp="1"/>
          </p:cNvSpPr>
          <p:nvPr>
            <p:ph idx="1"/>
          </p:nvPr>
        </p:nvSpPr>
        <p:spPr/>
        <p:txBody>
          <a:bodyPr/>
          <a:lstStyle/>
          <a:p>
            <a:endParaRPr lang="en-US"/>
          </a:p>
        </p:txBody>
      </p:sp>
      <p:pic>
        <p:nvPicPr>
          <p:cNvPr id="2097164" name="Picture 2097163"/>
          <p:cNvPicPr>
            <a:picLocks/>
          </p:cNvPicPr>
          <p:nvPr/>
        </p:nvPicPr>
        <p:blipFill>
          <a:blip r:embed="rId2"/>
          <a:stretch>
            <a:fillRect/>
          </a:stretch>
        </p:blipFill>
        <p:spPr>
          <a:xfrm>
            <a:off x="206910" y="985285"/>
            <a:ext cx="8730178" cy="462149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7"/>
          <p:cNvSpPr>
            <a:spLocks noGrp="1"/>
          </p:cNvSpPr>
          <p:nvPr>
            <p:ph type="title"/>
          </p:nvPr>
        </p:nvSpPr>
        <p:spPr/>
        <p:txBody>
          <a:bodyPr rtlCol="0"/>
          <a:lstStyle/>
          <a:p>
            <a:r>
              <a:rPr lang="en-US" dirty="0"/>
              <a:t>WHAT IS A FEASIBILITY STUDY?</a:t>
            </a:r>
          </a:p>
        </p:txBody>
      </p:sp>
      <p:sp>
        <p:nvSpPr>
          <p:cNvPr id="1048603" name="Content Placeholder 2"/>
          <p:cNvSpPr>
            <a:spLocks noGrp="1"/>
          </p:cNvSpPr>
          <p:nvPr>
            <p:ph idx="1"/>
          </p:nvPr>
        </p:nvSpPr>
        <p:spPr/>
        <p:txBody>
          <a:bodyPr rtlCol="0">
            <a:normAutofit/>
          </a:bodyPr>
          <a:lstStyle/>
          <a:p>
            <a:r>
              <a:rPr lang="en-US" dirty="0"/>
              <a:t>A feasibility study is a systematic analysis and evaluation of the potential viability of a proposed project, venture, or investment opportunity. </a:t>
            </a:r>
          </a:p>
          <a:p>
            <a:r>
              <a:rPr lang="en-US" dirty="0"/>
              <a:t>A Feasibility study examines if a proposed project is doable and evaluates it's changes of success.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Title 7"/>
          <p:cNvSpPr>
            <a:spLocks noGrp="1"/>
          </p:cNvSpPr>
          <p:nvPr>
            <p:ph type="title"/>
          </p:nvPr>
        </p:nvSpPr>
        <p:spPr/>
        <p:txBody>
          <a:bodyPr rtlCol="0"/>
          <a:lstStyle/>
          <a:p>
            <a:r>
              <a:rPr lang="en-US" sz="3000" dirty="0"/>
              <a:t>3.2 HOW TO CONDUCT A FEASIBILITY SAMPLE </a:t>
            </a:r>
          </a:p>
        </p:txBody>
      </p:sp>
      <p:sp>
        <p:nvSpPr>
          <p:cNvPr id="1048675" name="Content Placeholder 2"/>
          <p:cNvSpPr>
            <a:spLocks noGrp="1"/>
          </p:cNvSpPr>
          <p:nvPr>
            <p:ph idx="1"/>
          </p:nvPr>
        </p:nvSpPr>
        <p:spPr/>
        <p:txBody>
          <a:bodyPr rtlCol="0">
            <a:noAutofit/>
          </a:bodyPr>
          <a:lstStyle/>
          <a:p>
            <a:pPr>
              <a:lnSpc>
                <a:spcPct val="100000"/>
              </a:lnSpc>
              <a:spcBef>
                <a:spcPts val="0"/>
              </a:spcBef>
              <a:spcAft>
                <a:spcPts val="0"/>
              </a:spcAft>
            </a:pPr>
            <a:r>
              <a:rPr lang="en-US" sz="1500" b="1" dirty="0">
                <a:solidFill>
                  <a:srgbClr val="92D04F"/>
                </a:solidFill>
              </a:rPr>
              <a:t>Feasibility </a:t>
            </a:r>
            <a:r>
              <a:rPr lang="en-US" sz="1500" dirty="0"/>
              <a:t>- A Feasibility study examines if a proposed project is doable and evaluates it's changes of success.</a:t>
            </a:r>
          </a:p>
          <a:p>
            <a:pPr>
              <a:lnSpc>
                <a:spcPct val="100000"/>
              </a:lnSpc>
              <a:spcBef>
                <a:spcPts val="0"/>
              </a:spcBef>
              <a:spcAft>
                <a:spcPts val="0"/>
              </a:spcAft>
            </a:pPr>
            <a:r>
              <a:rPr lang="en-US" sz="1500" dirty="0"/>
              <a:t>For a successful Feasibility Study, the following steps have to be considered;</a:t>
            </a:r>
          </a:p>
          <a:p>
            <a:pPr>
              <a:lnSpc>
                <a:spcPct val="100000"/>
              </a:lnSpc>
              <a:spcBef>
                <a:spcPts val="0"/>
              </a:spcBef>
              <a:spcAft>
                <a:spcPts val="0"/>
              </a:spcAft>
            </a:pPr>
            <a:r>
              <a:rPr lang="en-US" sz="1500" b="1" dirty="0">
                <a:solidFill>
                  <a:srgbClr val="FF0000"/>
                </a:solidFill>
                <a:latin typeface="+mn-lt"/>
              </a:rPr>
              <a:t>Step 1: Do the Preliminary Analysis </a:t>
            </a:r>
          </a:p>
          <a:p>
            <a:pPr>
              <a:lnSpc>
                <a:spcPct val="100000"/>
              </a:lnSpc>
              <a:spcBef>
                <a:spcPts val="0"/>
              </a:spcBef>
              <a:spcAft>
                <a:spcPts val="0"/>
              </a:spcAft>
            </a:pPr>
            <a:r>
              <a:rPr lang="en-US" sz="1500" dirty="0"/>
              <a:t>This is the initial process at the start of the project that determines whether the concept viable or capable of working successfully.</a:t>
            </a:r>
          </a:p>
          <a:p>
            <a:pPr>
              <a:lnSpc>
                <a:spcPct val="100000"/>
              </a:lnSpc>
              <a:spcBef>
                <a:spcPts val="0"/>
              </a:spcBef>
              <a:spcAft>
                <a:spcPts val="0"/>
              </a:spcAft>
            </a:pPr>
            <a:r>
              <a:rPr lang="en-US" sz="1500" dirty="0"/>
              <a:t>This can be done by;</a:t>
            </a:r>
          </a:p>
          <a:p>
            <a:pPr>
              <a:lnSpc>
                <a:spcPct val="100000"/>
              </a:lnSpc>
              <a:spcBef>
                <a:spcPts val="0"/>
              </a:spcBef>
              <a:spcAft>
                <a:spcPts val="0"/>
              </a:spcAft>
            </a:pPr>
            <a:r>
              <a:rPr lang="en-US" sz="1500" dirty="0"/>
              <a:t>1. Laying out what you want from the project and why it matter to your team of business.</a:t>
            </a:r>
          </a:p>
          <a:p>
            <a:pPr>
              <a:lnSpc>
                <a:spcPct val="100000"/>
              </a:lnSpc>
              <a:spcBef>
                <a:spcPts val="0"/>
              </a:spcBef>
              <a:spcAft>
                <a:spcPts val="0"/>
              </a:spcAft>
            </a:pPr>
            <a:r>
              <a:rPr lang="en-US" sz="1500" dirty="0"/>
              <a:t>2. Look for similar projects out there and see if they have been successful.</a:t>
            </a:r>
          </a:p>
          <a:p>
            <a:pPr>
              <a:lnSpc>
                <a:spcPct val="100000"/>
              </a:lnSpc>
              <a:spcBef>
                <a:spcPts val="0"/>
              </a:spcBef>
              <a:spcAft>
                <a:spcPts val="0"/>
              </a:spcAft>
            </a:pPr>
            <a:r>
              <a:rPr lang="en-US" sz="1500" dirty="0"/>
              <a:t>3. Figure out what sets your idea apart, maybe it's your team, the location, or the technology you use.</a:t>
            </a:r>
          </a:p>
          <a:p>
            <a:pPr>
              <a:lnSpc>
                <a:spcPct val="100000"/>
              </a:lnSpc>
              <a:spcBef>
                <a:spcPts val="0"/>
              </a:spcBef>
              <a:spcAft>
                <a:spcPts val="0"/>
              </a:spcAft>
            </a:pPr>
            <a:r>
              <a:rPr lang="en-US" sz="1500" dirty="0"/>
              <a:t>4. Determine the risk by listing out the things that could go wrong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7"/>
          <p:cNvSpPr>
            <a:spLocks noGrp="1"/>
          </p:cNvSpPr>
          <p:nvPr>
            <p:ph type="title"/>
          </p:nvPr>
        </p:nvSpPr>
        <p:spPr>
          <a:xfrm>
            <a:off x="924450" y="369769"/>
            <a:ext cx="7302780" cy="1067116"/>
          </a:xfrm>
        </p:spPr>
        <p:txBody>
          <a:bodyPr rtlCol="0"/>
          <a:lstStyle/>
          <a:p>
            <a:r>
              <a:rPr lang="en-US" sz="2900" dirty="0"/>
              <a:t>STEPS TO CONSIDER FOR A SUCCESSFUL FEASIBILITY  </a:t>
            </a:r>
          </a:p>
          <a:p>
            <a:endParaRPr lang="en-US" sz="2900" dirty="0"/>
          </a:p>
        </p:txBody>
      </p:sp>
      <p:sp>
        <p:nvSpPr>
          <p:cNvPr id="1048605" name="Content Placeholder 2"/>
          <p:cNvSpPr>
            <a:spLocks noGrp="1"/>
          </p:cNvSpPr>
          <p:nvPr>
            <p:ph idx="1"/>
          </p:nvPr>
        </p:nvSpPr>
        <p:spPr>
          <a:xfrm>
            <a:off x="924450" y="1252000"/>
            <a:ext cx="7302780" cy="3575087"/>
          </a:xfrm>
        </p:spPr>
        <p:txBody>
          <a:bodyPr rtlCol="0">
            <a:noAutofit/>
          </a:bodyPr>
          <a:lstStyle/>
          <a:p>
            <a:pPr>
              <a:lnSpc>
                <a:spcPct val="100000"/>
              </a:lnSpc>
              <a:spcBef>
                <a:spcPts val="0"/>
              </a:spcBef>
              <a:spcAft>
                <a:spcPts val="0"/>
              </a:spcAft>
            </a:pPr>
            <a:r>
              <a:rPr lang="en-US" sz="1500" dirty="0">
                <a:solidFill>
                  <a:srgbClr val="FFFF00"/>
                </a:solidFill>
              </a:rPr>
              <a:t>Step 1: </a:t>
            </a:r>
          </a:p>
          <a:p>
            <a:pPr>
              <a:lnSpc>
                <a:spcPct val="100000"/>
              </a:lnSpc>
              <a:spcBef>
                <a:spcPts val="0"/>
              </a:spcBef>
              <a:spcAft>
                <a:spcPts val="0"/>
              </a:spcAft>
            </a:pPr>
            <a:r>
              <a:rPr lang="en-US" sz="1500" b="1" u="sng" dirty="0">
                <a:solidFill>
                  <a:srgbClr val="FF0000"/>
                </a:solidFill>
                <a:latin typeface="+mn-lt"/>
              </a:rPr>
              <a:t>Do the Preliminary Analysis </a:t>
            </a:r>
          </a:p>
          <a:p>
            <a:pPr>
              <a:lnSpc>
                <a:spcPct val="100000"/>
              </a:lnSpc>
              <a:spcBef>
                <a:spcPts val="0"/>
              </a:spcBef>
              <a:spcAft>
                <a:spcPts val="0"/>
              </a:spcAft>
            </a:pPr>
            <a:r>
              <a:rPr lang="en-US" sz="1500" dirty="0"/>
              <a:t>This is the initial process at the start of the project that determines whether the concept viable or capable of working successfully.</a:t>
            </a:r>
          </a:p>
          <a:p>
            <a:pPr>
              <a:lnSpc>
                <a:spcPct val="100000"/>
              </a:lnSpc>
              <a:spcBef>
                <a:spcPts val="0"/>
              </a:spcBef>
              <a:spcAft>
                <a:spcPts val="0"/>
              </a:spcAft>
            </a:pPr>
            <a:r>
              <a:rPr lang="en-US" sz="1500" dirty="0"/>
              <a:t>This can be done by;</a:t>
            </a:r>
          </a:p>
          <a:p>
            <a:pPr>
              <a:lnSpc>
                <a:spcPct val="100000"/>
              </a:lnSpc>
              <a:spcBef>
                <a:spcPts val="0"/>
              </a:spcBef>
              <a:spcAft>
                <a:spcPts val="0"/>
              </a:spcAft>
            </a:pPr>
            <a:r>
              <a:rPr lang="en-US" sz="1500" dirty="0"/>
              <a:t>1. Laying out what you want from the project and why it matter to your team of business.</a:t>
            </a:r>
          </a:p>
          <a:p>
            <a:pPr>
              <a:lnSpc>
                <a:spcPct val="100000"/>
              </a:lnSpc>
              <a:spcBef>
                <a:spcPts val="0"/>
              </a:spcBef>
              <a:spcAft>
                <a:spcPts val="0"/>
              </a:spcAft>
            </a:pPr>
            <a:r>
              <a:rPr lang="en-US" sz="1500" dirty="0"/>
              <a:t>2. Look for similar projects out there and see if they have been successful.</a:t>
            </a:r>
          </a:p>
          <a:p>
            <a:pPr>
              <a:lnSpc>
                <a:spcPct val="100000"/>
              </a:lnSpc>
              <a:spcBef>
                <a:spcPts val="0"/>
              </a:spcBef>
              <a:spcAft>
                <a:spcPts val="0"/>
              </a:spcAft>
            </a:pPr>
            <a:r>
              <a:rPr lang="en-US" sz="1500" dirty="0"/>
              <a:t>3. Figure out what sets your idea apart, maybe it's your team, the location, or the technology you use.</a:t>
            </a:r>
          </a:p>
          <a:p>
            <a:pPr>
              <a:lnSpc>
                <a:spcPct val="100000"/>
              </a:lnSpc>
              <a:spcBef>
                <a:spcPts val="0"/>
              </a:spcBef>
              <a:spcAft>
                <a:spcPts val="0"/>
              </a:spcAft>
            </a:pPr>
            <a:r>
              <a:rPr lang="en-US" sz="1500" dirty="0"/>
              <a:t>4. Determine the risk by listing out the things that could go wrong.</a:t>
            </a:r>
          </a:p>
          <a:p>
            <a:pPr>
              <a:lnSpc>
                <a:spcPct val="100000"/>
              </a:lnSpc>
              <a:spcBef>
                <a:spcPts val="0"/>
              </a:spcBef>
              <a:spcAft>
                <a:spcPts val="0"/>
              </a:spcAft>
            </a:pPr>
            <a:r>
              <a:rPr lang="en-US" sz="1500" dirty="0"/>
              <a:t>Once all this is done, you'll better understand whether it's worth digging deeper in the projects feasibility.</a:t>
            </a:r>
          </a:p>
          <a:p>
            <a:pPr>
              <a:lnSpc>
                <a:spcPct val="100000"/>
              </a:lnSpc>
              <a:spcBef>
                <a:spcPts val="0"/>
              </a:spcBef>
              <a:spcAft>
                <a:spcPts val="0"/>
              </a:spcAft>
            </a:pPr>
            <a:endParaRPr lang="en-US" sz="15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7"/>
          <p:cNvSpPr>
            <a:spLocks noGrp="1"/>
          </p:cNvSpPr>
          <p:nvPr>
            <p:ph type="title"/>
          </p:nvPr>
        </p:nvSpPr>
        <p:spPr/>
        <p:txBody>
          <a:bodyPr rtlCol="0"/>
          <a:lstStyle/>
          <a:p>
            <a:r>
              <a:rPr lang="en-US" dirty="0"/>
              <a:t>STEPS CONTINUES </a:t>
            </a:r>
          </a:p>
        </p:txBody>
      </p:sp>
      <p:sp>
        <p:nvSpPr>
          <p:cNvPr id="1048607" name="Content Placeholder 2"/>
          <p:cNvSpPr>
            <a:spLocks noGrp="1"/>
          </p:cNvSpPr>
          <p:nvPr>
            <p:ph idx="1"/>
          </p:nvPr>
        </p:nvSpPr>
        <p:spPr/>
        <p:txBody>
          <a:bodyPr rtlCol="0">
            <a:noAutofit/>
          </a:bodyPr>
          <a:lstStyle/>
          <a:p>
            <a:r>
              <a:rPr lang="en-US" dirty="0">
                <a:solidFill>
                  <a:srgbClr val="FFFF00"/>
                </a:solidFill>
              </a:rPr>
              <a:t>Step 2:</a:t>
            </a:r>
            <a:r>
              <a:rPr lang="en-US" dirty="0"/>
              <a:t> </a:t>
            </a:r>
          </a:p>
          <a:p>
            <a:r>
              <a:rPr lang="en-US" b="1" u="sng" dirty="0">
                <a:solidFill>
                  <a:srgbClr val="FF0000"/>
                </a:solidFill>
                <a:latin typeface="+mn-lt"/>
              </a:rPr>
              <a:t>Determine the Impact Of The Project</a:t>
            </a:r>
            <a:r>
              <a:rPr lang="en-US" dirty="0"/>
              <a:t>.</a:t>
            </a:r>
          </a:p>
          <a:p>
            <a:r>
              <a:rPr lang="en-US" dirty="0"/>
              <a:t>To determine your project's impact, you have to nail down what the project is all about.</a:t>
            </a:r>
          </a:p>
          <a:p>
            <a:r>
              <a:rPr lang="en-US" dirty="0"/>
              <a:t>That means getting a clear idea it's goals, tasks, costs, and deadlines and identify everyone involved.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7"/>
          <p:cNvSpPr>
            <a:spLocks noGrp="1"/>
          </p:cNvSpPr>
          <p:nvPr>
            <p:ph type="title"/>
          </p:nvPr>
        </p:nvSpPr>
        <p:spPr/>
        <p:txBody>
          <a:bodyPr rtlCol="0"/>
          <a:lstStyle/>
          <a:p>
            <a:r>
              <a:rPr lang="en-US" dirty="0"/>
              <a:t>AGENDA</a:t>
            </a:r>
          </a:p>
        </p:txBody>
      </p:sp>
      <p:sp>
        <p:nvSpPr>
          <p:cNvPr id="1048601" name="Content Placeholder 2"/>
          <p:cNvSpPr>
            <a:spLocks noGrp="1"/>
          </p:cNvSpPr>
          <p:nvPr>
            <p:ph idx="1"/>
          </p:nvPr>
        </p:nvSpPr>
        <p:spPr/>
        <p:txBody>
          <a:bodyPr rtlCol="0">
            <a:normAutofit/>
          </a:bodyPr>
          <a:lstStyle/>
          <a:p>
            <a:r>
              <a:rPr lang="en-US" dirty="0"/>
              <a:t>What is a feasibility study?</a:t>
            </a:r>
          </a:p>
          <a:p>
            <a:r>
              <a:rPr lang="en-US" dirty="0"/>
              <a:t> Steps to consider for a successful feasibility</a:t>
            </a:r>
          </a:p>
          <a:p>
            <a:r>
              <a:rPr lang="en-US" dirty="0"/>
              <a:t>1. Pitfalls in Selecting New Ventures</a:t>
            </a:r>
          </a:p>
          <a:p>
            <a:r>
              <a:rPr lang="en-US" dirty="0"/>
              <a:t>2. Critical Factors for New Venture Development</a:t>
            </a:r>
          </a:p>
          <a:p>
            <a:r>
              <a:rPr lang="en-US" dirty="0"/>
              <a:t>3. Why New Ventures Fail</a:t>
            </a:r>
          </a:p>
          <a:p>
            <a:r>
              <a:rPr lang="en-US" dirty="0"/>
              <a:t>4. Feasibility Analysis</a:t>
            </a:r>
          </a:p>
          <a:p>
            <a:r>
              <a:rPr lang="en-US" dirty="0"/>
              <a:t>     4.1 Stages in Feasibility Assessment</a:t>
            </a:r>
          </a:p>
          <a:p>
            <a:r>
              <a:rPr lang="en-US" dirty="0"/>
              <a:t>     4.2 Conducting a Feasibility Study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7"/>
          <p:cNvSpPr>
            <a:spLocks noGrp="1"/>
          </p:cNvSpPr>
          <p:nvPr>
            <p:ph type="title"/>
          </p:nvPr>
        </p:nvSpPr>
        <p:spPr/>
        <p:txBody>
          <a:bodyPr rtlCol="0"/>
          <a:lstStyle/>
          <a:p>
            <a:r>
              <a:rPr lang="en-US" dirty="0"/>
              <a:t>STEPS CONTINUES </a:t>
            </a:r>
          </a:p>
        </p:txBody>
      </p:sp>
      <p:sp>
        <p:nvSpPr>
          <p:cNvPr id="1048609" name="Content Placeholder 2"/>
          <p:cNvSpPr>
            <a:spLocks noGrp="1"/>
          </p:cNvSpPr>
          <p:nvPr>
            <p:ph idx="1"/>
          </p:nvPr>
        </p:nvSpPr>
        <p:spPr/>
        <p:txBody>
          <a:bodyPr rtlCol="0">
            <a:noAutofit/>
          </a:bodyPr>
          <a:lstStyle/>
          <a:p>
            <a:pPr>
              <a:lnSpc>
                <a:spcPct val="100000"/>
              </a:lnSpc>
              <a:spcBef>
                <a:spcPts val="0"/>
              </a:spcBef>
              <a:spcAft>
                <a:spcPts val="0"/>
              </a:spcAft>
            </a:pPr>
            <a:r>
              <a:rPr lang="en-US" dirty="0">
                <a:solidFill>
                  <a:srgbClr val="FFFF00"/>
                </a:solidFill>
              </a:rPr>
              <a:t>Step 3: </a:t>
            </a:r>
          </a:p>
          <a:p>
            <a:pPr>
              <a:lnSpc>
                <a:spcPct val="100000"/>
              </a:lnSpc>
              <a:spcBef>
                <a:spcPts val="0"/>
              </a:spcBef>
              <a:spcAft>
                <a:spcPts val="0"/>
              </a:spcAft>
            </a:pPr>
            <a:r>
              <a:rPr lang="en-US" b="0" u="sng" dirty="0">
                <a:solidFill>
                  <a:srgbClr val="FF0000">
                    <a:alpha val="100000"/>
                  </a:srgbClr>
                </a:solidFill>
                <a:latin typeface="ChunkFive"/>
              </a:rPr>
              <a:t>Prepare a projected income statement.</a:t>
            </a:r>
          </a:p>
          <a:p>
            <a:pPr>
              <a:lnSpc>
                <a:spcPct val="100000"/>
              </a:lnSpc>
              <a:spcBef>
                <a:spcPts val="0"/>
              </a:spcBef>
              <a:spcAft>
                <a:spcPts val="0"/>
              </a:spcAft>
            </a:pPr>
            <a:r>
              <a:rPr lang="en-US" dirty="0"/>
              <a:t>This is done by looking into the business decisions.</a:t>
            </a:r>
          </a:p>
          <a:p>
            <a:pPr>
              <a:lnSpc>
                <a:spcPct val="100000"/>
              </a:lnSpc>
              <a:spcBef>
                <a:spcPts val="0"/>
              </a:spcBef>
              <a:spcAft>
                <a:spcPts val="0"/>
              </a:spcAft>
            </a:pPr>
            <a:r>
              <a:rPr lang="en-US" dirty="0"/>
              <a:t>The project income statement tells you all about the estimated revenue and expenses, serving as a vital tool for informed business decisions.</a:t>
            </a:r>
          </a:p>
          <a:p>
            <a:pPr>
              <a:lnSpc>
                <a:spcPct val="100000"/>
              </a:lnSpc>
              <a:spcBef>
                <a:spcPts val="0"/>
              </a:spcBef>
              <a:spcAft>
                <a:spcPts val="0"/>
              </a:spcAft>
            </a:pPr>
            <a:r>
              <a:rPr lang="en-US" dirty="0"/>
              <a:t>Factors shaping this statement include;</a:t>
            </a:r>
          </a:p>
          <a:p>
            <a:pPr>
              <a:lnSpc>
                <a:spcPct val="100000"/>
              </a:lnSpc>
              <a:spcBef>
                <a:spcPts val="0"/>
              </a:spcBef>
              <a:spcAft>
                <a:spcPts val="0"/>
              </a:spcAft>
            </a:pPr>
            <a:r>
              <a:rPr lang="en-US" dirty="0"/>
              <a:t>1. service provided</a:t>
            </a:r>
          </a:p>
          <a:p>
            <a:pPr>
              <a:lnSpc>
                <a:spcPct val="100000"/>
              </a:lnSpc>
              <a:spcBef>
                <a:spcPts val="0"/>
              </a:spcBef>
              <a:spcAft>
                <a:spcPts val="0"/>
              </a:spcAft>
            </a:pPr>
            <a:r>
              <a:rPr lang="en-US" dirty="0"/>
              <a:t>2. service fee</a:t>
            </a:r>
          </a:p>
          <a:p>
            <a:pPr>
              <a:lnSpc>
                <a:spcPct val="100000"/>
              </a:lnSpc>
              <a:spcBef>
                <a:spcPts val="0"/>
              </a:spcBef>
              <a:spcAft>
                <a:spcPts val="0"/>
              </a:spcAft>
            </a:pPr>
            <a:r>
              <a:rPr lang="en-US" dirty="0"/>
              <a:t>3. service volume.</a:t>
            </a:r>
          </a:p>
          <a:p>
            <a:pPr>
              <a:lnSpc>
                <a:spcPct val="100000"/>
              </a:lnSpc>
              <a:spcBef>
                <a:spcPts val="0"/>
              </a:spcBef>
              <a:spcAft>
                <a:spcPts val="0"/>
              </a:spcAft>
            </a:pPr>
            <a:r>
              <a:rPr lang="en-US" dirty="0"/>
              <a:t>4. Revenue adjustment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7"/>
          <p:cNvSpPr>
            <a:spLocks noGrp="1"/>
          </p:cNvSpPr>
          <p:nvPr>
            <p:ph type="title"/>
          </p:nvPr>
        </p:nvSpPr>
        <p:spPr/>
        <p:txBody>
          <a:bodyPr rtlCol="0"/>
          <a:lstStyle/>
          <a:p>
            <a:r>
              <a:rPr lang="en-US" dirty="0"/>
              <a:t>STEPS CONTINUES </a:t>
            </a:r>
          </a:p>
        </p:txBody>
      </p:sp>
      <p:sp>
        <p:nvSpPr>
          <p:cNvPr id="1048611" name="Content Placeholder 2"/>
          <p:cNvSpPr>
            <a:spLocks noGrp="1"/>
          </p:cNvSpPr>
          <p:nvPr>
            <p:ph idx="1"/>
          </p:nvPr>
        </p:nvSpPr>
        <p:spPr/>
        <p:txBody>
          <a:bodyPr rtlCol="0">
            <a:noAutofit/>
          </a:bodyPr>
          <a:lstStyle/>
          <a:p>
            <a:r>
              <a:rPr lang="en-US" dirty="0">
                <a:solidFill>
                  <a:srgbClr val="FFFF00"/>
                </a:solidFill>
              </a:rPr>
              <a:t>Step 4: </a:t>
            </a:r>
          </a:p>
          <a:p>
            <a:r>
              <a:rPr lang="en-US" b="0" u="sng" dirty="0">
                <a:solidFill>
                  <a:srgbClr val="FF0000"/>
                </a:solidFill>
                <a:latin typeface="ChunkFive"/>
              </a:rPr>
              <a:t>Perform Market Research.</a:t>
            </a:r>
          </a:p>
          <a:p>
            <a:r>
              <a:rPr lang="en-US" dirty="0"/>
              <a:t>Market Research is crucial for understanding which your potential customers want and need, helping you understand whether there is a market for a product or service. </a:t>
            </a:r>
          </a:p>
          <a:p>
            <a:r>
              <a:rPr lang="en-US" dirty="0"/>
              <a:t>It also let's you size up your competition and determine the best way to position your business for success.</a:t>
            </a:r>
          </a:p>
          <a:p>
            <a:r>
              <a:rPr lang="en-US" dirty="0"/>
              <a:t>One way to conduct a Market Research is through Market Survey</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7"/>
          <p:cNvSpPr>
            <a:spLocks noGrp="1"/>
          </p:cNvSpPr>
          <p:nvPr>
            <p:ph type="title"/>
          </p:nvPr>
        </p:nvSpPr>
        <p:spPr/>
        <p:txBody>
          <a:bodyPr rtlCol="0"/>
          <a:lstStyle/>
          <a:p>
            <a:r>
              <a:rPr lang="en-US" dirty="0"/>
              <a:t>STEPS CONTINUES </a:t>
            </a:r>
          </a:p>
        </p:txBody>
      </p:sp>
      <p:sp>
        <p:nvSpPr>
          <p:cNvPr id="1048613" name="Content Placeholder 2"/>
          <p:cNvSpPr>
            <a:spLocks noGrp="1"/>
          </p:cNvSpPr>
          <p:nvPr>
            <p:ph idx="1"/>
          </p:nvPr>
        </p:nvSpPr>
        <p:spPr/>
        <p:txBody>
          <a:bodyPr rtlCol="0">
            <a:noAutofit/>
          </a:bodyPr>
          <a:lstStyle/>
          <a:p>
            <a:pPr>
              <a:lnSpc>
                <a:spcPct val="100000"/>
              </a:lnSpc>
              <a:spcBef>
                <a:spcPts val="0"/>
              </a:spcBef>
              <a:spcAft>
                <a:spcPts val="0"/>
              </a:spcAft>
            </a:pPr>
            <a:r>
              <a:rPr lang="en-US" sz="1500" dirty="0">
                <a:solidFill>
                  <a:srgbClr val="FFFF00"/>
                </a:solidFill>
              </a:rPr>
              <a:t>Step 5: </a:t>
            </a:r>
          </a:p>
          <a:p>
            <a:pPr>
              <a:lnSpc>
                <a:spcPct val="100000"/>
              </a:lnSpc>
              <a:spcBef>
                <a:spcPts val="0"/>
              </a:spcBef>
              <a:spcAft>
                <a:spcPts val="0"/>
              </a:spcAft>
            </a:pPr>
            <a:r>
              <a:rPr lang="en-US" sz="1500" b="1" u="sng" dirty="0">
                <a:solidFill>
                  <a:srgbClr val="FF0000"/>
                </a:solidFill>
                <a:latin typeface="ChunkFive"/>
              </a:rPr>
              <a:t>Create an Opening-day balance sheet</a:t>
            </a:r>
          </a:p>
          <a:p>
            <a:pPr>
              <a:lnSpc>
                <a:spcPct val="100000"/>
              </a:lnSpc>
              <a:spcBef>
                <a:spcPts val="0"/>
              </a:spcBef>
              <a:spcAft>
                <a:spcPts val="0"/>
              </a:spcAft>
            </a:pPr>
            <a:r>
              <a:rPr lang="en-US" sz="1500" dirty="0"/>
              <a:t>One of the smartest way to collect all your assets, liability and equity is by starting with an opening-day balance sheet.</a:t>
            </a:r>
          </a:p>
          <a:p>
            <a:pPr>
              <a:lnSpc>
                <a:spcPct val="100000"/>
              </a:lnSpc>
              <a:spcBef>
                <a:spcPts val="0"/>
              </a:spcBef>
              <a:spcAft>
                <a:spcPts val="0"/>
              </a:spcAft>
            </a:pPr>
            <a:r>
              <a:rPr lang="en-US" sz="1500" dirty="0"/>
              <a:t>Firstly, input all your assets you will need to run your operation smoothly.</a:t>
            </a:r>
          </a:p>
          <a:p>
            <a:pPr>
              <a:lnSpc>
                <a:spcPct val="100000"/>
              </a:lnSpc>
              <a:spcBef>
                <a:spcPts val="0"/>
              </a:spcBef>
              <a:spcAft>
                <a:spcPts val="0"/>
              </a:spcAft>
            </a:pPr>
            <a:r>
              <a:rPr lang="en-US" sz="1500" dirty="0"/>
              <a:t>This includes:</a:t>
            </a:r>
          </a:p>
          <a:p>
            <a:pPr>
              <a:lnSpc>
                <a:spcPct val="100000"/>
              </a:lnSpc>
              <a:spcBef>
                <a:spcPts val="0"/>
              </a:spcBef>
              <a:spcAft>
                <a:spcPts val="0"/>
              </a:spcAft>
            </a:pPr>
            <a:r>
              <a:rPr lang="en-US" sz="1500" dirty="0"/>
              <a:t>1. Day to day expense inventory (goods held for resale)</a:t>
            </a:r>
          </a:p>
          <a:p>
            <a:pPr>
              <a:lnSpc>
                <a:spcPct val="100000"/>
              </a:lnSpc>
              <a:spcBef>
                <a:spcPts val="0"/>
              </a:spcBef>
              <a:spcAft>
                <a:spcPts val="0"/>
              </a:spcAft>
            </a:pPr>
            <a:r>
              <a:rPr lang="en-US" sz="1500" dirty="0"/>
              <a:t>2. Equipment</a:t>
            </a:r>
          </a:p>
          <a:p>
            <a:pPr>
              <a:lnSpc>
                <a:spcPct val="100000"/>
              </a:lnSpc>
              <a:spcBef>
                <a:spcPts val="0"/>
              </a:spcBef>
              <a:spcAft>
                <a:spcPts val="0"/>
              </a:spcAft>
            </a:pPr>
            <a:r>
              <a:rPr lang="en-US" sz="1500" dirty="0"/>
              <a:t>3. Property all the essentials.</a:t>
            </a:r>
          </a:p>
          <a:p>
            <a:pPr>
              <a:lnSpc>
                <a:spcPct val="100000"/>
              </a:lnSpc>
              <a:spcBef>
                <a:spcPts val="0"/>
              </a:spcBef>
              <a:spcAft>
                <a:spcPts val="0"/>
              </a:spcAft>
            </a:pPr>
            <a:r>
              <a:rPr lang="en-US" sz="1500" dirty="0"/>
              <a:t>Next List Liabilities, like Loans and leases, and how much you will need to invest.</a:t>
            </a:r>
          </a:p>
          <a:p>
            <a:pPr>
              <a:lnSpc>
                <a:spcPct val="100000"/>
              </a:lnSpc>
              <a:spcBef>
                <a:spcPts val="0"/>
              </a:spcBef>
              <a:spcAft>
                <a:spcPts val="0"/>
              </a:spcAft>
            </a:pPr>
            <a:r>
              <a:rPr lang="en-US" sz="1500" dirty="0"/>
              <a:t>Although it may take time having these details, they put you on the right financial track.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7"/>
          <p:cNvSpPr>
            <a:spLocks noGrp="1"/>
          </p:cNvSpPr>
          <p:nvPr>
            <p:ph type="title"/>
          </p:nvPr>
        </p:nvSpPr>
        <p:spPr/>
        <p:txBody>
          <a:bodyPr rtlCol="0"/>
          <a:lstStyle/>
          <a:p>
            <a:r>
              <a:rPr lang="en-US" dirty="0"/>
              <a:t>STEPS CONTINUES </a:t>
            </a:r>
          </a:p>
        </p:txBody>
      </p:sp>
      <p:sp>
        <p:nvSpPr>
          <p:cNvPr id="1048615" name="Content Placeholder 2"/>
          <p:cNvSpPr>
            <a:spLocks noGrp="1"/>
          </p:cNvSpPr>
          <p:nvPr>
            <p:ph idx="1"/>
          </p:nvPr>
        </p:nvSpPr>
        <p:spPr/>
        <p:txBody>
          <a:bodyPr rtlCol="0">
            <a:noAutofit/>
          </a:bodyPr>
          <a:lstStyle/>
          <a:p>
            <a:r>
              <a:rPr lang="en-US" sz="1600" b="1" dirty="0">
                <a:solidFill>
                  <a:srgbClr val="FFFF00"/>
                </a:solidFill>
                <a:latin typeface="+mn-lt"/>
              </a:rPr>
              <a:t>Step 6: </a:t>
            </a:r>
          </a:p>
          <a:p>
            <a:r>
              <a:rPr lang="en-US" sz="1600" b="1" u="sng" dirty="0">
                <a:solidFill>
                  <a:srgbClr val="FF0000"/>
                </a:solidFill>
                <a:latin typeface="ChunkFive"/>
              </a:rPr>
              <a:t>Review and analyse all the data.</a:t>
            </a:r>
          </a:p>
          <a:p>
            <a:r>
              <a:rPr lang="en-US" sz="1600" dirty="0"/>
              <a:t>Cross check the data against it's original source and flag any inconsistencies.</a:t>
            </a:r>
          </a:p>
          <a:p>
            <a:r>
              <a:rPr lang="en-US" sz="1600" dirty="0"/>
              <a:t>The whole point of feasibility study is to help you make better decisions so that the data you collect needs to back up those choices.</a:t>
            </a:r>
          </a:p>
          <a:p>
            <a:r>
              <a:rPr lang="en-US" sz="1600" dirty="0"/>
              <a:t>Hence, it is important to review the study by considering both the upsides and downsides of the project.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7"/>
          <p:cNvSpPr>
            <a:spLocks noGrp="1"/>
          </p:cNvSpPr>
          <p:nvPr>
            <p:ph type="title"/>
          </p:nvPr>
        </p:nvSpPr>
        <p:spPr/>
        <p:txBody>
          <a:bodyPr rtlCol="0"/>
          <a:lstStyle/>
          <a:p>
            <a:r>
              <a:rPr lang="en-US" dirty="0"/>
              <a:t>STEPS CONTINUES </a:t>
            </a:r>
          </a:p>
        </p:txBody>
      </p:sp>
      <p:sp>
        <p:nvSpPr>
          <p:cNvPr id="1048617" name="Content Placeholder 2"/>
          <p:cNvSpPr>
            <a:spLocks noGrp="1"/>
          </p:cNvSpPr>
          <p:nvPr>
            <p:ph idx="1"/>
          </p:nvPr>
        </p:nvSpPr>
        <p:spPr/>
        <p:txBody>
          <a:bodyPr rtlCol="0">
            <a:noAutofit/>
          </a:bodyPr>
          <a:lstStyle/>
          <a:p>
            <a:r>
              <a:rPr lang="en-US" sz="1500" b="1" dirty="0">
                <a:solidFill>
                  <a:srgbClr val="FFFF00"/>
                </a:solidFill>
                <a:latin typeface="+mn-lt"/>
              </a:rPr>
              <a:t>Step 7: </a:t>
            </a:r>
          </a:p>
          <a:p>
            <a:r>
              <a:rPr lang="en-US" sz="1500" b="0" u="sng" dirty="0">
                <a:solidFill>
                  <a:srgbClr val="FF0000"/>
                </a:solidFill>
                <a:latin typeface="ChunkFive"/>
              </a:rPr>
              <a:t>Reach a Go or No-go decision.</a:t>
            </a:r>
          </a:p>
          <a:p>
            <a:r>
              <a:rPr lang="en-US" sz="1500" dirty="0"/>
              <a:t>This is where you decide to the project a greenlight or not.</a:t>
            </a:r>
          </a:p>
          <a:p>
            <a:r>
              <a:rPr lang="en-US" sz="1500" dirty="0"/>
              <a:t>Were you decide whether the project is worth your time, effort and money.</a:t>
            </a:r>
          </a:p>
          <a:p>
            <a:r>
              <a:rPr lang="en-US" sz="1500" dirty="0"/>
              <a:t>And whether it aligns with the Agribusiness venture on strategic goals and long-term aspiration.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7"/>
          <p:cNvSpPr>
            <a:spLocks noGrp="1"/>
          </p:cNvSpPr>
          <p:nvPr>
            <p:ph type="title"/>
          </p:nvPr>
        </p:nvSpPr>
        <p:spPr/>
        <p:txBody>
          <a:bodyPr rtlCol="0"/>
          <a:lstStyle/>
          <a:p>
            <a:r>
              <a:rPr lang="en-US" sz="2700" dirty="0"/>
              <a:t>HOW TO CONDUCT A FEASIBILITY SAMPLE CONT...</a:t>
            </a:r>
          </a:p>
        </p:txBody>
      </p:sp>
      <p:sp>
        <p:nvSpPr>
          <p:cNvPr id="1048677" name="Content Placeholder 2"/>
          <p:cNvSpPr>
            <a:spLocks noGrp="1"/>
          </p:cNvSpPr>
          <p:nvPr>
            <p:ph idx="1"/>
          </p:nvPr>
        </p:nvSpPr>
        <p:spPr/>
        <p:txBody>
          <a:bodyPr rtlCol="0">
            <a:noAutofit/>
          </a:bodyPr>
          <a:lstStyle/>
          <a:p>
            <a:pPr>
              <a:lnSpc>
                <a:spcPct val="100000"/>
              </a:lnSpc>
              <a:spcBef>
                <a:spcPts val="0"/>
              </a:spcBef>
              <a:spcAft>
                <a:spcPts val="0"/>
              </a:spcAft>
            </a:pPr>
            <a:r>
              <a:rPr lang="en-US" sz="1600" b="1" dirty="0">
                <a:solidFill>
                  <a:srgbClr val="FF0000"/>
                </a:solidFill>
                <a:latin typeface="+mn-lt"/>
              </a:rPr>
              <a:t>Step 2: Determine the Impact Of The Project.</a:t>
            </a:r>
          </a:p>
          <a:p>
            <a:pPr>
              <a:lnSpc>
                <a:spcPct val="100000"/>
              </a:lnSpc>
              <a:spcBef>
                <a:spcPts val="0"/>
              </a:spcBef>
              <a:spcAft>
                <a:spcPts val="0"/>
              </a:spcAft>
            </a:pPr>
            <a:r>
              <a:rPr lang="en-US" sz="1600" dirty="0"/>
              <a:t>To determine your project's impact</a:t>
            </a:r>
          </a:p>
          <a:p>
            <a:pPr>
              <a:lnSpc>
                <a:spcPct val="100000"/>
              </a:lnSpc>
              <a:spcBef>
                <a:spcPts val="0"/>
              </a:spcBef>
              <a:spcAft>
                <a:spcPts val="0"/>
              </a:spcAft>
            </a:pPr>
            <a:r>
              <a:rPr lang="en-US" sz="1600" dirty="0"/>
              <a:t>You have to nail down what the project is all about.</a:t>
            </a:r>
          </a:p>
          <a:p>
            <a:pPr>
              <a:lnSpc>
                <a:spcPct val="100000"/>
              </a:lnSpc>
              <a:spcBef>
                <a:spcPts val="0"/>
              </a:spcBef>
              <a:spcAft>
                <a:spcPts val="0"/>
              </a:spcAft>
            </a:pPr>
            <a:r>
              <a:rPr lang="en-US" sz="1600" dirty="0"/>
              <a:t>That means getting a clear idea it's goals, tasks, costs, and deadlines and identify everyone involved.</a:t>
            </a:r>
          </a:p>
          <a:p>
            <a:pPr>
              <a:lnSpc>
                <a:spcPct val="100000"/>
              </a:lnSpc>
              <a:spcBef>
                <a:spcPts val="0"/>
              </a:spcBef>
              <a:spcAft>
                <a:spcPts val="0"/>
              </a:spcAft>
            </a:pPr>
            <a:r>
              <a:rPr lang="en-US" sz="1600" b="1" dirty="0">
                <a:solidFill>
                  <a:srgbClr val="FF0000"/>
                </a:solidFill>
                <a:latin typeface="+mn-lt"/>
              </a:rPr>
              <a:t>Step 3: Prepare a projected income statement.</a:t>
            </a:r>
          </a:p>
          <a:p>
            <a:pPr>
              <a:lnSpc>
                <a:spcPct val="100000"/>
              </a:lnSpc>
              <a:spcBef>
                <a:spcPts val="0"/>
              </a:spcBef>
              <a:spcAft>
                <a:spcPts val="0"/>
              </a:spcAft>
            </a:pPr>
            <a:r>
              <a:rPr lang="en-US" sz="1600" dirty="0"/>
              <a:t>This is done by looking into the business decisions.</a:t>
            </a:r>
          </a:p>
          <a:p>
            <a:pPr>
              <a:lnSpc>
                <a:spcPct val="100000"/>
              </a:lnSpc>
              <a:spcBef>
                <a:spcPts val="0"/>
              </a:spcBef>
              <a:spcAft>
                <a:spcPts val="0"/>
              </a:spcAft>
            </a:pPr>
            <a:r>
              <a:rPr lang="en-US" sz="1600" dirty="0"/>
              <a:t>The project income statement tells you all about the estimated revenue and expenses, serving as a vital tool for informed business decisions.</a:t>
            </a:r>
          </a:p>
          <a:p>
            <a:pPr>
              <a:lnSpc>
                <a:spcPct val="100000"/>
              </a:lnSpc>
              <a:spcBef>
                <a:spcPts val="0"/>
              </a:spcBef>
              <a:spcAft>
                <a:spcPts val="0"/>
              </a:spcAft>
            </a:pPr>
            <a:r>
              <a:rPr lang="en-US" sz="1600" b="1" dirty="0">
                <a:solidFill>
                  <a:srgbClr val="FFFF00"/>
                </a:solidFill>
                <a:latin typeface="+mn-lt"/>
              </a:rPr>
              <a:t>Factors shaping this statement include;</a:t>
            </a:r>
          </a:p>
          <a:p>
            <a:pPr>
              <a:lnSpc>
                <a:spcPct val="100000"/>
              </a:lnSpc>
              <a:spcBef>
                <a:spcPts val="0"/>
              </a:spcBef>
              <a:spcAft>
                <a:spcPts val="0"/>
              </a:spcAft>
            </a:pPr>
            <a:r>
              <a:rPr lang="en-US" sz="1600" dirty="0"/>
              <a:t>1. service provided</a:t>
            </a:r>
          </a:p>
          <a:p>
            <a:pPr>
              <a:lnSpc>
                <a:spcPct val="100000"/>
              </a:lnSpc>
              <a:spcBef>
                <a:spcPts val="0"/>
              </a:spcBef>
              <a:spcAft>
                <a:spcPts val="0"/>
              </a:spcAft>
            </a:pPr>
            <a:r>
              <a:rPr lang="en-US" sz="1600" dirty="0"/>
              <a:t>2. service fee</a:t>
            </a:r>
          </a:p>
          <a:p>
            <a:pPr>
              <a:lnSpc>
                <a:spcPct val="100000"/>
              </a:lnSpc>
              <a:spcBef>
                <a:spcPts val="0"/>
              </a:spcBef>
              <a:spcAft>
                <a:spcPts val="0"/>
              </a:spcAft>
            </a:pPr>
            <a:r>
              <a:rPr lang="en-US" sz="1600" dirty="0"/>
              <a:t>3. service volume.</a:t>
            </a:r>
          </a:p>
          <a:p>
            <a:pPr>
              <a:lnSpc>
                <a:spcPct val="100000"/>
              </a:lnSpc>
              <a:spcBef>
                <a:spcPts val="0"/>
              </a:spcBef>
              <a:spcAft>
                <a:spcPts val="0"/>
              </a:spcAft>
            </a:pPr>
            <a:r>
              <a:rPr lang="en-US" sz="1600" dirty="0"/>
              <a:t>4. Revenue adjustment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Title 7"/>
          <p:cNvSpPr>
            <a:spLocks noGrp="1"/>
          </p:cNvSpPr>
          <p:nvPr>
            <p:ph type="title"/>
          </p:nvPr>
        </p:nvSpPr>
        <p:spPr/>
        <p:txBody>
          <a:bodyPr rtlCol="0"/>
          <a:lstStyle/>
          <a:p>
            <a:r>
              <a:rPr lang="en-US" sz="2700" dirty="0"/>
              <a:t>HOW TO CONDUCT A FEASIBILITY SAMPLE CONT...</a:t>
            </a:r>
          </a:p>
        </p:txBody>
      </p:sp>
      <p:sp>
        <p:nvSpPr>
          <p:cNvPr id="1048679" name="Content Placeholder 2"/>
          <p:cNvSpPr>
            <a:spLocks noGrp="1"/>
          </p:cNvSpPr>
          <p:nvPr>
            <p:ph idx="1"/>
          </p:nvPr>
        </p:nvSpPr>
        <p:spPr/>
        <p:txBody>
          <a:bodyPr rtlCol="0">
            <a:noAutofit/>
          </a:bodyPr>
          <a:lstStyle/>
          <a:p>
            <a:r>
              <a:rPr lang="en-US" b="1" dirty="0">
                <a:solidFill>
                  <a:srgbClr val="FF0000"/>
                </a:solidFill>
                <a:latin typeface="+mn-lt"/>
              </a:rPr>
              <a:t>Step 4: Perform Market Research.</a:t>
            </a:r>
          </a:p>
          <a:p>
            <a:r>
              <a:rPr lang="en-US" dirty="0"/>
              <a:t>Market Research is crucial for understanding which your potential customers want and need, helping you understand whether there is a market for a product or service. </a:t>
            </a:r>
          </a:p>
          <a:p>
            <a:r>
              <a:rPr lang="en-US" dirty="0"/>
              <a:t>It also let's you size up your competition and determine the best way to position your business for success.</a:t>
            </a:r>
          </a:p>
          <a:p>
            <a:r>
              <a:rPr lang="en-US" dirty="0"/>
              <a:t>One way to conduct a Market Research is through Market Survey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Title 7"/>
          <p:cNvSpPr>
            <a:spLocks noGrp="1"/>
          </p:cNvSpPr>
          <p:nvPr>
            <p:ph type="title"/>
          </p:nvPr>
        </p:nvSpPr>
        <p:spPr/>
        <p:txBody>
          <a:bodyPr rtlCol="0"/>
          <a:lstStyle/>
          <a:p>
            <a:r>
              <a:rPr lang="en-US" sz="2700" dirty="0"/>
              <a:t>HOW TO CONDUCT A FEASIBILITY SAMPLE CONT...</a:t>
            </a:r>
          </a:p>
        </p:txBody>
      </p:sp>
      <p:sp>
        <p:nvSpPr>
          <p:cNvPr id="1048681" name="Content Placeholder 2"/>
          <p:cNvSpPr>
            <a:spLocks noGrp="1"/>
          </p:cNvSpPr>
          <p:nvPr>
            <p:ph idx="1"/>
          </p:nvPr>
        </p:nvSpPr>
        <p:spPr/>
        <p:txBody>
          <a:bodyPr rtlCol="0">
            <a:noAutofit/>
          </a:bodyPr>
          <a:lstStyle/>
          <a:p>
            <a:pPr>
              <a:lnSpc>
                <a:spcPct val="100000"/>
              </a:lnSpc>
              <a:spcBef>
                <a:spcPts val="150"/>
              </a:spcBef>
              <a:spcAft>
                <a:spcPts val="0"/>
              </a:spcAft>
            </a:pPr>
            <a:r>
              <a:rPr lang="en-US" sz="1500" b="1" dirty="0">
                <a:solidFill>
                  <a:srgbClr val="BF0000"/>
                </a:solidFill>
              </a:rPr>
              <a:t>Step 5: Create an Opening-day balance sheet</a:t>
            </a:r>
          </a:p>
          <a:p>
            <a:pPr>
              <a:lnSpc>
                <a:spcPct val="100000"/>
              </a:lnSpc>
              <a:spcBef>
                <a:spcPts val="150"/>
              </a:spcBef>
              <a:spcAft>
                <a:spcPts val="0"/>
              </a:spcAft>
            </a:pPr>
            <a:r>
              <a:rPr lang="en-US" sz="1500" dirty="0"/>
              <a:t>One of the smartest way to collect all your assets, liability and equity is by starting with an opening-day balance sheet.</a:t>
            </a:r>
          </a:p>
          <a:p>
            <a:pPr>
              <a:lnSpc>
                <a:spcPct val="100000"/>
              </a:lnSpc>
              <a:spcBef>
                <a:spcPts val="150"/>
              </a:spcBef>
              <a:spcAft>
                <a:spcPts val="0"/>
              </a:spcAft>
            </a:pPr>
            <a:r>
              <a:rPr lang="en-US" sz="1500" dirty="0"/>
              <a:t>Firstly, input all your assets you will need to run your operation smoothly.</a:t>
            </a:r>
          </a:p>
          <a:p>
            <a:pPr>
              <a:lnSpc>
                <a:spcPct val="100000"/>
              </a:lnSpc>
              <a:spcBef>
                <a:spcPts val="150"/>
              </a:spcBef>
              <a:spcAft>
                <a:spcPts val="0"/>
              </a:spcAft>
            </a:pPr>
            <a:r>
              <a:rPr lang="en-US" sz="1500" b="1" dirty="0">
                <a:solidFill>
                  <a:srgbClr val="FFFF00"/>
                </a:solidFill>
                <a:latin typeface="+mn-lt"/>
              </a:rPr>
              <a:t>This includes:</a:t>
            </a:r>
          </a:p>
          <a:p>
            <a:pPr>
              <a:lnSpc>
                <a:spcPct val="100000"/>
              </a:lnSpc>
              <a:spcBef>
                <a:spcPts val="150"/>
              </a:spcBef>
              <a:spcAft>
                <a:spcPts val="0"/>
              </a:spcAft>
            </a:pPr>
            <a:r>
              <a:rPr lang="en-US" sz="1500" dirty="0"/>
              <a:t>1. Day to day expense inventory (goods held for resale)</a:t>
            </a:r>
          </a:p>
          <a:p>
            <a:pPr>
              <a:lnSpc>
                <a:spcPct val="100000"/>
              </a:lnSpc>
              <a:spcBef>
                <a:spcPts val="150"/>
              </a:spcBef>
              <a:spcAft>
                <a:spcPts val="0"/>
              </a:spcAft>
            </a:pPr>
            <a:r>
              <a:rPr lang="en-US" sz="1500" dirty="0"/>
              <a:t>2. Equipment</a:t>
            </a:r>
          </a:p>
          <a:p>
            <a:pPr>
              <a:lnSpc>
                <a:spcPct val="100000"/>
              </a:lnSpc>
              <a:spcBef>
                <a:spcPts val="150"/>
              </a:spcBef>
              <a:spcAft>
                <a:spcPts val="0"/>
              </a:spcAft>
            </a:pPr>
            <a:r>
              <a:rPr lang="en-US" sz="1500" dirty="0"/>
              <a:t>3. Property all the essentials.</a:t>
            </a:r>
          </a:p>
          <a:p>
            <a:pPr>
              <a:lnSpc>
                <a:spcPct val="100000"/>
              </a:lnSpc>
              <a:spcBef>
                <a:spcPts val="150"/>
              </a:spcBef>
              <a:spcAft>
                <a:spcPts val="0"/>
              </a:spcAft>
            </a:pPr>
            <a:r>
              <a:rPr lang="en-US" sz="1500" dirty="0"/>
              <a:t>Next List Liabilities, like Loans and leases, and how much you will need to invest.</a:t>
            </a:r>
          </a:p>
          <a:p>
            <a:pPr>
              <a:lnSpc>
                <a:spcPct val="100000"/>
              </a:lnSpc>
              <a:spcBef>
                <a:spcPts val="150"/>
              </a:spcBef>
              <a:spcAft>
                <a:spcPts val="0"/>
              </a:spcAft>
            </a:pPr>
            <a:r>
              <a:rPr lang="en-US" sz="1500" dirty="0"/>
              <a:t>Although it may take time having these details, they put you on the right financial track.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7"/>
          <p:cNvSpPr>
            <a:spLocks noGrp="1"/>
          </p:cNvSpPr>
          <p:nvPr>
            <p:ph type="title"/>
          </p:nvPr>
        </p:nvSpPr>
        <p:spPr/>
        <p:txBody>
          <a:bodyPr rtlCol="0"/>
          <a:lstStyle/>
          <a:p>
            <a:r>
              <a:rPr lang="en-US" sz="2700" dirty="0"/>
              <a:t>HOW TO CONDUCT A FEASIBILITY SAMPLE CONT...</a:t>
            </a:r>
          </a:p>
        </p:txBody>
      </p:sp>
      <p:sp>
        <p:nvSpPr>
          <p:cNvPr id="1048683" name="Content Placeholder 2"/>
          <p:cNvSpPr>
            <a:spLocks noGrp="1"/>
          </p:cNvSpPr>
          <p:nvPr>
            <p:ph idx="1"/>
          </p:nvPr>
        </p:nvSpPr>
        <p:spPr/>
        <p:txBody>
          <a:bodyPr rtlCol="0">
            <a:noAutofit/>
          </a:bodyPr>
          <a:lstStyle/>
          <a:p>
            <a:r>
              <a:rPr lang="en-US" b="1" dirty="0">
                <a:solidFill>
                  <a:srgbClr val="FF0000"/>
                </a:solidFill>
                <a:latin typeface="+mn-lt"/>
              </a:rPr>
              <a:t>Step 6: Review and analyse all the data.</a:t>
            </a:r>
          </a:p>
          <a:p>
            <a:r>
              <a:rPr lang="en-US" dirty="0"/>
              <a:t>Cross check the data against it's original source and flag any inconsistencies. </a:t>
            </a:r>
          </a:p>
          <a:p>
            <a:r>
              <a:rPr lang="en-US" dirty="0"/>
              <a:t>The whole point of feasibility study is to help you make better decisions so that the data you collect needs to back up those choices.</a:t>
            </a:r>
          </a:p>
          <a:p>
            <a:r>
              <a:rPr lang="en-US" dirty="0"/>
              <a:t>Hence, it is important to review the study by considering both the upsides and downsides of the project.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7"/>
          <p:cNvSpPr>
            <a:spLocks noGrp="1"/>
          </p:cNvSpPr>
          <p:nvPr>
            <p:ph type="title"/>
          </p:nvPr>
        </p:nvSpPr>
        <p:spPr/>
        <p:txBody>
          <a:bodyPr rtlCol="0"/>
          <a:lstStyle/>
          <a:p>
            <a:r>
              <a:rPr lang="en-US" sz="2700" dirty="0"/>
              <a:t>HOW TO CONDUCT A FEASIBILITY SAMPLE CONT...</a:t>
            </a:r>
          </a:p>
        </p:txBody>
      </p:sp>
      <p:sp>
        <p:nvSpPr>
          <p:cNvPr id="1048685" name="Content Placeholder 2"/>
          <p:cNvSpPr>
            <a:spLocks noGrp="1"/>
          </p:cNvSpPr>
          <p:nvPr>
            <p:ph idx="1"/>
          </p:nvPr>
        </p:nvSpPr>
        <p:spPr/>
        <p:txBody>
          <a:bodyPr rtlCol="0">
            <a:noAutofit/>
          </a:bodyPr>
          <a:lstStyle/>
          <a:p>
            <a:r>
              <a:rPr lang="en-US" b="1" dirty="0">
                <a:solidFill>
                  <a:srgbClr val="FF0000"/>
                </a:solidFill>
                <a:latin typeface="+mn-lt"/>
              </a:rPr>
              <a:t>Step 7: Reach a Go or No-go decision</a:t>
            </a:r>
          </a:p>
          <a:p>
            <a:r>
              <a:rPr lang="en-US" dirty="0"/>
              <a:t>This is where you decide to the project a greenlight or not.</a:t>
            </a:r>
          </a:p>
          <a:p>
            <a:r>
              <a:rPr lang="en-US" dirty="0"/>
              <a:t>Were you decide whether the project is worth your time, effort and money .</a:t>
            </a:r>
          </a:p>
          <a:p>
            <a:r>
              <a:rPr lang="en-US" dirty="0"/>
              <a:t>And whether aligns with the Agribusiness venture on strategic goals and long-term aspiration.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7"/>
          <p:cNvSpPr>
            <a:spLocks noGrp="1"/>
          </p:cNvSpPr>
          <p:nvPr>
            <p:ph type="title"/>
          </p:nvPr>
        </p:nvSpPr>
        <p:spPr>
          <a:xfrm>
            <a:off x="924450" y="680354"/>
            <a:ext cx="7302780" cy="494592"/>
          </a:xfrm>
        </p:spPr>
        <p:txBody>
          <a:bodyPr rtlCol="0"/>
          <a:lstStyle/>
          <a:p>
            <a:r>
              <a:rPr lang="en-US" dirty="0"/>
              <a:t>1. PITFALLS IN SELECTING NEW AGRIBUSINESS VENTURES</a:t>
            </a:r>
          </a:p>
        </p:txBody>
      </p:sp>
      <p:sp>
        <p:nvSpPr>
          <p:cNvPr id="1048619" name="Content Placeholder 2"/>
          <p:cNvSpPr>
            <a:spLocks noGrp="1"/>
          </p:cNvSpPr>
          <p:nvPr>
            <p:ph idx="1"/>
          </p:nvPr>
        </p:nvSpPr>
        <p:spPr>
          <a:xfrm>
            <a:off x="924450" y="1568412"/>
            <a:ext cx="7302780" cy="3575087"/>
          </a:xfrm>
        </p:spPr>
        <p:txBody>
          <a:bodyPr rtlCol="0">
            <a:normAutofit/>
          </a:bodyPr>
          <a:lstStyle/>
          <a:p>
            <a:r>
              <a:rPr lang="en-US" dirty="0"/>
              <a:t>Pitfalls are simply risks or mistakes that can lead to failure in an agribusiness venture. </a:t>
            </a:r>
          </a:p>
          <a:p>
            <a:r>
              <a:rPr lang="en-US" dirty="0"/>
              <a:t>Before embarking on an agribusiness venture, it is necessary to note some of the mistakes that can lead to the collapse of the agribusiness and learn about ways to prevent them.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7"/>
          <p:cNvSpPr>
            <a:spLocks noGrp="1"/>
          </p:cNvSpPr>
          <p:nvPr>
            <p:ph type="title"/>
          </p:nvPr>
        </p:nvSpPr>
        <p:spPr>
          <a:xfrm>
            <a:off x="920609" y="819819"/>
            <a:ext cx="7302780" cy="494592"/>
          </a:xfrm>
        </p:spPr>
        <p:txBody>
          <a:bodyPr rtlCol="0"/>
          <a:lstStyle/>
          <a:p>
            <a:endParaRPr/>
          </a:p>
          <a:p>
            <a:endParaRPr/>
          </a:p>
          <a:p>
            <a:r>
              <a:rPr lang="en-US" dirty="0"/>
              <a:t>MOST COMMON PITFALLS CONT...</a:t>
            </a:r>
            <a:endParaRPr lang="zh-CN" altLang="en-US"/>
          </a:p>
          <a:p>
            <a:endParaRPr lang="en-US" dirty="0"/>
          </a:p>
        </p:txBody>
      </p:sp>
      <p:sp>
        <p:nvSpPr>
          <p:cNvPr id="1048621" name="Content Placeholder 2"/>
          <p:cNvSpPr>
            <a:spLocks noGrp="1"/>
          </p:cNvSpPr>
          <p:nvPr>
            <p:ph idx="1"/>
          </p:nvPr>
        </p:nvSpPr>
        <p:spPr/>
        <p:txBody>
          <a:bodyPr rtlCol="0">
            <a:noAutofit/>
          </a:bodyPr>
          <a:lstStyle/>
          <a:p>
            <a:r>
              <a:rPr lang="en-US" sz="1600" b="1" u="sng" dirty="0" smtClean="0">
                <a:solidFill>
                  <a:srgbClr val="FFFF00"/>
                </a:solidFill>
                <a:latin typeface="+mn-lt"/>
              </a:rPr>
              <a:t>1. LACK </a:t>
            </a:r>
            <a:r>
              <a:rPr lang="en-US" sz="1600" b="1" u="sng" dirty="0">
                <a:solidFill>
                  <a:srgbClr val="FFFF00"/>
                </a:solidFill>
                <a:latin typeface="+mn-lt"/>
              </a:rPr>
              <a:t>OF CLEAR MARKET RESEARCH</a:t>
            </a:r>
          </a:p>
          <a:p>
            <a:r>
              <a:rPr lang="en-US" sz="1600" b="1" u="sng" dirty="0">
                <a:solidFill>
                  <a:srgbClr val="FF0000"/>
                </a:solidFill>
                <a:latin typeface="+mn-lt"/>
              </a:rPr>
              <a:t>Pitfall: </a:t>
            </a:r>
          </a:p>
          <a:p>
            <a:r>
              <a:rPr lang="en-US" sz="1600" dirty="0"/>
              <a:t>As a new business, not having enough information about the strengths of the market demand may hinder the progression of the business both in the short run and long run.</a:t>
            </a:r>
          </a:p>
          <a:p>
            <a:r>
              <a:rPr lang="en-US" sz="1600" b="1" u="sng" dirty="0">
                <a:solidFill>
                  <a:srgbClr val="FFFF00"/>
                </a:solidFill>
                <a:latin typeface="Colaborate"/>
              </a:rPr>
              <a:t>Solution:</a:t>
            </a:r>
          </a:p>
          <a:p>
            <a:pPr marL="342900" lvl="0" indent="-342900" algn="l" rtl="0">
              <a:lnSpc>
                <a:spcPct val="100000"/>
              </a:lnSpc>
              <a:spcBef>
                <a:spcPts val="1200"/>
              </a:spcBef>
              <a:buClr>
                <a:schemeClr val="accent3">
                  <a:lumMod val="60000"/>
                  <a:lumOff val="40000"/>
                </a:schemeClr>
              </a:buClr>
              <a:buFont typeface="Arial"/>
              <a:buChar char="•"/>
              <a:defRPr lang="en-US" sz="1800" b="0" i="0" dirty="0">
                <a:solidFill>
                  <a:schemeClr val="bg1"/>
                </a:solidFill>
                <a:latin typeface="Josefin Sans"/>
              </a:defRPr>
            </a:pPr>
            <a:r>
              <a:rPr lang="en-US" sz="1600" dirty="0"/>
              <a:t>Investing quality time in crafting a detailed business plan which outlines the target market demand and a clear value proposition that better serves the needs of the customers would help prevent this shortfall.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7"/>
          <p:cNvSpPr>
            <a:spLocks noGrp="1"/>
          </p:cNvSpPr>
          <p:nvPr>
            <p:ph type="title"/>
          </p:nvPr>
        </p:nvSpPr>
        <p:spPr/>
        <p:txBody>
          <a:bodyPr rtlCol="0"/>
          <a:lstStyle/>
          <a:p>
            <a:r>
              <a:rPr lang="en-US" dirty="0"/>
              <a:t>MOST COMMON PITFALLS CONT...</a:t>
            </a:r>
          </a:p>
        </p:txBody>
      </p:sp>
      <p:sp>
        <p:nvSpPr>
          <p:cNvPr id="1048623" name="Content Placeholder 2"/>
          <p:cNvSpPr>
            <a:spLocks noGrp="1"/>
          </p:cNvSpPr>
          <p:nvPr>
            <p:ph idx="1"/>
          </p:nvPr>
        </p:nvSpPr>
        <p:spPr/>
        <p:txBody>
          <a:bodyPr rtlCol="0">
            <a:noAutofit/>
          </a:bodyPr>
          <a:lstStyle/>
          <a:p>
            <a:r>
              <a:rPr lang="en-US" sz="1500" b="1" u="sng" dirty="0" smtClean="0">
                <a:solidFill>
                  <a:srgbClr val="FFFF00"/>
                </a:solidFill>
                <a:latin typeface="+mn-lt"/>
              </a:rPr>
              <a:t>2. IGNORING </a:t>
            </a:r>
            <a:r>
              <a:rPr lang="en-US" sz="1500" b="1" u="sng" dirty="0">
                <a:solidFill>
                  <a:srgbClr val="FFFF00"/>
                </a:solidFill>
                <a:latin typeface="+mn-lt"/>
              </a:rPr>
              <a:t>STATUTORY REGULATIONS</a:t>
            </a:r>
          </a:p>
          <a:p>
            <a:r>
              <a:rPr lang="en-US" sz="1500" b="0" u="sng" dirty="0">
                <a:solidFill>
                  <a:srgbClr val="FF0000"/>
                </a:solidFill>
                <a:latin typeface="Patua One"/>
              </a:rPr>
              <a:t>Pitfall:</a:t>
            </a:r>
          </a:p>
          <a:p>
            <a:r>
              <a:rPr lang="en-US" sz="1500" dirty="0"/>
              <a:t>The agribusiness sector is very sensitive when it comes to rules regarding how food is produced, processed and stored.</a:t>
            </a:r>
          </a:p>
          <a:p>
            <a:r>
              <a:rPr lang="en-US" sz="1500" dirty="0"/>
              <a:t>Not considering these stringent policies when venturing into the business may hinder the businesses growth if it compromises the set standards and it  may even be forced to shut down operations.</a:t>
            </a:r>
          </a:p>
          <a:p>
            <a:r>
              <a:rPr lang="en-US" sz="1500" b="1" u="sng" dirty="0">
                <a:solidFill>
                  <a:srgbClr val="FFFF00"/>
                </a:solidFill>
                <a:latin typeface="+mn-lt"/>
              </a:rPr>
              <a:t>Solution:</a:t>
            </a:r>
          </a:p>
          <a:p>
            <a:r>
              <a:rPr lang="en-US" sz="1500" dirty="0"/>
              <a:t>Always ensure that the model of the business protects the welfare of the consumers as well as the environment I which it exists.</a:t>
            </a:r>
          </a:p>
          <a:p>
            <a:endParaRPr lang="en-US" sz="15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7"/>
          <p:cNvSpPr>
            <a:spLocks noGrp="1"/>
          </p:cNvSpPr>
          <p:nvPr>
            <p:ph type="title"/>
          </p:nvPr>
        </p:nvSpPr>
        <p:spPr/>
        <p:txBody>
          <a:bodyPr rtlCol="0"/>
          <a:lstStyle/>
          <a:p>
            <a:r>
              <a:rPr lang="en-US" dirty="0"/>
              <a:t>MOST COMMON PITFALLS CONT..</a:t>
            </a:r>
          </a:p>
        </p:txBody>
      </p:sp>
      <p:sp>
        <p:nvSpPr>
          <p:cNvPr id="1048625" name="Content Placeholder 2"/>
          <p:cNvSpPr>
            <a:spLocks noGrp="1"/>
          </p:cNvSpPr>
          <p:nvPr>
            <p:ph idx="1"/>
          </p:nvPr>
        </p:nvSpPr>
        <p:spPr/>
        <p:txBody>
          <a:bodyPr rtlCol="0">
            <a:noAutofit/>
          </a:bodyPr>
          <a:lstStyle/>
          <a:p>
            <a:pPr>
              <a:lnSpc>
                <a:spcPct val="100000"/>
              </a:lnSpc>
              <a:spcBef>
                <a:spcPts val="0"/>
              </a:spcBef>
              <a:spcAft>
                <a:spcPts val="0"/>
              </a:spcAft>
            </a:pPr>
            <a:r>
              <a:rPr lang="en-US" sz="1500" b="1" u="sng" dirty="0" smtClean="0">
                <a:solidFill>
                  <a:srgbClr val="FFFF00"/>
                </a:solidFill>
                <a:latin typeface="+mn-lt"/>
              </a:rPr>
              <a:t>3. POOR </a:t>
            </a:r>
            <a:r>
              <a:rPr lang="en-US" sz="1500" b="1" u="sng" dirty="0">
                <a:solidFill>
                  <a:srgbClr val="FFFF00"/>
                </a:solidFill>
                <a:latin typeface="+mn-lt"/>
              </a:rPr>
              <a:t>FINANCIAL MANAGEMENT</a:t>
            </a:r>
          </a:p>
          <a:p>
            <a:pPr>
              <a:lnSpc>
                <a:spcPct val="100000"/>
              </a:lnSpc>
              <a:spcBef>
                <a:spcPts val="0"/>
              </a:spcBef>
              <a:spcAft>
                <a:spcPts val="0"/>
              </a:spcAft>
            </a:pPr>
            <a:r>
              <a:rPr lang="en-US" sz="1500" b="0" dirty="0">
                <a:solidFill>
                  <a:srgbClr val="FF0000"/>
                </a:solidFill>
                <a:latin typeface="ChunkFive"/>
              </a:rPr>
              <a:t>Pitfall:</a:t>
            </a:r>
          </a:p>
          <a:p>
            <a:pPr>
              <a:lnSpc>
                <a:spcPct val="100000"/>
              </a:lnSpc>
              <a:spcBef>
                <a:spcPts val="0"/>
              </a:spcBef>
              <a:spcAft>
                <a:spcPts val="0"/>
              </a:spcAft>
            </a:pPr>
            <a:r>
              <a:rPr lang="en-US" sz="1500" dirty="0"/>
              <a:t>Improper financial management is yet another pitfall when selecting new agribusiness ventures.</a:t>
            </a:r>
          </a:p>
          <a:p>
            <a:pPr>
              <a:lnSpc>
                <a:spcPct val="100000"/>
              </a:lnSpc>
              <a:spcBef>
                <a:spcPts val="0"/>
              </a:spcBef>
              <a:spcAft>
                <a:spcPts val="0"/>
              </a:spcAft>
            </a:pPr>
            <a:r>
              <a:rPr lang="en-US" sz="1500" dirty="0" smtClean="0"/>
              <a:t>When </a:t>
            </a:r>
            <a:r>
              <a:rPr lang="en-US" sz="1500" dirty="0"/>
              <a:t>there is no proper structure of accounting for the cashflow or how money should be allocated the business risks losing out on resources and eventually collapse.</a:t>
            </a:r>
          </a:p>
          <a:p>
            <a:pPr>
              <a:lnSpc>
                <a:spcPct val="100000"/>
              </a:lnSpc>
              <a:spcBef>
                <a:spcPts val="0"/>
              </a:spcBef>
              <a:spcAft>
                <a:spcPts val="0"/>
              </a:spcAft>
            </a:pPr>
            <a:r>
              <a:rPr lang="en-US" sz="1500" b="1" u="sng" dirty="0">
                <a:solidFill>
                  <a:srgbClr val="FFFF00"/>
                </a:solidFill>
                <a:latin typeface="+mn-lt"/>
              </a:rPr>
              <a:t>Solution:</a:t>
            </a:r>
          </a:p>
          <a:p>
            <a:pPr>
              <a:lnSpc>
                <a:spcPct val="100000"/>
              </a:lnSpc>
              <a:spcBef>
                <a:spcPts val="0"/>
              </a:spcBef>
              <a:spcAft>
                <a:spcPts val="0"/>
              </a:spcAft>
            </a:pPr>
            <a:r>
              <a:rPr lang="en-US" sz="1500" dirty="0"/>
              <a:t>The emerging business founders can carry out research on educational materials which encapsule financial management and closely monitoring the expenses, cashflow and plan for taxes.</a:t>
            </a:r>
          </a:p>
          <a:p>
            <a:pPr>
              <a:lnSpc>
                <a:spcPct val="100000"/>
              </a:lnSpc>
              <a:spcBef>
                <a:spcPts val="0"/>
              </a:spcBef>
              <a:spcAft>
                <a:spcPts val="0"/>
              </a:spcAft>
            </a:pPr>
            <a:r>
              <a:rPr lang="en-US" sz="1500" dirty="0"/>
              <a:t>Another technique might be to establish clear boundaries between the business and personal finances as well as utilizing efficient budgeting tools.</a:t>
            </a:r>
          </a:p>
          <a:p>
            <a:pPr>
              <a:lnSpc>
                <a:spcPct val="100000"/>
              </a:lnSpc>
              <a:spcBef>
                <a:spcPts val="0"/>
              </a:spcBef>
              <a:spcAft>
                <a:spcPts val="0"/>
              </a:spcAft>
            </a:pPr>
            <a:r>
              <a:rPr lang="en-US" sz="1500" dirty="0"/>
              <a:t>If the business can afford, they could consider engaging financial advisors that could help balance their books.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7"/>
          <p:cNvSpPr>
            <a:spLocks noGrp="1"/>
          </p:cNvSpPr>
          <p:nvPr>
            <p:ph type="title"/>
          </p:nvPr>
        </p:nvSpPr>
        <p:spPr/>
        <p:txBody>
          <a:bodyPr rtlCol="0"/>
          <a:lstStyle/>
          <a:p>
            <a:r>
              <a:rPr lang="en-US" dirty="0"/>
              <a:t>MOST COMMON PITFALLS CONT...</a:t>
            </a:r>
          </a:p>
        </p:txBody>
      </p:sp>
      <p:sp>
        <p:nvSpPr>
          <p:cNvPr id="1048627" name="Content Placeholder 2"/>
          <p:cNvSpPr>
            <a:spLocks noGrp="1"/>
          </p:cNvSpPr>
          <p:nvPr>
            <p:ph idx="1"/>
          </p:nvPr>
        </p:nvSpPr>
        <p:spPr/>
        <p:txBody>
          <a:bodyPr rtlCol="0">
            <a:noAutofit/>
          </a:bodyPr>
          <a:lstStyle/>
          <a:p>
            <a:pPr>
              <a:lnSpc>
                <a:spcPct val="100000"/>
              </a:lnSpc>
              <a:spcBef>
                <a:spcPts val="0"/>
              </a:spcBef>
              <a:spcAft>
                <a:spcPts val="0"/>
              </a:spcAft>
            </a:pPr>
            <a:r>
              <a:rPr lang="en-US" b="1" u="sng" dirty="0" smtClean="0">
                <a:solidFill>
                  <a:srgbClr val="FFFF00"/>
                </a:solidFill>
                <a:latin typeface="+mn-lt"/>
              </a:rPr>
              <a:t>4. LIMITED </a:t>
            </a:r>
            <a:r>
              <a:rPr lang="en-US" b="1" u="sng" dirty="0">
                <a:solidFill>
                  <a:srgbClr val="FFFF00"/>
                </a:solidFill>
                <a:latin typeface="+mn-lt"/>
              </a:rPr>
              <a:t>ADAPTABILITY</a:t>
            </a:r>
          </a:p>
          <a:p>
            <a:pPr>
              <a:lnSpc>
                <a:spcPct val="100000"/>
              </a:lnSpc>
              <a:spcBef>
                <a:spcPts val="0"/>
              </a:spcBef>
              <a:spcAft>
                <a:spcPts val="0"/>
              </a:spcAft>
            </a:pPr>
            <a:r>
              <a:rPr lang="en-US" b="1" u="sng" dirty="0">
                <a:solidFill>
                  <a:srgbClr val="FF0000"/>
                </a:solidFill>
                <a:latin typeface="+mn-lt"/>
              </a:rPr>
              <a:t>Pitfall: </a:t>
            </a:r>
          </a:p>
          <a:p>
            <a:pPr>
              <a:lnSpc>
                <a:spcPct val="100000"/>
              </a:lnSpc>
              <a:spcBef>
                <a:spcPts val="0"/>
              </a:spcBef>
              <a:spcAft>
                <a:spcPts val="0"/>
              </a:spcAft>
            </a:pPr>
            <a:r>
              <a:rPr lang="en-US" dirty="0"/>
              <a:t>Agribusiness markets are highly dynamic and are constantly changing.</a:t>
            </a:r>
          </a:p>
          <a:p>
            <a:pPr>
              <a:lnSpc>
                <a:spcPct val="100000"/>
              </a:lnSpc>
              <a:spcBef>
                <a:spcPts val="0"/>
              </a:spcBef>
              <a:spcAft>
                <a:spcPts val="0"/>
              </a:spcAft>
            </a:pPr>
            <a:r>
              <a:rPr lang="en-US" dirty="0"/>
              <a:t>Periodically the global economy experiences changes in global trade dynamics, consumer preferences and technological advances.</a:t>
            </a:r>
          </a:p>
          <a:p>
            <a:pPr>
              <a:lnSpc>
                <a:spcPct val="100000"/>
              </a:lnSpc>
              <a:spcBef>
                <a:spcPts val="0"/>
              </a:spcBef>
              <a:spcAft>
                <a:spcPts val="0"/>
              </a:spcAft>
            </a:pPr>
            <a:r>
              <a:rPr lang="en-US" dirty="0"/>
              <a:t>Failure to adapt may lead to loss of market share </a:t>
            </a:r>
          </a:p>
          <a:p>
            <a:pPr>
              <a:lnSpc>
                <a:spcPct val="100000"/>
              </a:lnSpc>
              <a:spcBef>
                <a:spcPts val="0"/>
              </a:spcBef>
              <a:spcAft>
                <a:spcPts val="0"/>
              </a:spcAft>
            </a:pPr>
            <a:r>
              <a:rPr lang="en-US" b="1" u="sng" dirty="0">
                <a:solidFill>
                  <a:srgbClr val="FFFF00"/>
                </a:solidFill>
                <a:latin typeface="+mn-lt"/>
              </a:rPr>
              <a:t>Solutions:</a:t>
            </a:r>
          </a:p>
          <a:p>
            <a:pPr>
              <a:lnSpc>
                <a:spcPct val="100000"/>
              </a:lnSpc>
              <a:spcBef>
                <a:spcPts val="0"/>
              </a:spcBef>
              <a:spcAft>
                <a:spcPts val="0"/>
              </a:spcAft>
            </a:pPr>
            <a:r>
              <a:rPr lang="en-US" dirty="0"/>
              <a:t>With the coming in of new world systems business models ought to be flexible enough to accommodate all these changes and cope within the prevailing business environment.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ONTWEIGHT:9:0:0" val="6"/>
</p:tagLst>
</file>

<file path=ppt/tags/tag2.xml><?xml version="1.0" encoding="utf-8"?>
<p:tagLst xmlns:a="http://schemas.openxmlformats.org/drawingml/2006/main" xmlns:r="http://schemas.openxmlformats.org/officeDocument/2006/relationships" xmlns:p="http://schemas.openxmlformats.org/presentationml/2006/main">
  <p:tag name="FONTWEIGHT:9:0:0" val="6"/>
</p:tagLst>
</file>

<file path=ppt/tags/tag3.xml><?xml version="1.0" encoding="utf-8"?>
<p:tagLst xmlns:a="http://schemas.openxmlformats.org/drawingml/2006/main" xmlns:r="http://schemas.openxmlformats.org/officeDocument/2006/relationships" xmlns:p="http://schemas.openxmlformats.org/presentationml/2006/main">
  <p:tag name="FONTWEIGHT:5:0:0" val="6"/>
  <p:tag name="FONTWEIGHT:7:0:0" val="6"/>
</p:tagLst>
</file>

<file path=ppt/tags/tag4.xml><?xml version="1.0" encoding="utf-8"?>
<p:tagLst xmlns:a="http://schemas.openxmlformats.org/drawingml/2006/main" xmlns:r="http://schemas.openxmlformats.org/officeDocument/2006/relationships" xmlns:p="http://schemas.openxmlformats.org/presentationml/2006/main">
  <p:tag name="LAYOUT" val="threePicAndTx"/>
</p:tagLst>
</file>

<file path=ppt/tags/tag5.xml><?xml version="1.0" encoding="utf-8"?>
<p:tagLst xmlns:a="http://schemas.openxmlformats.org/drawingml/2006/main" xmlns:r="http://schemas.openxmlformats.org/officeDocument/2006/relationships" xmlns:p="http://schemas.openxmlformats.org/presentationml/2006/main">
  <p:tag name="LAYOUT" val="fourPi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volutionary">
  <a:themeElements>
    <a:clrScheme name="Evolutionary">
      <a:dk1>
        <a:srgbClr val="000000"/>
      </a:dk1>
      <a:lt1>
        <a:srgbClr val="FFFFFF"/>
      </a:lt1>
      <a:dk2>
        <a:srgbClr val="6BCAD5"/>
      </a:dk2>
      <a:lt2>
        <a:srgbClr val="00182E"/>
      </a:lt2>
      <a:accent1>
        <a:srgbClr val="008BC2"/>
      </a:accent1>
      <a:accent2>
        <a:srgbClr val="C8EFF7"/>
      </a:accent2>
      <a:accent3>
        <a:srgbClr val="0A4F7A"/>
      </a:accent3>
      <a:accent4>
        <a:srgbClr val="60B2A6"/>
      </a:accent4>
      <a:accent5>
        <a:srgbClr val="96BEF2"/>
      </a:accent5>
      <a:accent6>
        <a:srgbClr val="486285"/>
      </a:accent6>
      <a:hlink>
        <a:srgbClr val="F75C5C"/>
      </a:hlink>
      <a:folHlink>
        <a:srgbClr val="598391"/>
      </a:folHlink>
    </a:clrScheme>
    <a:fontScheme name="Evolutionary">
      <a:majorFont>
        <a:latin typeface="Overlock SC"/>
        <a:ea typeface=""/>
        <a:cs typeface=""/>
      </a:majorFont>
      <a:minorFont>
        <a:latin typeface="Josefin Sans"/>
        <a:ea typeface=""/>
        <a:cs typeface=""/>
      </a:minorFont>
    </a:fontScheme>
    <a:fmtScheme name="Evolutiona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a:no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dpi="0" rotWithShape="1">
          <a:blip xmlns:r="http://schemas.openxmlformats.org/officeDocument/2006/relationships" r:embed="rId1">
            <a:duotone>
              <a:schemeClr val="phClr">
                <a:shade val="10000"/>
                <a:satMod val="400000"/>
              </a:schemeClr>
              <a:schemeClr val="phClr">
                <a:tint val="90000"/>
                <a:satMod val="200000"/>
              </a:schemeClr>
            </a:duotone>
          </a:blip>
          <a:tile tx="0" ty="0" sx="100000" sy="100000" flip="none" algn="tl"/>
        </a:blipFill>
        <a:gradFill rotWithShape="1">
          <a:gsLst>
            <a:gs pos="0">
              <a:schemeClr val="phClr">
                <a:tint val="80000"/>
                <a:satMod val="300000"/>
              </a:schemeClr>
            </a:gs>
            <a:gs pos="100000">
              <a:schemeClr val="phClr">
                <a:shade val="60000"/>
                <a:satMod val="200000"/>
              </a:schemeClr>
            </a:gs>
          </a:gsLst>
          <a:path path="circle">
            <a:fillToRect l="50000" t="50000" r="50000" b="50000"/>
          </a:path>
        </a:gradFill>
      </a:bgFillStyleLst>
    </a:fmtScheme>
  </a:themeElements>
  <a:objectDefaults>
    <a:spDef>
      <a:spPr/>
      <a:bodyPr rtlCol="0" anchor="ctr"/>
      <a:lstStyle>
        <a:lvl1pPr lvl="0" algn="ctr"/>
      </a:lstStyle>
      <a:style>
        <a:lnRef idx="0">
          <a:srgbClr val="000000"/>
        </a:lnRef>
        <a:fillRef idx="1">
          <a:schemeClr val="accent1"/>
        </a:fillRef>
        <a:effectRef idx="0">
          <a:schemeClr val="accent1"/>
        </a:effectRef>
        <a:fontRef idx="none">
          <a:srgbClr val="000000"/>
        </a:fontRef>
      </a:style>
    </a:spDef>
    <a:lnDef>
      <a:spPr>
        <a:ln w="19050" cap="flat">
          <a:solidFill>
            <a:schemeClr val="accent1">
              <a:lumMod val="60000"/>
              <a:lumOff val="40000"/>
            </a:schemeClr>
          </a:solidFill>
          <a:prstDash val="solid"/>
          <a:round/>
        </a:ln>
      </a:spPr>
      <a:bodyPr rtlCol="0" anchor="ctr"/>
      <a:lstStyle>
        <a:lvl1pPr lvl="0" algn="ctr"/>
      </a:lstStyle>
    </a:lnDef>
  </a:objectDefaults>
  <a:extraClrSchemeLst/>
</a:theme>
</file>

<file path=ppt/theme/theme2.xml><?xml version="1.0" encoding="utf-8"?>
<a:theme xmlns:a="http://schemas.openxmlformats.org/drawingml/2006/main" name="Evolutionary">
  <a:themeElements>
    <a:clrScheme name="Evolutionary">
      <a:dk1>
        <a:srgbClr val="000000"/>
      </a:dk1>
      <a:lt1>
        <a:srgbClr val="FFFFFF"/>
      </a:lt1>
      <a:dk2>
        <a:srgbClr val="6BCAD5"/>
      </a:dk2>
      <a:lt2>
        <a:srgbClr val="00182E"/>
      </a:lt2>
      <a:accent1>
        <a:srgbClr val="008BC2"/>
      </a:accent1>
      <a:accent2>
        <a:srgbClr val="C8EFF7"/>
      </a:accent2>
      <a:accent3>
        <a:srgbClr val="0A4F7A"/>
      </a:accent3>
      <a:accent4>
        <a:srgbClr val="60B2A6"/>
      </a:accent4>
      <a:accent5>
        <a:srgbClr val="96BEF2"/>
      </a:accent5>
      <a:accent6>
        <a:srgbClr val="486285"/>
      </a:accent6>
      <a:hlink>
        <a:srgbClr val="F75C5C"/>
      </a:hlink>
      <a:folHlink>
        <a:srgbClr val="598391"/>
      </a:folHlink>
    </a:clrScheme>
    <a:fontScheme name="Evolutionary">
      <a:majorFont>
        <a:latin typeface="Overlock SC"/>
        <a:ea typeface=""/>
        <a:cs typeface=""/>
      </a:majorFont>
      <a:minorFont>
        <a:latin typeface="Josefin Sans"/>
        <a:ea typeface=""/>
        <a:cs typeface=""/>
      </a:minorFont>
    </a:fontScheme>
    <a:fmtScheme name="Evolutiona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a:no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dpi="0" rotWithShape="1">
          <a:blip xmlns:r="http://schemas.openxmlformats.org/officeDocument/2006/relationships" r:embed="rId1">
            <a:duotone>
              <a:schemeClr val="phClr">
                <a:shade val="10000"/>
                <a:satMod val="400000"/>
              </a:schemeClr>
              <a:schemeClr val="phClr">
                <a:tint val="90000"/>
                <a:satMod val="200000"/>
              </a:schemeClr>
            </a:duotone>
          </a:blip>
          <a:tile tx="0" ty="0" sx="100000" sy="100000" flip="none" algn="tl"/>
        </a:blipFill>
        <a:gradFill rotWithShape="1">
          <a:gsLst>
            <a:gs pos="0">
              <a:schemeClr val="phClr">
                <a:tint val="80000"/>
                <a:satMod val="300000"/>
              </a:schemeClr>
            </a:gs>
            <a:gs pos="100000">
              <a:schemeClr val="phClr">
                <a:shade val="60000"/>
                <a:satMod val="200000"/>
              </a:schemeClr>
            </a:gs>
          </a:gsLst>
          <a:path path="circle">
            <a:fillToRect l="50000" t="50000" r="50000" b="50000"/>
          </a:path>
        </a:gradFill>
      </a:bgFillStyleLst>
    </a:fmtScheme>
  </a:themeElements>
  <a:objectDefaults>
    <a:spDef>
      <a:spPr/>
      <a:bodyPr rtlCol="0" anchor="ctr"/>
      <a:lstStyle>
        <a:lvl1pPr lvl="0" algn="ctr"/>
      </a:lstStyle>
      <a:style>
        <a:lnRef idx="0">
          <a:srgbClr val="000000"/>
        </a:lnRef>
        <a:fillRef idx="1">
          <a:schemeClr val="accent1"/>
        </a:fillRef>
        <a:effectRef idx="0">
          <a:schemeClr val="accent1"/>
        </a:effectRef>
        <a:fontRef idx="none">
          <a:srgbClr val="000000"/>
        </a:fontRef>
      </a:style>
    </a:spDef>
    <a:lnDef>
      <a:spPr>
        <a:ln w="19050" cap="flat">
          <a:solidFill>
            <a:schemeClr val="accent1">
              <a:lumMod val="60000"/>
              <a:lumOff val="40000"/>
            </a:schemeClr>
          </a:solidFill>
          <a:prstDash val="solid"/>
          <a:round/>
        </a:ln>
      </a:spPr>
      <a:bodyPr rtlCol="0" anchor="ctr"/>
      <a:lstStyle>
        <a:lvl1pPr lvl="0" algn="ctr"/>
      </a:lstStyle>
    </a:lnDef>
  </a:objectDefaults>
  <a:extraClrSchemeLst/>
</a:theme>
</file>

<file path=docProps/app.xml><?xml version="1.0" encoding="utf-8"?>
<Properties xmlns="http://schemas.openxmlformats.org/officeDocument/2006/extended-properties" xmlns:vt="http://schemas.openxmlformats.org/officeDocument/2006/docPropsVTypes">
  <TotalTime>242</TotalTime>
  <Words>3690</Words>
  <Application>Microsoft Office PowerPoint</Application>
  <PresentationFormat>On-screen Show (16:9)</PresentationFormat>
  <Paragraphs>355</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Josefin Sans</vt:lpstr>
      <vt:lpstr>Arial</vt:lpstr>
      <vt:lpstr>ChunkFive</vt:lpstr>
      <vt:lpstr>Overlock SC</vt:lpstr>
      <vt:lpstr>Patua One</vt:lpstr>
      <vt:lpstr>Colaborate</vt:lpstr>
      <vt:lpstr>Josefin Sans-demi_bold</vt:lpstr>
      <vt:lpstr>Evolutionary</vt:lpstr>
      <vt:lpstr>FEASIBILITY ASSESSMENT OF THE AGRIBUSINESS IDEA  PREPARED/PRESENTED  BY  </vt:lpstr>
      <vt:lpstr>PowerPoint Presentation</vt:lpstr>
      <vt:lpstr>INTRODUCTION </vt:lpstr>
      <vt:lpstr>AGENDA</vt:lpstr>
      <vt:lpstr>1. PITFALLS IN SELECTING NEW AGRIBUSINESS VENTURES</vt:lpstr>
      <vt:lpstr>  MOST COMMON PITFALLS CONT... </vt:lpstr>
      <vt:lpstr>MOST COMMON PITFALLS CONT...</vt:lpstr>
      <vt:lpstr>MOST COMMON PITFALLS CONT..</vt:lpstr>
      <vt:lpstr>MOST COMMON PITFALLS CONT...</vt:lpstr>
      <vt:lpstr>MOST COMMON PITFALLS CONT...</vt:lpstr>
      <vt:lpstr>MOST COMMON PITFALLS CONT..</vt:lpstr>
      <vt:lpstr>2.CRITICAL FACTORS FOR NEW VENTURE DEVELOPMENT</vt:lpstr>
      <vt:lpstr>CRITICAL FACTORS FOR NEW VENTURE DEVELOPMENT CONT...</vt:lpstr>
      <vt:lpstr>CRITICAL FACTORS FOR NEW VENTURE DEVELOPMENT CONT...</vt:lpstr>
      <vt:lpstr>CRITICAL FACTORS FOR NEW VENTURE DEVELOPMENT CONT...</vt:lpstr>
      <vt:lpstr>CRITICAL FACTORS FOR NEW VENTURE DEVELOPMENT CONT...</vt:lpstr>
      <vt:lpstr>PowerPoint Presentation</vt:lpstr>
      <vt:lpstr>3. WHY NEW VENTURE FAIL</vt:lpstr>
      <vt:lpstr>WHY NEW VENTURE FAIL CONT..</vt:lpstr>
      <vt:lpstr>WHY NEW VENTURE FAIL CONT...</vt:lpstr>
      <vt:lpstr>WHY NEW VENTURE FAIL CONT...</vt:lpstr>
      <vt:lpstr>WHY NEW VENTURE FAIL CONT...</vt:lpstr>
      <vt:lpstr>WHY NEW VENTURE FAIL CONT...</vt:lpstr>
      <vt:lpstr>WHY NEW VENTURE FAIL CONT...</vt:lpstr>
      <vt:lpstr>WHY NEW VENTURE FAIL CONT...</vt:lpstr>
      <vt:lpstr>FEASIBILITY ANALYSIS</vt:lpstr>
      <vt:lpstr>3.1  FEASIBILITY ASSESSMENT </vt:lpstr>
      <vt:lpstr>1.1 STAGES OF FEASIBILITY ASSESSMENT </vt:lpstr>
      <vt:lpstr>STAGES OF FEASIBILITY ASSESSMENT CONT..</vt:lpstr>
      <vt:lpstr>STAGES OF FEASIBILITY ASSESSMENT CONT..</vt:lpstr>
      <vt:lpstr>STAGES OF FEASIBILITY ASSESSMENT CONT...</vt:lpstr>
      <vt:lpstr>STAGES OF FEASIBILITY ASSESSMENT CONT..</vt:lpstr>
      <vt:lpstr>STAGES OF FEASIBILITY ASSESSMENT CONT...</vt:lpstr>
      <vt:lpstr>STAGES OF FEASIBILITY ASSESSMENT CONT...</vt:lpstr>
      <vt:lpstr>HOW TO CONDUCT A FEASIBILITY SAMPLE CONT...</vt:lpstr>
      <vt:lpstr>WHAT IS A FEASIBILITY STUDY?</vt:lpstr>
      <vt:lpstr>3.2 HOW TO CONDUCT A FEASIBILITY SAMPLE </vt:lpstr>
      <vt:lpstr>STEPS TO CONSIDER FOR A SUCCESSFUL FEASIBILITY   </vt:lpstr>
      <vt:lpstr>STEPS CONTINUES </vt:lpstr>
      <vt:lpstr>STEPS CONTINUES </vt:lpstr>
      <vt:lpstr>STEPS CONTINUES </vt:lpstr>
      <vt:lpstr>STEPS CONTINUES </vt:lpstr>
      <vt:lpstr>STEPS CONTINUES </vt:lpstr>
      <vt:lpstr>STEPS CONTINUES </vt:lpstr>
      <vt:lpstr>HOW TO CONDUCT A FEASIBILITY SAMPLE CONT...</vt:lpstr>
      <vt:lpstr>HOW TO CONDUCT A FEASIBILITY SAMPLE CONT...</vt:lpstr>
      <vt:lpstr>HOW TO CONDUCT A FEASIBILITY SAMPLE CONT...</vt:lpstr>
      <vt:lpstr>HOW TO CONDUCT A FEASIBILITY SAMPLE CONT...</vt:lpstr>
      <vt:lpstr>HOW TO CONDUCT A FEASIBILITY SAMPLE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Infinix X665B</dc:creator>
  <cp:lastModifiedBy>user</cp:lastModifiedBy>
  <cp:revision>9</cp:revision>
  <dcterms:created xsi:type="dcterms:W3CDTF">2024-04-03T20:06:37Z</dcterms:created>
  <dcterms:modified xsi:type="dcterms:W3CDTF">2024-04-22T14:34:57Z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7b94b5cb26124c00a418c5c5ec65b0d4</vt:lpwstr>
  </property>
</Properties>
</file>