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4" r:id="rId1"/>
  </p:sldMasterIdLst>
  <p:notesMasterIdLst>
    <p:notesMasterId r:id="rId44"/>
  </p:notesMasterIdLst>
  <p:sldIdLst>
    <p:sldId id="256" r:id="rId2"/>
    <p:sldId id="257" r:id="rId3"/>
    <p:sldId id="258" r:id="rId4"/>
    <p:sldId id="264" r:id="rId5"/>
    <p:sldId id="282" r:id="rId6"/>
    <p:sldId id="259" r:id="rId7"/>
    <p:sldId id="260" r:id="rId8"/>
    <p:sldId id="261" r:id="rId9"/>
    <p:sldId id="283" r:id="rId10"/>
    <p:sldId id="284" r:id="rId11"/>
    <p:sldId id="285" r:id="rId12"/>
    <p:sldId id="286" r:id="rId13"/>
    <p:sldId id="287" r:id="rId14"/>
    <p:sldId id="288" r:id="rId15"/>
    <p:sldId id="289" r:id="rId16"/>
    <p:sldId id="290" r:id="rId17"/>
    <p:sldId id="292" r:id="rId18"/>
    <p:sldId id="293" r:id="rId19"/>
    <p:sldId id="295" r:id="rId20"/>
    <p:sldId id="298" r:id="rId21"/>
    <p:sldId id="297" r:id="rId22"/>
    <p:sldId id="299" r:id="rId23"/>
    <p:sldId id="300" r:id="rId24"/>
    <p:sldId id="294" r:id="rId25"/>
    <p:sldId id="302" r:id="rId26"/>
    <p:sldId id="301" r:id="rId27"/>
    <p:sldId id="303" r:id="rId28"/>
    <p:sldId id="304" r:id="rId29"/>
    <p:sldId id="306" r:id="rId30"/>
    <p:sldId id="305" r:id="rId31"/>
    <p:sldId id="309" r:id="rId32"/>
    <p:sldId id="310" r:id="rId33"/>
    <p:sldId id="272" r:id="rId34"/>
    <p:sldId id="273" r:id="rId35"/>
    <p:sldId id="274" r:id="rId36"/>
    <p:sldId id="275" r:id="rId37"/>
    <p:sldId id="276" r:id="rId38"/>
    <p:sldId id="277" r:id="rId39"/>
    <p:sldId id="278" r:id="rId40"/>
    <p:sldId id="279" r:id="rId41"/>
    <p:sldId id="280" r:id="rId42"/>
    <p:sldId id="281" r:id="rId4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2607" autoAdjust="0"/>
  </p:normalViewPr>
  <p:slideViewPr>
    <p:cSldViewPr snapToGrid="0" snapToObjects="1">
      <p:cViewPr varScale="1">
        <p:scale>
          <a:sx n="43" d="100"/>
          <a:sy n="43" d="100"/>
        </p:scale>
        <p:origin x="725" y="29"/>
      </p:cViewPr>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269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4" name="Google Shape;55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7789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1743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US" dirty="0"/>
          </a:p>
        </p:txBody>
      </p:sp>
    </p:spTree>
    <p:extLst>
      <p:ext uri="{BB962C8B-B14F-4D97-AF65-F5344CB8AC3E}">
        <p14:creationId xmlns:p14="http://schemas.microsoft.com/office/powerpoint/2010/main" val="1046822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4658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940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US" dirty="0"/>
          </a:p>
        </p:txBody>
      </p:sp>
    </p:spTree>
    <p:extLst>
      <p:ext uri="{BB962C8B-B14F-4D97-AF65-F5344CB8AC3E}">
        <p14:creationId xmlns:p14="http://schemas.microsoft.com/office/powerpoint/2010/main" val="272530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4072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0316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10160"/>
            <a:ext cx="14630400" cy="8239760"/>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808481" y="2885441"/>
            <a:ext cx="9320323" cy="1975562"/>
          </a:xfrm>
        </p:spPr>
        <p:txBody>
          <a:bodyPr anchor="b">
            <a:noAutofit/>
          </a:bodyPr>
          <a:lstStyle>
            <a:lvl1pPr algn="r">
              <a:defRPr sz="648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08481" y="4861000"/>
            <a:ext cx="9320323" cy="1316279"/>
          </a:xfrm>
        </p:spPr>
        <p:txBody>
          <a:bodyPr anchor="t"/>
          <a:lstStyle>
            <a:lvl1pPr marL="0" indent="0" algn="r">
              <a:buNone/>
              <a:defRPr>
                <a:solidFill>
                  <a:schemeClr val="tx1">
                    <a:lumMod val="50000"/>
                    <a:lumOff val="50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1635625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731520"/>
            <a:ext cx="10316002" cy="4084320"/>
          </a:xfrm>
        </p:spPr>
        <p:txBody>
          <a:bodyPr anchor="ctr">
            <a:normAutofit/>
          </a:bodyPr>
          <a:lstStyle>
            <a:lvl1pPr algn="l">
              <a:defRPr sz="528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177002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639367" y="4358640"/>
            <a:ext cx="8669429" cy="457200"/>
          </a:xfrm>
        </p:spPr>
        <p:txBody>
          <a:bodyPr anchor="ctr">
            <a:noAutofit/>
          </a:bodyPr>
          <a:lstStyle>
            <a:lvl1pPr marL="0" indent="0">
              <a:buFontTx/>
              <a:buNone/>
              <a:defRPr sz="1920">
                <a:solidFill>
                  <a:schemeClr val="tx1">
                    <a:lumMod val="50000"/>
                    <a:lumOff val="50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
        <p:nvSpPr>
          <p:cNvPr id="25" name="TextBox 24"/>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300177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802" y="2318386"/>
            <a:ext cx="10316002" cy="3114552"/>
          </a:xfrm>
        </p:spPr>
        <p:txBody>
          <a:bodyPr anchor="b">
            <a:normAutofit/>
          </a:bodyPr>
          <a:lstStyle>
            <a:lvl1pPr algn="l">
              <a:defRPr sz="528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024412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tx1">
                    <a:lumMod val="75000"/>
                    <a:lumOff val="25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
        <p:nvSpPr>
          <p:cNvPr id="25" name="TextBox 24"/>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5668216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2959" y="731520"/>
            <a:ext cx="10305844" cy="3627120"/>
          </a:xfrm>
        </p:spPr>
        <p:txBody>
          <a:bodyPr anchor="ctr">
            <a:normAutofit/>
          </a:bodyPr>
          <a:lstStyle>
            <a:lvl1pPr algn="l">
              <a:defRPr sz="52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04150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2466227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61208" y="731520"/>
            <a:ext cx="1565692" cy="630174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802" y="731520"/>
            <a:ext cx="8472180" cy="63017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5948390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282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 Content_2 column">
  <p:cSld name="01 Content_2 column">
    <p:spTree>
      <p:nvGrpSpPr>
        <p:cNvPr id="1" name="Shape 109"/>
        <p:cNvGrpSpPr/>
        <p:nvPr/>
      </p:nvGrpSpPr>
      <p:grpSpPr>
        <a:xfrm>
          <a:off x="0" y="0"/>
          <a:ext cx="0" cy="0"/>
          <a:chOff x="0" y="0"/>
          <a:chExt cx="0" cy="0"/>
        </a:xfrm>
      </p:grpSpPr>
      <p:sp>
        <p:nvSpPr>
          <p:cNvPr id="110" name="Google Shape;110;p48"/>
          <p:cNvSpPr>
            <a:spLocks noGrp="1"/>
          </p:cNvSpPr>
          <p:nvPr>
            <p:ph type="pic" idx="2"/>
          </p:nvPr>
        </p:nvSpPr>
        <p:spPr>
          <a:xfrm>
            <a:off x="8203351" y="0"/>
            <a:ext cx="6427050" cy="8229600"/>
          </a:xfrm>
          <a:prstGeom prst="rect">
            <a:avLst/>
          </a:prstGeom>
          <a:noFill/>
          <a:ln>
            <a:noFill/>
          </a:ln>
        </p:spPr>
        <p:txBody>
          <a:bodyPr spcFirstLastPara="1" wrap="square" lIns="91425" tIns="45700" rIns="91425" bIns="45700" anchor="ctr" anchorCtr="1">
            <a:normAutofit/>
          </a:bodyPr>
          <a:lstStyle>
            <a:lvl1pPr marR="0" lvl="0" algn="l" rtl="0">
              <a:lnSpc>
                <a:spcPct val="90000"/>
              </a:lnSpc>
              <a:spcBef>
                <a:spcPts val="1200"/>
              </a:spcBef>
              <a:spcAft>
                <a:spcPts val="0"/>
              </a:spcAft>
              <a:buClr>
                <a:schemeClr val="dk1"/>
              </a:buClr>
              <a:buSzPts val="2400"/>
              <a:buFont typeface="Arial"/>
              <a:buChar char="•"/>
              <a:defRPr sz="2880" b="0" i="0" u="none" strike="noStrike" cap="none">
                <a:solidFill>
                  <a:schemeClr val="dk1"/>
                </a:solidFill>
                <a:latin typeface="Calibri"/>
                <a:ea typeface="Calibri"/>
                <a:cs typeface="Calibri"/>
                <a:sym typeface="Calibri"/>
              </a:defRPr>
            </a:lvl1pPr>
            <a:lvl2pPr marR="0" lvl="1" algn="l" rtl="0">
              <a:lnSpc>
                <a:spcPct val="90000"/>
              </a:lnSpc>
              <a:spcBef>
                <a:spcPts val="600"/>
              </a:spcBef>
              <a:spcAft>
                <a:spcPts val="0"/>
              </a:spcAft>
              <a:buClr>
                <a:schemeClr val="dk1"/>
              </a:buClr>
              <a:buSzPts val="2400"/>
              <a:buFont typeface="Arial"/>
              <a:buChar char="•"/>
              <a:defRPr sz="2880" b="0" i="0" u="none" strike="noStrike" cap="none">
                <a:solidFill>
                  <a:schemeClr val="dk1"/>
                </a:solidFill>
                <a:latin typeface="Calibri"/>
                <a:ea typeface="Calibri"/>
                <a:cs typeface="Calibri"/>
                <a:sym typeface="Calibri"/>
              </a:defRPr>
            </a:lvl2pPr>
            <a:lvl3pPr marR="0" lvl="2" algn="l" rtl="0">
              <a:lnSpc>
                <a:spcPct val="90000"/>
              </a:lnSpc>
              <a:spcBef>
                <a:spcPts val="600"/>
              </a:spcBef>
              <a:spcAft>
                <a:spcPts val="0"/>
              </a:spcAft>
              <a:buClr>
                <a:schemeClr val="dk1"/>
              </a:buClr>
              <a:buSzPts val="2000"/>
              <a:buFont typeface="Arial"/>
              <a:buChar char="•"/>
              <a:defRPr sz="2400" b="0" i="0" u="none" strike="noStrike" cap="none">
                <a:solidFill>
                  <a:schemeClr val="dk1"/>
                </a:solidFill>
                <a:latin typeface="Calibri"/>
                <a:ea typeface="Calibri"/>
                <a:cs typeface="Calibri"/>
                <a:sym typeface="Calibri"/>
              </a:defRPr>
            </a:lvl3pPr>
            <a:lvl4pPr marR="0" lvl="3" algn="l" rtl="0">
              <a:lnSpc>
                <a:spcPct val="90000"/>
              </a:lnSpc>
              <a:spcBef>
                <a:spcPts val="600"/>
              </a:spcBef>
              <a:spcAft>
                <a:spcPts val="0"/>
              </a:spcAft>
              <a:buClr>
                <a:schemeClr val="dk1"/>
              </a:buClr>
              <a:buSzPts val="1800"/>
              <a:buFont typeface="Arial"/>
              <a:buChar char="•"/>
              <a:defRPr sz="2160" b="0" i="0" u="none" strike="noStrike" cap="none">
                <a:solidFill>
                  <a:schemeClr val="dk1"/>
                </a:solidFill>
                <a:latin typeface="Calibri"/>
                <a:ea typeface="Calibri"/>
                <a:cs typeface="Calibri"/>
                <a:sym typeface="Calibri"/>
              </a:defRPr>
            </a:lvl4pPr>
            <a:lvl5pPr marR="0" lvl="4" algn="l" rtl="0">
              <a:lnSpc>
                <a:spcPct val="90000"/>
              </a:lnSpc>
              <a:spcBef>
                <a:spcPts val="600"/>
              </a:spcBef>
              <a:spcAft>
                <a:spcPts val="0"/>
              </a:spcAft>
              <a:buClr>
                <a:schemeClr val="dk1"/>
              </a:buClr>
              <a:buSzPts val="1800"/>
              <a:buFont typeface="Arial"/>
              <a:buChar char="•"/>
              <a:defRPr sz="2160" b="0" i="0" u="none" strike="noStrike" cap="none">
                <a:solidFill>
                  <a:schemeClr val="dk1"/>
                </a:solidFill>
                <a:latin typeface="Calibri"/>
                <a:ea typeface="Calibri"/>
                <a:cs typeface="Calibri"/>
                <a:sym typeface="Calibri"/>
              </a:defRPr>
            </a:lvl5pPr>
            <a:lvl6pPr marR="0" lvl="5" algn="l" rtl="0">
              <a:lnSpc>
                <a:spcPct val="90000"/>
              </a:lnSpc>
              <a:spcBef>
                <a:spcPts val="600"/>
              </a:spcBef>
              <a:spcAft>
                <a:spcPts val="0"/>
              </a:spcAft>
              <a:buClr>
                <a:schemeClr val="dk1"/>
              </a:buClr>
              <a:buSzPts val="1800"/>
              <a:buFont typeface="Arial"/>
              <a:buChar char="•"/>
              <a:defRPr sz="2160" b="0" i="0" u="none" strike="noStrike" cap="none">
                <a:solidFill>
                  <a:schemeClr val="dk1"/>
                </a:solidFill>
                <a:latin typeface="Calibri"/>
                <a:ea typeface="Calibri"/>
                <a:cs typeface="Calibri"/>
                <a:sym typeface="Calibri"/>
              </a:defRPr>
            </a:lvl6pPr>
            <a:lvl7pPr marR="0" lvl="6" algn="l" rtl="0">
              <a:lnSpc>
                <a:spcPct val="90000"/>
              </a:lnSpc>
              <a:spcBef>
                <a:spcPts val="600"/>
              </a:spcBef>
              <a:spcAft>
                <a:spcPts val="0"/>
              </a:spcAft>
              <a:buClr>
                <a:schemeClr val="dk1"/>
              </a:buClr>
              <a:buSzPts val="1800"/>
              <a:buFont typeface="Arial"/>
              <a:buChar char="•"/>
              <a:defRPr sz="2160" b="0" i="0" u="none" strike="noStrike" cap="none">
                <a:solidFill>
                  <a:schemeClr val="dk1"/>
                </a:solidFill>
                <a:latin typeface="Calibri"/>
                <a:ea typeface="Calibri"/>
                <a:cs typeface="Calibri"/>
                <a:sym typeface="Calibri"/>
              </a:defRPr>
            </a:lvl7pPr>
            <a:lvl8pPr marR="0" lvl="7" algn="l" rtl="0">
              <a:lnSpc>
                <a:spcPct val="90000"/>
              </a:lnSpc>
              <a:spcBef>
                <a:spcPts val="600"/>
              </a:spcBef>
              <a:spcAft>
                <a:spcPts val="0"/>
              </a:spcAft>
              <a:buClr>
                <a:schemeClr val="dk1"/>
              </a:buClr>
              <a:buSzPts val="1800"/>
              <a:buFont typeface="Arial"/>
              <a:buChar char="•"/>
              <a:defRPr sz="2160" b="0" i="0" u="none" strike="noStrike" cap="none">
                <a:solidFill>
                  <a:schemeClr val="dk1"/>
                </a:solidFill>
                <a:latin typeface="Calibri"/>
                <a:ea typeface="Calibri"/>
                <a:cs typeface="Calibri"/>
                <a:sym typeface="Calibri"/>
              </a:defRPr>
            </a:lvl8pPr>
            <a:lvl9pPr marR="0" lvl="8" algn="l" rtl="0">
              <a:lnSpc>
                <a:spcPct val="90000"/>
              </a:lnSpc>
              <a:spcBef>
                <a:spcPts val="600"/>
              </a:spcBef>
              <a:spcAft>
                <a:spcPts val="0"/>
              </a:spcAft>
              <a:buClr>
                <a:schemeClr val="dk1"/>
              </a:buClr>
              <a:buSzPts val="1800"/>
              <a:buFont typeface="Arial"/>
              <a:buChar char="•"/>
              <a:defRPr sz="2160" b="0" i="0" u="none" strike="noStrike" cap="none">
                <a:solidFill>
                  <a:schemeClr val="dk1"/>
                </a:solidFill>
                <a:latin typeface="Calibri"/>
                <a:ea typeface="Calibri"/>
                <a:cs typeface="Calibri"/>
                <a:sym typeface="Calibri"/>
              </a:defRPr>
            </a:lvl9pPr>
          </a:lstStyle>
          <a:p>
            <a:endParaRPr/>
          </a:p>
        </p:txBody>
      </p:sp>
      <p:sp>
        <p:nvSpPr>
          <p:cNvPr id="111" name="Google Shape;111;p48"/>
          <p:cNvSpPr txBox="1">
            <a:spLocks noGrp="1"/>
          </p:cNvSpPr>
          <p:nvPr>
            <p:ph type="body" idx="1"/>
          </p:nvPr>
        </p:nvSpPr>
        <p:spPr>
          <a:xfrm>
            <a:off x="5263870" y="3261364"/>
            <a:ext cx="3401568" cy="4042410"/>
          </a:xfrm>
          <a:prstGeom prst="rect">
            <a:avLst/>
          </a:prstGeom>
          <a:noFill/>
          <a:ln>
            <a:noFill/>
          </a:ln>
        </p:spPr>
        <p:txBody>
          <a:bodyPr spcFirstLastPara="1" wrap="square" lIns="0" tIns="45700" rIns="0" bIns="45700" anchor="t" anchorCtr="0">
            <a:noAutofit/>
          </a:bodyPr>
          <a:lstStyle>
            <a:lvl1pPr marL="548640" lvl="0" indent="-274320" algn="l">
              <a:lnSpc>
                <a:spcPct val="90000"/>
              </a:lnSpc>
              <a:spcBef>
                <a:spcPts val="1200"/>
              </a:spcBef>
              <a:spcAft>
                <a:spcPts val="0"/>
              </a:spcAft>
              <a:buClr>
                <a:schemeClr val="dk1"/>
              </a:buClr>
              <a:buSzPts val="1400"/>
              <a:buNone/>
              <a:defRPr sz="1680">
                <a:latin typeface="Calibri"/>
                <a:ea typeface="Calibri"/>
                <a:cs typeface="Calibri"/>
                <a:sym typeface="Calibri"/>
              </a:defRPr>
            </a:lvl1pPr>
            <a:lvl2pPr marL="1097280" lvl="1" indent="-411480" algn="l">
              <a:lnSpc>
                <a:spcPct val="90000"/>
              </a:lnSpc>
              <a:spcBef>
                <a:spcPts val="600"/>
              </a:spcBef>
              <a:spcAft>
                <a:spcPts val="0"/>
              </a:spcAft>
              <a:buClr>
                <a:schemeClr val="dk1"/>
              </a:buClr>
              <a:buSzPts val="1800"/>
              <a:buChar char="•"/>
              <a:defRPr/>
            </a:lvl2pPr>
            <a:lvl3pPr marL="1645920" lvl="2" indent="-411480" algn="l">
              <a:lnSpc>
                <a:spcPct val="90000"/>
              </a:lnSpc>
              <a:spcBef>
                <a:spcPts val="600"/>
              </a:spcBef>
              <a:spcAft>
                <a:spcPts val="0"/>
              </a:spcAft>
              <a:buClr>
                <a:schemeClr val="dk1"/>
              </a:buClr>
              <a:buSzPts val="1800"/>
              <a:buChar char="•"/>
              <a:defRPr/>
            </a:lvl3pPr>
            <a:lvl4pPr marL="2194560" lvl="3" indent="-411480" algn="l">
              <a:lnSpc>
                <a:spcPct val="90000"/>
              </a:lnSpc>
              <a:spcBef>
                <a:spcPts val="600"/>
              </a:spcBef>
              <a:spcAft>
                <a:spcPts val="0"/>
              </a:spcAft>
              <a:buClr>
                <a:schemeClr val="dk1"/>
              </a:buClr>
              <a:buSzPts val="1800"/>
              <a:buChar char="•"/>
              <a:defRPr/>
            </a:lvl4pPr>
            <a:lvl5pPr marL="2743200" lvl="4" indent="-411480" algn="l">
              <a:lnSpc>
                <a:spcPct val="90000"/>
              </a:lnSpc>
              <a:spcBef>
                <a:spcPts val="600"/>
              </a:spcBef>
              <a:spcAft>
                <a:spcPts val="0"/>
              </a:spcAft>
              <a:buClr>
                <a:schemeClr val="dk1"/>
              </a:buClr>
              <a:buSzPts val="1800"/>
              <a:buChar char="•"/>
              <a:defRPr/>
            </a:lvl5pPr>
            <a:lvl6pPr marL="3291840" lvl="5" indent="-411480" algn="l">
              <a:lnSpc>
                <a:spcPct val="90000"/>
              </a:lnSpc>
              <a:spcBef>
                <a:spcPts val="600"/>
              </a:spcBef>
              <a:spcAft>
                <a:spcPts val="0"/>
              </a:spcAft>
              <a:buClr>
                <a:schemeClr val="dk1"/>
              </a:buClr>
              <a:buSzPts val="1800"/>
              <a:buChar char="•"/>
              <a:defRPr/>
            </a:lvl6pPr>
            <a:lvl7pPr marL="3840480" lvl="6" indent="-411480" algn="l">
              <a:lnSpc>
                <a:spcPct val="90000"/>
              </a:lnSpc>
              <a:spcBef>
                <a:spcPts val="600"/>
              </a:spcBef>
              <a:spcAft>
                <a:spcPts val="0"/>
              </a:spcAft>
              <a:buClr>
                <a:schemeClr val="dk1"/>
              </a:buClr>
              <a:buSzPts val="1800"/>
              <a:buChar char="•"/>
              <a:defRPr/>
            </a:lvl7pPr>
            <a:lvl8pPr marL="4389120" lvl="7" indent="-411480" algn="l">
              <a:lnSpc>
                <a:spcPct val="90000"/>
              </a:lnSpc>
              <a:spcBef>
                <a:spcPts val="600"/>
              </a:spcBef>
              <a:spcAft>
                <a:spcPts val="0"/>
              </a:spcAft>
              <a:buClr>
                <a:schemeClr val="dk1"/>
              </a:buClr>
              <a:buSzPts val="1800"/>
              <a:buChar char="•"/>
              <a:defRPr/>
            </a:lvl8pPr>
            <a:lvl9pPr marL="4937760" lvl="8" indent="-411480" algn="l">
              <a:lnSpc>
                <a:spcPct val="90000"/>
              </a:lnSpc>
              <a:spcBef>
                <a:spcPts val="600"/>
              </a:spcBef>
              <a:spcAft>
                <a:spcPts val="0"/>
              </a:spcAft>
              <a:buClr>
                <a:schemeClr val="dk1"/>
              </a:buClr>
              <a:buSzPts val="1800"/>
              <a:buChar char="•"/>
              <a:defRPr/>
            </a:lvl9pPr>
          </a:lstStyle>
          <a:p>
            <a:endParaRPr/>
          </a:p>
        </p:txBody>
      </p:sp>
      <p:sp>
        <p:nvSpPr>
          <p:cNvPr id="112" name="Google Shape;112;p48"/>
          <p:cNvSpPr txBox="1">
            <a:spLocks noGrp="1"/>
          </p:cNvSpPr>
          <p:nvPr>
            <p:ph type="body" idx="3"/>
          </p:nvPr>
        </p:nvSpPr>
        <p:spPr>
          <a:xfrm>
            <a:off x="777240" y="3261364"/>
            <a:ext cx="3401568" cy="4042410"/>
          </a:xfrm>
          <a:prstGeom prst="rect">
            <a:avLst/>
          </a:prstGeom>
          <a:noFill/>
          <a:ln>
            <a:noFill/>
          </a:ln>
        </p:spPr>
        <p:txBody>
          <a:bodyPr spcFirstLastPara="1" wrap="square" lIns="0" tIns="45700" rIns="0" bIns="45700" anchor="t" anchorCtr="0">
            <a:noAutofit/>
          </a:bodyPr>
          <a:lstStyle>
            <a:lvl1pPr marL="548640" lvl="0" indent="-274320" algn="l">
              <a:lnSpc>
                <a:spcPct val="90000"/>
              </a:lnSpc>
              <a:spcBef>
                <a:spcPts val="1200"/>
              </a:spcBef>
              <a:spcAft>
                <a:spcPts val="0"/>
              </a:spcAft>
              <a:buClr>
                <a:schemeClr val="dk1"/>
              </a:buClr>
              <a:buSzPts val="1400"/>
              <a:buNone/>
              <a:defRPr sz="1680">
                <a:latin typeface="Calibri"/>
                <a:ea typeface="Calibri"/>
                <a:cs typeface="Calibri"/>
                <a:sym typeface="Calibri"/>
              </a:defRPr>
            </a:lvl1pPr>
            <a:lvl2pPr marL="1097280" lvl="1" indent="-411480" algn="l">
              <a:lnSpc>
                <a:spcPct val="90000"/>
              </a:lnSpc>
              <a:spcBef>
                <a:spcPts val="600"/>
              </a:spcBef>
              <a:spcAft>
                <a:spcPts val="0"/>
              </a:spcAft>
              <a:buClr>
                <a:schemeClr val="dk1"/>
              </a:buClr>
              <a:buSzPts val="1800"/>
              <a:buChar char="•"/>
              <a:defRPr/>
            </a:lvl2pPr>
            <a:lvl3pPr marL="1645920" lvl="2" indent="-411480" algn="l">
              <a:lnSpc>
                <a:spcPct val="90000"/>
              </a:lnSpc>
              <a:spcBef>
                <a:spcPts val="600"/>
              </a:spcBef>
              <a:spcAft>
                <a:spcPts val="0"/>
              </a:spcAft>
              <a:buClr>
                <a:schemeClr val="dk1"/>
              </a:buClr>
              <a:buSzPts val="1800"/>
              <a:buChar char="•"/>
              <a:defRPr/>
            </a:lvl3pPr>
            <a:lvl4pPr marL="2194560" lvl="3" indent="-411480" algn="l">
              <a:lnSpc>
                <a:spcPct val="90000"/>
              </a:lnSpc>
              <a:spcBef>
                <a:spcPts val="600"/>
              </a:spcBef>
              <a:spcAft>
                <a:spcPts val="0"/>
              </a:spcAft>
              <a:buClr>
                <a:schemeClr val="dk1"/>
              </a:buClr>
              <a:buSzPts val="1800"/>
              <a:buChar char="•"/>
              <a:defRPr/>
            </a:lvl4pPr>
            <a:lvl5pPr marL="2743200" lvl="4" indent="-411480" algn="l">
              <a:lnSpc>
                <a:spcPct val="90000"/>
              </a:lnSpc>
              <a:spcBef>
                <a:spcPts val="600"/>
              </a:spcBef>
              <a:spcAft>
                <a:spcPts val="0"/>
              </a:spcAft>
              <a:buClr>
                <a:schemeClr val="dk1"/>
              </a:buClr>
              <a:buSzPts val="1800"/>
              <a:buChar char="•"/>
              <a:defRPr/>
            </a:lvl5pPr>
            <a:lvl6pPr marL="3291840" lvl="5" indent="-411480" algn="l">
              <a:lnSpc>
                <a:spcPct val="90000"/>
              </a:lnSpc>
              <a:spcBef>
                <a:spcPts val="600"/>
              </a:spcBef>
              <a:spcAft>
                <a:spcPts val="0"/>
              </a:spcAft>
              <a:buClr>
                <a:schemeClr val="dk1"/>
              </a:buClr>
              <a:buSzPts val="1800"/>
              <a:buChar char="•"/>
              <a:defRPr/>
            </a:lvl6pPr>
            <a:lvl7pPr marL="3840480" lvl="6" indent="-411480" algn="l">
              <a:lnSpc>
                <a:spcPct val="90000"/>
              </a:lnSpc>
              <a:spcBef>
                <a:spcPts val="600"/>
              </a:spcBef>
              <a:spcAft>
                <a:spcPts val="0"/>
              </a:spcAft>
              <a:buClr>
                <a:schemeClr val="dk1"/>
              </a:buClr>
              <a:buSzPts val="1800"/>
              <a:buChar char="•"/>
              <a:defRPr/>
            </a:lvl7pPr>
            <a:lvl8pPr marL="4389120" lvl="7" indent="-411480" algn="l">
              <a:lnSpc>
                <a:spcPct val="90000"/>
              </a:lnSpc>
              <a:spcBef>
                <a:spcPts val="600"/>
              </a:spcBef>
              <a:spcAft>
                <a:spcPts val="0"/>
              </a:spcAft>
              <a:buClr>
                <a:schemeClr val="dk1"/>
              </a:buClr>
              <a:buSzPts val="1800"/>
              <a:buChar char="•"/>
              <a:defRPr/>
            </a:lvl8pPr>
            <a:lvl9pPr marL="4937760" lvl="8" indent="-411480" algn="l">
              <a:lnSpc>
                <a:spcPct val="90000"/>
              </a:lnSpc>
              <a:spcBef>
                <a:spcPts val="600"/>
              </a:spcBef>
              <a:spcAft>
                <a:spcPts val="0"/>
              </a:spcAft>
              <a:buClr>
                <a:schemeClr val="dk1"/>
              </a:buClr>
              <a:buSzPts val="1800"/>
              <a:buChar char="•"/>
              <a:defRPr/>
            </a:lvl9pPr>
          </a:lstStyle>
          <a:p>
            <a:endParaRPr/>
          </a:p>
        </p:txBody>
      </p:sp>
      <p:sp>
        <p:nvSpPr>
          <p:cNvPr id="113" name="Google Shape;113;p48"/>
          <p:cNvSpPr txBox="1">
            <a:spLocks noGrp="1"/>
          </p:cNvSpPr>
          <p:nvPr>
            <p:ph type="title"/>
          </p:nvPr>
        </p:nvSpPr>
        <p:spPr>
          <a:xfrm>
            <a:off x="759823" y="668928"/>
            <a:ext cx="8269877" cy="997196"/>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chemeClr val="dk1"/>
              </a:buClr>
              <a:buSzPts val="2400"/>
              <a:buFont typeface="Corbel"/>
              <a:buNone/>
              <a:defRPr sz="2880">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48"/>
          <p:cNvSpPr txBox="1">
            <a:spLocks noGrp="1"/>
          </p:cNvSpPr>
          <p:nvPr>
            <p:ph type="body" idx="4"/>
          </p:nvPr>
        </p:nvSpPr>
        <p:spPr>
          <a:xfrm>
            <a:off x="2287741" y="2377440"/>
            <a:ext cx="658368" cy="658368"/>
          </a:xfrm>
          <a:prstGeom prst="rect">
            <a:avLst/>
          </a:prstGeom>
          <a:noFill/>
          <a:ln>
            <a:noFill/>
          </a:ln>
        </p:spPr>
        <p:txBody>
          <a:bodyPr spcFirstLastPara="1" wrap="square" lIns="0" tIns="0" rIns="0" bIns="0" anchor="ctr" anchorCtr="0">
            <a:noAutofit/>
          </a:bodyPr>
          <a:lstStyle>
            <a:lvl1pPr marL="548640" lvl="0" indent="-274320" algn="ctr">
              <a:lnSpc>
                <a:spcPct val="90000"/>
              </a:lnSpc>
              <a:spcBef>
                <a:spcPts val="1200"/>
              </a:spcBef>
              <a:spcAft>
                <a:spcPts val="0"/>
              </a:spcAft>
              <a:buClr>
                <a:schemeClr val="dk1"/>
              </a:buClr>
              <a:buSzPts val="1400"/>
              <a:buNone/>
              <a:defRPr sz="1680"/>
            </a:lvl1pPr>
            <a:lvl2pPr marL="1097280" lvl="1" indent="-411480" algn="l">
              <a:lnSpc>
                <a:spcPct val="90000"/>
              </a:lnSpc>
              <a:spcBef>
                <a:spcPts val="600"/>
              </a:spcBef>
              <a:spcAft>
                <a:spcPts val="0"/>
              </a:spcAft>
              <a:buClr>
                <a:schemeClr val="dk1"/>
              </a:buClr>
              <a:buSzPts val="1800"/>
              <a:buChar char="•"/>
              <a:defRPr/>
            </a:lvl2pPr>
            <a:lvl3pPr marL="1645920" lvl="2" indent="-411480" algn="l">
              <a:lnSpc>
                <a:spcPct val="90000"/>
              </a:lnSpc>
              <a:spcBef>
                <a:spcPts val="600"/>
              </a:spcBef>
              <a:spcAft>
                <a:spcPts val="0"/>
              </a:spcAft>
              <a:buClr>
                <a:schemeClr val="dk1"/>
              </a:buClr>
              <a:buSzPts val="1800"/>
              <a:buChar char="•"/>
              <a:defRPr/>
            </a:lvl3pPr>
            <a:lvl4pPr marL="2194560" lvl="3" indent="-411480" algn="l">
              <a:lnSpc>
                <a:spcPct val="90000"/>
              </a:lnSpc>
              <a:spcBef>
                <a:spcPts val="600"/>
              </a:spcBef>
              <a:spcAft>
                <a:spcPts val="0"/>
              </a:spcAft>
              <a:buClr>
                <a:schemeClr val="dk1"/>
              </a:buClr>
              <a:buSzPts val="1800"/>
              <a:buChar char="•"/>
              <a:defRPr/>
            </a:lvl4pPr>
            <a:lvl5pPr marL="2743200" lvl="4" indent="-411480" algn="l">
              <a:lnSpc>
                <a:spcPct val="90000"/>
              </a:lnSpc>
              <a:spcBef>
                <a:spcPts val="600"/>
              </a:spcBef>
              <a:spcAft>
                <a:spcPts val="0"/>
              </a:spcAft>
              <a:buClr>
                <a:schemeClr val="dk1"/>
              </a:buClr>
              <a:buSzPts val="1800"/>
              <a:buChar char="•"/>
              <a:defRPr/>
            </a:lvl5pPr>
            <a:lvl6pPr marL="3291840" lvl="5" indent="-411480" algn="l">
              <a:lnSpc>
                <a:spcPct val="90000"/>
              </a:lnSpc>
              <a:spcBef>
                <a:spcPts val="600"/>
              </a:spcBef>
              <a:spcAft>
                <a:spcPts val="0"/>
              </a:spcAft>
              <a:buClr>
                <a:schemeClr val="dk1"/>
              </a:buClr>
              <a:buSzPts val="1800"/>
              <a:buChar char="•"/>
              <a:defRPr/>
            </a:lvl6pPr>
            <a:lvl7pPr marL="3840480" lvl="6" indent="-411480" algn="l">
              <a:lnSpc>
                <a:spcPct val="90000"/>
              </a:lnSpc>
              <a:spcBef>
                <a:spcPts val="600"/>
              </a:spcBef>
              <a:spcAft>
                <a:spcPts val="0"/>
              </a:spcAft>
              <a:buClr>
                <a:schemeClr val="dk1"/>
              </a:buClr>
              <a:buSzPts val="1800"/>
              <a:buChar char="•"/>
              <a:defRPr/>
            </a:lvl7pPr>
            <a:lvl8pPr marL="4389120" lvl="7" indent="-411480" algn="l">
              <a:lnSpc>
                <a:spcPct val="90000"/>
              </a:lnSpc>
              <a:spcBef>
                <a:spcPts val="600"/>
              </a:spcBef>
              <a:spcAft>
                <a:spcPts val="0"/>
              </a:spcAft>
              <a:buClr>
                <a:schemeClr val="dk1"/>
              </a:buClr>
              <a:buSzPts val="1800"/>
              <a:buChar char="•"/>
              <a:defRPr/>
            </a:lvl8pPr>
            <a:lvl9pPr marL="4937760" lvl="8" indent="-411480" algn="l">
              <a:lnSpc>
                <a:spcPct val="90000"/>
              </a:lnSpc>
              <a:spcBef>
                <a:spcPts val="600"/>
              </a:spcBef>
              <a:spcAft>
                <a:spcPts val="0"/>
              </a:spcAft>
              <a:buClr>
                <a:schemeClr val="dk1"/>
              </a:buClr>
              <a:buSzPts val="1800"/>
              <a:buChar char="•"/>
              <a:defRPr/>
            </a:lvl9pPr>
          </a:lstStyle>
          <a:p>
            <a:endParaRPr/>
          </a:p>
        </p:txBody>
      </p:sp>
      <p:sp>
        <p:nvSpPr>
          <p:cNvPr id="115" name="Google Shape;115;p48"/>
          <p:cNvSpPr txBox="1">
            <a:spLocks noGrp="1"/>
          </p:cNvSpPr>
          <p:nvPr>
            <p:ph type="body" idx="5"/>
          </p:nvPr>
        </p:nvSpPr>
        <p:spPr>
          <a:xfrm>
            <a:off x="6774371" y="2377440"/>
            <a:ext cx="658368" cy="658368"/>
          </a:xfrm>
          <a:prstGeom prst="rect">
            <a:avLst/>
          </a:prstGeom>
          <a:noFill/>
          <a:ln>
            <a:noFill/>
          </a:ln>
        </p:spPr>
        <p:txBody>
          <a:bodyPr spcFirstLastPara="1" wrap="square" lIns="0" tIns="0" rIns="0" bIns="0" anchor="ctr" anchorCtr="0">
            <a:noAutofit/>
          </a:bodyPr>
          <a:lstStyle>
            <a:lvl1pPr marL="548640" lvl="0" indent="-274320" algn="ctr">
              <a:lnSpc>
                <a:spcPct val="90000"/>
              </a:lnSpc>
              <a:spcBef>
                <a:spcPts val="1200"/>
              </a:spcBef>
              <a:spcAft>
                <a:spcPts val="0"/>
              </a:spcAft>
              <a:buClr>
                <a:schemeClr val="dk1"/>
              </a:buClr>
              <a:buSzPts val="1400"/>
              <a:buNone/>
              <a:defRPr sz="1680"/>
            </a:lvl1pPr>
            <a:lvl2pPr marL="1097280" lvl="1" indent="-411480" algn="l">
              <a:lnSpc>
                <a:spcPct val="90000"/>
              </a:lnSpc>
              <a:spcBef>
                <a:spcPts val="600"/>
              </a:spcBef>
              <a:spcAft>
                <a:spcPts val="0"/>
              </a:spcAft>
              <a:buClr>
                <a:schemeClr val="dk1"/>
              </a:buClr>
              <a:buSzPts val="1800"/>
              <a:buChar char="•"/>
              <a:defRPr/>
            </a:lvl2pPr>
            <a:lvl3pPr marL="1645920" lvl="2" indent="-411480" algn="l">
              <a:lnSpc>
                <a:spcPct val="90000"/>
              </a:lnSpc>
              <a:spcBef>
                <a:spcPts val="600"/>
              </a:spcBef>
              <a:spcAft>
                <a:spcPts val="0"/>
              </a:spcAft>
              <a:buClr>
                <a:schemeClr val="dk1"/>
              </a:buClr>
              <a:buSzPts val="1800"/>
              <a:buChar char="•"/>
              <a:defRPr/>
            </a:lvl3pPr>
            <a:lvl4pPr marL="2194560" lvl="3" indent="-411480" algn="l">
              <a:lnSpc>
                <a:spcPct val="90000"/>
              </a:lnSpc>
              <a:spcBef>
                <a:spcPts val="600"/>
              </a:spcBef>
              <a:spcAft>
                <a:spcPts val="0"/>
              </a:spcAft>
              <a:buClr>
                <a:schemeClr val="dk1"/>
              </a:buClr>
              <a:buSzPts val="1800"/>
              <a:buChar char="•"/>
              <a:defRPr/>
            </a:lvl4pPr>
            <a:lvl5pPr marL="2743200" lvl="4" indent="-411480" algn="l">
              <a:lnSpc>
                <a:spcPct val="90000"/>
              </a:lnSpc>
              <a:spcBef>
                <a:spcPts val="600"/>
              </a:spcBef>
              <a:spcAft>
                <a:spcPts val="0"/>
              </a:spcAft>
              <a:buClr>
                <a:schemeClr val="dk1"/>
              </a:buClr>
              <a:buSzPts val="1800"/>
              <a:buChar char="•"/>
              <a:defRPr/>
            </a:lvl5pPr>
            <a:lvl6pPr marL="3291840" lvl="5" indent="-411480" algn="l">
              <a:lnSpc>
                <a:spcPct val="90000"/>
              </a:lnSpc>
              <a:spcBef>
                <a:spcPts val="600"/>
              </a:spcBef>
              <a:spcAft>
                <a:spcPts val="0"/>
              </a:spcAft>
              <a:buClr>
                <a:schemeClr val="dk1"/>
              </a:buClr>
              <a:buSzPts val="1800"/>
              <a:buChar char="•"/>
              <a:defRPr/>
            </a:lvl6pPr>
            <a:lvl7pPr marL="3840480" lvl="6" indent="-411480" algn="l">
              <a:lnSpc>
                <a:spcPct val="90000"/>
              </a:lnSpc>
              <a:spcBef>
                <a:spcPts val="600"/>
              </a:spcBef>
              <a:spcAft>
                <a:spcPts val="0"/>
              </a:spcAft>
              <a:buClr>
                <a:schemeClr val="dk1"/>
              </a:buClr>
              <a:buSzPts val="1800"/>
              <a:buChar char="•"/>
              <a:defRPr/>
            </a:lvl7pPr>
            <a:lvl8pPr marL="4389120" lvl="7" indent="-411480" algn="l">
              <a:lnSpc>
                <a:spcPct val="90000"/>
              </a:lnSpc>
              <a:spcBef>
                <a:spcPts val="600"/>
              </a:spcBef>
              <a:spcAft>
                <a:spcPts val="0"/>
              </a:spcAft>
              <a:buClr>
                <a:schemeClr val="dk1"/>
              </a:buClr>
              <a:buSzPts val="1800"/>
              <a:buChar char="•"/>
              <a:defRPr/>
            </a:lvl8pPr>
            <a:lvl9pPr marL="4937760" lvl="8" indent="-411480" algn="l">
              <a:lnSpc>
                <a:spcPct val="90000"/>
              </a:lnSpc>
              <a:spcBef>
                <a:spcPts val="600"/>
              </a:spcBef>
              <a:spcAft>
                <a:spcPts val="0"/>
              </a:spcAft>
              <a:buClr>
                <a:schemeClr val="dk1"/>
              </a:buClr>
              <a:buSzPts val="1800"/>
              <a:buChar char="•"/>
              <a:defRPr/>
            </a:lvl9pPr>
          </a:lstStyle>
          <a:p>
            <a:endParaRPr/>
          </a:p>
        </p:txBody>
      </p:sp>
      <p:sp>
        <p:nvSpPr>
          <p:cNvPr id="116" name="Google Shape;116;p48"/>
          <p:cNvSpPr txBox="1">
            <a:spLocks noGrp="1"/>
          </p:cNvSpPr>
          <p:nvPr>
            <p:ph type="sldNum" idx="12"/>
          </p:nvPr>
        </p:nvSpPr>
        <p:spPr>
          <a:xfrm>
            <a:off x="13309452" y="7427214"/>
            <a:ext cx="721169" cy="474292"/>
          </a:xfrm>
          <a:prstGeom prst="rect">
            <a:avLst/>
          </a:prstGeom>
          <a:noFill/>
          <a:ln>
            <a:noFill/>
          </a:ln>
        </p:spPr>
        <p:txBody>
          <a:bodyPr spcFirstLastPara="1" wrap="square" lIns="0" tIns="0" rIns="0" bIns="0" anchor="ctr" anchorCtr="0">
            <a:noAutofit/>
          </a:bodyPr>
          <a:lstStyle>
            <a:lvl1pPr marL="0" marR="0" lvl="0" indent="0" algn="ctr">
              <a:spcBef>
                <a:spcPts val="0"/>
              </a:spcBef>
              <a:buNone/>
              <a:defRPr sz="1440">
                <a:solidFill>
                  <a:schemeClr val="lt1"/>
                </a:solidFill>
                <a:latin typeface="Calibri"/>
                <a:ea typeface="Calibri"/>
                <a:cs typeface="Calibri"/>
                <a:sym typeface="Calibri"/>
              </a:defRPr>
            </a:lvl1pPr>
            <a:lvl2pPr marL="0" marR="0" lvl="1" indent="0" algn="ctr">
              <a:spcBef>
                <a:spcPts val="0"/>
              </a:spcBef>
              <a:buNone/>
              <a:defRPr sz="1440">
                <a:solidFill>
                  <a:schemeClr val="lt1"/>
                </a:solidFill>
                <a:latin typeface="Calibri"/>
                <a:ea typeface="Calibri"/>
                <a:cs typeface="Calibri"/>
                <a:sym typeface="Calibri"/>
              </a:defRPr>
            </a:lvl2pPr>
            <a:lvl3pPr marL="0" marR="0" lvl="2" indent="0" algn="ctr">
              <a:spcBef>
                <a:spcPts val="0"/>
              </a:spcBef>
              <a:buNone/>
              <a:defRPr sz="1440">
                <a:solidFill>
                  <a:schemeClr val="lt1"/>
                </a:solidFill>
                <a:latin typeface="Calibri"/>
                <a:ea typeface="Calibri"/>
                <a:cs typeface="Calibri"/>
                <a:sym typeface="Calibri"/>
              </a:defRPr>
            </a:lvl3pPr>
            <a:lvl4pPr marL="0" marR="0" lvl="3" indent="0" algn="ctr">
              <a:spcBef>
                <a:spcPts val="0"/>
              </a:spcBef>
              <a:buNone/>
              <a:defRPr sz="1440">
                <a:solidFill>
                  <a:schemeClr val="lt1"/>
                </a:solidFill>
                <a:latin typeface="Calibri"/>
                <a:ea typeface="Calibri"/>
                <a:cs typeface="Calibri"/>
                <a:sym typeface="Calibri"/>
              </a:defRPr>
            </a:lvl4pPr>
            <a:lvl5pPr marL="0" marR="0" lvl="4" indent="0" algn="ctr">
              <a:spcBef>
                <a:spcPts val="0"/>
              </a:spcBef>
              <a:buNone/>
              <a:defRPr sz="1440">
                <a:solidFill>
                  <a:schemeClr val="lt1"/>
                </a:solidFill>
                <a:latin typeface="Calibri"/>
                <a:ea typeface="Calibri"/>
                <a:cs typeface="Calibri"/>
                <a:sym typeface="Calibri"/>
              </a:defRPr>
            </a:lvl5pPr>
            <a:lvl6pPr marL="0" marR="0" lvl="5" indent="0" algn="ctr">
              <a:spcBef>
                <a:spcPts val="0"/>
              </a:spcBef>
              <a:buNone/>
              <a:defRPr sz="1440">
                <a:solidFill>
                  <a:schemeClr val="lt1"/>
                </a:solidFill>
                <a:latin typeface="Calibri"/>
                <a:ea typeface="Calibri"/>
                <a:cs typeface="Calibri"/>
                <a:sym typeface="Calibri"/>
              </a:defRPr>
            </a:lvl6pPr>
            <a:lvl7pPr marL="0" marR="0" lvl="6" indent="0" algn="ctr">
              <a:spcBef>
                <a:spcPts val="0"/>
              </a:spcBef>
              <a:buNone/>
              <a:defRPr sz="1440">
                <a:solidFill>
                  <a:schemeClr val="lt1"/>
                </a:solidFill>
                <a:latin typeface="Calibri"/>
                <a:ea typeface="Calibri"/>
                <a:cs typeface="Calibri"/>
                <a:sym typeface="Calibri"/>
              </a:defRPr>
            </a:lvl7pPr>
            <a:lvl8pPr marL="0" marR="0" lvl="7" indent="0" algn="ctr">
              <a:spcBef>
                <a:spcPts val="0"/>
              </a:spcBef>
              <a:buNone/>
              <a:defRPr sz="1440">
                <a:solidFill>
                  <a:schemeClr val="lt1"/>
                </a:solidFill>
                <a:latin typeface="Calibri"/>
                <a:ea typeface="Calibri"/>
                <a:cs typeface="Calibri"/>
                <a:sym typeface="Calibri"/>
              </a:defRPr>
            </a:lvl8pPr>
            <a:lvl9pPr marL="0" marR="0" lvl="8" indent="0" algn="ctr">
              <a:spcBef>
                <a:spcPts val="0"/>
              </a:spcBef>
              <a:buNone/>
              <a:defRPr sz="1440">
                <a:solidFill>
                  <a:schemeClr val="lt1"/>
                </a:solidFill>
                <a:latin typeface="Calibri"/>
                <a:ea typeface="Calibri"/>
                <a:cs typeface="Calibri"/>
                <a:sym typeface="Calibri"/>
              </a:defRPr>
            </a:lvl9pPr>
          </a:lstStyle>
          <a:p>
            <a:fld id="{00000000-1234-1234-1234-123412341234}" type="slidenum">
              <a:rPr lang="en-IN" smtClean="0"/>
              <a:pPr/>
              <a:t>‹#›</a:t>
            </a:fld>
            <a:endParaRPr lang="en-IN"/>
          </a:p>
        </p:txBody>
      </p:sp>
    </p:spTree>
    <p:extLst>
      <p:ext uri="{BB962C8B-B14F-4D97-AF65-F5344CB8AC3E}">
        <p14:creationId xmlns:p14="http://schemas.microsoft.com/office/powerpoint/2010/main" val="1781366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17"/>
        <p:cNvGrpSpPr/>
        <p:nvPr/>
      </p:nvGrpSpPr>
      <p:grpSpPr>
        <a:xfrm>
          <a:off x="0" y="0"/>
          <a:ext cx="0" cy="0"/>
          <a:chOff x="0" y="0"/>
          <a:chExt cx="0" cy="0"/>
        </a:xfrm>
      </p:grpSpPr>
      <p:sp>
        <p:nvSpPr>
          <p:cNvPr id="118" name="Google Shape;118;p49"/>
          <p:cNvSpPr txBox="1">
            <a:spLocks noGrp="1"/>
          </p:cNvSpPr>
          <p:nvPr>
            <p:ph type="title"/>
          </p:nvPr>
        </p:nvSpPr>
        <p:spPr>
          <a:xfrm>
            <a:off x="759823" y="668928"/>
            <a:ext cx="12979037" cy="997196"/>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chemeClr val="dk1"/>
              </a:buClr>
              <a:buSzPts val="2400"/>
              <a:buFont typeface="Corbel"/>
              <a:buNone/>
              <a:defRPr sz="2880">
                <a:solidFill>
                  <a:schemeClr val="dk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19" name="Google Shape;119;p49"/>
          <p:cNvGrpSpPr/>
          <p:nvPr/>
        </p:nvGrpSpPr>
        <p:grpSpPr>
          <a:xfrm>
            <a:off x="0" y="7303775"/>
            <a:ext cx="14630400" cy="721169"/>
            <a:chOff x="0" y="6086479"/>
            <a:chExt cx="12192000" cy="600974"/>
          </a:xfrm>
        </p:grpSpPr>
        <p:sp>
          <p:nvSpPr>
            <p:cNvPr id="120" name="Google Shape;120;p49"/>
            <p:cNvSpPr/>
            <p:nvPr/>
          </p:nvSpPr>
          <p:spPr>
            <a:xfrm>
              <a:off x="0" y="6355760"/>
              <a:ext cx="12192000" cy="914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60">
                <a:solidFill>
                  <a:schemeClr val="lt1"/>
                </a:solidFill>
                <a:latin typeface="Calibri"/>
                <a:ea typeface="Calibri"/>
                <a:cs typeface="Calibri"/>
                <a:sym typeface="Calibri"/>
              </a:endParaRPr>
            </a:p>
          </p:txBody>
        </p:sp>
        <p:sp>
          <p:nvSpPr>
            <p:cNvPr id="121" name="Google Shape;121;p49"/>
            <p:cNvSpPr/>
            <p:nvPr/>
          </p:nvSpPr>
          <p:spPr>
            <a:xfrm>
              <a:off x="11091210" y="6086479"/>
              <a:ext cx="600974" cy="600974"/>
            </a:xfrm>
            <a:prstGeom prst="ellipse">
              <a:avLst/>
            </a:prstGeom>
            <a:solidFill>
              <a:srgbClr val="8A43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60">
                <a:solidFill>
                  <a:schemeClr val="lt1"/>
                </a:solidFill>
                <a:latin typeface="Calibri"/>
                <a:ea typeface="Calibri"/>
                <a:cs typeface="Calibri"/>
                <a:sym typeface="Calibri"/>
              </a:endParaRPr>
            </a:p>
          </p:txBody>
        </p:sp>
      </p:grpSp>
      <p:sp>
        <p:nvSpPr>
          <p:cNvPr id="122" name="Google Shape;122;p49"/>
          <p:cNvSpPr txBox="1"/>
          <p:nvPr/>
        </p:nvSpPr>
        <p:spPr>
          <a:xfrm>
            <a:off x="13309452" y="7427214"/>
            <a:ext cx="721169" cy="47429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en-IN" sz="1440">
                <a:solidFill>
                  <a:schemeClr val="lt1"/>
                </a:solidFill>
                <a:latin typeface="Calibri"/>
                <a:ea typeface="Calibri"/>
                <a:cs typeface="Calibri"/>
                <a:sym typeface="Calibri"/>
              </a:rPr>
              <a:pPr marL="0" marR="0" lvl="0" indent="0" algn="ctr" rtl="0">
                <a:spcBef>
                  <a:spcPts val="0"/>
                </a:spcBef>
                <a:spcAft>
                  <a:spcPts val="0"/>
                </a:spcAft>
                <a:buNone/>
              </a:pPr>
              <a:t>‹#›</a:t>
            </a:fld>
            <a:endParaRPr sz="1440">
              <a:solidFill>
                <a:schemeClr val="lt1"/>
              </a:solidFill>
              <a:latin typeface="Calibri"/>
              <a:ea typeface="Calibri"/>
              <a:cs typeface="Calibri"/>
              <a:sym typeface="Calibri"/>
            </a:endParaRPr>
          </a:p>
        </p:txBody>
      </p:sp>
      <p:sp>
        <p:nvSpPr>
          <p:cNvPr id="123" name="Google Shape;123;p49"/>
          <p:cNvSpPr txBox="1">
            <a:spLocks noGrp="1"/>
          </p:cNvSpPr>
          <p:nvPr>
            <p:ph type="body" idx="1"/>
          </p:nvPr>
        </p:nvSpPr>
        <p:spPr>
          <a:xfrm>
            <a:off x="759823" y="2190750"/>
            <a:ext cx="12979037" cy="5221606"/>
          </a:xfrm>
          <a:prstGeom prst="rect">
            <a:avLst/>
          </a:prstGeom>
          <a:noFill/>
          <a:ln>
            <a:noFill/>
          </a:ln>
        </p:spPr>
        <p:txBody>
          <a:bodyPr spcFirstLastPara="1" wrap="square" lIns="91425" tIns="45700" rIns="91425" bIns="45700" anchor="t" anchorCtr="0">
            <a:normAutofit/>
          </a:bodyPr>
          <a:lstStyle>
            <a:lvl1pPr marL="548640" lvl="0" indent="-411480" algn="l">
              <a:lnSpc>
                <a:spcPct val="90000"/>
              </a:lnSpc>
              <a:spcBef>
                <a:spcPts val="1200"/>
              </a:spcBef>
              <a:spcAft>
                <a:spcPts val="0"/>
              </a:spcAft>
              <a:buClr>
                <a:schemeClr val="dk1"/>
              </a:buClr>
              <a:buSzPts val="1800"/>
              <a:buChar char="•"/>
              <a:defRPr/>
            </a:lvl1pPr>
            <a:lvl2pPr marL="1097280" lvl="1" indent="-411480" algn="l">
              <a:lnSpc>
                <a:spcPct val="90000"/>
              </a:lnSpc>
              <a:spcBef>
                <a:spcPts val="600"/>
              </a:spcBef>
              <a:spcAft>
                <a:spcPts val="0"/>
              </a:spcAft>
              <a:buClr>
                <a:schemeClr val="dk1"/>
              </a:buClr>
              <a:buSzPts val="1800"/>
              <a:buChar char="•"/>
              <a:defRPr/>
            </a:lvl2pPr>
            <a:lvl3pPr marL="1645920" lvl="2" indent="-411480" algn="l">
              <a:lnSpc>
                <a:spcPct val="90000"/>
              </a:lnSpc>
              <a:spcBef>
                <a:spcPts val="600"/>
              </a:spcBef>
              <a:spcAft>
                <a:spcPts val="0"/>
              </a:spcAft>
              <a:buClr>
                <a:schemeClr val="dk1"/>
              </a:buClr>
              <a:buSzPts val="1800"/>
              <a:buChar char="•"/>
              <a:defRPr/>
            </a:lvl3pPr>
            <a:lvl4pPr marL="2194560" lvl="3" indent="-411480" algn="l">
              <a:lnSpc>
                <a:spcPct val="90000"/>
              </a:lnSpc>
              <a:spcBef>
                <a:spcPts val="600"/>
              </a:spcBef>
              <a:spcAft>
                <a:spcPts val="0"/>
              </a:spcAft>
              <a:buClr>
                <a:schemeClr val="dk1"/>
              </a:buClr>
              <a:buSzPts val="1800"/>
              <a:buChar char="•"/>
              <a:defRPr/>
            </a:lvl4pPr>
            <a:lvl5pPr marL="2743200" lvl="4" indent="-411480" algn="l">
              <a:lnSpc>
                <a:spcPct val="90000"/>
              </a:lnSpc>
              <a:spcBef>
                <a:spcPts val="600"/>
              </a:spcBef>
              <a:spcAft>
                <a:spcPts val="0"/>
              </a:spcAft>
              <a:buClr>
                <a:schemeClr val="dk1"/>
              </a:buClr>
              <a:buSzPts val="1800"/>
              <a:buChar char="•"/>
              <a:defRPr/>
            </a:lvl5pPr>
            <a:lvl6pPr marL="3291840" lvl="5" indent="-411480" algn="l">
              <a:lnSpc>
                <a:spcPct val="90000"/>
              </a:lnSpc>
              <a:spcBef>
                <a:spcPts val="600"/>
              </a:spcBef>
              <a:spcAft>
                <a:spcPts val="0"/>
              </a:spcAft>
              <a:buClr>
                <a:schemeClr val="dk1"/>
              </a:buClr>
              <a:buSzPts val="1800"/>
              <a:buChar char="•"/>
              <a:defRPr/>
            </a:lvl6pPr>
            <a:lvl7pPr marL="3840480" lvl="6" indent="-411480" algn="l">
              <a:lnSpc>
                <a:spcPct val="90000"/>
              </a:lnSpc>
              <a:spcBef>
                <a:spcPts val="600"/>
              </a:spcBef>
              <a:spcAft>
                <a:spcPts val="0"/>
              </a:spcAft>
              <a:buClr>
                <a:schemeClr val="dk1"/>
              </a:buClr>
              <a:buSzPts val="1800"/>
              <a:buChar char="•"/>
              <a:defRPr/>
            </a:lvl7pPr>
            <a:lvl8pPr marL="4389120" lvl="7" indent="-411480" algn="l">
              <a:lnSpc>
                <a:spcPct val="90000"/>
              </a:lnSpc>
              <a:spcBef>
                <a:spcPts val="600"/>
              </a:spcBef>
              <a:spcAft>
                <a:spcPts val="0"/>
              </a:spcAft>
              <a:buClr>
                <a:schemeClr val="dk1"/>
              </a:buClr>
              <a:buSzPts val="1800"/>
              <a:buChar char="•"/>
              <a:defRPr/>
            </a:lvl8pPr>
            <a:lvl9pPr marL="4937760" lvl="8" indent="-411480" algn="l">
              <a:lnSpc>
                <a:spcPct val="90000"/>
              </a:lnSpc>
              <a:spcBef>
                <a:spcPts val="6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9555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640186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2" y="3241041"/>
            <a:ext cx="10316002" cy="2191897"/>
          </a:xfrm>
        </p:spPr>
        <p:txBody>
          <a:bodyPr anchor="b"/>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2" y="5432938"/>
            <a:ext cx="10316002" cy="1032480"/>
          </a:xfrm>
        </p:spPr>
        <p:txBody>
          <a:bodyPr anchor="t"/>
          <a:lstStyle>
            <a:lvl1pPr marL="0" indent="0" algn="l">
              <a:buNone/>
              <a:defRPr sz="240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7140217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1" y="2592707"/>
            <a:ext cx="5020842" cy="4656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07964" y="2592707"/>
            <a:ext cx="5020841" cy="4656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4294074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0894" y="2593180"/>
            <a:ext cx="5022748"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810894" y="3284695"/>
            <a:ext cx="5022748" cy="396494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06059" y="2593180"/>
            <a:ext cx="5022742"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6106062" y="3284695"/>
            <a:ext cx="5022740" cy="396494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966212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1" y="731520"/>
            <a:ext cx="10316002" cy="158496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603415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5/26/2024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1216026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1798325"/>
            <a:ext cx="4625434" cy="1534159"/>
          </a:xfrm>
        </p:spPr>
        <p:txBody>
          <a:bodyPr anchor="b">
            <a:normAutofit/>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712554" y="617910"/>
            <a:ext cx="5416249" cy="66317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801" y="3332483"/>
            <a:ext cx="4625434" cy="3101339"/>
          </a:xfrm>
        </p:spPr>
        <p:txBody>
          <a:bodyPr>
            <a:normAutofit/>
          </a:bodyPr>
          <a:lstStyle>
            <a:lvl1pPr marL="0" indent="0">
              <a:buNone/>
              <a:defRPr sz="1680"/>
            </a:lvl1pPr>
            <a:lvl2pPr marL="548476" indent="0">
              <a:buNone/>
              <a:defRPr sz="1680"/>
            </a:lvl2pPr>
            <a:lvl3pPr marL="1096951" indent="0">
              <a:buNone/>
              <a:defRPr sz="1440"/>
            </a:lvl3pPr>
            <a:lvl4pPr marL="1645427" indent="0">
              <a:buNone/>
              <a:defRPr sz="1200"/>
            </a:lvl4pPr>
            <a:lvl5pPr marL="2193901" indent="0">
              <a:buNone/>
              <a:defRPr sz="1200"/>
            </a:lvl5pPr>
            <a:lvl6pPr marL="2742377" indent="0">
              <a:buNone/>
              <a:defRPr sz="1200"/>
            </a:lvl6pPr>
            <a:lvl7pPr marL="3290852" indent="0">
              <a:buNone/>
              <a:defRPr sz="1200"/>
            </a:lvl7pPr>
            <a:lvl8pPr marL="3839328" indent="0">
              <a:buNone/>
              <a:defRPr sz="1200"/>
            </a:lvl8pPr>
            <a:lvl9pPr marL="438780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5933885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5760720"/>
            <a:ext cx="10316000" cy="680086"/>
          </a:xfrm>
        </p:spPr>
        <p:txBody>
          <a:bodyPr anchor="b">
            <a:normAutofit/>
          </a:bodyPr>
          <a:lstStyle>
            <a:lvl1pPr algn="l">
              <a:defRPr sz="288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801" y="731520"/>
            <a:ext cx="10316002" cy="4614862"/>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smtClean="0"/>
              <a:t>Click icon to add picture</a:t>
            </a:r>
            <a:endParaRPr lang="en-US" dirty="0"/>
          </a:p>
        </p:txBody>
      </p:sp>
      <p:sp>
        <p:nvSpPr>
          <p:cNvPr id="4" name="Text Placeholder 3"/>
          <p:cNvSpPr>
            <a:spLocks noGrp="1"/>
          </p:cNvSpPr>
          <p:nvPr>
            <p:ph type="body" sz="half" idx="2"/>
          </p:nvPr>
        </p:nvSpPr>
        <p:spPr>
          <a:xfrm>
            <a:off x="812802" y="6440806"/>
            <a:ext cx="10316000" cy="808829"/>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8600053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10160"/>
            <a:ext cx="14630400" cy="8239760"/>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1" y="731520"/>
            <a:ext cx="10316002" cy="158496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2801" y="2592707"/>
            <a:ext cx="10316002" cy="46569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46160" y="7249635"/>
            <a:ext cx="1094327" cy="438150"/>
          </a:xfrm>
          <a:prstGeom prst="rect">
            <a:avLst/>
          </a:prstGeom>
        </p:spPr>
        <p:txBody>
          <a:bodyPr vert="horz" lIns="91440" tIns="45720" rIns="91440" bIns="45720" rtlCol="0" anchor="ctr"/>
          <a:lstStyle>
            <a:lvl1pPr algn="r">
              <a:defRPr sz="1080">
                <a:solidFill>
                  <a:schemeClr val="tx1">
                    <a:tint val="75000"/>
                  </a:schemeClr>
                </a:solidFill>
              </a:defRPr>
            </a:lvl1pPr>
          </a:lstStyle>
          <a:p>
            <a:fld id="{4AAD347D-5ACD-4C99-B74B-A9C85AD731AF}" type="datetimeFigureOut">
              <a:rPr lang="en-US" smtClean="0"/>
              <a:t>5/26/2024</a:t>
            </a:fld>
            <a:endParaRPr lang="en-US" dirty="0"/>
          </a:p>
        </p:txBody>
      </p:sp>
      <p:sp>
        <p:nvSpPr>
          <p:cNvPr id="5" name="Footer Placeholder 4"/>
          <p:cNvSpPr>
            <a:spLocks noGrp="1"/>
          </p:cNvSpPr>
          <p:nvPr>
            <p:ph type="ftr" sz="quarter" idx="3"/>
          </p:nvPr>
        </p:nvSpPr>
        <p:spPr>
          <a:xfrm>
            <a:off x="812801" y="7249635"/>
            <a:ext cx="7557134" cy="438150"/>
          </a:xfrm>
          <a:prstGeom prst="rect">
            <a:avLst/>
          </a:prstGeom>
        </p:spPr>
        <p:txBody>
          <a:bodyPr vert="horz" lIns="91440" tIns="45720" rIns="91440" bIns="45720" rtlCol="0" anchor="ctr"/>
          <a:lstStyle>
            <a:lvl1pPr algn="l">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08796" y="7249635"/>
            <a:ext cx="820007" cy="438150"/>
          </a:xfrm>
          <a:prstGeom prst="rect">
            <a:avLst/>
          </a:prstGeom>
        </p:spPr>
        <p:txBody>
          <a:bodyPr vert="horz" lIns="91440" tIns="45720" rIns="91440" bIns="45720" rtlCol="0" anchor="ctr"/>
          <a:lstStyle>
            <a:lvl1pPr algn="r">
              <a:defRPr sz="1080">
                <a:solidFill>
                  <a:schemeClr val="accent1">
                    <a:lumMod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776265450"/>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 id="2147484141" r:id="rId17"/>
    <p:sldLayoutId id="2147484142" r:id="rId18"/>
    <p:sldLayoutId id="2147484143" r:id="rId19"/>
  </p:sldLayoutIdLst>
  <p:hf sldNum="0" hdr="0" ftr="0" dt="0"/>
  <p:txStyles>
    <p:titleStyle>
      <a:lvl1pPr algn="l" defTabSz="548640" rtl="0" eaLnBrk="1" latinLnBrk="0" hangingPunct="1">
        <a:spcBef>
          <a:spcPct val="0"/>
        </a:spcBef>
        <a:buNone/>
        <a:defRPr sz="432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411480" algn="l" defTabSz="548640" rtl="0" eaLnBrk="1" latinLnBrk="0" hangingPunct="1">
        <a:spcBef>
          <a:spcPts val="1200"/>
        </a:spcBef>
        <a:spcAft>
          <a:spcPts val="0"/>
        </a:spcAft>
        <a:buClr>
          <a:schemeClr val="accent1">
            <a:lumMod val="75000"/>
          </a:schemeClr>
        </a:buClr>
        <a:buSzPct val="80000"/>
        <a:buFont typeface="Wingdings 3" charset="2"/>
        <a:buChar char=""/>
        <a:defRPr sz="2160" kern="1200">
          <a:solidFill>
            <a:schemeClr val="tx1">
              <a:lumMod val="75000"/>
              <a:lumOff val="25000"/>
            </a:schemeClr>
          </a:solidFill>
          <a:latin typeface="+mn-lt"/>
          <a:ea typeface="+mn-ea"/>
          <a:cs typeface="+mn-cs"/>
        </a:defRPr>
      </a:lvl1pPr>
      <a:lvl2pPr marL="891540" indent="-342900" algn="l" defTabSz="548640" rtl="0" eaLnBrk="1" latinLnBrk="0" hangingPunct="1">
        <a:spcBef>
          <a:spcPts val="1200"/>
        </a:spcBef>
        <a:spcAft>
          <a:spcPts val="0"/>
        </a:spcAft>
        <a:buClr>
          <a:schemeClr val="accent1">
            <a:lumMod val="75000"/>
          </a:schemeClr>
        </a:buClr>
        <a:buSzPct val="80000"/>
        <a:buFont typeface="Wingdings 3" charset="2"/>
        <a:buChar char=""/>
        <a:defRPr sz="1920" kern="1200">
          <a:solidFill>
            <a:schemeClr val="tx1">
              <a:lumMod val="75000"/>
              <a:lumOff val="25000"/>
            </a:schemeClr>
          </a:solidFill>
          <a:latin typeface="+mn-lt"/>
          <a:ea typeface="+mn-ea"/>
          <a:cs typeface="+mn-cs"/>
        </a:defRPr>
      </a:lvl2pPr>
      <a:lvl3pPr marL="1371600" indent="-274320" algn="l" defTabSz="548640" rtl="0" eaLnBrk="1" latinLnBrk="0" hangingPunct="1">
        <a:spcBef>
          <a:spcPts val="1200"/>
        </a:spcBef>
        <a:spcAft>
          <a:spcPts val="0"/>
        </a:spcAft>
        <a:buClr>
          <a:schemeClr val="accent1">
            <a:lumMod val="75000"/>
          </a:schemeClr>
        </a:buClr>
        <a:buSzPct val="80000"/>
        <a:buFont typeface="Wingdings 3" charset="2"/>
        <a:buChar char=""/>
        <a:defRPr sz="1680" kern="1200">
          <a:solidFill>
            <a:schemeClr val="tx1">
              <a:lumMod val="75000"/>
              <a:lumOff val="25000"/>
            </a:schemeClr>
          </a:solidFill>
          <a:latin typeface="+mn-lt"/>
          <a:ea typeface="+mn-ea"/>
          <a:cs typeface="+mn-cs"/>
        </a:defRPr>
      </a:lvl3pPr>
      <a:lvl4pPr marL="1920240" indent="-274320" algn="l" defTabSz="548640" rtl="0" eaLnBrk="1" latinLnBrk="0" hangingPunct="1">
        <a:spcBef>
          <a:spcPts val="1200"/>
        </a:spcBef>
        <a:spcAft>
          <a:spcPts val="0"/>
        </a:spcAft>
        <a:buClr>
          <a:schemeClr val="accent1">
            <a:lumMod val="75000"/>
          </a:schemeClr>
        </a:buClr>
        <a:buSzPct val="80000"/>
        <a:buFont typeface="Wingdings 3" charset="2"/>
        <a:buChar char=""/>
        <a:defRPr sz="1440" kern="1200">
          <a:solidFill>
            <a:schemeClr val="tx1">
              <a:lumMod val="75000"/>
              <a:lumOff val="25000"/>
            </a:schemeClr>
          </a:solidFill>
          <a:latin typeface="+mn-lt"/>
          <a:ea typeface="+mn-ea"/>
          <a:cs typeface="+mn-cs"/>
        </a:defRPr>
      </a:lvl4pPr>
      <a:lvl5pPr marL="2468880" indent="-274320" algn="l" defTabSz="548640" rtl="0" eaLnBrk="1" latinLnBrk="0" hangingPunct="1">
        <a:spcBef>
          <a:spcPts val="1200"/>
        </a:spcBef>
        <a:spcAft>
          <a:spcPts val="0"/>
        </a:spcAft>
        <a:buClr>
          <a:schemeClr val="accent1">
            <a:lumMod val="75000"/>
          </a:schemeClr>
        </a:buClr>
        <a:buSzPct val="80000"/>
        <a:buFont typeface="Wingdings 3" charset="2"/>
        <a:buChar char=""/>
        <a:defRPr sz="1440" kern="1200">
          <a:solidFill>
            <a:schemeClr val="tx1">
              <a:lumMod val="75000"/>
              <a:lumOff val="25000"/>
            </a:schemeClr>
          </a:solidFill>
          <a:latin typeface="+mn-lt"/>
          <a:ea typeface="+mn-ea"/>
          <a:cs typeface="+mn-cs"/>
        </a:defRPr>
      </a:lvl5pPr>
      <a:lvl6pPr marL="3017520" indent="-274320" algn="l" defTabSz="548640" rtl="0" eaLnBrk="1" latinLnBrk="0" hangingPunct="1">
        <a:spcBef>
          <a:spcPts val="1200"/>
        </a:spcBef>
        <a:spcAft>
          <a:spcPts val="0"/>
        </a:spcAft>
        <a:buClr>
          <a:schemeClr val="accent1">
            <a:lumMod val="75000"/>
          </a:schemeClr>
        </a:buClr>
        <a:buSzPct val="80000"/>
        <a:buFont typeface="Wingdings 3" charset="2"/>
        <a:buChar char=""/>
        <a:defRPr sz="1440" kern="1200">
          <a:solidFill>
            <a:schemeClr val="tx1">
              <a:lumMod val="75000"/>
              <a:lumOff val="25000"/>
            </a:schemeClr>
          </a:solidFill>
          <a:latin typeface="+mn-lt"/>
          <a:ea typeface="+mn-ea"/>
          <a:cs typeface="+mn-cs"/>
        </a:defRPr>
      </a:lvl6pPr>
      <a:lvl7pPr marL="3566160" indent="-274320" algn="l" defTabSz="548640" rtl="0" eaLnBrk="1" latinLnBrk="0" hangingPunct="1">
        <a:spcBef>
          <a:spcPts val="1200"/>
        </a:spcBef>
        <a:spcAft>
          <a:spcPts val="0"/>
        </a:spcAft>
        <a:buClr>
          <a:schemeClr val="accent1">
            <a:lumMod val="75000"/>
          </a:schemeClr>
        </a:buClr>
        <a:buSzPct val="80000"/>
        <a:buFont typeface="Wingdings 3" charset="2"/>
        <a:buChar char=""/>
        <a:defRPr sz="1440" kern="1200">
          <a:solidFill>
            <a:schemeClr val="tx1">
              <a:lumMod val="75000"/>
              <a:lumOff val="25000"/>
            </a:schemeClr>
          </a:solidFill>
          <a:latin typeface="+mn-lt"/>
          <a:ea typeface="+mn-ea"/>
          <a:cs typeface="+mn-cs"/>
        </a:defRPr>
      </a:lvl7pPr>
      <a:lvl8pPr marL="4114800" indent="-274320" algn="l" defTabSz="548640" rtl="0" eaLnBrk="1" latinLnBrk="0" hangingPunct="1">
        <a:spcBef>
          <a:spcPts val="1200"/>
        </a:spcBef>
        <a:spcAft>
          <a:spcPts val="0"/>
        </a:spcAft>
        <a:buClr>
          <a:schemeClr val="accent1">
            <a:lumMod val="75000"/>
          </a:schemeClr>
        </a:buClr>
        <a:buSzPct val="80000"/>
        <a:buFont typeface="Wingdings 3" charset="2"/>
        <a:buChar char=""/>
        <a:defRPr sz="1440" kern="1200">
          <a:solidFill>
            <a:schemeClr val="tx1">
              <a:lumMod val="75000"/>
              <a:lumOff val="25000"/>
            </a:schemeClr>
          </a:solidFill>
          <a:latin typeface="+mn-lt"/>
          <a:ea typeface="+mn-ea"/>
          <a:cs typeface="+mn-cs"/>
        </a:defRPr>
      </a:lvl8pPr>
      <a:lvl9pPr marL="4663440" indent="-274320" algn="l" defTabSz="548640" rtl="0" eaLnBrk="1" latinLnBrk="0" hangingPunct="1">
        <a:spcBef>
          <a:spcPts val="1200"/>
        </a:spcBef>
        <a:spcAft>
          <a:spcPts val="0"/>
        </a:spcAft>
        <a:buClr>
          <a:schemeClr val="accent1">
            <a:lumMod val="75000"/>
          </a:schemeClr>
        </a:buClr>
        <a:buSzPct val="80000"/>
        <a:buFont typeface="Wingdings 3" charset="2"/>
        <a:buChar char=""/>
        <a:defRPr sz="1440" kern="1200">
          <a:solidFill>
            <a:schemeClr val="tx1">
              <a:lumMod val="75000"/>
              <a:lumOff val="25000"/>
            </a:schemeClr>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5.png"/><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p:cNvPicPr>
            <a:picLocks noChangeAspect="1"/>
          </p:cNvPicPr>
          <p:nvPr/>
        </p:nvPicPr>
        <p:blipFill>
          <a:blip r:embed="rId4"/>
          <a:stretch>
            <a:fillRect/>
          </a:stretch>
        </p:blipFill>
        <p:spPr>
          <a:xfrm>
            <a:off x="-7620" y="0"/>
            <a:ext cx="5486400" cy="8229600"/>
          </a:xfrm>
          <a:prstGeom prst="rect">
            <a:avLst/>
          </a:prstGeom>
        </p:spPr>
      </p:pic>
      <p:sp>
        <p:nvSpPr>
          <p:cNvPr id="5" name="Text 1"/>
          <p:cNvSpPr/>
          <p:nvPr/>
        </p:nvSpPr>
        <p:spPr>
          <a:xfrm>
            <a:off x="6082289" y="2130346"/>
            <a:ext cx="7477601" cy="2874645"/>
          </a:xfrm>
          <a:prstGeom prst="rect">
            <a:avLst/>
          </a:prstGeom>
          <a:noFill/>
          <a:ln/>
        </p:spPr>
        <p:txBody>
          <a:bodyPr wrap="square" rtlCol="0" anchor="t"/>
          <a:lstStyle/>
          <a:p>
            <a:pPr marL="0" indent="0">
              <a:lnSpc>
                <a:spcPts val="7545"/>
              </a:lnSpc>
              <a:buNone/>
            </a:pPr>
            <a:r>
              <a:rPr lang="en-US" sz="8800" dirty="0" smtClean="0">
                <a:solidFill>
                  <a:srgbClr val="F2F0F4"/>
                </a:solidFill>
                <a:latin typeface="Arial Black" panose="020B0A04020102020204" pitchFamily="34" charset="0"/>
                <a:ea typeface="Montserrat" pitchFamily="34" charset="-122"/>
                <a:cs typeface="Montserrat" pitchFamily="34" charset="-120"/>
              </a:rPr>
              <a:t>Capital Budgeting:</a:t>
            </a:r>
            <a:endParaRPr lang="en-US" sz="8800" dirty="0">
              <a:latin typeface="Arial Black" panose="020B0A04020102020204" pitchFamily="34" charset="0"/>
            </a:endParaRPr>
          </a:p>
        </p:txBody>
      </p:sp>
      <p:sp>
        <p:nvSpPr>
          <p:cNvPr id="6" name="Text 2"/>
          <p:cNvSpPr/>
          <p:nvPr/>
        </p:nvSpPr>
        <p:spPr>
          <a:xfrm>
            <a:off x="6089909" y="4520247"/>
            <a:ext cx="7477601" cy="1777008"/>
          </a:xfrm>
          <a:prstGeom prst="rect">
            <a:avLst/>
          </a:prstGeom>
          <a:noFill/>
          <a:ln/>
        </p:spPr>
        <p:txBody>
          <a:bodyPr wrap="square" rtlCol="0" anchor="t"/>
          <a:lstStyle/>
          <a:p>
            <a:pPr marL="0" indent="0">
              <a:lnSpc>
                <a:spcPts val="2799"/>
              </a:lnSpc>
              <a:buNone/>
            </a:pPr>
            <a:r>
              <a:rPr lang="en-US" sz="2400" dirty="0">
                <a:solidFill>
                  <a:srgbClr val="DCD7E5"/>
                </a:solidFill>
                <a:latin typeface="Arial" panose="020B0604020202020204" pitchFamily="34" charset="0"/>
                <a:ea typeface="Heebo" pitchFamily="34" charset="-122"/>
                <a:cs typeface="Arial" panose="020B0604020202020204" pitchFamily="34" charset="0"/>
              </a:rPr>
              <a:t>Capital budgeting is a crucial financial management process for agricultural businesses, helping them make strategic investment decisions that can impact their long-term growth and profitability. This presentation will provide an overview of the key aspects of capital budgeting from an agricultural perspective</a:t>
            </a:r>
            <a:r>
              <a:rPr lang="en-US" sz="2400" dirty="0">
                <a:solidFill>
                  <a:srgbClr val="DCD7E5"/>
                </a:solidFill>
                <a:latin typeface="Heebo" pitchFamily="34" charset="0"/>
                <a:ea typeface="Heebo" pitchFamily="34" charset="-122"/>
                <a:cs typeface="Heebo" pitchFamily="34" charset="-120"/>
              </a:rPr>
              <a: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8120"/>
            <a:ext cx="13655040" cy="7433702"/>
          </a:xfrm>
          <a:prstGeom prst="rect">
            <a:avLst/>
          </a:prstGeom>
        </p:spPr>
        <p:txBody>
          <a:bodyPr wrap="square">
            <a:spAutoFit/>
          </a:bodyPr>
          <a:lstStyle/>
          <a:p>
            <a:pPr marR="0" lvl="0">
              <a:lnSpc>
                <a:spcPct val="107000"/>
              </a:lnSpc>
              <a:spcBef>
                <a:spcPts val="0"/>
              </a:spcBef>
              <a:spcAft>
                <a:spcPts val="800"/>
              </a:spcAft>
            </a:pPr>
            <a:r>
              <a:rPr lang="en-US" sz="3200" b="1" i="1" dirty="0" smtClean="0">
                <a:latin typeface="Times New Roman" panose="02020603050405020304" pitchFamily="18" charset="0"/>
                <a:ea typeface="Calibri" panose="020F0502020204030204" pitchFamily="34" charset="0"/>
                <a:cs typeface="SimSun" panose="02010600030101010101" pitchFamily="2" charset="-122"/>
              </a:rPr>
              <a:t>IMPORTANT CONCEPTS INVOLVED</a:t>
            </a:r>
            <a:r>
              <a:rPr lang="en-US" b="1" i="1" dirty="0" smtClean="0">
                <a:latin typeface="Times New Roman" panose="02020603050405020304" pitchFamily="18" charset="0"/>
                <a:ea typeface="Calibri" panose="020F0502020204030204" pitchFamily="34" charset="0"/>
                <a:cs typeface="SimSun" panose="02010600030101010101" pitchFamily="2" charset="-122"/>
              </a:rPr>
              <a:t>.</a:t>
            </a:r>
          </a:p>
          <a:p>
            <a:pPr marL="514350" marR="0" lvl="0" indent="-514350">
              <a:lnSpc>
                <a:spcPct val="107000"/>
              </a:lnSpc>
              <a:spcBef>
                <a:spcPts val="0"/>
              </a:spcBef>
              <a:spcAft>
                <a:spcPts val="800"/>
              </a:spcAft>
              <a:buAutoNum type="alphaUcPeriod"/>
            </a:pPr>
            <a:r>
              <a:rPr lang="en-US" sz="2800" b="1" i="1" u="sng" dirty="0" smtClean="0"/>
              <a:t>OPPORTUNITY </a:t>
            </a:r>
            <a:r>
              <a:rPr lang="en-US" sz="2800" b="1" u="sng" dirty="0" smtClean="0"/>
              <a:t>COST</a:t>
            </a:r>
            <a:r>
              <a:rPr lang="en-US" sz="2400" dirty="0" smtClean="0"/>
              <a:t>. </a:t>
            </a:r>
          </a:p>
          <a:p>
            <a:pPr marR="0" lvl="0">
              <a:lnSpc>
                <a:spcPct val="107000"/>
              </a:lnSpc>
              <a:spcBef>
                <a:spcPts val="0"/>
              </a:spcBef>
              <a:spcAft>
                <a:spcPts val="800"/>
              </a:spcAft>
            </a:pPr>
            <a:r>
              <a:rPr lang="en-US" sz="2400" dirty="0"/>
              <a:t> </a:t>
            </a:r>
            <a:r>
              <a:rPr lang="en-US" sz="2800" dirty="0" smtClean="0"/>
              <a:t>It </a:t>
            </a:r>
            <a:r>
              <a:rPr lang="en-US" sz="2800" dirty="0"/>
              <a:t>is simply the potential benefits that an individual, investor or business misses out on when </a:t>
            </a:r>
            <a:r>
              <a:rPr lang="en-US" sz="2800" dirty="0" smtClean="0"/>
              <a:t>choosing </a:t>
            </a:r>
            <a:r>
              <a:rPr lang="en-US" sz="2800" dirty="0"/>
              <a:t>one alternative over </a:t>
            </a:r>
            <a:r>
              <a:rPr lang="en-US" sz="2800" dirty="0" smtClean="0"/>
              <a:t>another.</a:t>
            </a:r>
          </a:p>
          <a:p>
            <a:pPr marL="457200" marR="0" lvl="0" indent="-457200">
              <a:lnSpc>
                <a:spcPct val="107000"/>
              </a:lnSpc>
              <a:spcBef>
                <a:spcPts val="0"/>
              </a:spcBef>
              <a:spcAft>
                <a:spcPts val="800"/>
              </a:spcAft>
              <a:buAutoNum type="alphaUcPeriod" startAt="2"/>
            </a:pPr>
            <a:r>
              <a:rPr lang="en-US" sz="2800" b="1" i="1" u="sng" dirty="0" smtClean="0"/>
              <a:t>CASH FLOWS</a:t>
            </a:r>
            <a:r>
              <a:rPr lang="en-US" sz="2800" b="1" dirty="0"/>
              <a:t> </a:t>
            </a:r>
            <a:r>
              <a:rPr lang="en-US" sz="2800" b="1" dirty="0" smtClean="0"/>
              <a:t> </a:t>
            </a:r>
          </a:p>
          <a:p>
            <a:pPr marR="0" lvl="0">
              <a:lnSpc>
                <a:spcPct val="107000"/>
              </a:lnSpc>
              <a:spcBef>
                <a:spcPts val="0"/>
              </a:spcBef>
              <a:spcAft>
                <a:spcPts val="800"/>
              </a:spcAft>
            </a:pPr>
            <a:r>
              <a:rPr lang="en-US" sz="2400" dirty="0"/>
              <a:t> </a:t>
            </a:r>
            <a:r>
              <a:rPr lang="en-US" sz="2400" dirty="0" smtClean="0"/>
              <a:t>     </a:t>
            </a:r>
            <a:r>
              <a:rPr lang="en-US" sz="2800" dirty="0" smtClean="0"/>
              <a:t>1.</a:t>
            </a:r>
            <a:r>
              <a:rPr lang="en-US" sz="2800" i="1" dirty="0" smtClean="0"/>
              <a:t>Discounted </a:t>
            </a:r>
            <a:r>
              <a:rPr lang="en-US" sz="2800" i="1" dirty="0"/>
              <a:t>cash </a:t>
            </a:r>
            <a:r>
              <a:rPr lang="en-US" sz="2800" i="1" dirty="0" smtClean="0"/>
              <a:t>flow.</a:t>
            </a:r>
          </a:p>
          <a:p>
            <a:pPr marR="0" lvl="0">
              <a:lnSpc>
                <a:spcPct val="107000"/>
              </a:lnSpc>
              <a:spcBef>
                <a:spcPts val="0"/>
              </a:spcBef>
              <a:spcAft>
                <a:spcPts val="800"/>
              </a:spcAft>
            </a:pPr>
            <a:r>
              <a:rPr lang="en-US" sz="2800" i="1" dirty="0"/>
              <a:t> </a:t>
            </a:r>
            <a:r>
              <a:rPr lang="en-US" sz="2800" i="1" dirty="0" smtClean="0"/>
              <a:t>    </a:t>
            </a:r>
            <a:r>
              <a:rPr lang="en-US" sz="2800" dirty="0" smtClean="0"/>
              <a:t> 2.</a:t>
            </a:r>
            <a:r>
              <a:rPr lang="en-US" sz="2800" i="1" dirty="0" smtClean="0"/>
              <a:t>Non-Discounted </a:t>
            </a:r>
            <a:r>
              <a:rPr lang="en-US" sz="2800" i="1" dirty="0"/>
              <a:t>cash flow</a:t>
            </a:r>
            <a:r>
              <a:rPr lang="en-US" sz="2400" i="1" dirty="0"/>
              <a:t>.</a:t>
            </a:r>
            <a:endParaRPr lang="en-US" sz="2400" dirty="0"/>
          </a:p>
          <a:p>
            <a:r>
              <a:rPr lang="en-US" sz="2400" b="1" dirty="0"/>
              <a:t> </a:t>
            </a:r>
            <a:endParaRPr lang="en-US" sz="2400" dirty="0"/>
          </a:p>
          <a:p>
            <a:r>
              <a:rPr lang="en-US" sz="2400" dirty="0" smtClean="0">
                <a:effectLst/>
                <a:latin typeface="Calibri" panose="020F0502020204030204" pitchFamily="34" charset="0"/>
                <a:ea typeface="Calibri" panose="020F0502020204030204" pitchFamily="34" charset="0"/>
                <a:cs typeface="SimSun" panose="02010600030101010101" pitchFamily="2" charset="-122"/>
              </a:rPr>
              <a:t>              </a:t>
            </a:r>
            <a:r>
              <a:rPr lang="en-US" sz="3200" b="1" i="1" dirty="0" smtClean="0">
                <a:effectLst/>
                <a:latin typeface="Calibri" panose="020F0502020204030204" pitchFamily="34" charset="0"/>
                <a:ea typeface="Calibri" panose="020F0502020204030204" pitchFamily="34" charset="0"/>
                <a:cs typeface="SimSun" panose="02010600030101010101" pitchFamily="2" charset="-122"/>
              </a:rPr>
              <a:t>DISCOUNTED CASH FLOW (DCF).</a:t>
            </a:r>
          </a:p>
          <a:p>
            <a:pPr>
              <a:lnSpc>
                <a:spcPct val="107000"/>
              </a:lnSpc>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DCF analysis attempts to determine the </a:t>
            </a:r>
            <a:r>
              <a:rPr lang="en-US" sz="3200" u="sng" dirty="0" smtClean="0">
                <a:latin typeface="Times New Roman" panose="02020603050405020304" pitchFamily="18" charset="0"/>
                <a:ea typeface="Calibri" panose="020F0502020204030204" pitchFamily="34" charset="0"/>
                <a:cs typeface="Times New Roman" panose="02020603050405020304" pitchFamily="18" charset="0"/>
              </a:rPr>
              <a:t>value of an investment </a:t>
            </a:r>
            <a:r>
              <a:rPr lang="en-US" sz="3200" u="sng" dirty="0" err="1" smtClean="0">
                <a:latin typeface="Times New Roman" panose="02020603050405020304" pitchFamily="18" charset="0"/>
                <a:ea typeface="Calibri" panose="020F0502020204030204" pitchFamily="34" charset="0"/>
                <a:cs typeface="Times New Roman" panose="02020603050405020304" pitchFamily="18" charset="0"/>
              </a:rPr>
              <a:t>totay</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based </a:t>
            </a:r>
            <a:r>
              <a:rPr lang="en-US" sz="3200" dirty="0">
                <a:latin typeface="Times New Roman" panose="02020603050405020304" pitchFamily="18" charset="0"/>
                <a:ea typeface="Calibri" panose="020F0502020204030204" pitchFamily="34" charset="0"/>
                <a:cs typeface="Times New Roman" panose="02020603050405020304" pitchFamily="18" charset="0"/>
              </a:rPr>
              <a:t>on projections of how much money that investment will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generate </a:t>
            </a:r>
            <a:r>
              <a:rPr lang="en-US" sz="3200" dirty="0">
                <a:latin typeface="Times New Roman" panose="02020603050405020304" pitchFamily="18" charset="0"/>
                <a:ea typeface="Calibri" panose="020F0502020204030204" pitchFamily="34" charset="0"/>
                <a:cs typeface="Times New Roman" panose="02020603050405020304" pitchFamily="18" charset="0"/>
              </a:rPr>
              <a:t>in the future</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a:t>One weakness of DCF is its reliance on estimations of future cash flows, which could prove </a:t>
            </a:r>
            <a:r>
              <a:rPr lang="en-US" sz="2800" dirty="0" smtClean="0"/>
              <a:t>inaccurate.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sz="3200" b="1" i="1" dirty="0">
              <a:effectLst/>
              <a:latin typeface="Calibri" panose="020F0502020204030204" pitchFamily="34" charset="0"/>
              <a:ea typeface="Calibri" panose="020F0502020204030204" pitchFamily="34" charset="0"/>
              <a:cs typeface="SimSun" panose="02010600030101010101" pitchFamily="2" charset="-122"/>
            </a:endParaRPr>
          </a:p>
        </p:txBody>
      </p:sp>
    </p:spTree>
    <p:extLst>
      <p:ext uri="{BB962C8B-B14F-4D97-AF65-F5344CB8AC3E}">
        <p14:creationId xmlns:p14="http://schemas.microsoft.com/office/powerpoint/2010/main" val="1346011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41960" y="518160"/>
            <a:ext cx="11689080" cy="4023360"/>
          </a:xfrm>
          <a:prstGeom prst="rect">
            <a:avLst/>
          </a:prstGeom>
        </p:spPr>
      </p:pic>
      <p:sp>
        <p:nvSpPr>
          <p:cNvPr id="5" name="Rectangle 4"/>
          <p:cNvSpPr/>
          <p:nvPr/>
        </p:nvSpPr>
        <p:spPr>
          <a:xfrm>
            <a:off x="701040" y="5196840"/>
            <a:ext cx="12527280" cy="1754326"/>
          </a:xfrm>
          <a:prstGeom prst="rect">
            <a:avLst/>
          </a:prstGeom>
        </p:spPr>
        <p:txBody>
          <a:bodyPr wrap="square">
            <a:spAutoFit/>
          </a:bodyPr>
          <a:lstStyle/>
          <a:p>
            <a:r>
              <a:rPr lang="en-US" sz="3600" dirty="0">
                <a:latin typeface="Times New Roman" panose="02020603050405020304" pitchFamily="18" charset="0"/>
                <a:ea typeface="Calibri" panose="020F0502020204030204" pitchFamily="34" charset="0"/>
              </a:rPr>
              <a:t>The purpose of DCF analysis is to estimate the money an investor would receive from an investment, adjusted for the </a:t>
            </a:r>
            <a:r>
              <a:rPr lang="en-US" sz="3600" b="1" i="1" dirty="0">
                <a:latin typeface="Times New Roman" panose="02020603050405020304" pitchFamily="18" charset="0"/>
                <a:ea typeface="Calibri" panose="020F0502020204030204" pitchFamily="34" charset="0"/>
              </a:rPr>
              <a:t>time value of money</a:t>
            </a:r>
            <a:endParaRPr lang="en-US" sz="3600" b="1" i="1" dirty="0"/>
          </a:p>
        </p:txBody>
      </p:sp>
    </p:spTree>
    <p:extLst>
      <p:ext uri="{BB962C8B-B14F-4D97-AF65-F5344CB8AC3E}">
        <p14:creationId xmlns:p14="http://schemas.microsoft.com/office/powerpoint/2010/main" val="3616755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880" y="788908"/>
            <a:ext cx="11426639" cy="7971413"/>
          </a:xfrm>
          <a:prstGeom prst="rect">
            <a:avLst/>
          </a:prstGeom>
        </p:spPr>
        <p:txBody>
          <a:bodyPr wrap="square">
            <a:spAutoFit/>
          </a:bodyPr>
          <a:lstStyle/>
          <a:p>
            <a:r>
              <a:rPr lang="en-IN" sz="4400" b="1" i="1" u="sng" dirty="0">
                <a:latin typeface="Times New Roman" panose="02020603050405020304" pitchFamily="18" charset="0"/>
                <a:ea typeface="Calibri" panose="020F0502020204030204" pitchFamily="34" charset="0"/>
              </a:rPr>
              <a:t>Time Value of Money </a:t>
            </a:r>
            <a:r>
              <a:rPr lang="en-IN" sz="3600" b="1" i="1" u="sng" dirty="0" smtClean="0">
                <a:latin typeface="Times New Roman" panose="02020603050405020304" pitchFamily="18" charset="0"/>
                <a:ea typeface="Calibri" panose="020F0502020204030204" pitchFamily="34" charset="0"/>
              </a:rPr>
              <a:t>.</a:t>
            </a:r>
          </a:p>
          <a:p>
            <a:pPr marL="571500" lvl="0" indent="-571500">
              <a:buFont typeface="Arial" panose="020B0604020202020204" pitchFamily="34" charset="0"/>
              <a:buChar char="•"/>
            </a:pPr>
            <a:r>
              <a:rPr lang="en-US" sz="3600" dirty="0"/>
              <a:t>The time value of money means that a sum of money is worth more now than the same sum of money in the future</a:t>
            </a:r>
            <a:r>
              <a:rPr lang="en-US" sz="3600" dirty="0" smtClean="0"/>
              <a:t>.</a:t>
            </a:r>
          </a:p>
          <a:p>
            <a:pPr marL="571500" indent="-571500">
              <a:buFont typeface="Arial" panose="020B0604020202020204" pitchFamily="34" charset="0"/>
              <a:buChar char="•"/>
            </a:pPr>
            <a:r>
              <a:rPr lang="en-US" sz="3600" dirty="0"/>
              <a:t>The most fundamental formula for the time value of money takes into account the following: the </a:t>
            </a:r>
            <a:r>
              <a:rPr lang="en-US" sz="3600" b="1" dirty="0"/>
              <a:t>FUTURE VALUE</a:t>
            </a:r>
            <a:r>
              <a:rPr lang="en-US" sz="3600" dirty="0"/>
              <a:t> of money (</a:t>
            </a:r>
            <a:r>
              <a:rPr lang="en-US" sz="3600" b="1" dirty="0"/>
              <a:t>FV),</a:t>
            </a:r>
            <a:r>
              <a:rPr lang="en-US" sz="3600" dirty="0"/>
              <a:t> the </a:t>
            </a:r>
            <a:r>
              <a:rPr lang="en-US" sz="3600" b="1" dirty="0"/>
              <a:t>PRESENT </a:t>
            </a:r>
            <a:r>
              <a:rPr lang="en-US" sz="3600" b="1" dirty="0" smtClean="0"/>
              <a:t>VALUE</a:t>
            </a:r>
            <a:r>
              <a:rPr lang="en-US" sz="3600" dirty="0"/>
              <a:t> </a:t>
            </a:r>
            <a:r>
              <a:rPr lang="en-US" sz="3600" dirty="0" smtClean="0"/>
              <a:t>of </a:t>
            </a:r>
            <a:r>
              <a:rPr lang="en-US" sz="3600" dirty="0"/>
              <a:t>money (</a:t>
            </a:r>
            <a:r>
              <a:rPr lang="en-US" sz="3600" b="1" dirty="0"/>
              <a:t>PV</a:t>
            </a:r>
            <a:r>
              <a:rPr lang="en-US" sz="3600" dirty="0"/>
              <a:t>), the discount rate (</a:t>
            </a:r>
            <a:r>
              <a:rPr lang="en-US" sz="3600" b="1" dirty="0"/>
              <a:t>k</a:t>
            </a:r>
            <a:r>
              <a:rPr lang="en-US" sz="3600" dirty="0"/>
              <a:t>), and the number of years (</a:t>
            </a:r>
            <a:r>
              <a:rPr lang="en-US" sz="3600" b="1" dirty="0"/>
              <a:t>n</a:t>
            </a:r>
            <a:r>
              <a:rPr lang="en-US" sz="3600" dirty="0"/>
              <a:t>). </a:t>
            </a:r>
            <a:endParaRPr lang="en-US" sz="3600" dirty="0" smtClean="0"/>
          </a:p>
          <a:p>
            <a:pPr marL="571500" indent="-571500">
              <a:buFont typeface="Arial" panose="020B0604020202020204" pitchFamily="34" charset="0"/>
              <a:buChar char="•"/>
            </a:pPr>
            <a:r>
              <a:rPr lang="en-US" sz="3600" dirty="0" smtClean="0"/>
              <a:t>Discount rate is the interest rate used to calculate the PV of future cash flows from a project or investment.  </a:t>
            </a:r>
            <a:endParaRPr lang="en-US" sz="3600" dirty="0"/>
          </a:p>
          <a:p>
            <a:pPr marL="571500" lvl="0" indent="-571500">
              <a:buFont typeface="Arial" panose="020B0604020202020204" pitchFamily="34" charset="0"/>
              <a:buChar char="•"/>
            </a:pPr>
            <a:endParaRPr lang="en-US" sz="3600" dirty="0"/>
          </a:p>
          <a:p>
            <a:endParaRPr lang="en-US" sz="3600" dirty="0"/>
          </a:p>
        </p:txBody>
      </p:sp>
    </p:spTree>
    <p:extLst>
      <p:ext uri="{BB962C8B-B14F-4D97-AF65-F5344CB8AC3E}">
        <p14:creationId xmlns:p14="http://schemas.microsoft.com/office/powerpoint/2010/main" val="2121901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00817"/>
            <a:ext cx="13761720" cy="1340047"/>
          </a:xfrm>
          <a:prstGeom prst="rect">
            <a:avLst/>
          </a:prstGeom>
        </p:spPr>
        <p:txBody>
          <a:bodyPr wrap="square">
            <a:spAutoFit/>
          </a:bodyPr>
          <a:lstStyle/>
          <a:p>
            <a:pPr marR="0" lvl="0">
              <a:lnSpc>
                <a:spcPct val="107000"/>
              </a:lnSpc>
              <a:spcBef>
                <a:spcPts val="0"/>
              </a:spcBef>
              <a:spcAft>
                <a:spcPts val="800"/>
              </a:spcAft>
              <a:buSzPts val="1000"/>
              <a:tabLst>
                <a:tab pos="457200" algn="l"/>
              </a:tabLst>
            </a:pPr>
            <a:r>
              <a:rPr lang="en-US" sz="3600" b="1" spc="5"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FV = </a:t>
            </a:r>
            <a:r>
              <a:rPr lang="en-US" sz="3600" b="1" spc="5"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PV(1+k)</a:t>
            </a:r>
            <a:r>
              <a:rPr lang="en-US" sz="3600" b="1" spc="5" baseline="30000"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n</a:t>
            </a:r>
          </a:p>
          <a:p>
            <a:pPr marR="0" lvl="0">
              <a:lnSpc>
                <a:spcPct val="107000"/>
              </a:lnSpc>
              <a:spcBef>
                <a:spcPts val="0"/>
              </a:spcBef>
              <a:spcAft>
                <a:spcPts val="800"/>
              </a:spcAft>
              <a:buSzPts val="1000"/>
              <a:tabLst>
                <a:tab pos="457200" algn="l"/>
              </a:tabLst>
            </a:pPr>
            <a:r>
              <a:rPr lang="en-US" sz="3600" spc="5" dirty="0" smtClean="0">
                <a:solidFill>
                  <a:srgbClr val="111111"/>
                </a:solidFill>
                <a:latin typeface="Times New Roman" panose="02020603050405020304" pitchFamily="18" charset="0"/>
                <a:ea typeface="Times New Roman" panose="02020603050405020304" pitchFamily="18" charset="0"/>
              </a:rPr>
              <a:t>Changing </a:t>
            </a:r>
            <a:r>
              <a:rPr lang="en-US" sz="3600" spc="5" dirty="0">
                <a:solidFill>
                  <a:srgbClr val="111111"/>
                </a:solidFill>
                <a:latin typeface="Times New Roman" panose="02020603050405020304" pitchFamily="18" charset="0"/>
                <a:ea typeface="Times New Roman" panose="02020603050405020304" pitchFamily="18" charset="0"/>
              </a:rPr>
              <a:t>the subject of the formula, </a:t>
            </a:r>
            <a:r>
              <a:rPr lang="en-US" sz="3600" b="1" spc="5" dirty="0">
                <a:solidFill>
                  <a:srgbClr val="111111"/>
                </a:solidFill>
                <a:latin typeface="Times New Roman" panose="02020603050405020304" pitchFamily="18" charset="0"/>
                <a:ea typeface="Times New Roman" panose="02020603050405020304" pitchFamily="18" charset="0"/>
              </a:rPr>
              <a:t>PV </a:t>
            </a:r>
            <a:r>
              <a:rPr lang="en-US" sz="3600" b="1" spc="5" dirty="0" smtClean="0">
                <a:solidFill>
                  <a:srgbClr val="111111"/>
                </a:solidFill>
                <a:latin typeface="Times New Roman" panose="02020603050405020304" pitchFamily="18" charset="0"/>
                <a:ea typeface="Times New Roman" panose="02020603050405020304" pitchFamily="18" charset="0"/>
              </a:rPr>
              <a:t>=FV </a:t>
            </a:r>
            <a:r>
              <a:rPr lang="en-US" sz="3600" b="1" spc="5" dirty="0">
                <a:solidFill>
                  <a:srgbClr val="111111"/>
                </a:solidFill>
                <a:latin typeface="Times New Roman" panose="02020603050405020304" pitchFamily="18" charset="0"/>
                <a:ea typeface="Times New Roman" panose="02020603050405020304" pitchFamily="18" charset="0"/>
              </a:rPr>
              <a:t>/ (1+k)</a:t>
            </a:r>
            <a:r>
              <a:rPr lang="en-US" sz="3600" b="1" spc="5" baseline="30000" dirty="0">
                <a:solidFill>
                  <a:srgbClr val="111111"/>
                </a:solidFill>
                <a:latin typeface="Times New Roman" panose="02020603050405020304" pitchFamily="18" charset="0"/>
                <a:ea typeface="Times New Roman" panose="02020603050405020304" pitchFamily="18" charset="0"/>
              </a:rPr>
              <a:t>n</a:t>
            </a:r>
            <a:endParaRPr lang="en-US" sz="3600" dirty="0"/>
          </a:p>
        </p:txBody>
      </p:sp>
      <p:pic>
        <p:nvPicPr>
          <p:cNvPr id="3" name="Picture 2"/>
          <p:cNvPicPr/>
          <p:nvPr/>
        </p:nvPicPr>
        <p:blipFill>
          <a:blip r:embed="rId2"/>
          <a:stretch>
            <a:fillRect/>
          </a:stretch>
        </p:blipFill>
        <p:spPr>
          <a:xfrm>
            <a:off x="1036320" y="2854960"/>
            <a:ext cx="9814560" cy="4566920"/>
          </a:xfrm>
          <a:prstGeom prst="rect">
            <a:avLst/>
          </a:prstGeom>
        </p:spPr>
      </p:pic>
    </p:spTree>
    <p:extLst>
      <p:ext uri="{BB962C8B-B14F-4D97-AF65-F5344CB8AC3E}">
        <p14:creationId xmlns:p14="http://schemas.microsoft.com/office/powerpoint/2010/main" val="588419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777240" y="1463040"/>
            <a:ext cx="10256520" cy="6187440"/>
          </a:xfrm>
          <a:prstGeom prst="rect">
            <a:avLst/>
          </a:prstGeom>
        </p:spPr>
      </p:pic>
    </p:spTree>
    <p:extLst>
      <p:ext uri="{BB962C8B-B14F-4D97-AF65-F5344CB8AC3E}">
        <p14:creationId xmlns:p14="http://schemas.microsoft.com/office/powerpoint/2010/main" val="2386956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4440" y="624840"/>
            <a:ext cx="10149840" cy="4644733"/>
          </a:xfrm>
          <a:prstGeom prst="rect">
            <a:avLst/>
          </a:prstGeom>
        </p:spPr>
        <p:txBody>
          <a:bodyPr wrap="square">
            <a:spAutoFit/>
          </a:bodyPr>
          <a:lstStyle/>
          <a:p>
            <a:pPr marL="1336040" marR="0">
              <a:lnSpc>
                <a:spcPct val="107000"/>
              </a:lnSpc>
              <a:spcBef>
                <a:spcPts val="0"/>
              </a:spcBef>
              <a:spcAft>
                <a:spcPts val="800"/>
              </a:spcAft>
            </a:pPr>
            <a:r>
              <a:rPr lang="en-US" sz="4000" b="1" i="1" dirty="0">
                <a:latin typeface="Times New Roman" panose="02020603050405020304" pitchFamily="18" charset="0"/>
                <a:ea typeface="Calibri" panose="020F0502020204030204" pitchFamily="34" charset="0"/>
                <a:cs typeface="Times New Roman" panose="02020603050405020304" pitchFamily="18" charset="0"/>
              </a:rPr>
              <a:t>Non-Discounted cash flow </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q"/>
            </a:pP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In Non discounted cash flow, the interest rate, opportunity cost or Discounted cash flow is not taken into consideration.</a:t>
            </a:r>
            <a:r>
              <a:rPr lang="en-US" sz="3200" dirty="0" smtClean="0">
                <a:solidFill>
                  <a:srgbClr val="121417"/>
                </a:solidFill>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Wingdings" panose="05000000000000000000" pitchFamily="2" charset="2"/>
              <a:buChar char="q"/>
            </a:pPr>
            <a:r>
              <a:rPr lang="en-US" sz="3200" dirty="0" smtClean="0">
                <a:solidFill>
                  <a:srgbClr val="121417"/>
                </a:solidFill>
                <a:latin typeface="Times New Roman" panose="02020603050405020304" pitchFamily="18" charset="0"/>
                <a:ea typeface="Calibri" panose="020F0502020204030204" pitchFamily="34" charset="0"/>
                <a:cs typeface="Times New Roman" panose="02020603050405020304" pitchFamily="18" charset="0"/>
              </a:rPr>
              <a:t> A non-discount method of capital budgeting is one that does not consider the </a:t>
            </a:r>
            <a:r>
              <a:rPr lang="en-US" sz="3200" i="1" dirty="0" smtClean="0">
                <a:solidFill>
                  <a:srgbClr val="121417"/>
                </a:solidFill>
                <a:latin typeface="Times New Roman" panose="02020603050405020304" pitchFamily="18" charset="0"/>
                <a:ea typeface="Calibri" panose="020F0502020204030204" pitchFamily="34" charset="0"/>
                <a:cs typeface="Times New Roman" panose="02020603050405020304" pitchFamily="18" charset="0"/>
              </a:rPr>
              <a:t>time value of money. </a:t>
            </a:r>
            <a:r>
              <a:rPr lang="en-US" sz="3200" dirty="0" smtClean="0">
                <a:solidFill>
                  <a:srgbClr val="121417"/>
                </a:solidFill>
                <a:latin typeface="Times New Roman" panose="02020603050405020304" pitchFamily="18" charset="0"/>
                <a:ea typeface="Calibri" panose="020F0502020204030204" pitchFamily="34" charset="0"/>
                <a:cs typeface="Times New Roman" panose="02020603050405020304" pitchFamily="18" charset="0"/>
              </a:rPr>
              <a:t>In</a:t>
            </a:r>
            <a:r>
              <a:rPr lang="en-US" sz="3200" i="1" dirty="0" smtClean="0">
                <a:solidFill>
                  <a:srgbClr val="121417"/>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solidFill>
                  <a:srgbClr val="121417"/>
                </a:solidFill>
                <a:latin typeface="Times New Roman" panose="02020603050405020304" pitchFamily="18" charset="0"/>
                <a:ea typeface="Calibri" panose="020F0502020204030204" pitchFamily="34" charset="0"/>
                <a:cs typeface="Times New Roman" panose="02020603050405020304" pitchFamily="18" charset="0"/>
              </a:rPr>
              <a:t>other words, all dollars earned in the future are assumed to have the same value as today’s dollars.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823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1560" y="1066800"/>
            <a:ext cx="12801600" cy="6459717"/>
          </a:xfrm>
          <a:prstGeom prst="rect">
            <a:avLst/>
          </a:prstGeom>
        </p:spPr>
        <p:txBody>
          <a:bodyPr wrap="square">
            <a:spAutoFit/>
          </a:bodyPr>
          <a:lstStyle/>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u="sng" dirty="0">
                <a:latin typeface="Algerian" panose="04020705040A02060702" pitchFamily="82" charset="0"/>
                <a:ea typeface="Calibri" panose="020F0502020204030204" pitchFamily="34" charset="0"/>
                <a:cs typeface="Times New Roman" panose="02020603050405020304" pitchFamily="18" charset="0"/>
              </a:rPr>
              <a:t>PAYBACK PERIOD METHOD</a:t>
            </a:r>
            <a:r>
              <a:rPr lang="en-US" sz="40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600" dirty="0">
                <a:latin typeface="Times New Roman" panose="02020603050405020304" pitchFamily="18" charset="0"/>
                <a:ea typeface="Calibri" panose="020F0502020204030204" pitchFamily="34" charset="0"/>
                <a:cs typeface="Times New Roman" panose="02020603050405020304" pitchFamily="18" charset="0"/>
              </a:rPr>
              <a:t>It is a simple method of capital budgeting.</a:t>
            </a:r>
          </a:p>
          <a:p>
            <a:pPr marL="342900" marR="0" lvl="0" indent="-342900">
              <a:lnSpc>
                <a:spcPct val="107000"/>
              </a:lnSpc>
              <a:spcBef>
                <a:spcPts val="0"/>
              </a:spcBef>
              <a:spcAft>
                <a:spcPts val="0"/>
              </a:spcAft>
              <a:buFont typeface="Symbol" panose="05050102010706020507" pitchFamily="18" charset="2"/>
              <a:buChar char=""/>
            </a:pPr>
            <a:r>
              <a:rPr lang="en-US" sz="3600" dirty="0">
                <a:latin typeface="Times New Roman" panose="02020603050405020304" pitchFamily="18" charset="0"/>
                <a:ea typeface="Calibri" panose="020F0502020204030204" pitchFamily="34" charset="0"/>
                <a:cs typeface="Times New Roman" panose="02020603050405020304" pitchFamily="18" charset="0"/>
              </a:rPr>
              <a:t> It represents the amount of time required for the cash flows generated by the investment to repay the cost of the original investment.</a:t>
            </a:r>
          </a:p>
          <a:p>
            <a:pPr marL="342900" marR="0" lvl="0" indent="-342900">
              <a:lnSpc>
                <a:spcPct val="107000"/>
              </a:lnSpc>
              <a:spcBef>
                <a:spcPts val="0"/>
              </a:spcBef>
              <a:spcAft>
                <a:spcPts val="800"/>
              </a:spcAft>
              <a:buFont typeface="Symbol" panose="05050102010706020507" pitchFamily="18" charset="2"/>
              <a:buChar char=""/>
            </a:pPr>
            <a:r>
              <a:rPr lang="en-US" sz="3600" dirty="0">
                <a:latin typeface="Times New Roman" panose="02020603050405020304" pitchFamily="18" charset="0"/>
                <a:ea typeface="Calibri" panose="020F0502020204030204" pitchFamily="34" charset="0"/>
                <a:cs typeface="Times New Roman" panose="02020603050405020304" pitchFamily="18" charset="0"/>
              </a:rPr>
              <a:t>Agribusiness managers set a maximum acceptable payback period, and any project exceeding this limit is rejected. </a:t>
            </a:r>
            <a:endParaRPr lang="en-US" sz="3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US" sz="3600" dirty="0">
                <a:latin typeface="Times New Roman" panose="02020603050405020304" pitchFamily="18" charset="0"/>
                <a:cs typeface="Times New Roman" panose="02020603050405020304" pitchFamily="18" charset="0"/>
              </a:rPr>
              <a:t>Projects with shorter payback periods are preferred, as they provide a faster return on invested funds.</a:t>
            </a:r>
          </a:p>
          <a:p>
            <a:pPr marR="0" lvl="0">
              <a:lnSpc>
                <a:spcPct val="107000"/>
              </a:lnSpc>
              <a:spcBef>
                <a:spcPts val="0"/>
              </a:spcBef>
              <a:spcAft>
                <a:spcPts val="800"/>
              </a:spcAft>
            </a:pPr>
            <a:endParaRPr lang="en-US" sz="4000" dirty="0"/>
          </a:p>
        </p:txBody>
      </p:sp>
    </p:spTree>
    <p:extLst>
      <p:ext uri="{BB962C8B-B14F-4D97-AF65-F5344CB8AC3E}">
        <p14:creationId xmlns:p14="http://schemas.microsoft.com/office/powerpoint/2010/main" val="1248490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8720" y="1088758"/>
            <a:ext cx="13655040" cy="4647426"/>
          </a:xfrm>
          <a:prstGeom prst="rect">
            <a:avLst/>
          </a:prstGeom>
          <a:noFill/>
        </p:spPr>
        <p:txBody>
          <a:bodyPr wrap="square" rtlCol="0">
            <a:spAutoFit/>
          </a:bodyPr>
          <a:lstStyle/>
          <a:p>
            <a:r>
              <a:rPr lang="en-US" sz="4400" b="1" dirty="0">
                <a:latin typeface="+mj-lt"/>
              </a:rPr>
              <a:t>Payback Period </a:t>
            </a:r>
            <a:r>
              <a:rPr lang="en-US" sz="4400" b="1" dirty="0" smtClean="0">
                <a:latin typeface="+mj-lt"/>
              </a:rPr>
              <a:t>Method</a:t>
            </a:r>
          </a:p>
          <a:p>
            <a:r>
              <a:rPr lang="en-US" sz="3600" dirty="0" smtClean="0"/>
              <a:t> </a:t>
            </a:r>
          </a:p>
          <a:p>
            <a:r>
              <a:rPr lang="en-US" sz="3200" b="1" dirty="0" smtClean="0">
                <a:latin typeface="Algerian" panose="04020705040A02060702" pitchFamily="82" charset="0"/>
              </a:rPr>
              <a:t>Payback </a:t>
            </a:r>
            <a:r>
              <a:rPr lang="en-US" sz="3200" b="1" dirty="0">
                <a:latin typeface="Algerian" panose="04020705040A02060702" pitchFamily="82" charset="0"/>
              </a:rPr>
              <a:t>Period = Initial Investment / Annual Net Cash</a:t>
            </a:r>
            <a:r>
              <a:rPr lang="en-US" sz="3600" dirty="0"/>
              <a:t> </a:t>
            </a:r>
            <a:endParaRPr lang="en-US" sz="3600" dirty="0" smtClean="0"/>
          </a:p>
          <a:p>
            <a:r>
              <a:rPr lang="en-US" sz="3600" dirty="0" smtClean="0"/>
              <a:t> </a:t>
            </a:r>
            <a:r>
              <a:rPr lang="en-US" sz="3600" b="1" i="1" dirty="0">
                <a:latin typeface="+mj-lt"/>
              </a:rPr>
              <a:t>For example</a:t>
            </a:r>
            <a:r>
              <a:rPr lang="en-US" sz="3600" dirty="0">
                <a:latin typeface="+mj-lt"/>
              </a:rPr>
              <a:t>, assume that an investment of </a:t>
            </a:r>
            <a:r>
              <a:rPr lang="en-US" sz="3600" b="1" i="1" dirty="0">
                <a:latin typeface="+mj-lt"/>
              </a:rPr>
              <a:t>K6000.00</a:t>
            </a:r>
            <a:r>
              <a:rPr lang="en-US" sz="3600" dirty="0">
                <a:latin typeface="+mj-lt"/>
              </a:rPr>
              <a:t> will generate annual cash flows of </a:t>
            </a:r>
            <a:r>
              <a:rPr lang="en-US" sz="3600" b="1" i="1" dirty="0">
                <a:latin typeface="+mj-lt"/>
              </a:rPr>
              <a:t>K1000.00</a:t>
            </a:r>
            <a:r>
              <a:rPr lang="en-US" sz="3600" dirty="0">
                <a:latin typeface="+mj-lt"/>
              </a:rPr>
              <a:t> per year for </a:t>
            </a:r>
            <a:r>
              <a:rPr lang="en-US" sz="3600" b="1" i="1" dirty="0">
                <a:latin typeface="+mj-lt"/>
              </a:rPr>
              <a:t>10 years</a:t>
            </a:r>
            <a:r>
              <a:rPr lang="en-US" sz="3600" dirty="0">
                <a:latin typeface="+mj-lt"/>
              </a:rPr>
              <a:t>. The number of years required to recoup the investment is </a:t>
            </a:r>
            <a:r>
              <a:rPr lang="en-US" sz="3600" b="1" i="1" dirty="0">
                <a:latin typeface="+mj-lt"/>
              </a:rPr>
              <a:t>six years</a:t>
            </a:r>
            <a:r>
              <a:rPr lang="en-US" sz="3600" b="1" i="1" dirty="0" smtClean="0">
                <a:latin typeface="+mj-lt"/>
              </a:rPr>
              <a:t>.</a:t>
            </a:r>
          </a:p>
          <a:p>
            <a:r>
              <a:rPr lang="en-US" sz="3600" b="1" i="1" dirty="0">
                <a:latin typeface="+mj-lt"/>
              </a:rPr>
              <a:t> </a:t>
            </a:r>
            <a:r>
              <a:rPr lang="en-US" sz="3600" b="1" dirty="0" smtClean="0">
                <a:latin typeface="+mj-lt"/>
              </a:rPr>
              <a:t>PAYBACK PERIOD = </a:t>
            </a:r>
            <a:r>
              <a:rPr lang="en-US" sz="3600" b="1" i="1" dirty="0" smtClean="0"/>
              <a:t>K6000.00 / K1000.00 =  6 YEARS.</a:t>
            </a:r>
            <a:endParaRPr lang="en-US" sz="3600" b="1" i="1" dirty="0">
              <a:latin typeface="+mj-lt"/>
            </a:endParaRPr>
          </a:p>
        </p:txBody>
      </p:sp>
    </p:spTree>
    <p:extLst>
      <p:ext uri="{BB962C8B-B14F-4D97-AF65-F5344CB8AC3E}">
        <p14:creationId xmlns:p14="http://schemas.microsoft.com/office/powerpoint/2010/main" val="1220156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92480"/>
            <a:ext cx="4690642" cy="975360"/>
          </a:xfrm>
        </p:spPr>
        <p:txBody>
          <a:bodyPr/>
          <a:lstStyle/>
          <a:p>
            <a:r>
              <a:rPr lang="en-US" sz="3600" b="1" dirty="0" smtClean="0"/>
              <a:t>ADVANTAGES</a:t>
            </a:r>
            <a:endParaRPr lang="en-US" sz="3600" b="1" dirty="0"/>
          </a:p>
        </p:txBody>
      </p:sp>
      <p:sp>
        <p:nvSpPr>
          <p:cNvPr id="4" name="Content Placeholder 3"/>
          <p:cNvSpPr>
            <a:spLocks noGrp="1"/>
          </p:cNvSpPr>
          <p:nvPr>
            <p:ph sz="half" idx="2"/>
          </p:nvPr>
        </p:nvSpPr>
        <p:spPr>
          <a:xfrm>
            <a:off x="810894" y="2051686"/>
            <a:ext cx="5022748" cy="4775834"/>
          </a:xfrm>
        </p:spPr>
        <p:txBody>
          <a:bodyPr>
            <a:normAutofit/>
          </a:bodyPr>
          <a:lstStyle/>
          <a:p>
            <a:pPr lvl="0"/>
            <a:r>
              <a:rPr lang="en-US" sz="2600" b="1" i="1" dirty="0">
                <a:latin typeface="Times New Roman" panose="02020603050405020304" pitchFamily="18" charset="0"/>
                <a:cs typeface="Times New Roman" panose="02020603050405020304" pitchFamily="18" charset="0"/>
              </a:rPr>
              <a:t>Simplicity</a:t>
            </a:r>
            <a:r>
              <a:rPr lang="en-US" sz="2200" dirty="0">
                <a:latin typeface="Times New Roman" panose="02020603050405020304" pitchFamily="18" charset="0"/>
                <a:cs typeface="Times New Roman" panose="02020603050405020304" pitchFamily="18" charset="0"/>
              </a:rPr>
              <a:t>: The payback period is easy to understand and </a:t>
            </a:r>
            <a:r>
              <a:rPr lang="en-US" sz="2200" dirty="0" smtClean="0">
                <a:latin typeface="Times New Roman" panose="02020603050405020304" pitchFamily="18" charset="0"/>
                <a:cs typeface="Times New Roman" panose="02020603050405020304" pitchFamily="18" charset="0"/>
              </a:rPr>
              <a:t>calculate.</a:t>
            </a:r>
            <a:endParaRPr lang="en-US" sz="2200" dirty="0">
              <a:latin typeface="Times New Roman" panose="02020603050405020304" pitchFamily="18" charset="0"/>
              <a:cs typeface="Times New Roman" panose="02020603050405020304" pitchFamily="18" charset="0"/>
            </a:endParaRPr>
          </a:p>
          <a:p>
            <a:pPr lvl="0"/>
            <a:r>
              <a:rPr lang="en-US" sz="2200" dirty="0">
                <a:latin typeface="Times New Roman" panose="02020603050405020304" pitchFamily="18" charset="0"/>
                <a:cs typeface="Times New Roman" panose="02020603050405020304" pitchFamily="18" charset="0"/>
              </a:rPr>
              <a:t>The Payback Period method provides insight into the </a:t>
            </a:r>
            <a:r>
              <a:rPr lang="en-US" sz="2600" b="1" i="1" dirty="0">
                <a:latin typeface="Times New Roman" panose="02020603050405020304" pitchFamily="18" charset="0"/>
                <a:cs typeface="Times New Roman" panose="02020603050405020304" pitchFamily="18" charset="0"/>
              </a:rPr>
              <a:t>liquidity</a:t>
            </a:r>
            <a:r>
              <a:rPr lang="en-US" sz="2200" dirty="0">
                <a:latin typeface="Times New Roman" panose="02020603050405020304" pitchFamily="18" charset="0"/>
                <a:cs typeface="Times New Roman" panose="02020603050405020304" pitchFamily="18" charset="0"/>
              </a:rPr>
              <a:t> of the investment </a:t>
            </a:r>
            <a:r>
              <a:rPr lang="en-US" sz="22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Projects with shorter payback periods provide faster access to cash</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lvl="0"/>
            <a:r>
              <a:rPr lang="en-US" sz="2200" dirty="0">
                <a:latin typeface="Times New Roman" panose="02020603050405020304" pitchFamily="18" charset="0"/>
                <a:cs typeface="Times New Roman" panose="02020603050405020304" pitchFamily="18" charset="0"/>
              </a:rPr>
              <a:t>Helps in reducing the risk of losses (</a:t>
            </a:r>
            <a:r>
              <a:rPr lang="en-US" sz="2600" b="1" i="1" dirty="0">
                <a:latin typeface="Times New Roman" panose="02020603050405020304" pitchFamily="18" charset="0"/>
                <a:cs typeface="Times New Roman" panose="02020603050405020304" pitchFamily="18" charset="0"/>
              </a:rPr>
              <a:t>Risk assessment</a:t>
            </a:r>
            <a:r>
              <a:rPr lang="en-US" sz="2200" dirty="0">
                <a:latin typeface="Times New Roman" panose="02020603050405020304" pitchFamily="18" charset="0"/>
                <a:cs typeface="Times New Roman" panose="02020603050405020304" pitchFamily="18" charset="0"/>
              </a:rPr>
              <a:t>).</a:t>
            </a:r>
          </a:p>
          <a:p>
            <a:pPr lvl="0"/>
            <a:r>
              <a:rPr lang="en-US" sz="2200" dirty="0">
                <a:latin typeface="Times New Roman" panose="02020603050405020304" pitchFamily="18" charset="0"/>
                <a:cs typeface="Times New Roman" panose="02020603050405020304" pitchFamily="18" charset="0"/>
              </a:rPr>
              <a:t>Can be used as a planning tool and as such is good for small enterprises.</a:t>
            </a:r>
          </a:p>
          <a:p>
            <a:endParaRPr lang="en-US" dirty="0"/>
          </a:p>
        </p:txBody>
      </p:sp>
      <p:sp>
        <p:nvSpPr>
          <p:cNvPr id="5" name="Text Placeholder 4"/>
          <p:cNvSpPr>
            <a:spLocks noGrp="1"/>
          </p:cNvSpPr>
          <p:nvPr>
            <p:ph type="body" sz="quarter" idx="3"/>
          </p:nvPr>
        </p:nvSpPr>
        <p:spPr>
          <a:xfrm>
            <a:off x="6659880" y="1076326"/>
            <a:ext cx="3627120" cy="691514"/>
          </a:xfrm>
        </p:spPr>
        <p:txBody>
          <a:bodyPr/>
          <a:lstStyle/>
          <a:p>
            <a:r>
              <a:rPr lang="en-US" sz="3200" b="1" dirty="0" smtClean="0"/>
              <a:t>DISADVANTAGES</a:t>
            </a:r>
            <a:endParaRPr lang="en-US" sz="3200" b="1" dirty="0"/>
          </a:p>
        </p:txBody>
      </p:sp>
      <p:sp>
        <p:nvSpPr>
          <p:cNvPr id="6" name="Content Placeholder 5"/>
          <p:cNvSpPr>
            <a:spLocks noGrp="1"/>
          </p:cNvSpPr>
          <p:nvPr>
            <p:ph sz="quarter" idx="4"/>
          </p:nvPr>
        </p:nvSpPr>
        <p:spPr>
          <a:xfrm>
            <a:off x="6106062" y="2240281"/>
            <a:ext cx="5552538" cy="5090160"/>
          </a:xfrm>
        </p:spPr>
        <p:txBody>
          <a:bodyPr>
            <a:normAutofit/>
          </a:bodyPr>
          <a:lstStyle/>
          <a:p>
            <a:pPr lvl="0"/>
            <a:r>
              <a:rPr lang="en-US" sz="2400" b="1" i="1" dirty="0">
                <a:latin typeface="Times New Roman" panose="02020603050405020304" pitchFamily="18" charset="0"/>
                <a:cs typeface="Times New Roman" panose="02020603050405020304" pitchFamily="18" charset="0"/>
              </a:rPr>
              <a:t>Ignores Time Value of Money</a:t>
            </a:r>
            <a:r>
              <a:rPr lang="en-US" dirty="0">
                <a:latin typeface="Times New Roman" panose="02020603050405020304" pitchFamily="18" charset="0"/>
                <a:cs typeface="Times New Roman" panose="02020603050405020304" pitchFamily="18" charset="0"/>
              </a:rPr>
              <a:t>: This method does not account for the time value of money, failing to consider the fact that money received sooner is more valuable than money received later. </a:t>
            </a:r>
          </a:p>
          <a:p>
            <a:pPr lvl="0"/>
            <a:r>
              <a:rPr lang="en-US" sz="2400" b="1" i="1" dirty="0">
                <a:latin typeface="Times New Roman" panose="02020603050405020304" pitchFamily="18" charset="0"/>
                <a:cs typeface="Times New Roman" panose="02020603050405020304" pitchFamily="18" charset="0"/>
              </a:rPr>
              <a:t> Neglects Cash Flows Beyond Payback Period</a:t>
            </a:r>
            <a:r>
              <a:rPr lang="en-US" dirty="0">
                <a:latin typeface="Times New Roman" panose="02020603050405020304" pitchFamily="18" charset="0"/>
                <a:cs typeface="Times New Roman" panose="02020603050405020304" pitchFamily="18" charset="0"/>
              </a:rPr>
              <a:t>: It ignores cash flows that occur after the payback period. Long-term profitability may be disregarded. </a:t>
            </a:r>
          </a:p>
          <a:p>
            <a:pPr lvl="0"/>
            <a:r>
              <a:rPr lang="en-US" sz="2400" b="1" i="1" dirty="0">
                <a:latin typeface="Times New Roman" panose="02020603050405020304" pitchFamily="18" charset="0"/>
                <a:cs typeface="Times New Roman" panose="02020603050405020304" pitchFamily="18" charset="0"/>
              </a:rPr>
              <a:t>Subjective Payback Period Selection</a:t>
            </a:r>
            <a:r>
              <a:rPr lang="en-US" dirty="0">
                <a:latin typeface="Times New Roman" panose="02020603050405020304" pitchFamily="18" charset="0"/>
                <a:cs typeface="Times New Roman" panose="02020603050405020304" pitchFamily="18" charset="0"/>
              </a:rPr>
              <a:t>: The choice of the maximum acceptable payback period is somewhat arbitrary and can vary among different businesses</a:t>
            </a:r>
            <a:r>
              <a:rPr lang="en-US" dirty="0"/>
              <a:t>.</a:t>
            </a:r>
          </a:p>
          <a:p>
            <a:endParaRPr lang="en-US" dirty="0"/>
          </a:p>
        </p:txBody>
      </p:sp>
    </p:spTree>
    <p:extLst>
      <p:ext uri="{BB962C8B-B14F-4D97-AF65-F5344CB8AC3E}">
        <p14:creationId xmlns:p14="http://schemas.microsoft.com/office/powerpoint/2010/main" val="3104609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4360" y="666094"/>
            <a:ext cx="12222480" cy="7342395"/>
          </a:xfrm>
          <a:prstGeom prst="rect">
            <a:avLst/>
          </a:prstGeom>
        </p:spPr>
        <p:txBody>
          <a:bodyPr wrap="square">
            <a:spAutoFit/>
          </a:bodyPr>
          <a:lstStyle/>
          <a:p>
            <a:r>
              <a:rPr lang="en-US" sz="40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NET PRESENT VALUE (NPV)</a:t>
            </a:r>
          </a:p>
          <a:p>
            <a:pPr marL="457200" indent="-457200">
              <a:buFont typeface="Wingdings" panose="05000000000000000000" pitchFamily="2" charset="2"/>
              <a:buChar char="v"/>
            </a:pPr>
            <a:r>
              <a:rPr lang="en-US" sz="3600" dirty="0" smtClean="0">
                <a:latin typeface="Times New Roman" panose="02020603050405020304" pitchFamily="18" charset="0"/>
                <a:ea typeface="Calibri" panose="020F0502020204030204" pitchFamily="34" charset="0"/>
              </a:rPr>
              <a:t>The </a:t>
            </a:r>
            <a:r>
              <a:rPr lang="en-US" sz="3600" dirty="0">
                <a:latin typeface="Times New Roman" panose="02020603050405020304" pitchFamily="18" charset="0"/>
                <a:ea typeface="Calibri" panose="020F0502020204030204" pitchFamily="34" charset="0"/>
              </a:rPr>
              <a:t>Net Present Value (NPV) method involves discounting all future cash flows back to their present values to assess the project's profitability and as such it accounts for the time value of </a:t>
            </a:r>
            <a:r>
              <a:rPr lang="en-US" sz="3600" dirty="0" smtClean="0">
                <a:latin typeface="Times New Roman" panose="02020603050405020304" pitchFamily="18" charset="0"/>
                <a:ea typeface="Calibri" panose="020F0502020204030204" pitchFamily="34" charset="0"/>
              </a:rPr>
              <a:t>money.</a:t>
            </a:r>
          </a:p>
          <a:p>
            <a:pPr>
              <a:lnSpc>
                <a:spcPct val="107000"/>
              </a:lnSpc>
              <a:spcAft>
                <a:spcPts val="800"/>
              </a:spcAft>
              <a:tabLst>
                <a:tab pos="1203960" algn="l"/>
              </a:tabLst>
            </a:pPr>
            <a:r>
              <a:rPr lang="en-US" sz="3600" b="1" i="1" dirty="0">
                <a:latin typeface="Times New Roman" panose="02020603050405020304" pitchFamily="18" charset="0"/>
                <a:ea typeface="Calibri" panose="020F0502020204030204" pitchFamily="34" charset="0"/>
                <a:cs typeface="Times New Roman" panose="02020603050405020304" pitchFamily="18" charset="0"/>
              </a:rPr>
              <a:t>NOTE:</a:t>
            </a:r>
            <a:endParaRPr lang="en-US" sz="32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203960" algn="l"/>
              </a:tabLst>
            </a:pPr>
            <a:r>
              <a:rPr lang="en-US" sz="3600" b="1" i="1" dirty="0">
                <a:latin typeface="Times New Roman" panose="02020603050405020304" pitchFamily="18" charset="0"/>
                <a:ea typeface="Calibri" panose="020F0502020204030204" pitchFamily="34" charset="0"/>
                <a:cs typeface="Times New Roman" panose="02020603050405020304" pitchFamily="18" charset="0"/>
              </a:rPr>
              <a:t>Net Present Value</a:t>
            </a:r>
            <a:r>
              <a:rPr lang="en-US" sz="3600" dirty="0">
                <a:latin typeface="Times New Roman" panose="02020603050405020304" pitchFamily="18" charset="0"/>
                <a:ea typeface="Calibri" panose="020F0502020204030204" pitchFamily="34" charset="0"/>
                <a:cs typeface="Times New Roman" panose="02020603050405020304" pitchFamily="18" charset="0"/>
              </a:rPr>
              <a:t> = Present value of cash inflows - present value of cash outflows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203960" algn="l"/>
              </a:tabLst>
            </a:pPr>
            <a:r>
              <a:rPr lang="en-US" sz="3600" b="1" i="1" dirty="0">
                <a:latin typeface="Times New Roman" panose="02020603050405020304" pitchFamily="18" charset="0"/>
                <a:ea typeface="Calibri" panose="020F0502020204030204" pitchFamily="34" charset="0"/>
                <a:cs typeface="Times New Roman" panose="02020603050405020304" pitchFamily="18" charset="0"/>
              </a:rPr>
              <a:t>Net Present Value Rule</a:t>
            </a:r>
            <a:r>
              <a:rPr lang="en-US" sz="3600" dirty="0">
                <a:latin typeface="Times New Roman" panose="02020603050405020304" pitchFamily="18" charset="0"/>
                <a:ea typeface="Calibri" panose="020F0502020204030204" pitchFamily="34" charset="0"/>
                <a:cs typeface="Times New Roman" panose="02020603050405020304" pitchFamily="18" charset="0"/>
              </a:rPr>
              <a:t> = </a:t>
            </a:r>
            <a:r>
              <a:rPr lang="en-US" sz="3600" i="1" dirty="0">
                <a:latin typeface="Times New Roman" panose="02020603050405020304" pitchFamily="18" charset="0"/>
                <a:ea typeface="Calibri" panose="020F0502020204030204" pitchFamily="34" charset="0"/>
                <a:cs typeface="Times New Roman" panose="02020603050405020304" pitchFamily="18" charset="0"/>
              </a:rPr>
              <a:t>Accept</a:t>
            </a:r>
            <a:r>
              <a:rPr lang="en-US" sz="3600" dirty="0">
                <a:latin typeface="Times New Roman" panose="02020603050405020304" pitchFamily="18" charset="0"/>
                <a:ea typeface="Calibri" panose="020F0502020204030204" pitchFamily="34" charset="0"/>
                <a:cs typeface="Times New Roman" panose="02020603050405020304" pitchFamily="18" charset="0"/>
              </a:rPr>
              <a:t> investments with a </a:t>
            </a:r>
            <a:r>
              <a:rPr lang="en-US" sz="3600" b="1" dirty="0">
                <a:latin typeface="Times New Roman" panose="02020603050405020304" pitchFamily="18" charset="0"/>
                <a:ea typeface="Calibri" panose="020F0502020204030204" pitchFamily="34" charset="0"/>
                <a:cs typeface="Times New Roman" panose="02020603050405020304" pitchFamily="18" charset="0"/>
              </a:rPr>
              <a:t>positive</a:t>
            </a:r>
            <a:r>
              <a:rPr lang="en-US" sz="3600" dirty="0">
                <a:latin typeface="Times New Roman" panose="02020603050405020304" pitchFamily="18" charset="0"/>
                <a:ea typeface="Calibri" panose="020F0502020204030204" pitchFamily="34" charset="0"/>
                <a:cs typeface="Times New Roman" panose="02020603050405020304" pitchFamily="18" charset="0"/>
              </a:rPr>
              <a:t> Net Present Value and </a:t>
            </a:r>
            <a:r>
              <a:rPr lang="en-US" sz="3600" i="1" dirty="0">
                <a:latin typeface="Times New Roman" panose="02020603050405020304" pitchFamily="18" charset="0"/>
                <a:ea typeface="Calibri" panose="020F0502020204030204" pitchFamily="34" charset="0"/>
                <a:cs typeface="Times New Roman" panose="02020603050405020304" pitchFamily="18" charset="0"/>
              </a:rPr>
              <a:t>reject</a:t>
            </a:r>
            <a:r>
              <a:rPr lang="en-US" sz="3600" dirty="0">
                <a:latin typeface="Times New Roman" panose="02020603050405020304" pitchFamily="18" charset="0"/>
                <a:ea typeface="Calibri" panose="020F0502020204030204" pitchFamily="34" charset="0"/>
                <a:cs typeface="Times New Roman" panose="02020603050405020304" pitchFamily="18" charset="0"/>
              </a:rPr>
              <a:t> investments with a </a:t>
            </a:r>
            <a:r>
              <a:rPr lang="en-US" sz="3600" b="1" dirty="0">
                <a:latin typeface="Times New Roman" panose="02020603050405020304" pitchFamily="18" charset="0"/>
                <a:ea typeface="Calibri" panose="020F0502020204030204" pitchFamily="34" charset="0"/>
                <a:cs typeface="Times New Roman" panose="02020603050405020304" pitchFamily="18" charset="0"/>
              </a:rPr>
              <a:t>negative</a:t>
            </a:r>
            <a:r>
              <a:rPr lang="en-US" sz="3600" dirty="0">
                <a:latin typeface="Times New Roman" panose="02020603050405020304" pitchFamily="18" charset="0"/>
                <a:ea typeface="Calibri" panose="020F0502020204030204" pitchFamily="34" charset="0"/>
                <a:cs typeface="Times New Roman" panose="02020603050405020304" pitchFamily="18" charset="0"/>
              </a:rPr>
              <a:t> Net Present Value.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v"/>
            </a:pPr>
            <a:endParaRPr lang="en-US" sz="3600" dirty="0"/>
          </a:p>
        </p:txBody>
      </p:sp>
    </p:spTree>
    <p:extLst>
      <p:ext uri="{BB962C8B-B14F-4D97-AF65-F5344CB8AC3E}">
        <p14:creationId xmlns:p14="http://schemas.microsoft.com/office/powerpoint/2010/main" val="173897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txBody>
          <a:bodyPr/>
          <a:lstStyle/>
          <a:p>
            <a:endParaRPr lang="en-US" dirty="0"/>
          </a:p>
        </p:txBody>
      </p:sp>
      <p:sp>
        <p:nvSpPr>
          <p:cNvPr id="4" name="Text 1"/>
          <p:cNvSpPr/>
          <p:nvPr/>
        </p:nvSpPr>
        <p:spPr>
          <a:xfrm>
            <a:off x="480127" y="590060"/>
            <a:ext cx="7689890" cy="694373"/>
          </a:xfrm>
          <a:prstGeom prst="rect">
            <a:avLst/>
          </a:prstGeom>
          <a:noFill/>
          <a:ln/>
        </p:spPr>
        <p:txBody>
          <a:bodyPr wrap="none" rtlCol="0" anchor="t"/>
          <a:lstStyle/>
          <a:p>
            <a:pPr lvl="1">
              <a:lnSpc>
                <a:spcPts val="5468"/>
              </a:lnSpc>
            </a:pPr>
            <a:r>
              <a:rPr lang="en-US" sz="4400" dirty="0">
                <a:solidFill>
                  <a:srgbClr val="F2F0F4"/>
                </a:solidFill>
                <a:latin typeface="Arial Black" panose="020B0A04020102020204" pitchFamily="34" charset="0"/>
                <a:ea typeface="Montserrat" pitchFamily="34" charset="-122"/>
                <a:cs typeface="Montserrat" pitchFamily="34" charset="-120"/>
              </a:rPr>
              <a:t>What is Capital Budgeting?</a:t>
            </a:r>
            <a:endParaRPr lang="en-US" sz="4400" dirty="0">
              <a:latin typeface="Arial Black" panose="020B0A04020102020204" pitchFamily="34" charset="0"/>
            </a:endParaRPr>
          </a:p>
        </p:txBody>
      </p:sp>
      <p:grpSp>
        <p:nvGrpSpPr>
          <p:cNvPr id="21" name="Group 20"/>
          <p:cNvGrpSpPr/>
          <p:nvPr/>
        </p:nvGrpSpPr>
        <p:grpSpPr>
          <a:xfrm>
            <a:off x="1021993" y="2393276"/>
            <a:ext cx="499943" cy="499943"/>
            <a:chOff x="2037993" y="2893219"/>
            <a:chExt cx="499943" cy="499943"/>
          </a:xfrm>
        </p:grpSpPr>
        <p:sp>
          <p:nvSpPr>
            <p:cNvPr id="5" name="Shape 2"/>
            <p:cNvSpPr/>
            <p:nvPr/>
          </p:nvSpPr>
          <p:spPr>
            <a:xfrm>
              <a:off x="2037993" y="2893219"/>
              <a:ext cx="499943" cy="499943"/>
            </a:xfrm>
            <a:prstGeom prst="roundRect">
              <a:avLst>
                <a:gd name="adj" fmla="val 20000"/>
              </a:avLst>
            </a:prstGeom>
            <a:noFill/>
            <a:ln w="7620">
              <a:solidFill>
                <a:srgbClr val="552C86"/>
              </a:solidFill>
              <a:prstDash val="solid"/>
            </a:ln>
          </p:spPr>
        </p:sp>
        <p:sp>
          <p:nvSpPr>
            <p:cNvPr id="6" name="Text 3"/>
            <p:cNvSpPr/>
            <p:nvPr/>
          </p:nvSpPr>
          <p:spPr>
            <a:xfrm>
              <a:off x="2227778" y="2934891"/>
              <a:ext cx="120372" cy="416481"/>
            </a:xfrm>
            <a:prstGeom prst="rect">
              <a:avLst/>
            </a:prstGeom>
            <a:noFill/>
            <a:ln/>
          </p:spPr>
          <p:txBody>
            <a:bodyPr wrap="none" rtlCol="0" anchor="t"/>
            <a:lstStyle/>
            <a:p>
              <a:pPr marL="0" indent="0" algn="ctr">
                <a:lnSpc>
                  <a:spcPts val="3281"/>
                </a:lnSpc>
                <a:buNone/>
              </a:pPr>
              <a:r>
                <a:rPr lang="en-US" sz="2624" dirty="0">
                  <a:solidFill>
                    <a:srgbClr val="DCD7E5"/>
                  </a:solidFill>
                  <a:latin typeface="Montserrat" pitchFamily="34" charset="0"/>
                  <a:ea typeface="Montserrat" pitchFamily="34" charset="-122"/>
                  <a:cs typeface="Montserrat" pitchFamily="34" charset="-120"/>
                </a:rPr>
                <a:t>1</a:t>
              </a:r>
              <a:endParaRPr lang="en-US" sz="2624" dirty="0"/>
            </a:p>
          </p:txBody>
        </p:sp>
      </p:grpSp>
      <p:sp>
        <p:nvSpPr>
          <p:cNvPr id="7" name="Text 4"/>
          <p:cNvSpPr/>
          <p:nvPr/>
        </p:nvSpPr>
        <p:spPr>
          <a:xfrm>
            <a:off x="1677122" y="2480895"/>
            <a:ext cx="2647950" cy="347186"/>
          </a:xfrm>
          <a:prstGeom prst="rect">
            <a:avLst/>
          </a:prstGeom>
          <a:noFill/>
          <a:ln/>
        </p:spPr>
        <p:txBody>
          <a:bodyPr wrap="none" rtlCol="0" anchor="t"/>
          <a:lstStyle/>
          <a:p>
            <a:pPr marL="0" indent="0">
              <a:lnSpc>
                <a:spcPts val="2734"/>
              </a:lnSpc>
              <a:buNone/>
            </a:pPr>
            <a:r>
              <a:rPr lang="en-US" sz="2187" dirty="0" smtClean="0">
                <a:solidFill>
                  <a:srgbClr val="DCD7E5"/>
                </a:solidFill>
                <a:latin typeface="Arial Black" panose="020B0A04020102020204" pitchFamily="34" charset="0"/>
                <a:ea typeface="Montserrat" pitchFamily="34" charset="-122"/>
                <a:cs typeface="Montserrat" pitchFamily="34" charset="-120"/>
              </a:rPr>
              <a:t>Definition</a:t>
            </a:r>
            <a:endParaRPr lang="en-US" sz="2187" dirty="0">
              <a:latin typeface="Arial Black" panose="020B0A04020102020204" pitchFamily="34" charset="0"/>
            </a:endParaRPr>
          </a:p>
        </p:txBody>
      </p:sp>
      <p:sp>
        <p:nvSpPr>
          <p:cNvPr id="8" name="Text 5"/>
          <p:cNvSpPr/>
          <p:nvPr/>
        </p:nvSpPr>
        <p:spPr>
          <a:xfrm>
            <a:off x="1271964" y="3086338"/>
            <a:ext cx="2647950" cy="3198614"/>
          </a:xfrm>
          <a:prstGeom prst="rect">
            <a:avLst/>
          </a:prstGeom>
          <a:noFill/>
          <a:ln/>
        </p:spPr>
        <p:txBody>
          <a:bodyPr wrap="square" rtlCol="0" anchor="t"/>
          <a:lstStyle/>
          <a:p>
            <a:pPr marL="0" indent="0">
              <a:lnSpc>
                <a:spcPts val="2799"/>
              </a:lnSpc>
              <a:buNone/>
            </a:pPr>
            <a:r>
              <a:rPr lang="en-US" sz="2000" dirty="0">
                <a:solidFill>
                  <a:srgbClr val="DCD7E5"/>
                </a:solidFill>
                <a:latin typeface="Heebo" pitchFamily="34" charset="0"/>
                <a:ea typeface="Heebo" pitchFamily="34" charset="-122"/>
                <a:cs typeface="Heebo" pitchFamily="34" charset="-120"/>
              </a:rPr>
              <a:t>Capital budgeting is the process of evaluating and selecting long-term investments, such as purchasing new equipment, expanding facilities, or adopting new technologies, to maximize a company's value.</a:t>
            </a:r>
            <a:endParaRPr lang="en-US" sz="2000" dirty="0"/>
          </a:p>
        </p:txBody>
      </p:sp>
      <p:grpSp>
        <p:nvGrpSpPr>
          <p:cNvPr id="22" name="Group 21"/>
          <p:cNvGrpSpPr/>
          <p:nvPr/>
        </p:nvGrpSpPr>
        <p:grpSpPr>
          <a:xfrm>
            <a:off x="4872255" y="2351486"/>
            <a:ext cx="499943" cy="499943"/>
            <a:chOff x="5630228" y="2893219"/>
            <a:chExt cx="499943" cy="499943"/>
          </a:xfrm>
        </p:grpSpPr>
        <p:sp>
          <p:nvSpPr>
            <p:cNvPr id="9" name="Shape 6"/>
            <p:cNvSpPr/>
            <p:nvPr/>
          </p:nvSpPr>
          <p:spPr>
            <a:xfrm>
              <a:off x="5630228" y="2893219"/>
              <a:ext cx="499943" cy="499943"/>
            </a:xfrm>
            <a:prstGeom prst="roundRect">
              <a:avLst>
                <a:gd name="adj" fmla="val 20000"/>
              </a:avLst>
            </a:prstGeom>
            <a:noFill/>
            <a:ln w="7620">
              <a:solidFill>
                <a:srgbClr val="552C86"/>
              </a:solidFill>
              <a:prstDash val="solid"/>
            </a:ln>
          </p:spPr>
        </p:sp>
        <p:sp>
          <p:nvSpPr>
            <p:cNvPr id="10" name="Text 7"/>
            <p:cNvSpPr/>
            <p:nvPr/>
          </p:nvSpPr>
          <p:spPr>
            <a:xfrm>
              <a:off x="5785485" y="2934891"/>
              <a:ext cx="189309" cy="416481"/>
            </a:xfrm>
            <a:prstGeom prst="rect">
              <a:avLst/>
            </a:prstGeom>
            <a:noFill/>
            <a:ln/>
          </p:spPr>
          <p:txBody>
            <a:bodyPr wrap="none" rtlCol="0" anchor="t"/>
            <a:lstStyle/>
            <a:p>
              <a:pPr marL="0" indent="0" algn="ctr">
                <a:lnSpc>
                  <a:spcPts val="3281"/>
                </a:lnSpc>
                <a:buNone/>
              </a:pPr>
              <a:r>
                <a:rPr lang="en-US" sz="2624" dirty="0">
                  <a:solidFill>
                    <a:srgbClr val="DCD7E5"/>
                  </a:solidFill>
                  <a:latin typeface="Montserrat" pitchFamily="34" charset="0"/>
                  <a:ea typeface="Montserrat" pitchFamily="34" charset="-122"/>
                  <a:cs typeface="Montserrat" pitchFamily="34" charset="-120"/>
                </a:rPr>
                <a:t>2</a:t>
              </a:r>
              <a:endParaRPr lang="en-US" sz="2624" dirty="0"/>
            </a:p>
          </p:txBody>
        </p:sp>
      </p:grpSp>
      <p:sp>
        <p:nvSpPr>
          <p:cNvPr id="11" name="Text 8"/>
          <p:cNvSpPr/>
          <p:nvPr/>
        </p:nvSpPr>
        <p:spPr>
          <a:xfrm>
            <a:off x="5753344" y="2254211"/>
            <a:ext cx="2647950" cy="694373"/>
          </a:xfrm>
          <a:prstGeom prst="rect">
            <a:avLst/>
          </a:prstGeom>
          <a:noFill/>
          <a:ln/>
        </p:spPr>
        <p:txBody>
          <a:bodyPr wrap="square" rtlCol="0" anchor="t"/>
          <a:lstStyle/>
          <a:p>
            <a:pPr marL="0" indent="0">
              <a:lnSpc>
                <a:spcPts val="2734"/>
              </a:lnSpc>
              <a:buNone/>
            </a:pPr>
            <a:r>
              <a:rPr lang="en-US" sz="2187" dirty="0" smtClean="0">
                <a:solidFill>
                  <a:srgbClr val="DCD7E5"/>
                </a:solidFill>
                <a:latin typeface="Arial Black" panose="020B0A04020102020204" pitchFamily="34" charset="0"/>
                <a:ea typeface="Montserrat" pitchFamily="34" charset="-122"/>
                <a:cs typeface="Montserrat" pitchFamily="34" charset="-120"/>
              </a:rPr>
              <a:t>Agricultural Applications</a:t>
            </a:r>
            <a:endParaRPr lang="en-US" sz="2187" dirty="0">
              <a:latin typeface="Arial Black" panose="020B0A04020102020204" pitchFamily="34" charset="0"/>
            </a:endParaRPr>
          </a:p>
        </p:txBody>
      </p:sp>
      <p:sp>
        <p:nvSpPr>
          <p:cNvPr id="12" name="Text 9"/>
          <p:cNvSpPr/>
          <p:nvPr/>
        </p:nvSpPr>
        <p:spPr>
          <a:xfrm>
            <a:off x="5522067" y="3086338"/>
            <a:ext cx="2647950" cy="2487811"/>
          </a:xfrm>
          <a:prstGeom prst="rect">
            <a:avLst/>
          </a:prstGeom>
          <a:noFill/>
          <a:ln/>
        </p:spPr>
        <p:txBody>
          <a:bodyPr wrap="square" rtlCol="0" anchor="t"/>
          <a:lstStyle/>
          <a:p>
            <a:pPr marL="0" indent="0">
              <a:lnSpc>
                <a:spcPts val="2799"/>
              </a:lnSpc>
              <a:buNone/>
            </a:pPr>
            <a:r>
              <a:rPr lang="en-US" sz="2000" dirty="0">
                <a:solidFill>
                  <a:srgbClr val="DCD7E5"/>
                </a:solidFill>
                <a:latin typeface="Heebo" pitchFamily="34" charset="0"/>
                <a:ea typeface="Heebo" pitchFamily="34" charset="-122"/>
                <a:cs typeface="Heebo" pitchFamily="34" charset="-120"/>
              </a:rPr>
              <a:t>In agriculture, capital budgeting helps farmers and agribusinesses make informed decisions about investments that can improve productivity, efficiency, and profitability.</a:t>
            </a:r>
            <a:endParaRPr lang="en-US" sz="2000" dirty="0"/>
          </a:p>
        </p:txBody>
      </p:sp>
      <p:grpSp>
        <p:nvGrpSpPr>
          <p:cNvPr id="24" name="Group 23"/>
          <p:cNvGrpSpPr/>
          <p:nvPr/>
        </p:nvGrpSpPr>
        <p:grpSpPr>
          <a:xfrm>
            <a:off x="9128462" y="2351425"/>
            <a:ext cx="499943" cy="499943"/>
            <a:chOff x="9222462" y="2893219"/>
            <a:chExt cx="499943" cy="499943"/>
          </a:xfrm>
        </p:grpSpPr>
        <p:sp>
          <p:nvSpPr>
            <p:cNvPr id="13" name="Shape 10"/>
            <p:cNvSpPr/>
            <p:nvPr/>
          </p:nvSpPr>
          <p:spPr>
            <a:xfrm>
              <a:off x="9222462" y="2893219"/>
              <a:ext cx="499943" cy="499943"/>
            </a:xfrm>
            <a:prstGeom prst="roundRect">
              <a:avLst>
                <a:gd name="adj" fmla="val 20000"/>
              </a:avLst>
            </a:prstGeom>
            <a:noFill/>
            <a:ln w="7620">
              <a:solidFill>
                <a:srgbClr val="552C86"/>
              </a:solidFill>
              <a:prstDash val="solid"/>
            </a:ln>
          </p:spPr>
        </p:sp>
        <p:sp>
          <p:nvSpPr>
            <p:cNvPr id="14" name="Text 11"/>
            <p:cNvSpPr/>
            <p:nvPr/>
          </p:nvSpPr>
          <p:spPr>
            <a:xfrm>
              <a:off x="9378434" y="2934891"/>
              <a:ext cx="188000" cy="416481"/>
            </a:xfrm>
            <a:prstGeom prst="rect">
              <a:avLst/>
            </a:prstGeom>
            <a:noFill/>
            <a:ln/>
          </p:spPr>
          <p:txBody>
            <a:bodyPr wrap="none" rtlCol="0" anchor="t"/>
            <a:lstStyle/>
            <a:p>
              <a:pPr marL="0" indent="0" algn="ctr">
                <a:lnSpc>
                  <a:spcPts val="3281"/>
                </a:lnSpc>
                <a:buNone/>
              </a:pPr>
              <a:r>
                <a:rPr lang="en-US" sz="2624" dirty="0">
                  <a:solidFill>
                    <a:srgbClr val="DCD7E5"/>
                  </a:solidFill>
                  <a:latin typeface="Montserrat" pitchFamily="34" charset="0"/>
                  <a:ea typeface="Montserrat" pitchFamily="34" charset="-122"/>
                  <a:cs typeface="Montserrat" pitchFamily="34" charset="-120"/>
                </a:rPr>
                <a:t>3</a:t>
              </a:r>
              <a:endParaRPr lang="en-US" sz="2624" dirty="0"/>
            </a:p>
          </p:txBody>
        </p:sp>
      </p:grpSp>
      <p:sp>
        <p:nvSpPr>
          <p:cNvPr id="15" name="Text 12"/>
          <p:cNvSpPr/>
          <p:nvPr/>
        </p:nvSpPr>
        <p:spPr>
          <a:xfrm>
            <a:off x="9801567" y="2424219"/>
            <a:ext cx="2647950" cy="347186"/>
          </a:xfrm>
          <a:prstGeom prst="rect">
            <a:avLst/>
          </a:prstGeom>
          <a:noFill/>
          <a:ln/>
        </p:spPr>
        <p:txBody>
          <a:bodyPr wrap="none" rtlCol="0" anchor="t"/>
          <a:lstStyle/>
          <a:p>
            <a:pPr marL="0" indent="0">
              <a:lnSpc>
                <a:spcPts val="2734"/>
              </a:lnSpc>
              <a:buNone/>
            </a:pPr>
            <a:r>
              <a:rPr lang="en-US" sz="2187" dirty="0">
                <a:solidFill>
                  <a:srgbClr val="DCD7E5"/>
                </a:solidFill>
                <a:latin typeface="Arial Black" panose="020B0A04020102020204" pitchFamily="34" charset="0"/>
                <a:ea typeface="Montserrat" pitchFamily="34" charset="-122"/>
                <a:cs typeface="Montserrat" pitchFamily="34" charset="-120"/>
              </a:rPr>
              <a:t>Key Considerations</a:t>
            </a:r>
            <a:endParaRPr lang="en-US" sz="2187" dirty="0">
              <a:latin typeface="Arial Black" panose="020B0A04020102020204" pitchFamily="34" charset="0"/>
            </a:endParaRPr>
          </a:p>
        </p:txBody>
      </p:sp>
      <p:sp>
        <p:nvSpPr>
          <p:cNvPr id="16" name="Text 13"/>
          <p:cNvSpPr/>
          <p:nvPr/>
        </p:nvSpPr>
        <p:spPr>
          <a:xfrm>
            <a:off x="9773070" y="3086338"/>
            <a:ext cx="2647950" cy="1777008"/>
          </a:xfrm>
          <a:prstGeom prst="rect">
            <a:avLst/>
          </a:prstGeom>
          <a:noFill/>
          <a:ln/>
        </p:spPr>
        <p:txBody>
          <a:bodyPr wrap="square" rtlCol="0" anchor="t"/>
          <a:lstStyle/>
          <a:p>
            <a:pPr marL="0" indent="0">
              <a:lnSpc>
                <a:spcPts val="2799"/>
              </a:lnSpc>
              <a:buNone/>
            </a:pPr>
            <a:r>
              <a:rPr lang="en-US" sz="2000" dirty="0">
                <a:solidFill>
                  <a:srgbClr val="DCD7E5"/>
                </a:solidFill>
                <a:latin typeface="Heebo" pitchFamily="34" charset="0"/>
                <a:ea typeface="Heebo" pitchFamily="34" charset="-122"/>
                <a:cs typeface="Heebo" pitchFamily="34" charset="-120"/>
              </a:rPr>
              <a:t>Factors like project costs, expected returns, risk, and financing options are all evaluated during the capital budgeting process.</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1"/>
          <p:cNvSpPr txBox="1"/>
          <p:nvPr/>
        </p:nvSpPr>
        <p:spPr>
          <a:xfrm>
            <a:off x="700444" y="158136"/>
            <a:ext cx="9645857" cy="997196"/>
          </a:xfrm>
          <a:prstGeom prst="rect">
            <a:avLst/>
          </a:prstGeom>
          <a:noFill/>
          <a:ln>
            <a:noFill/>
          </a:ln>
        </p:spPr>
        <p:txBody>
          <a:bodyPr spcFirstLastPara="1" wrap="square" lIns="0" tIns="54840" rIns="109710" bIns="54840" anchor="t" anchorCtr="0">
            <a:noAutofit/>
          </a:bodyPr>
          <a:lstStyle/>
          <a:p>
            <a:pPr>
              <a:lnSpc>
                <a:spcPct val="90000"/>
              </a:lnSpc>
              <a:buClr>
                <a:schemeClr val="dk1"/>
              </a:buClr>
              <a:buSzPts val="4000"/>
            </a:pPr>
            <a:r>
              <a:rPr lang="en-IN" sz="4800">
                <a:solidFill>
                  <a:schemeClr val="dk1"/>
                </a:solidFill>
                <a:latin typeface="Arial"/>
                <a:ea typeface="Arial"/>
                <a:cs typeface="Arial"/>
                <a:sym typeface="Arial"/>
              </a:rPr>
              <a:t>Example1: Calculating NPV</a:t>
            </a:r>
            <a:endParaRPr sz="4800">
              <a:solidFill>
                <a:srgbClr val="8A434F"/>
              </a:solidFill>
              <a:latin typeface="Arial"/>
              <a:ea typeface="Arial"/>
              <a:cs typeface="Arial"/>
              <a:sym typeface="Arial"/>
            </a:endParaRPr>
          </a:p>
        </p:txBody>
      </p:sp>
      <p:sp>
        <p:nvSpPr>
          <p:cNvPr id="539" name="Google Shape;539;p21"/>
          <p:cNvSpPr/>
          <p:nvPr/>
        </p:nvSpPr>
        <p:spPr>
          <a:xfrm>
            <a:off x="521818" y="1085429"/>
            <a:ext cx="13408139" cy="3434738"/>
          </a:xfrm>
          <a:prstGeom prst="rect">
            <a:avLst/>
          </a:prstGeom>
          <a:noFill/>
          <a:ln>
            <a:noFill/>
          </a:ln>
        </p:spPr>
        <p:txBody>
          <a:bodyPr spcFirstLastPara="1" wrap="square" lIns="109710" tIns="54840" rIns="109710" bIns="54840" anchor="t" anchorCtr="0">
            <a:spAutoFit/>
          </a:bodyPr>
          <a:lstStyle/>
          <a:p>
            <a:r>
              <a:rPr lang="en-IN" sz="2160" dirty="0">
                <a:solidFill>
                  <a:schemeClr val="dk1"/>
                </a:solidFill>
                <a:latin typeface="Arial"/>
                <a:ea typeface="Arial"/>
                <a:cs typeface="Arial"/>
                <a:sym typeface="Arial"/>
              </a:rPr>
              <a:t>A sum of </a:t>
            </a:r>
            <a:r>
              <a:rPr lang="en-IN" sz="2160" b="1" dirty="0">
                <a:solidFill>
                  <a:schemeClr val="dk1"/>
                </a:solidFill>
                <a:latin typeface="Arial"/>
                <a:ea typeface="Arial"/>
                <a:cs typeface="Arial"/>
                <a:sym typeface="Arial"/>
              </a:rPr>
              <a:t>$ 400,000 </a:t>
            </a:r>
            <a:r>
              <a:rPr lang="en-IN" sz="2160" dirty="0">
                <a:solidFill>
                  <a:schemeClr val="dk1"/>
                </a:solidFill>
                <a:latin typeface="Arial"/>
                <a:ea typeface="Arial"/>
                <a:cs typeface="Arial"/>
                <a:sym typeface="Arial"/>
              </a:rPr>
              <a:t>dollars invested today in </a:t>
            </a:r>
            <a:r>
              <a:rPr lang="en-IN" sz="2160" dirty="0" smtClean="0">
                <a:solidFill>
                  <a:schemeClr val="dk1"/>
                </a:solidFill>
                <a:latin typeface="Arial"/>
                <a:ea typeface="Arial"/>
                <a:cs typeface="Arial"/>
                <a:sym typeface="Arial"/>
              </a:rPr>
              <a:t>the poultry </a:t>
            </a:r>
            <a:r>
              <a:rPr lang="en-IN" sz="2160" dirty="0">
                <a:solidFill>
                  <a:schemeClr val="dk1"/>
                </a:solidFill>
                <a:latin typeface="Arial"/>
                <a:ea typeface="Arial"/>
                <a:cs typeface="Arial"/>
                <a:sym typeface="Arial"/>
              </a:rPr>
              <a:t>project may give a series of below cash inflows in future:</a:t>
            </a:r>
            <a:endParaRPr sz="2160" dirty="0"/>
          </a:p>
          <a:p>
            <a:endParaRPr sz="2160" dirty="0">
              <a:solidFill>
                <a:schemeClr val="dk1"/>
              </a:solidFill>
              <a:latin typeface="Arial"/>
              <a:ea typeface="Arial"/>
              <a:cs typeface="Arial"/>
              <a:sym typeface="Arial"/>
            </a:endParaRPr>
          </a:p>
          <a:p>
            <a:r>
              <a:rPr lang="en-IN" sz="2160" dirty="0">
                <a:solidFill>
                  <a:schemeClr val="dk1"/>
                </a:solidFill>
                <a:latin typeface="Arial"/>
                <a:ea typeface="Arial"/>
                <a:cs typeface="Arial"/>
                <a:sym typeface="Arial"/>
              </a:rPr>
              <a:t>$ 70,000 in year 1</a:t>
            </a:r>
            <a:endParaRPr sz="2160" dirty="0"/>
          </a:p>
          <a:p>
            <a:r>
              <a:rPr lang="en-IN" sz="2160" dirty="0">
                <a:solidFill>
                  <a:schemeClr val="dk1"/>
                </a:solidFill>
                <a:latin typeface="Arial"/>
                <a:ea typeface="Arial"/>
                <a:cs typeface="Arial"/>
                <a:sym typeface="Arial"/>
              </a:rPr>
              <a:t>$ 120,000 in year 2 </a:t>
            </a:r>
            <a:endParaRPr sz="2160" dirty="0"/>
          </a:p>
          <a:p>
            <a:r>
              <a:rPr lang="en-IN" sz="2160" dirty="0">
                <a:solidFill>
                  <a:schemeClr val="dk1"/>
                </a:solidFill>
                <a:latin typeface="Arial"/>
                <a:ea typeface="Arial"/>
                <a:cs typeface="Arial"/>
                <a:sym typeface="Arial"/>
              </a:rPr>
              <a:t>$ 140,000 in year 3 </a:t>
            </a:r>
            <a:endParaRPr sz="2160" dirty="0"/>
          </a:p>
          <a:p>
            <a:r>
              <a:rPr lang="en-IN" sz="2160" dirty="0">
                <a:solidFill>
                  <a:schemeClr val="dk1"/>
                </a:solidFill>
                <a:latin typeface="Arial"/>
                <a:ea typeface="Arial"/>
                <a:cs typeface="Arial"/>
                <a:sym typeface="Arial"/>
              </a:rPr>
              <a:t>$ 140,000 in year 4</a:t>
            </a:r>
            <a:endParaRPr sz="2160" dirty="0"/>
          </a:p>
          <a:p>
            <a:r>
              <a:rPr lang="en-IN" sz="2160" dirty="0">
                <a:solidFill>
                  <a:schemeClr val="dk1"/>
                </a:solidFill>
                <a:latin typeface="Arial"/>
                <a:ea typeface="Arial"/>
                <a:cs typeface="Arial"/>
                <a:sym typeface="Arial"/>
              </a:rPr>
              <a:t>$ 40,000 in year 5</a:t>
            </a:r>
            <a:endParaRPr sz="2160" dirty="0"/>
          </a:p>
          <a:p>
            <a:endParaRPr sz="2160" dirty="0">
              <a:solidFill>
                <a:schemeClr val="dk1"/>
              </a:solidFill>
              <a:latin typeface="Arial"/>
              <a:ea typeface="Arial"/>
              <a:cs typeface="Arial"/>
              <a:sym typeface="Arial"/>
            </a:endParaRPr>
          </a:p>
          <a:p>
            <a:r>
              <a:rPr lang="en-IN" sz="2160" dirty="0">
                <a:solidFill>
                  <a:schemeClr val="dk1"/>
                </a:solidFill>
                <a:latin typeface="Arial"/>
                <a:ea typeface="Arial"/>
                <a:cs typeface="Arial"/>
                <a:sym typeface="Arial"/>
              </a:rPr>
              <a:t>If Opportunity cost of capital is 8% per annum, then should we accept or reject the project?</a:t>
            </a:r>
            <a:endParaRPr sz="2160" dirty="0"/>
          </a:p>
        </p:txBody>
      </p:sp>
      <p:sp>
        <p:nvSpPr>
          <p:cNvPr id="540" name="Google Shape;540;p21"/>
          <p:cNvSpPr/>
          <p:nvPr/>
        </p:nvSpPr>
        <p:spPr>
          <a:xfrm>
            <a:off x="521818" y="5435864"/>
            <a:ext cx="11267563" cy="2326742"/>
          </a:xfrm>
          <a:prstGeom prst="rect">
            <a:avLst/>
          </a:prstGeom>
          <a:noFill/>
          <a:ln>
            <a:noFill/>
          </a:ln>
        </p:spPr>
        <p:txBody>
          <a:bodyPr spcFirstLastPara="1" wrap="square" lIns="109710" tIns="54840" rIns="109710" bIns="54840" anchor="t" anchorCtr="0">
            <a:spAutoFit/>
          </a:bodyPr>
          <a:lstStyle/>
          <a:p>
            <a:r>
              <a:rPr lang="en-IN" sz="2400" b="1" dirty="0">
                <a:latin typeface="Arial"/>
                <a:ea typeface="Arial"/>
                <a:cs typeface="Arial"/>
                <a:sym typeface="Arial"/>
              </a:rPr>
              <a:t>Solution</a:t>
            </a:r>
            <a:r>
              <a:rPr lang="en-IN" sz="2400" dirty="0">
                <a:latin typeface="Arial"/>
                <a:ea typeface="Arial"/>
                <a:cs typeface="Arial"/>
                <a:sym typeface="Arial"/>
              </a:rPr>
              <a:t>: </a:t>
            </a:r>
            <a:endParaRPr sz="2400" dirty="0"/>
          </a:p>
          <a:p>
            <a:r>
              <a:rPr lang="en-IN" sz="2400" b="1" dirty="0">
                <a:latin typeface="Arial"/>
                <a:ea typeface="Arial"/>
                <a:cs typeface="Arial"/>
                <a:sym typeface="Arial"/>
              </a:rPr>
              <a:t>Step 1</a:t>
            </a:r>
            <a:r>
              <a:rPr lang="en-IN" sz="2400" dirty="0">
                <a:latin typeface="Arial"/>
                <a:ea typeface="Arial"/>
                <a:cs typeface="Arial"/>
                <a:sym typeface="Arial"/>
              </a:rPr>
              <a:t>: Calculate the PV value of year 1, year2, year3, year4, and year5</a:t>
            </a:r>
            <a:endParaRPr sz="2400" dirty="0"/>
          </a:p>
          <a:p>
            <a:r>
              <a:rPr lang="en-IN" sz="2400" b="1" dirty="0">
                <a:latin typeface="Arial"/>
                <a:ea typeface="Arial"/>
                <a:cs typeface="Arial"/>
                <a:sym typeface="Arial"/>
              </a:rPr>
              <a:t>Step 2</a:t>
            </a:r>
            <a:r>
              <a:rPr lang="en-IN" sz="2400" dirty="0">
                <a:latin typeface="Arial"/>
                <a:ea typeface="Arial"/>
                <a:cs typeface="Arial"/>
                <a:sym typeface="Arial"/>
              </a:rPr>
              <a:t>: Sum up the PV of all years</a:t>
            </a:r>
            <a:endParaRPr sz="2400" dirty="0"/>
          </a:p>
          <a:p>
            <a:r>
              <a:rPr lang="en-IN" sz="2400" b="1" dirty="0">
                <a:latin typeface="Arial"/>
                <a:ea typeface="Arial"/>
                <a:cs typeface="Arial"/>
                <a:sym typeface="Arial"/>
              </a:rPr>
              <a:t>Step3</a:t>
            </a:r>
            <a:r>
              <a:rPr lang="en-IN" sz="2400" dirty="0">
                <a:latin typeface="Arial"/>
                <a:ea typeface="Arial"/>
                <a:cs typeface="Arial"/>
                <a:sym typeface="Arial"/>
              </a:rPr>
              <a:t>: NPV = Present value of all cash inflows – Present value of all cash outflow.</a:t>
            </a:r>
            <a:endParaRPr sz="2400" dirty="0"/>
          </a:p>
          <a:p>
            <a:r>
              <a:rPr lang="en-IN" sz="2400" b="1" dirty="0">
                <a:latin typeface="Arial"/>
                <a:ea typeface="Arial"/>
                <a:cs typeface="Arial"/>
                <a:sym typeface="Arial"/>
              </a:rPr>
              <a:t>Step 4</a:t>
            </a:r>
            <a:r>
              <a:rPr lang="en-IN" sz="2400" dirty="0">
                <a:latin typeface="Arial"/>
                <a:ea typeface="Arial"/>
                <a:cs typeface="Arial"/>
                <a:sym typeface="Arial"/>
              </a:rPr>
              <a:t>: If NPV is positive, Accept the project, if not Reject the project.</a:t>
            </a:r>
            <a:endParaRPr sz="2400" dirty="0"/>
          </a:p>
        </p:txBody>
      </p:sp>
      <p:pic>
        <p:nvPicPr>
          <p:cNvPr id="542" name="Google Shape;542;p21"/>
          <p:cNvPicPr preferRelativeResize="0"/>
          <p:nvPr/>
        </p:nvPicPr>
        <p:blipFill rotWithShape="1">
          <a:blip r:embed="rId3">
            <a:alphaModFix/>
          </a:blip>
          <a:srcRect/>
          <a:stretch/>
        </p:blipFill>
        <p:spPr>
          <a:xfrm>
            <a:off x="656077" y="4611044"/>
            <a:ext cx="2057400" cy="697230"/>
          </a:xfrm>
          <a:prstGeom prst="rect">
            <a:avLst/>
          </a:prstGeom>
          <a:noFill/>
          <a:ln>
            <a:noFill/>
          </a:ln>
        </p:spPr>
      </p:pic>
    </p:spTree>
    <p:extLst>
      <p:ext uri="{BB962C8B-B14F-4D97-AF65-F5344CB8AC3E}">
        <p14:creationId xmlns:p14="http://schemas.microsoft.com/office/powerpoint/2010/main" val="403214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9"/>
                                        </p:tgtEl>
                                        <p:attrNameLst>
                                          <p:attrName>style.visibility</p:attrName>
                                        </p:attrNameLst>
                                      </p:cBhvr>
                                      <p:to>
                                        <p:strVal val="visible"/>
                                      </p:to>
                                    </p:set>
                                    <p:animEffect transition="in" filter="fade">
                                      <p:cBhvr>
                                        <p:cTn id="7" dur="1000"/>
                                        <p:tgtEl>
                                          <p:spTgt spid="5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2"/>
                                        </p:tgtEl>
                                        <p:attrNameLst>
                                          <p:attrName>style.visibility</p:attrName>
                                        </p:attrNameLst>
                                      </p:cBhvr>
                                      <p:to>
                                        <p:strVal val="visible"/>
                                      </p:to>
                                    </p:set>
                                    <p:anim calcmode="lin" valueType="num">
                                      <p:cBhvr additive="base">
                                        <p:cTn id="12" dur="500"/>
                                        <p:tgtEl>
                                          <p:spTgt spid="54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0"/>
                                        </p:tgtEl>
                                        <p:attrNameLst>
                                          <p:attrName>style.visibility</p:attrName>
                                        </p:attrNameLst>
                                      </p:cBhvr>
                                      <p:to>
                                        <p:strVal val="visible"/>
                                      </p:to>
                                    </p:set>
                                    <p:animEffect transition="in" filter="fade">
                                      <p:cBhvr>
                                        <p:cTn id="17" dur="1000"/>
                                        <p:tgtEl>
                                          <p:spTgt spid="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22"/>
          <p:cNvSpPr txBox="1">
            <a:spLocks noGrp="1"/>
          </p:cNvSpPr>
          <p:nvPr>
            <p:ph type="title"/>
          </p:nvPr>
        </p:nvSpPr>
        <p:spPr>
          <a:xfrm>
            <a:off x="878851" y="4875812"/>
            <a:ext cx="11648430" cy="2902990"/>
          </a:xfrm>
          <a:prstGeom prst="rect">
            <a:avLst/>
          </a:prstGeom>
          <a:noFill/>
          <a:ln>
            <a:noFill/>
          </a:ln>
        </p:spPr>
        <p:txBody>
          <a:bodyPr spcFirstLastPara="1" vert="horz" wrap="square" lIns="0" tIns="54840" rIns="109710" bIns="54840" rtlCol="0" anchor="t" anchorCtr="0">
            <a:spAutoFit/>
          </a:bodyPr>
          <a:lstStyle/>
          <a:p>
            <a:r>
              <a:rPr lang="en-IN" dirty="0">
                <a:solidFill>
                  <a:schemeClr val="tx1"/>
                </a:solidFill>
                <a:latin typeface="Arial"/>
                <a:ea typeface="Arial"/>
                <a:cs typeface="Arial"/>
                <a:sym typeface="Arial"/>
              </a:rPr>
              <a:t>Cash Inflow of all Present Values is : $ 408,959</a:t>
            </a:r>
            <a:endParaRPr dirty="0">
              <a:solidFill>
                <a:schemeClr val="tx1"/>
              </a:solidFill>
            </a:endParaRPr>
          </a:p>
          <a:p>
            <a:r>
              <a:rPr lang="en-IN" dirty="0">
                <a:solidFill>
                  <a:schemeClr val="tx1"/>
                </a:solidFill>
                <a:latin typeface="Arial"/>
                <a:ea typeface="Arial"/>
                <a:cs typeface="Arial"/>
                <a:sym typeface="Arial"/>
              </a:rPr>
              <a:t>Present value of Cash outflow is : $400,000</a:t>
            </a:r>
            <a:br>
              <a:rPr lang="en-IN" dirty="0">
                <a:solidFill>
                  <a:schemeClr val="tx1"/>
                </a:solidFill>
                <a:latin typeface="Arial"/>
                <a:ea typeface="Arial"/>
                <a:cs typeface="Arial"/>
                <a:sym typeface="Arial"/>
              </a:rPr>
            </a:br>
            <a:endParaRPr dirty="0">
              <a:solidFill>
                <a:schemeClr val="tx1"/>
              </a:solidFill>
              <a:latin typeface="Arial"/>
              <a:ea typeface="Arial"/>
              <a:cs typeface="Arial"/>
              <a:sym typeface="Arial"/>
            </a:endParaRPr>
          </a:p>
          <a:p>
            <a:r>
              <a:rPr lang="en-IN" dirty="0">
                <a:solidFill>
                  <a:schemeClr val="tx1"/>
                </a:solidFill>
                <a:latin typeface="Arial"/>
                <a:ea typeface="Arial"/>
                <a:cs typeface="Arial"/>
                <a:sym typeface="Arial"/>
              </a:rPr>
              <a:t>Net Present Value </a:t>
            </a:r>
            <a:r>
              <a:rPr lang="en-IN" dirty="0" smtClean="0">
                <a:solidFill>
                  <a:schemeClr val="tx1"/>
                </a:solidFill>
                <a:latin typeface="Arial"/>
                <a:ea typeface="Arial"/>
                <a:cs typeface="Arial"/>
                <a:sym typeface="Arial"/>
              </a:rPr>
              <a:t>= </a:t>
            </a:r>
            <a:r>
              <a:rPr lang="en-IN" dirty="0" smtClean="0">
                <a:solidFill>
                  <a:schemeClr val="tx1"/>
                </a:solidFill>
                <a:latin typeface="Arial"/>
                <a:ea typeface="Arial"/>
                <a:cs typeface="Arial"/>
                <a:sym typeface="Arial"/>
              </a:rPr>
              <a:t>PV </a:t>
            </a:r>
            <a:r>
              <a:rPr lang="en-IN" dirty="0">
                <a:solidFill>
                  <a:schemeClr val="tx1"/>
                </a:solidFill>
                <a:latin typeface="Arial"/>
                <a:ea typeface="Arial"/>
                <a:cs typeface="Arial"/>
                <a:sym typeface="Arial"/>
              </a:rPr>
              <a:t>of Cash inflows – PV of Cash Outflows   			</a:t>
            </a:r>
            <a:r>
              <a:rPr lang="en-IN" dirty="0" smtClean="0">
                <a:solidFill>
                  <a:schemeClr val="tx1"/>
                </a:solidFill>
                <a:latin typeface="Arial"/>
                <a:ea typeface="Arial"/>
                <a:cs typeface="Arial"/>
                <a:sym typeface="Arial"/>
              </a:rPr>
              <a:t>=   </a:t>
            </a:r>
            <a:r>
              <a:rPr lang="en-IN" dirty="0">
                <a:solidFill>
                  <a:schemeClr val="tx1"/>
                </a:solidFill>
                <a:latin typeface="Arial"/>
                <a:ea typeface="Arial"/>
                <a:cs typeface="Arial"/>
                <a:sym typeface="Arial"/>
              </a:rPr>
              <a:t>($408959 – $400000) = $8959 dollars.</a:t>
            </a:r>
            <a:r>
              <a:rPr lang="en-IN" dirty="0">
                <a:latin typeface="Arial"/>
                <a:ea typeface="Arial"/>
                <a:cs typeface="Arial"/>
                <a:sym typeface="Arial"/>
              </a:rPr>
              <a:t/>
            </a:r>
            <a:br>
              <a:rPr lang="en-IN" dirty="0">
                <a:latin typeface="Arial"/>
                <a:ea typeface="Arial"/>
                <a:cs typeface="Arial"/>
                <a:sym typeface="Arial"/>
              </a:rPr>
            </a:br>
            <a:endParaRPr dirty="0">
              <a:latin typeface="Arial"/>
              <a:ea typeface="Arial"/>
              <a:cs typeface="Arial"/>
              <a:sym typeface="Arial"/>
            </a:endParaRPr>
          </a:p>
          <a:p>
            <a:pPr>
              <a:buClr>
                <a:srgbClr val="0070C0"/>
              </a:buClr>
            </a:pPr>
            <a:r>
              <a:rPr lang="en-IN" dirty="0">
                <a:solidFill>
                  <a:srgbClr val="0070C0"/>
                </a:solidFill>
                <a:latin typeface="Arial"/>
                <a:ea typeface="Arial"/>
                <a:cs typeface="Arial"/>
                <a:sym typeface="Arial"/>
              </a:rPr>
              <a:t>Since NPV is positive, (i.e., $8959, This project can be accepted)</a:t>
            </a:r>
            <a:endParaRPr dirty="0"/>
          </a:p>
        </p:txBody>
      </p:sp>
      <p:pic>
        <p:nvPicPr>
          <p:cNvPr id="550" name="Google Shape;550;p22"/>
          <p:cNvPicPr preferRelativeResize="0"/>
          <p:nvPr/>
        </p:nvPicPr>
        <p:blipFill rotWithShape="1">
          <a:blip r:embed="rId3">
            <a:alphaModFix/>
          </a:blip>
          <a:srcRect/>
          <a:stretch/>
        </p:blipFill>
        <p:spPr>
          <a:xfrm>
            <a:off x="878851" y="1902314"/>
            <a:ext cx="9155430" cy="2686050"/>
          </a:xfrm>
          <a:prstGeom prst="rect">
            <a:avLst/>
          </a:prstGeom>
          <a:noFill/>
          <a:ln>
            <a:noFill/>
          </a:ln>
        </p:spPr>
      </p:pic>
      <p:pic>
        <p:nvPicPr>
          <p:cNvPr id="551" name="Google Shape;551;p22"/>
          <p:cNvPicPr preferRelativeResize="0"/>
          <p:nvPr/>
        </p:nvPicPr>
        <p:blipFill rotWithShape="1">
          <a:blip r:embed="rId4">
            <a:alphaModFix/>
          </a:blip>
          <a:srcRect/>
          <a:stretch/>
        </p:blipFill>
        <p:spPr>
          <a:xfrm>
            <a:off x="472440" y="0"/>
            <a:ext cx="8793480" cy="1614866"/>
          </a:xfrm>
          <a:prstGeom prst="rect">
            <a:avLst/>
          </a:prstGeom>
          <a:noFill/>
          <a:ln>
            <a:noFill/>
          </a:ln>
        </p:spPr>
      </p:pic>
    </p:spTree>
    <p:extLst>
      <p:ext uri="{BB962C8B-B14F-4D97-AF65-F5344CB8AC3E}">
        <p14:creationId xmlns:p14="http://schemas.microsoft.com/office/powerpoint/2010/main" val="137858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fade">
                                      <p:cBhvr>
                                        <p:cTn id="7" dur="1000"/>
                                        <p:tgtEl>
                                          <p:spTgt spid="5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50"/>
                                        </p:tgtEl>
                                        <p:attrNameLst>
                                          <p:attrName>style.visibility</p:attrName>
                                        </p:attrNameLst>
                                      </p:cBhvr>
                                      <p:to>
                                        <p:strVal val="visible"/>
                                      </p:to>
                                    </p:set>
                                    <p:anim calcmode="lin" valueType="num">
                                      <p:cBhvr additive="base">
                                        <p:cTn id="12" dur="500"/>
                                        <p:tgtEl>
                                          <p:spTgt spid="55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7"/>
                                        </p:tgtEl>
                                        <p:attrNameLst>
                                          <p:attrName>style.visibility</p:attrName>
                                        </p:attrNameLst>
                                      </p:cBhvr>
                                      <p:to>
                                        <p:strVal val="visible"/>
                                      </p:to>
                                    </p:set>
                                    <p:animEffect transition="in" filter="fade">
                                      <p:cBhvr>
                                        <p:cTn id="17" dur="1000"/>
                                        <p:tgtEl>
                                          <p:spTgt spid="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23"/>
          <p:cNvSpPr txBox="1"/>
          <p:nvPr/>
        </p:nvSpPr>
        <p:spPr>
          <a:xfrm>
            <a:off x="357254" y="317896"/>
            <a:ext cx="8269877" cy="997196"/>
          </a:xfrm>
          <a:prstGeom prst="rect">
            <a:avLst/>
          </a:prstGeom>
          <a:noFill/>
          <a:ln>
            <a:noFill/>
          </a:ln>
        </p:spPr>
        <p:txBody>
          <a:bodyPr spcFirstLastPara="1" wrap="square" lIns="0" tIns="54840" rIns="109710" bIns="54840" anchor="t" anchorCtr="0">
            <a:noAutofit/>
          </a:bodyPr>
          <a:lstStyle/>
          <a:p>
            <a:pPr>
              <a:lnSpc>
                <a:spcPct val="90000"/>
              </a:lnSpc>
              <a:buClr>
                <a:schemeClr val="dk1"/>
              </a:buClr>
              <a:buSzPts val="4000"/>
            </a:pPr>
            <a:r>
              <a:rPr lang="en-IN" sz="4800">
                <a:solidFill>
                  <a:schemeClr val="dk1"/>
                </a:solidFill>
                <a:latin typeface="Arial"/>
                <a:ea typeface="Arial"/>
                <a:cs typeface="Arial"/>
                <a:sym typeface="Arial"/>
              </a:rPr>
              <a:t>Example2: Calculating NPV</a:t>
            </a:r>
            <a:endParaRPr sz="4800">
              <a:solidFill>
                <a:srgbClr val="8A434F"/>
              </a:solidFill>
              <a:latin typeface="Arial"/>
              <a:ea typeface="Arial"/>
              <a:cs typeface="Arial"/>
              <a:sym typeface="Arial"/>
            </a:endParaRPr>
          </a:p>
        </p:txBody>
      </p:sp>
      <p:sp>
        <p:nvSpPr>
          <p:cNvPr id="557" name="Google Shape;557;p23"/>
          <p:cNvSpPr/>
          <p:nvPr/>
        </p:nvSpPr>
        <p:spPr>
          <a:xfrm>
            <a:off x="468895" y="1368121"/>
            <a:ext cx="13527804" cy="3767137"/>
          </a:xfrm>
          <a:prstGeom prst="rect">
            <a:avLst/>
          </a:prstGeom>
          <a:noFill/>
          <a:ln>
            <a:noFill/>
          </a:ln>
        </p:spPr>
        <p:txBody>
          <a:bodyPr spcFirstLastPara="1" wrap="square" lIns="109710" tIns="54840" rIns="109710" bIns="54840" anchor="t" anchorCtr="0">
            <a:spAutoFit/>
          </a:bodyPr>
          <a:lstStyle/>
          <a:p>
            <a:r>
              <a:rPr lang="en-IN" sz="2160" b="1" dirty="0">
                <a:latin typeface="Arial"/>
                <a:ea typeface="Arial"/>
                <a:cs typeface="Arial"/>
                <a:sym typeface="Arial"/>
              </a:rPr>
              <a:t>Same example</a:t>
            </a:r>
            <a:r>
              <a:rPr lang="en-IN" sz="2160" dirty="0">
                <a:solidFill>
                  <a:schemeClr val="dk1"/>
                </a:solidFill>
                <a:latin typeface="Arial"/>
                <a:ea typeface="Arial"/>
                <a:cs typeface="Arial"/>
                <a:sym typeface="Arial"/>
              </a:rPr>
              <a:t>: Calculating NPV however </a:t>
            </a:r>
            <a:r>
              <a:rPr lang="en-IN" sz="2160" dirty="0">
                <a:solidFill>
                  <a:srgbClr val="0070C0"/>
                </a:solidFill>
                <a:latin typeface="Arial"/>
                <a:ea typeface="Arial"/>
                <a:cs typeface="Arial"/>
                <a:sym typeface="Arial"/>
              </a:rPr>
              <a:t>with Discount rate or Opportunity cost of capital at 15%</a:t>
            </a:r>
            <a:endParaRPr sz="2160" dirty="0"/>
          </a:p>
          <a:p>
            <a:r>
              <a:rPr lang="en-IN" sz="2160" dirty="0">
                <a:solidFill>
                  <a:schemeClr val="dk1"/>
                </a:solidFill>
                <a:latin typeface="Arial"/>
                <a:ea typeface="Arial"/>
                <a:cs typeface="Arial"/>
                <a:sym typeface="Arial"/>
              </a:rPr>
              <a:t>A sum of $ 400,000 dollars invested today in </a:t>
            </a:r>
            <a:r>
              <a:rPr lang="en-IN" sz="2160" dirty="0" smtClean="0">
                <a:solidFill>
                  <a:schemeClr val="dk1"/>
                </a:solidFill>
                <a:latin typeface="Arial"/>
                <a:ea typeface="Arial"/>
                <a:cs typeface="Arial"/>
                <a:sym typeface="Arial"/>
              </a:rPr>
              <a:t>the poultry </a:t>
            </a:r>
            <a:r>
              <a:rPr lang="en-IN" sz="2160" dirty="0">
                <a:solidFill>
                  <a:schemeClr val="dk1"/>
                </a:solidFill>
                <a:latin typeface="Arial"/>
                <a:ea typeface="Arial"/>
                <a:cs typeface="Arial"/>
                <a:sym typeface="Arial"/>
              </a:rPr>
              <a:t>project may give a series of below cash inflows in future:</a:t>
            </a:r>
            <a:endParaRPr sz="2160" dirty="0"/>
          </a:p>
          <a:p>
            <a:endParaRPr sz="2160" dirty="0">
              <a:solidFill>
                <a:schemeClr val="dk1"/>
              </a:solidFill>
              <a:latin typeface="Arial"/>
              <a:ea typeface="Arial"/>
              <a:cs typeface="Arial"/>
              <a:sym typeface="Arial"/>
            </a:endParaRPr>
          </a:p>
          <a:p>
            <a:r>
              <a:rPr lang="en-IN" sz="2160" dirty="0">
                <a:solidFill>
                  <a:schemeClr val="dk1"/>
                </a:solidFill>
                <a:latin typeface="Arial"/>
                <a:ea typeface="Arial"/>
                <a:cs typeface="Arial"/>
                <a:sym typeface="Arial"/>
              </a:rPr>
              <a:t>$ 70,000 in year 1</a:t>
            </a:r>
            <a:endParaRPr sz="2160" dirty="0"/>
          </a:p>
          <a:p>
            <a:r>
              <a:rPr lang="en-IN" sz="2160" dirty="0">
                <a:solidFill>
                  <a:schemeClr val="dk1"/>
                </a:solidFill>
                <a:latin typeface="Arial"/>
                <a:ea typeface="Arial"/>
                <a:cs typeface="Arial"/>
                <a:sym typeface="Arial"/>
              </a:rPr>
              <a:t>$ 120,000 in year 2 </a:t>
            </a:r>
            <a:endParaRPr sz="2160" dirty="0"/>
          </a:p>
          <a:p>
            <a:r>
              <a:rPr lang="en-IN" sz="2160" dirty="0">
                <a:solidFill>
                  <a:schemeClr val="dk1"/>
                </a:solidFill>
                <a:latin typeface="Arial"/>
                <a:ea typeface="Arial"/>
                <a:cs typeface="Arial"/>
                <a:sym typeface="Arial"/>
              </a:rPr>
              <a:t>$ 140,000 in year 3 </a:t>
            </a:r>
            <a:endParaRPr sz="2160" dirty="0"/>
          </a:p>
          <a:p>
            <a:r>
              <a:rPr lang="en-IN" sz="2160" dirty="0">
                <a:solidFill>
                  <a:schemeClr val="dk1"/>
                </a:solidFill>
                <a:latin typeface="Arial"/>
                <a:ea typeface="Arial"/>
                <a:cs typeface="Arial"/>
                <a:sym typeface="Arial"/>
              </a:rPr>
              <a:t>$ 140,000 in year 4</a:t>
            </a:r>
            <a:endParaRPr sz="2160" dirty="0"/>
          </a:p>
          <a:p>
            <a:r>
              <a:rPr lang="en-IN" sz="2160" dirty="0">
                <a:solidFill>
                  <a:schemeClr val="dk1"/>
                </a:solidFill>
                <a:latin typeface="Arial"/>
                <a:ea typeface="Arial"/>
                <a:cs typeface="Arial"/>
                <a:sym typeface="Arial"/>
              </a:rPr>
              <a:t>$ 40,000 in year 5</a:t>
            </a:r>
            <a:endParaRPr sz="2160" dirty="0"/>
          </a:p>
          <a:p>
            <a:endParaRPr sz="2160" dirty="0">
              <a:solidFill>
                <a:schemeClr val="dk1"/>
              </a:solidFill>
              <a:latin typeface="Arial"/>
              <a:ea typeface="Arial"/>
              <a:cs typeface="Arial"/>
              <a:sym typeface="Arial"/>
            </a:endParaRPr>
          </a:p>
          <a:p>
            <a:r>
              <a:rPr lang="en-IN" sz="2160" dirty="0">
                <a:solidFill>
                  <a:schemeClr val="dk1"/>
                </a:solidFill>
                <a:latin typeface="Arial"/>
                <a:ea typeface="Arial"/>
                <a:cs typeface="Arial"/>
                <a:sym typeface="Arial"/>
              </a:rPr>
              <a:t>If Opportunity cost of capital is 15% per annum, then should we accept or reject the project?</a:t>
            </a:r>
            <a:endParaRPr sz="2160" dirty="0"/>
          </a:p>
        </p:txBody>
      </p:sp>
      <p:sp>
        <p:nvSpPr>
          <p:cNvPr id="558" name="Google Shape;558;p23"/>
          <p:cNvSpPr/>
          <p:nvPr/>
        </p:nvSpPr>
        <p:spPr>
          <a:xfrm>
            <a:off x="1049187" y="5432141"/>
            <a:ext cx="11014267" cy="2388298"/>
          </a:xfrm>
          <a:prstGeom prst="rect">
            <a:avLst/>
          </a:prstGeom>
          <a:noFill/>
          <a:ln>
            <a:noFill/>
          </a:ln>
        </p:spPr>
        <p:txBody>
          <a:bodyPr spcFirstLastPara="1" wrap="square" lIns="109710" tIns="54840" rIns="109710" bIns="54840" anchor="t" anchorCtr="0">
            <a:spAutoFit/>
          </a:bodyPr>
          <a:lstStyle/>
          <a:p>
            <a:r>
              <a:rPr lang="en-IN" sz="2800" b="1" dirty="0">
                <a:latin typeface="Arial"/>
                <a:ea typeface="Arial"/>
                <a:cs typeface="Arial"/>
                <a:sym typeface="Arial"/>
              </a:rPr>
              <a:t>Solution: Calculating NPV</a:t>
            </a:r>
            <a:endParaRPr sz="2800" b="1" dirty="0"/>
          </a:p>
          <a:p>
            <a:r>
              <a:rPr lang="en-IN" sz="2400" b="1" dirty="0">
                <a:latin typeface="Arial"/>
                <a:ea typeface="Arial"/>
                <a:cs typeface="Arial"/>
                <a:sym typeface="Arial"/>
              </a:rPr>
              <a:t>Step 1</a:t>
            </a:r>
            <a:r>
              <a:rPr lang="en-IN" sz="2400" dirty="0">
                <a:latin typeface="Arial"/>
                <a:ea typeface="Arial"/>
                <a:cs typeface="Arial"/>
                <a:sym typeface="Arial"/>
              </a:rPr>
              <a:t>: Calculate the PV value of year 1, year2, year3, year4, and year5</a:t>
            </a:r>
            <a:endParaRPr sz="2400" dirty="0"/>
          </a:p>
          <a:p>
            <a:r>
              <a:rPr lang="en-IN" sz="2400" b="1" dirty="0">
                <a:latin typeface="Arial"/>
                <a:ea typeface="Arial"/>
                <a:cs typeface="Arial"/>
                <a:sym typeface="Arial"/>
              </a:rPr>
              <a:t>Step 2</a:t>
            </a:r>
            <a:r>
              <a:rPr lang="en-IN" sz="2400" dirty="0">
                <a:latin typeface="Arial"/>
                <a:ea typeface="Arial"/>
                <a:cs typeface="Arial"/>
                <a:sym typeface="Arial"/>
              </a:rPr>
              <a:t>: Sum up the PV of all years</a:t>
            </a:r>
            <a:endParaRPr sz="2400" dirty="0"/>
          </a:p>
          <a:p>
            <a:r>
              <a:rPr lang="en-IN" sz="2400" b="1" dirty="0">
                <a:latin typeface="Arial"/>
                <a:ea typeface="Arial"/>
                <a:cs typeface="Arial"/>
                <a:sym typeface="Arial"/>
              </a:rPr>
              <a:t>Step3</a:t>
            </a:r>
            <a:r>
              <a:rPr lang="en-IN" sz="2400" dirty="0">
                <a:latin typeface="Arial"/>
                <a:ea typeface="Arial"/>
                <a:cs typeface="Arial"/>
                <a:sym typeface="Arial"/>
              </a:rPr>
              <a:t>: NPV = Present value of all cash inflows – Present value of all cash outflow.</a:t>
            </a:r>
            <a:endParaRPr sz="2400" dirty="0"/>
          </a:p>
          <a:p>
            <a:r>
              <a:rPr lang="en-IN" sz="2400" b="1" dirty="0" smtClean="0">
                <a:latin typeface="Arial"/>
                <a:ea typeface="Arial"/>
                <a:cs typeface="Arial"/>
                <a:sym typeface="Arial"/>
              </a:rPr>
              <a:t>Step </a:t>
            </a:r>
            <a:r>
              <a:rPr lang="en-IN" sz="2400" b="1" dirty="0">
                <a:latin typeface="Arial"/>
                <a:ea typeface="Arial"/>
                <a:cs typeface="Arial"/>
                <a:sym typeface="Arial"/>
              </a:rPr>
              <a:t>4</a:t>
            </a:r>
            <a:r>
              <a:rPr lang="en-IN" sz="2400" dirty="0">
                <a:latin typeface="Arial"/>
                <a:ea typeface="Arial"/>
                <a:cs typeface="Arial"/>
                <a:sym typeface="Arial"/>
              </a:rPr>
              <a:t>: </a:t>
            </a:r>
            <a:r>
              <a:rPr lang="en-IN" sz="2400" dirty="0" smtClean="0">
                <a:latin typeface="Arial"/>
                <a:ea typeface="Arial"/>
                <a:cs typeface="Arial"/>
                <a:sym typeface="Arial"/>
              </a:rPr>
              <a:t>If NPV is </a:t>
            </a:r>
            <a:r>
              <a:rPr lang="en-IN" sz="2400" dirty="0">
                <a:latin typeface="Arial"/>
                <a:ea typeface="Arial"/>
                <a:cs typeface="Arial"/>
                <a:sym typeface="Arial"/>
              </a:rPr>
              <a:t>positive, Accept the project, if not Reject the project.</a:t>
            </a:r>
            <a:endParaRPr sz="2400" dirty="0"/>
          </a:p>
        </p:txBody>
      </p:sp>
    </p:spTree>
    <p:extLst>
      <p:ext uri="{BB962C8B-B14F-4D97-AF65-F5344CB8AC3E}">
        <p14:creationId xmlns:p14="http://schemas.microsoft.com/office/powerpoint/2010/main" val="221317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7"/>
                                        </p:tgtEl>
                                        <p:attrNameLst>
                                          <p:attrName>style.visibility</p:attrName>
                                        </p:attrNameLst>
                                      </p:cBhvr>
                                      <p:to>
                                        <p:strVal val="visible"/>
                                      </p:to>
                                    </p:set>
                                    <p:animEffect transition="in" filter="fade">
                                      <p:cBhvr>
                                        <p:cTn id="7" dur="1000"/>
                                        <p:tgtEl>
                                          <p:spTgt spid="5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8"/>
                                        </p:tgtEl>
                                        <p:attrNameLst>
                                          <p:attrName>style.visibility</p:attrName>
                                        </p:attrNameLst>
                                      </p:cBhvr>
                                      <p:to>
                                        <p:strVal val="visible"/>
                                      </p:to>
                                    </p:set>
                                    <p:animEffect transition="in" filter="fade">
                                      <p:cBhvr>
                                        <p:cTn id="12" dur="10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24"/>
          <p:cNvSpPr txBox="1">
            <a:spLocks noGrp="1"/>
          </p:cNvSpPr>
          <p:nvPr>
            <p:ph type="title"/>
          </p:nvPr>
        </p:nvSpPr>
        <p:spPr>
          <a:xfrm>
            <a:off x="759821" y="154588"/>
            <a:ext cx="8269877" cy="997196"/>
          </a:xfrm>
          <a:prstGeom prst="rect">
            <a:avLst/>
          </a:prstGeom>
          <a:noFill/>
          <a:ln>
            <a:noFill/>
          </a:ln>
        </p:spPr>
        <p:txBody>
          <a:bodyPr spcFirstLastPara="1" vert="horz" wrap="square" lIns="0" tIns="54840" rIns="109710" bIns="54840" rtlCol="0" anchor="t" anchorCtr="0">
            <a:noAutofit/>
          </a:bodyPr>
          <a:lstStyle/>
          <a:p>
            <a:pPr>
              <a:buSzPts val="3200"/>
            </a:pPr>
            <a:r>
              <a:rPr lang="en-IN" sz="3840">
                <a:latin typeface="Arial"/>
                <a:ea typeface="Arial"/>
                <a:cs typeface="Arial"/>
                <a:sym typeface="Arial"/>
              </a:rPr>
              <a:t>Example2: Calculating NPV</a:t>
            </a:r>
            <a:endParaRPr sz="3840">
              <a:solidFill>
                <a:srgbClr val="8A434F"/>
              </a:solidFill>
              <a:latin typeface="Arial"/>
              <a:ea typeface="Arial"/>
              <a:cs typeface="Arial"/>
              <a:sym typeface="Arial"/>
            </a:endParaRPr>
          </a:p>
        </p:txBody>
      </p:sp>
      <p:pic>
        <p:nvPicPr>
          <p:cNvPr id="565" name="Google Shape;565;p24"/>
          <p:cNvPicPr preferRelativeResize="0"/>
          <p:nvPr/>
        </p:nvPicPr>
        <p:blipFill rotWithShape="1">
          <a:blip r:embed="rId3">
            <a:alphaModFix/>
          </a:blip>
          <a:srcRect/>
          <a:stretch/>
        </p:blipFill>
        <p:spPr>
          <a:xfrm>
            <a:off x="759822" y="797151"/>
            <a:ext cx="6780925" cy="997195"/>
          </a:xfrm>
          <a:prstGeom prst="rect">
            <a:avLst/>
          </a:prstGeom>
          <a:noFill/>
          <a:ln>
            <a:noFill/>
          </a:ln>
        </p:spPr>
      </p:pic>
      <p:pic>
        <p:nvPicPr>
          <p:cNvPr id="567" name="Google Shape;567;p24"/>
          <p:cNvPicPr preferRelativeResize="0"/>
          <p:nvPr/>
        </p:nvPicPr>
        <p:blipFill rotWithShape="1">
          <a:blip r:embed="rId4">
            <a:alphaModFix/>
          </a:blip>
          <a:srcRect/>
          <a:stretch/>
        </p:blipFill>
        <p:spPr>
          <a:xfrm>
            <a:off x="759821" y="1699517"/>
            <a:ext cx="9166860" cy="2674620"/>
          </a:xfrm>
          <a:prstGeom prst="rect">
            <a:avLst/>
          </a:prstGeom>
          <a:noFill/>
          <a:ln>
            <a:noFill/>
          </a:ln>
        </p:spPr>
      </p:pic>
      <p:sp>
        <p:nvSpPr>
          <p:cNvPr id="568" name="Google Shape;568;p24"/>
          <p:cNvSpPr txBox="1"/>
          <p:nvPr/>
        </p:nvSpPr>
        <p:spPr>
          <a:xfrm>
            <a:off x="914400" y="4531419"/>
            <a:ext cx="12516096" cy="3301881"/>
          </a:xfrm>
          <a:prstGeom prst="rect">
            <a:avLst/>
          </a:prstGeom>
          <a:noFill/>
          <a:ln>
            <a:noFill/>
          </a:ln>
        </p:spPr>
        <p:txBody>
          <a:bodyPr spcFirstLastPara="1" wrap="square" lIns="0" tIns="54840" rIns="109710" bIns="54840" anchor="t" anchorCtr="0">
            <a:spAutoFit/>
          </a:bodyPr>
          <a:lstStyle/>
          <a:p>
            <a:pPr>
              <a:lnSpc>
                <a:spcPct val="90000"/>
              </a:lnSpc>
              <a:buClr>
                <a:schemeClr val="dk1"/>
              </a:buClr>
              <a:buSzPts val="2400"/>
            </a:pPr>
            <a:r>
              <a:rPr lang="en-IN" sz="2880" dirty="0">
                <a:solidFill>
                  <a:schemeClr val="dk1"/>
                </a:solidFill>
                <a:latin typeface="Arial"/>
                <a:ea typeface="Arial"/>
                <a:cs typeface="Arial"/>
                <a:sym typeface="Arial"/>
              </a:rPr>
              <a:t>Cash Inflow of all Present Values is : $ 343591</a:t>
            </a:r>
            <a:endParaRPr sz="2160" dirty="0"/>
          </a:p>
          <a:p>
            <a:pPr>
              <a:lnSpc>
                <a:spcPct val="90000"/>
              </a:lnSpc>
              <a:buClr>
                <a:schemeClr val="dk1"/>
              </a:buClr>
              <a:buSzPts val="2400"/>
            </a:pPr>
            <a:r>
              <a:rPr lang="en-IN" sz="2880" dirty="0">
                <a:solidFill>
                  <a:schemeClr val="dk1"/>
                </a:solidFill>
                <a:latin typeface="Arial"/>
                <a:ea typeface="Arial"/>
                <a:cs typeface="Arial"/>
                <a:sym typeface="Arial"/>
              </a:rPr>
              <a:t>Present value of Cash outflow is : $400,000</a:t>
            </a:r>
            <a:br>
              <a:rPr lang="en-IN" sz="2880" dirty="0">
                <a:solidFill>
                  <a:schemeClr val="dk1"/>
                </a:solidFill>
                <a:latin typeface="Arial"/>
                <a:ea typeface="Arial"/>
                <a:cs typeface="Arial"/>
                <a:sym typeface="Arial"/>
              </a:rPr>
            </a:br>
            <a:endParaRPr sz="2880" dirty="0">
              <a:solidFill>
                <a:schemeClr val="dk1"/>
              </a:solidFill>
              <a:latin typeface="Arial"/>
              <a:ea typeface="Arial"/>
              <a:cs typeface="Arial"/>
              <a:sym typeface="Arial"/>
            </a:endParaRPr>
          </a:p>
          <a:p>
            <a:pPr>
              <a:lnSpc>
                <a:spcPct val="90000"/>
              </a:lnSpc>
              <a:buClr>
                <a:schemeClr val="dk1"/>
              </a:buClr>
              <a:buSzPts val="2400"/>
            </a:pPr>
            <a:r>
              <a:rPr lang="en-IN" sz="2880" dirty="0">
                <a:solidFill>
                  <a:schemeClr val="dk1"/>
                </a:solidFill>
                <a:latin typeface="Arial"/>
                <a:ea typeface="Arial"/>
                <a:cs typeface="Arial"/>
                <a:sym typeface="Arial"/>
              </a:rPr>
              <a:t>Net Present Value  </a:t>
            </a:r>
            <a:r>
              <a:rPr lang="en-IN" sz="2880" dirty="0" smtClean="0">
                <a:solidFill>
                  <a:schemeClr val="dk1"/>
                </a:solidFill>
                <a:latin typeface="Arial"/>
                <a:ea typeface="Arial"/>
                <a:cs typeface="Arial"/>
                <a:sym typeface="Arial"/>
              </a:rPr>
              <a:t>= </a:t>
            </a:r>
            <a:r>
              <a:rPr lang="en-IN" sz="2880" dirty="0">
                <a:solidFill>
                  <a:schemeClr val="dk1"/>
                </a:solidFill>
                <a:latin typeface="Arial"/>
                <a:ea typeface="Arial"/>
                <a:cs typeface="Arial"/>
                <a:sym typeface="Arial"/>
              </a:rPr>
              <a:t>PV of Cash inflows – PV of Cash Outflows   			         </a:t>
            </a:r>
            <a:r>
              <a:rPr lang="en-IN" sz="2880" dirty="0" smtClean="0">
                <a:solidFill>
                  <a:schemeClr val="dk1"/>
                </a:solidFill>
                <a:latin typeface="Arial"/>
                <a:ea typeface="Arial"/>
                <a:cs typeface="Arial"/>
                <a:sym typeface="Arial"/>
              </a:rPr>
              <a:t>=   </a:t>
            </a:r>
            <a:r>
              <a:rPr lang="en-IN" sz="2880" i="1" dirty="0">
                <a:solidFill>
                  <a:srgbClr val="0070C0"/>
                </a:solidFill>
                <a:latin typeface="Arial"/>
                <a:ea typeface="Arial"/>
                <a:cs typeface="Arial"/>
                <a:sym typeface="Arial"/>
              </a:rPr>
              <a:t>($343591 – $400000) = $ -56408 dollars. </a:t>
            </a:r>
            <a:endParaRPr sz="2160" i="1" dirty="0"/>
          </a:p>
          <a:p>
            <a:pPr>
              <a:lnSpc>
                <a:spcPct val="90000"/>
              </a:lnSpc>
              <a:buClr>
                <a:srgbClr val="0070C0"/>
              </a:buClr>
              <a:buSzPts val="2400"/>
            </a:pPr>
            <a:r>
              <a:rPr lang="en-IN" sz="2880" i="1" dirty="0">
                <a:solidFill>
                  <a:srgbClr val="0070C0"/>
                </a:solidFill>
                <a:latin typeface="Arial"/>
                <a:ea typeface="Arial"/>
                <a:cs typeface="Arial"/>
                <a:sym typeface="Arial"/>
              </a:rPr>
              <a:t> 						</a:t>
            </a:r>
            <a:r>
              <a:rPr lang="en-IN" sz="2880" i="1" dirty="0" smtClean="0">
                <a:solidFill>
                  <a:srgbClr val="0070C0"/>
                </a:solidFill>
                <a:latin typeface="Arial"/>
                <a:ea typeface="Arial"/>
                <a:cs typeface="Arial"/>
                <a:sym typeface="Arial"/>
              </a:rPr>
              <a:t>    = (</a:t>
            </a:r>
            <a:r>
              <a:rPr lang="en-IN" sz="2880" i="1" dirty="0">
                <a:solidFill>
                  <a:srgbClr val="0070C0"/>
                </a:solidFill>
                <a:latin typeface="Arial"/>
                <a:ea typeface="Arial"/>
                <a:cs typeface="Arial"/>
                <a:sym typeface="Arial"/>
              </a:rPr>
              <a:t>negative 56408 dollars)</a:t>
            </a:r>
            <a:r>
              <a:rPr lang="en-IN" sz="2880" i="1" dirty="0">
                <a:solidFill>
                  <a:schemeClr val="dk1"/>
                </a:solidFill>
                <a:latin typeface="Arial"/>
                <a:ea typeface="Arial"/>
                <a:cs typeface="Arial"/>
                <a:sym typeface="Arial"/>
              </a:rPr>
              <a:t/>
            </a:r>
            <a:br>
              <a:rPr lang="en-IN" sz="2880" i="1" dirty="0">
                <a:solidFill>
                  <a:schemeClr val="dk1"/>
                </a:solidFill>
                <a:latin typeface="Arial"/>
                <a:ea typeface="Arial"/>
                <a:cs typeface="Arial"/>
                <a:sym typeface="Arial"/>
              </a:rPr>
            </a:br>
            <a:endParaRPr sz="2880" i="1" dirty="0">
              <a:solidFill>
                <a:schemeClr val="dk1"/>
              </a:solidFill>
              <a:latin typeface="Arial"/>
              <a:ea typeface="Arial"/>
              <a:cs typeface="Arial"/>
              <a:sym typeface="Arial"/>
            </a:endParaRPr>
          </a:p>
          <a:p>
            <a:pPr>
              <a:lnSpc>
                <a:spcPct val="90000"/>
              </a:lnSpc>
              <a:buClr>
                <a:srgbClr val="0070C0"/>
              </a:buClr>
              <a:buSzPts val="2400"/>
            </a:pPr>
            <a:r>
              <a:rPr lang="en-IN" sz="2880" i="1" dirty="0">
                <a:solidFill>
                  <a:srgbClr val="0070C0"/>
                </a:solidFill>
                <a:latin typeface="Arial"/>
                <a:ea typeface="Arial"/>
                <a:cs typeface="Arial"/>
                <a:sym typeface="Arial"/>
              </a:rPr>
              <a:t>Since NPV is Negative, (i.e., - $56408, This project should be rejected)</a:t>
            </a:r>
            <a:endParaRPr sz="2160" i="1" dirty="0"/>
          </a:p>
        </p:txBody>
      </p:sp>
    </p:spTree>
    <p:extLst>
      <p:ext uri="{BB962C8B-B14F-4D97-AF65-F5344CB8AC3E}">
        <p14:creationId xmlns:p14="http://schemas.microsoft.com/office/powerpoint/2010/main" val="254725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animEffect transition="in" filter="fade">
                                      <p:cBhvr>
                                        <p:cTn id="7" dur="1000"/>
                                        <p:tgtEl>
                                          <p:spTgt spid="56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7"/>
                                        </p:tgtEl>
                                        <p:attrNameLst>
                                          <p:attrName>style.visibility</p:attrName>
                                        </p:attrNameLst>
                                      </p:cBhvr>
                                      <p:to>
                                        <p:strVal val="visible"/>
                                      </p:to>
                                    </p:set>
                                    <p:anim calcmode="lin" valueType="num">
                                      <p:cBhvr additive="base">
                                        <p:cTn id="12" dur="500"/>
                                        <p:tgtEl>
                                          <p:spTgt spid="56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8"/>
                                        </p:tgtEl>
                                        <p:attrNameLst>
                                          <p:attrName>style.visibility</p:attrName>
                                        </p:attrNameLst>
                                      </p:cBhvr>
                                      <p:to>
                                        <p:strVal val="visible"/>
                                      </p:to>
                                    </p:set>
                                    <p:animEffect transition="in" filter="fade">
                                      <p:cBhvr>
                                        <p:cTn id="17" dur="1000"/>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4" y="472440"/>
            <a:ext cx="10317909" cy="701040"/>
          </a:xfrm>
        </p:spPr>
        <p:txBody>
          <a:bodyPr>
            <a:normAutofit fontScale="90000"/>
          </a:bodyPr>
          <a:lstStyle/>
          <a:p>
            <a:r>
              <a:rPr lang="en-US" sz="36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PROS AND CONS OF </a:t>
            </a:r>
            <a:r>
              <a:rPr lang="en-US" sz="3600" b="1" i="1"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ontserrat" pitchFamily="34" charset="-122"/>
                <a:cs typeface="Times New Roman" panose="02020603050405020304" pitchFamily="18" charset="0"/>
              </a:rPr>
              <a:t>NET PRESENT VALUE (NPV)</a:t>
            </a:r>
            <a:r>
              <a:rPr lang="en-US" sz="4400" dirty="0">
                <a:latin typeface="Arial Black" panose="020B0A04020102020204" pitchFamily="34" charset="0"/>
              </a:rPr>
              <a:t/>
            </a:r>
            <a:br>
              <a:rPr lang="en-US" sz="4400" dirty="0">
                <a:latin typeface="Arial Black" panose="020B0A04020102020204" pitchFamily="34" charset="0"/>
              </a:rPr>
            </a:br>
            <a:endParaRPr lang="en-US" dirty="0">
              <a:solidFill>
                <a:schemeClr val="tx1"/>
              </a:solidFill>
            </a:endParaRPr>
          </a:p>
        </p:txBody>
      </p:sp>
      <p:sp>
        <p:nvSpPr>
          <p:cNvPr id="3" name="Text Placeholder 2"/>
          <p:cNvSpPr>
            <a:spLocks noGrp="1"/>
          </p:cNvSpPr>
          <p:nvPr>
            <p:ph type="body" idx="1"/>
          </p:nvPr>
        </p:nvSpPr>
        <p:spPr>
          <a:xfrm>
            <a:off x="704214" y="1463753"/>
            <a:ext cx="5129428" cy="691514"/>
          </a:xfrm>
        </p:spPr>
        <p:txBody>
          <a:bodyPr/>
          <a:lstStyle/>
          <a:p>
            <a:r>
              <a:rPr lang="en-US" sz="3600" b="1" dirty="0" smtClean="0">
                <a:effectLst>
                  <a:outerShdw blurRad="38100" dist="38100" dir="2700000" algn="tl">
                    <a:srgbClr val="000000">
                      <a:alpha val="43137"/>
                    </a:srgbClr>
                  </a:outerShdw>
                </a:effectLst>
              </a:rPr>
              <a:t>PROS</a:t>
            </a:r>
            <a:endParaRPr lang="en-US" sz="3600" b="1"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704214" y="2613180"/>
            <a:ext cx="5129428" cy="4804095"/>
          </a:xfrm>
        </p:spPr>
        <p:txBody>
          <a:bodyPr>
            <a:normAutofit lnSpcReduction="10000"/>
          </a:bodyPr>
          <a:lstStyle/>
          <a:p>
            <a:r>
              <a:rPr lang="en-US" sz="2800" b="1" i="1" dirty="0" smtClean="0">
                <a:solidFill>
                  <a:schemeClr val="tx1"/>
                </a:solidFill>
                <a:latin typeface="Times New Roman" panose="02020603050405020304" pitchFamily="18" charset="0"/>
                <a:cs typeface="Times New Roman" panose="02020603050405020304" pitchFamily="18" charset="0"/>
              </a:rPr>
              <a:t>Considers </a:t>
            </a:r>
            <a:r>
              <a:rPr lang="en-US" sz="2800" b="1" i="1" dirty="0">
                <a:solidFill>
                  <a:schemeClr val="tx1"/>
                </a:solidFill>
                <a:latin typeface="Times New Roman" panose="02020603050405020304" pitchFamily="18" charset="0"/>
                <a:cs typeface="Times New Roman" panose="02020603050405020304" pitchFamily="18" charset="0"/>
              </a:rPr>
              <a:t>Time Value of </a:t>
            </a:r>
            <a:r>
              <a:rPr lang="en-US" sz="2800" b="1" i="1" dirty="0" smtClean="0">
                <a:solidFill>
                  <a:schemeClr val="tx1"/>
                </a:solidFill>
                <a:latin typeface="Times New Roman" panose="02020603050405020304" pitchFamily="18" charset="0"/>
                <a:cs typeface="Times New Roman" panose="02020603050405020304" pitchFamily="18" charset="0"/>
              </a:rPr>
              <a:t>Money</a:t>
            </a:r>
            <a:r>
              <a:rPr lang="en-US" sz="2400" b="1" dirty="0">
                <a:solidFill>
                  <a:schemeClr val="tx1"/>
                </a:solidFill>
                <a:latin typeface="Times New Roman" panose="02020603050405020304" pitchFamily="18" charset="0"/>
                <a:cs typeface="Times New Roman" panose="02020603050405020304" pitchFamily="18" charset="0"/>
              </a:rPr>
              <a:t>.</a:t>
            </a:r>
          </a:p>
          <a:p>
            <a:r>
              <a:rPr lang="en-US" sz="2800" b="1" i="1" dirty="0" smtClean="0">
                <a:solidFill>
                  <a:schemeClr val="tx1"/>
                </a:solidFill>
                <a:latin typeface="Times New Roman" panose="02020603050405020304" pitchFamily="18" charset="0"/>
                <a:cs typeface="Times New Roman" panose="02020603050405020304" pitchFamily="18" charset="0"/>
              </a:rPr>
              <a:t>Objective </a:t>
            </a:r>
            <a:r>
              <a:rPr lang="en-US" sz="2800" b="1" i="1" dirty="0">
                <a:solidFill>
                  <a:schemeClr val="tx1"/>
                </a:solidFill>
                <a:latin typeface="Times New Roman" panose="02020603050405020304" pitchFamily="18" charset="0"/>
                <a:cs typeface="Times New Roman" panose="02020603050405020304" pitchFamily="18" charset="0"/>
              </a:rPr>
              <a:t>Decision Making: </a:t>
            </a:r>
            <a:r>
              <a:rPr lang="en-US" sz="2400" dirty="0">
                <a:solidFill>
                  <a:schemeClr val="tx1"/>
                </a:solidFill>
                <a:latin typeface="Times New Roman" panose="02020603050405020304" pitchFamily="18" charset="0"/>
                <a:cs typeface="Times New Roman" panose="02020603050405020304" pitchFamily="18" charset="0"/>
              </a:rPr>
              <a:t>By comparing NPVs, agribusiness managers can objectively assess project alternatives and select the one with the highest positive NPV. </a:t>
            </a:r>
          </a:p>
          <a:p>
            <a:r>
              <a:rPr lang="en-US" sz="2800" b="1" i="1" dirty="0" smtClean="0">
                <a:solidFill>
                  <a:schemeClr val="tx1"/>
                </a:solidFill>
                <a:latin typeface="Times New Roman" panose="02020603050405020304" pitchFamily="18" charset="0"/>
                <a:cs typeface="Times New Roman" panose="02020603050405020304" pitchFamily="18" charset="0"/>
              </a:rPr>
              <a:t>Incorporates </a:t>
            </a:r>
            <a:r>
              <a:rPr lang="en-US" sz="2800" b="1" i="1" dirty="0">
                <a:solidFill>
                  <a:schemeClr val="tx1"/>
                </a:solidFill>
                <a:latin typeface="Times New Roman" panose="02020603050405020304" pitchFamily="18" charset="0"/>
                <a:cs typeface="Times New Roman" panose="02020603050405020304" pitchFamily="18" charset="0"/>
              </a:rPr>
              <a:t>All Cash Flows</a:t>
            </a:r>
            <a:r>
              <a:rPr lang="en-US" sz="28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NPV considers all cash flows, making it suitable for evaluating projects with varying cash flows over time</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a:xfrm>
            <a:off x="6106057" y="1537573"/>
            <a:ext cx="5384901" cy="691514"/>
          </a:xfrm>
        </p:spPr>
        <p:txBody>
          <a:bodyPr/>
          <a:lstStyle/>
          <a:p>
            <a:r>
              <a:rPr lang="en-US" sz="3600" b="1" dirty="0" smtClean="0">
                <a:effectLst>
                  <a:outerShdw blurRad="38100" dist="38100" dir="2700000" algn="tl">
                    <a:srgbClr val="000000">
                      <a:alpha val="43137"/>
                    </a:srgbClr>
                  </a:outerShdw>
                </a:effectLst>
              </a:rPr>
              <a:t>CONS</a:t>
            </a:r>
            <a:endParaRPr lang="en-US" sz="3600" b="1" dirty="0">
              <a:effectLst>
                <a:outerShdw blurRad="38100" dist="38100" dir="2700000" algn="tl">
                  <a:srgbClr val="000000">
                    <a:alpha val="43137"/>
                  </a:srgbClr>
                </a:outerShdw>
              </a:effectLst>
            </a:endParaRPr>
          </a:p>
        </p:txBody>
      </p:sp>
      <p:sp>
        <p:nvSpPr>
          <p:cNvPr id="6" name="Content Placeholder 5"/>
          <p:cNvSpPr>
            <a:spLocks noGrp="1"/>
          </p:cNvSpPr>
          <p:nvPr>
            <p:ph sz="quarter" idx="4"/>
          </p:nvPr>
        </p:nvSpPr>
        <p:spPr>
          <a:xfrm>
            <a:off x="6106058" y="2445540"/>
            <a:ext cx="5384901" cy="4804095"/>
          </a:xfrm>
        </p:spPr>
        <p:txBody>
          <a:bodyPr>
            <a:normAutofit fontScale="92500" lnSpcReduction="10000"/>
          </a:bodyPr>
          <a:lstStyle/>
          <a:p>
            <a:pPr lvl="0"/>
            <a:r>
              <a:rPr lang="en-US" sz="3000" b="1" dirty="0">
                <a:latin typeface="Times New Roman" panose="02020603050405020304" pitchFamily="18" charset="0"/>
                <a:cs typeface="Times New Roman" panose="02020603050405020304" pitchFamily="18" charset="0"/>
              </a:rPr>
              <a:t>Complexity:</a:t>
            </a:r>
            <a:r>
              <a:rPr lang="en-US"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Calculating NPV requires a good understanding of finance, including the selection of the appropriate discount </a:t>
            </a:r>
            <a:r>
              <a:rPr lang="en-US" sz="2600" dirty="0" smtClean="0">
                <a:latin typeface="Times New Roman" panose="02020603050405020304" pitchFamily="18" charset="0"/>
                <a:cs typeface="Times New Roman" panose="02020603050405020304" pitchFamily="18" charset="0"/>
              </a:rPr>
              <a:t>rate</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0"/>
            <a:r>
              <a:rPr lang="en-US" sz="3000" b="1" dirty="0">
                <a:latin typeface="Times New Roman" panose="02020603050405020304" pitchFamily="18" charset="0"/>
                <a:cs typeface="Times New Roman" panose="02020603050405020304" pitchFamily="18" charset="0"/>
              </a:rPr>
              <a:t>Subject to Assumptions</a:t>
            </a:r>
            <a:r>
              <a:rPr lang="en-US"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NPV calculations rely on various assumptions, including the discount rate and cash flow forecasts. Inaccurate assumptions can lead to incorrect decisions</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lvl="0"/>
            <a:r>
              <a:rPr lang="en-US" sz="3000" b="1" dirty="0">
                <a:latin typeface="Times New Roman" panose="02020603050405020304" pitchFamily="18" charset="0"/>
                <a:cs typeface="Times New Roman" panose="02020603050405020304" pitchFamily="18" charset="0"/>
              </a:rPr>
              <a:t>Limited to One Project</a:t>
            </a:r>
            <a:r>
              <a:rPr lang="en-US" sz="3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NPV analysis is often done on a project-by-project basis, making it challenging to prioritize and select multiple projects simultaneously.</a:t>
            </a:r>
          </a:p>
          <a:p>
            <a:endParaRPr lang="en-US" dirty="0"/>
          </a:p>
        </p:txBody>
      </p:sp>
    </p:spTree>
    <p:extLst>
      <p:ext uri="{BB962C8B-B14F-4D97-AF65-F5344CB8AC3E}">
        <p14:creationId xmlns:p14="http://schemas.microsoft.com/office/powerpoint/2010/main" val="229702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6"/>
          <p:cNvSpPr txBox="1">
            <a:spLocks noGrp="1"/>
          </p:cNvSpPr>
          <p:nvPr>
            <p:ph type="title"/>
          </p:nvPr>
        </p:nvSpPr>
        <p:spPr>
          <a:xfrm>
            <a:off x="339635" y="368482"/>
            <a:ext cx="12979037" cy="997196"/>
          </a:xfrm>
          <a:prstGeom prst="rect">
            <a:avLst/>
          </a:prstGeom>
          <a:noFill/>
          <a:ln>
            <a:noFill/>
          </a:ln>
        </p:spPr>
        <p:txBody>
          <a:bodyPr spcFirstLastPara="1" vert="horz" wrap="square" lIns="109710" tIns="54840" rIns="109710" bIns="54840" rtlCol="0" anchor="b" anchorCtr="0">
            <a:normAutofit/>
          </a:bodyPr>
          <a:lstStyle/>
          <a:p>
            <a:pPr>
              <a:buClr>
                <a:srgbClr val="3F3F3F"/>
              </a:buClr>
              <a:buSzPts val="4700"/>
            </a:pPr>
            <a:r>
              <a:rPr lang="en-IN" sz="5640">
                <a:solidFill>
                  <a:srgbClr val="3F3F3F"/>
                </a:solidFill>
              </a:rPr>
              <a:t>Internal Rate of Return  (IRR)</a:t>
            </a:r>
            <a:endParaRPr sz="5640">
              <a:solidFill>
                <a:srgbClr val="3F3F3F"/>
              </a:solidFill>
            </a:endParaRPr>
          </a:p>
        </p:txBody>
      </p:sp>
      <p:sp>
        <p:nvSpPr>
          <p:cNvPr id="595" name="Google Shape;595;p26"/>
          <p:cNvSpPr txBox="1">
            <a:spLocks noGrp="1"/>
          </p:cNvSpPr>
          <p:nvPr>
            <p:ph type="body" idx="1"/>
          </p:nvPr>
        </p:nvSpPr>
        <p:spPr>
          <a:xfrm>
            <a:off x="339635" y="1587260"/>
            <a:ext cx="14421393" cy="5687674"/>
          </a:xfrm>
          <a:prstGeom prst="rect">
            <a:avLst/>
          </a:prstGeom>
          <a:noFill/>
          <a:ln>
            <a:noFill/>
          </a:ln>
        </p:spPr>
        <p:txBody>
          <a:bodyPr spcFirstLastPara="1" vert="horz" wrap="square" lIns="109710" tIns="54840" rIns="109710" bIns="54840" rtlCol="0" anchor="t" anchorCtr="0">
            <a:normAutofit/>
          </a:bodyPr>
          <a:lstStyle/>
          <a:p>
            <a:pPr marL="274320" indent="-274320">
              <a:spcBef>
                <a:spcPts val="0"/>
              </a:spcBef>
              <a:buSzPts val="2800"/>
            </a:pPr>
            <a:r>
              <a:rPr lang="en-IN" sz="2400" dirty="0" smtClean="0"/>
              <a:t>IRR </a:t>
            </a:r>
            <a:r>
              <a:rPr lang="en-IN" sz="2400" dirty="0"/>
              <a:t>is the percentage of Return of your investment.</a:t>
            </a:r>
            <a:endParaRPr sz="2400" dirty="0"/>
          </a:p>
          <a:p>
            <a:pPr marL="274320" indent="-274320">
              <a:buSzPts val="2800"/>
            </a:pPr>
            <a:r>
              <a:rPr lang="en-IN" sz="2400" dirty="0"/>
              <a:t>How do we calculate IRR?</a:t>
            </a:r>
            <a:endParaRPr sz="2400" dirty="0"/>
          </a:p>
          <a:p>
            <a:pPr marL="822960" lvl="1" indent="-274320">
              <a:buClr>
                <a:srgbClr val="0070C0"/>
              </a:buClr>
              <a:buSzPts val="2400"/>
            </a:pPr>
            <a:r>
              <a:rPr lang="en-IN" sz="2400" dirty="0">
                <a:solidFill>
                  <a:srgbClr val="0070C0"/>
                </a:solidFill>
              </a:rPr>
              <a:t>If you </a:t>
            </a:r>
            <a:r>
              <a:rPr lang="en-IN" sz="2400" dirty="0" err="1">
                <a:solidFill>
                  <a:srgbClr val="0070C0"/>
                </a:solidFill>
              </a:rPr>
              <a:t>remembr</a:t>
            </a:r>
            <a:r>
              <a:rPr lang="en-IN" sz="2400" dirty="0">
                <a:solidFill>
                  <a:srgbClr val="0070C0"/>
                </a:solidFill>
              </a:rPr>
              <a:t> from NPV example, we mentioned that the NPV is dependent on Discounted rate</a:t>
            </a:r>
            <a:endParaRPr sz="2400" dirty="0"/>
          </a:p>
          <a:p>
            <a:pPr marL="822960" lvl="1" indent="-274320">
              <a:buClr>
                <a:srgbClr val="0070C0"/>
              </a:buClr>
              <a:buSzPts val="2400"/>
            </a:pPr>
            <a:r>
              <a:rPr lang="en-IN" sz="2400" dirty="0">
                <a:solidFill>
                  <a:srgbClr val="0070C0"/>
                </a:solidFill>
              </a:rPr>
              <a:t>If we increase the discount rate the NPV value decreases</a:t>
            </a:r>
            <a:endParaRPr sz="2400" dirty="0"/>
          </a:p>
          <a:p>
            <a:pPr marL="822960" lvl="1" indent="-274320">
              <a:buClr>
                <a:srgbClr val="0070C0"/>
              </a:buClr>
              <a:buSzPts val="2400"/>
            </a:pPr>
            <a:r>
              <a:rPr lang="en-IN" sz="2400" dirty="0">
                <a:solidFill>
                  <a:srgbClr val="0070C0"/>
                </a:solidFill>
              </a:rPr>
              <a:t>We need to increase /decrease the discount rate to a level where NPV becomes zero</a:t>
            </a:r>
            <a:endParaRPr sz="2400" dirty="0"/>
          </a:p>
          <a:p>
            <a:pPr marL="822960" lvl="1" indent="-274320">
              <a:buClr>
                <a:srgbClr val="0070C0"/>
              </a:buClr>
              <a:buSzPts val="2400"/>
            </a:pPr>
            <a:r>
              <a:rPr lang="en-IN" sz="2400" dirty="0">
                <a:solidFill>
                  <a:srgbClr val="0070C0"/>
                </a:solidFill>
              </a:rPr>
              <a:t>The discount rate at which NPV becomes zero is </a:t>
            </a:r>
            <a:r>
              <a:rPr lang="en-IN" sz="2400" dirty="0" smtClean="0">
                <a:solidFill>
                  <a:srgbClr val="0070C0"/>
                </a:solidFill>
              </a:rPr>
              <a:t>in fact </a:t>
            </a:r>
            <a:r>
              <a:rPr lang="en-IN" sz="2400" dirty="0">
                <a:solidFill>
                  <a:srgbClr val="0070C0"/>
                </a:solidFill>
              </a:rPr>
              <a:t>the Internal rate of return</a:t>
            </a:r>
            <a:endParaRPr sz="2400" dirty="0"/>
          </a:p>
          <a:p>
            <a:pPr marL="274320" indent="-274320">
              <a:buSzPts val="2800"/>
            </a:pPr>
            <a:r>
              <a:rPr lang="en-IN" sz="2400" dirty="0"/>
              <a:t>In other words, IRR is the opportunity cost at which the NPV becomes Zero.</a:t>
            </a:r>
            <a:endParaRPr sz="2400" dirty="0"/>
          </a:p>
          <a:p>
            <a:r>
              <a:rPr lang="en-US" sz="2800" b="1" i="1" dirty="0" smtClean="0"/>
              <a:t>NOTE</a:t>
            </a:r>
            <a:r>
              <a:rPr lang="en-US" sz="2800" b="1" i="1" dirty="0"/>
              <a:t>:</a:t>
            </a:r>
          </a:p>
          <a:p>
            <a:r>
              <a:rPr lang="en-US" sz="2400" b="1" i="1" dirty="0" smtClean="0">
                <a:latin typeface="Times New Roman" panose="02020603050405020304" pitchFamily="18" charset="0"/>
                <a:cs typeface="Times New Roman" panose="02020603050405020304" pitchFamily="18" charset="0"/>
              </a:rPr>
              <a:t>Internal Rate of Return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discount rate that makes the Net Present Value equal to zero; that is, discounted cash inflows are just equal to discounted cash outflows.</a:t>
            </a:r>
          </a:p>
          <a:p>
            <a:r>
              <a:rPr lang="en-US" sz="2400" b="1" i="1" dirty="0">
                <a:latin typeface="Times New Roman" panose="02020603050405020304" pitchFamily="18" charset="0"/>
                <a:cs typeface="Times New Roman" panose="02020603050405020304" pitchFamily="18" charset="0"/>
              </a:rPr>
              <a:t>Internal Rate of Return Rule </a:t>
            </a:r>
            <a:r>
              <a:rPr lang="en-US" sz="2400" dirty="0">
                <a:latin typeface="Times New Roman" panose="02020603050405020304" pitchFamily="18" charset="0"/>
                <a:cs typeface="Times New Roman" panose="02020603050405020304" pitchFamily="18" charset="0"/>
              </a:rPr>
              <a:t>= Accept investments if the Internal Rate of Return is greater than the Threshold Rate of Return (cut-off point) and reject investments if the Internal Rate of Return is less than the Threshold Rate of Return.</a:t>
            </a:r>
          </a:p>
          <a:p>
            <a:pPr marL="274320" indent="-60960">
              <a:buSzPts val="2800"/>
              <a:buNone/>
            </a:pPr>
            <a:endParaRPr dirty="0"/>
          </a:p>
        </p:txBody>
      </p:sp>
    </p:spTree>
    <p:extLst>
      <p:ext uri="{BB962C8B-B14F-4D97-AF65-F5344CB8AC3E}">
        <p14:creationId xmlns:p14="http://schemas.microsoft.com/office/powerpoint/2010/main" val="127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95">
                                            <p:txEl>
                                              <p:pRg st="0" end="0"/>
                                            </p:txEl>
                                          </p:spTgt>
                                        </p:tgtEl>
                                        <p:attrNameLst>
                                          <p:attrName>style.visibility</p:attrName>
                                        </p:attrNameLst>
                                      </p:cBhvr>
                                      <p:to>
                                        <p:strVal val="visible"/>
                                      </p:to>
                                    </p:set>
                                    <p:anim calcmode="lin" valueType="num">
                                      <p:cBhvr additive="base">
                                        <p:cTn id="7" dur="500"/>
                                        <p:tgtEl>
                                          <p:spTgt spid="59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95">
                                            <p:txEl>
                                              <p:pRg st="1" end="1"/>
                                            </p:txEl>
                                          </p:spTgt>
                                        </p:tgtEl>
                                        <p:attrNameLst>
                                          <p:attrName>style.visibility</p:attrName>
                                        </p:attrNameLst>
                                      </p:cBhvr>
                                      <p:to>
                                        <p:strVal val="visible"/>
                                      </p:to>
                                    </p:set>
                                    <p:anim calcmode="lin" valueType="num">
                                      <p:cBhvr additive="base">
                                        <p:cTn id="12" dur="500"/>
                                        <p:tgtEl>
                                          <p:spTgt spid="59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95">
                                            <p:txEl>
                                              <p:pRg st="2" end="2"/>
                                            </p:txEl>
                                          </p:spTgt>
                                        </p:tgtEl>
                                        <p:attrNameLst>
                                          <p:attrName>style.visibility</p:attrName>
                                        </p:attrNameLst>
                                      </p:cBhvr>
                                      <p:to>
                                        <p:strVal val="visible"/>
                                      </p:to>
                                    </p:set>
                                    <p:anim calcmode="lin" valueType="num">
                                      <p:cBhvr additive="base">
                                        <p:cTn id="17" dur="500"/>
                                        <p:tgtEl>
                                          <p:spTgt spid="59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95">
                                            <p:txEl>
                                              <p:pRg st="3" end="3"/>
                                            </p:txEl>
                                          </p:spTgt>
                                        </p:tgtEl>
                                        <p:attrNameLst>
                                          <p:attrName>style.visibility</p:attrName>
                                        </p:attrNameLst>
                                      </p:cBhvr>
                                      <p:to>
                                        <p:strVal val="visible"/>
                                      </p:to>
                                    </p:set>
                                    <p:anim calcmode="lin" valueType="num">
                                      <p:cBhvr additive="base">
                                        <p:cTn id="22" dur="500"/>
                                        <p:tgtEl>
                                          <p:spTgt spid="59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95">
                                            <p:txEl>
                                              <p:pRg st="4" end="4"/>
                                            </p:txEl>
                                          </p:spTgt>
                                        </p:tgtEl>
                                        <p:attrNameLst>
                                          <p:attrName>style.visibility</p:attrName>
                                        </p:attrNameLst>
                                      </p:cBhvr>
                                      <p:to>
                                        <p:strVal val="visible"/>
                                      </p:to>
                                    </p:set>
                                    <p:anim calcmode="lin" valueType="num">
                                      <p:cBhvr additive="base">
                                        <p:cTn id="27" dur="500"/>
                                        <p:tgtEl>
                                          <p:spTgt spid="595">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95">
                                            <p:txEl>
                                              <p:pRg st="5" end="5"/>
                                            </p:txEl>
                                          </p:spTgt>
                                        </p:tgtEl>
                                        <p:attrNameLst>
                                          <p:attrName>style.visibility</p:attrName>
                                        </p:attrNameLst>
                                      </p:cBhvr>
                                      <p:to>
                                        <p:strVal val="visible"/>
                                      </p:to>
                                    </p:set>
                                    <p:anim calcmode="lin" valueType="num">
                                      <p:cBhvr additive="base">
                                        <p:cTn id="32" dur="500"/>
                                        <p:tgtEl>
                                          <p:spTgt spid="595">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95">
                                            <p:txEl>
                                              <p:pRg st="6" end="6"/>
                                            </p:txEl>
                                          </p:spTgt>
                                        </p:tgtEl>
                                        <p:attrNameLst>
                                          <p:attrName>style.visibility</p:attrName>
                                        </p:attrNameLst>
                                      </p:cBhvr>
                                      <p:to>
                                        <p:strVal val="visible"/>
                                      </p:to>
                                    </p:set>
                                    <p:anim calcmode="lin" valueType="num">
                                      <p:cBhvr additive="base">
                                        <p:cTn id="37" dur="500"/>
                                        <p:tgtEl>
                                          <p:spTgt spid="595">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595">
                                            <p:txEl>
                                              <p:pRg st="7" end="7"/>
                                            </p:txEl>
                                          </p:spTgt>
                                        </p:tgtEl>
                                        <p:attrNameLst>
                                          <p:attrName>style.visibility</p:attrName>
                                        </p:attrNameLst>
                                      </p:cBhvr>
                                      <p:to>
                                        <p:strVal val="visible"/>
                                      </p:to>
                                    </p:set>
                                    <p:anim calcmode="lin" valueType="num">
                                      <p:cBhvr additive="base">
                                        <p:cTn id="42" dur="500"/>
                                        <p:tgtEl>
                                          <p:spTgt spid="595">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95">
                                            <p:txEl>
                                              <p:pRg st="8" end="8"/>
                                            </p:txEl>
                                          </p:spTgt>
                                        </p:tgtEl>
                                        <p:attrNameLst>
                                          <p:attrName>style.visibility</p:attrName>
                                        </p:attrNameLst>
                                      </p:cBhvr>
                                      <p:to>
                                        <p:strVal val="visible"/>
                                      </p:to>
                                    </p:set>
                                    <p:anim calcmode="lin" valueType="num">
                                      <p:cBhvr additive="base">
                                        <p:cTn id="47" dur="500"/>
                                        <p:tgtEl>
                                          <p:spTgt spid="595">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595">
                                            <p:txEl>
                                              <p:pRg st="9" end="9"/>
                                            </p:txEl>
                                          </p:spTgt>
                                        </p:tgtEl>
                                        <p:attrNameLst>
                                          <p:attrName>style.visibility</p:attrName>
                                        </p:attrNameLst>
                                      </p:cBhvr>
                                      <p:to>
                                        <p:strVal val="visible"/>
                                      </p:to>
                                    </p:set>
                                    <p:anim calcmode="lin" valueType="num">
                                      <p:cBhvr additive="base">
                                        <p:cTn id="52" dur="500"/>
                                        <p:tgtEl>
                                          <p:spTgt spid="595">
                                            <p:txEl>
                                              <p:pRg st="9" end="9"/>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 y="213360"/>
            <a:ext cx="13578840" cy="7602081"/>
          </a:xfrm>
          <a:prstGeom prst="rect">
            <a:avLst/>
          </a:prstGeom>
        </p:spPr>
        <p:txBody>
          <a:bodyPr wrap="square">
            <a:spAutoFit/>
          </a:bodyPr>
          <a:lstStyle/>
          <a:p>
            <a:pPr marL="457200" indent="-457200">
              <a:buFont typeface="Wingdings" panose="05000000000000000000" pitchFamily="2" charset="2"/>
              <a:buChar char="Ø"/>
            </a:pPr>
            <a:r>
              <a:rPr lang="en-US" sz="3200" dirty="0">
                <a:ea typeface="Calibri" panose="020F0502020204030204" pitchFamily="34" charset="0"/>
              </a:rPr>
              <a:t>It is difficult to computing the IRR mechanically. Fortunately, electronic calculators and spreadsheet software </a:t>
            </a:r>
            <a:r>
              <a:rPr lang="en-US" sz="3200" dirty="0" err="1">
                <a:ea typeface="Calibri" panose="020F0502020204030204" pitchFamily="34" charset="0"/>
              </a:rPr>
              <a:t>programmes</a:t>
            </a:r>
            <a:r>
              <a:rPr lang="en-US" sz="3200" dirty="0">
                <a:ea typeface="Calibri" panose="020F0502020204030204" pitchFamily="34" charset="0"/>
              </a:rPr>
              <a:t> are available that can determine the actual internal rate of return given the cash flows, initial investment outlays and appropriate cash flow periods. </a:t>
            </a:r>
          </a:p>
          <a:p>
            <a:pPr marL="457200" indent="-457200">
              <a:buFont typeface="Wingdings" panose="05000000000000000000" pitchFamily="2" charset="2"/>
              <a:buChar char="Ø"/>
            </a:pPr>
            <a:r>
              <a:rPr lang="en-US" sz="3200" dirty="0" smtClean="0"/>
              <a:t>The </a:t>
            </a:r>
            <a:r>
              <a:rPr lang="en-US" sz="3200" dirty="0"/>
              <a:t>internal rate of return can be computed by </a:t>
            </a:r>
            <a:r>
              <a:rPr lang="en-US" sz="3200" i="1" dirty="0">
                <a:latin typeface="Algerian" panose="04020705040A02060702" pitchFamily="82" charset="0"/>
              </a:rPr>
              <a:t>interpolation</a:t>
            </a:r>
            <a:r>
              <a:rPr lang="en-US" sz="3200" dirty="0"/>
              <a:t> using the following formula once the two rates which are close together have been </a:t>
            </a:r>
            <a:r>
              <a:rPr lang="en-US" sz="3200" dirty="0" smtClean="0"/>
              <a:t>found:</a:t>
            </a:r>
          </a:p>
          <a:p>
            <a:pPr marL="457200" indent="-457200">
              <a:buFont typeface="Wingdings" panose="05000000000000000000" pitchFamily="2" charset="2"/>
              <a:buChar char="Ø"/>
            </a:pPr>
            <a:r>
              <a:rPr lang="en-US" sz="3200" b="1" dirty="0" smtClean="0"/>
              <a:t>IRR </a:t>
            </a:r>
            <a:r>
              <a:rPr lang="en-US" sz="3200" b="1" dirty="0"/>
              <a:t>= LDR </a:t>
            </a:r>
            <a:r>
              <a:rPr lang="en-US" sz="4000" dirty="0">
                <a:solidFill>
                  <a:srgbClr val="00B0F0"/>
                </a:solidFill>
              </a:rPr>
              <a:t>+</a:t>
            </a:r>
            <a:r>
              <a:rPr lang="en-US" sz="3200" dirty="0"/>
              <a:t> </a:t>
            </a:r>
            <a:r>
              <a:rPr lang="en-US" sz="3200" b="1" dirty="0"/>
              <a:t>DBDR </a:t>
            </a:r>
            <a:r>
              <a:rPr lang="en-US" sz="3200" dirty="0">
                <a:solidFill>
                  <a:srgbClr val="00B0F0"/>
                </a:solidFill>
              </a:rPr>
              <a:t>X</a:t>
            </a:r>
            <a:r>
              <a:rPr lang="en-US" sz="3200" b="1" dirty="0"/>
              <a:t> (PV </a:t>
            </a:r>
            <a:r>
              <a:rPr lang="en-US" sz="3200" dirty="0"/>
              <a:t>of net cash flows</a:t>
            </a:r>
            <a:r>
              <a:rPr lang="en-US" sz="3200" b="1" dirty="0"/>
              <a:t> @LDR </a:t>
            </a:r>
            <a:r>
              <a:rPr lang="en-US" sz="3200" b="1" dirty="0">
                <a:solidFill>
                  <a:srgbClr val="0070C0"/>
                </a:solidFill>
              </a:rPr>
              <a:t>/</a:t>
            </a:r>
            <a:r>
              <a:rPr lang="en-US" sz="3200" b="1" dirty="0"/>
              <a:t> </a:t>
            </a:r>
            <a:r>
              <a:rPr lang="en-US" sz="3200" dirty="0">
                <a:sym typeface="Symbol" panose="05050102010706020507" pitchFamily="18" charset="2"/>
              </a:rPr>
              <a:t></a:t>
            </a:r>
            <a:r>
              <a:rPr lang="en-US" sz="3200" dirty="0"/>
              <a:t> </a:t>
            </a:r>
            <a:r>
              <a:rPr lang="en-US" sz="3200" b="1" dirty="0"/>
              <a:t>PV of net cash flows of both </a:t>
            </a:r>
            <a:r>
              <a:rPr lang="en-US" sz="3200" b="1" dirty="0" smtClean="0"/>
              <a:t>DR) </a:t>
            </a:r>
            <a:endParaRPr lang="en-US" sz="3200" dirty="0"/>
          </a:p>
          <a:p>
            <a:pPr marL="457200" indent="-457200">
              <a:buFont typeface="Wingdings" panose="05000000000000000000" pitchFamily="2" charset="2"/>
              <a:buChar char="Ø"/>
            </a:pPr>
            <a:r>
              <a:rPr lang="en-US" sz="3200" dirty="0" smtClean="0"/>
              <a:t>Internal </a:t>
            </a:r>
            <a:r>
              <a:rPr lang="en-US" sz="3200" dirty="0"/>
              <a:t>rate of return = Lower discount rate </a:t>
            </a:r>
            <a:r>
              <a:rPr lang="en-US" sz="3200" b="1" dirty="0"/>
              <a:t>+</a:t>
            </a:r>
            <a:r>
              <a:rPr lang="en-US" sz="3200" dirty="0"/>
              <a:t> difference between discount rates </a:t>
            </a:r>
            <a:r>
              <a:rPr lang="en-US" sz="3200" b="1" dirty="0"/>
              <a:t>X (</a:t>
            </a:r>
            <a:r>
              <a:rPr lang="en-US" sz="3200" dirty="0"/>
              <a:t>Present value of the net cash flow at the lower discount rate/ Sum of the present values of the net cash flow streams at the two discount rates, signs ignored.</a:t>
            </a:r>
            <a:r>
              <a:rPr lang="en-US" sz="3200" b="1" dirty="0"/>
              <a:t>)</a:t>
            </a:r>
            <a:endParaRPr lang="en-US" sz="3200" dirty="0"/>
          </a:p>
          <a:p>
            <a:endParaRPr lang="en-US" sz="3200" dirty="0"/>
          </a:p>
        </p:txBody>
      </p:sp>
    </p:spTree>
    <p:extLst>
      <p:ext uri="{BB962C8B-B14F-4D97-AF65-F5344CB8AC3E}">
        <p14:creationId xmlns:p14="http://schemas.microsoft.com/office/powerpoint/2010/main" val="1662710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71365298"/>
              </p:ext>
            </p:extLst>
          </p:nvPr>
        </p:nvGraphicFramePr>
        <p:xfrm>
          <a:off x="91440" y="975358"/>
          <a:ext cx="11826241" cy="5775961"/>
        </p:xfrm>
        <a:graphic>
          <a:graphicData uri="http://schemas.openxmlformats.org/drawingml/2006/table">
            <a:tbl>
              <a:tblPr firstRow="1" firstCol="1" bandRow="1">
                <a:tableStyleId>{5C22544A-7EE6-4342-B048-85BDC9FD1C3A}</a:tableStyleId>
              </a:tblPr>
              <a:tblGrid>
                <a:gridCol w="1662009"/>
                <a:gridCol w="2365185"/>
                <a:gridCol w="2361143"/>
                <a:gridCol w="1920449"/>
                <a:gridCol w="1698081"/>
                <a:gridCol w="1819374"/>
              </a:tblGrid>
              <a:tr h="1394075">
                <a:tc gridSpan="6">
                  <a:txBody>
                    <a:bodyPr/>
                    <a:lstStyle/>
                    <a:p>
                      <a:pPr marL="0" marR="0">
                        <a:lnSpc>
                          <a:spcPct val="107000"/>
                        </a:lnSpc>
                        <a:spcBef>
                          <a:spcPts val="0"/>
                        </a:spcBef>
                        <a:spcAft>
                          <a:spcPts val="0"/>
                        </a:spcAft>
                        <a:tabLst>
                          <a:tab pos="1203960" algn="l"/>
                        </a:tabLst>
                      </a:pPr>
                      <a:r>
                        <a:rPr lang="en-US" sz="2000" b="1" dirty="0">
                          <a:solidFill>
                            <a:schemeClr val="tx1"/>
                          </a:solidFill>
                          <a:effectLst/>
                        </a:rPr>
                        <a:t> </a:t>
                      </a:r>
                    </a:p>
                    <a:p>
                      <a:pPr marL="0" marR="0">
                        <a:lnSpc>
                          <a:spcPct val="107000"/>
                        </a:lnSpc>
                        <a:spcBef>
                          <a:spcPts val="0"/>
                        </a:spcBef>
                        <a:spcAft>
                          <a:spcPts val="0"/>
                        </a:spcAft>
                        <a:tabLst>
                          <a:tab pos="1203960" algn="l"/>
                        </a:tabLst>
                      </a:pPr>
                      <a:r>
                        <a:rPr lang="en-US" sz="3600" b="1" dirty="0">
                          <a:solidFill>
                            <a:schemeClr val="tx1"/>
                          </a:solidFill>
                          <a:effectLst/>
                        </a:rPr>
                        <a:t>Investment: US$600,000</a:t>
                      </a:r>
                      <a:endParaRPr lang="en-US" sz="3600" b="1" dirty="0">
                        <a:solidFill>
                          <a:schemeClr val="tx1"/>
                        </a:solidFill>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5188">
                <a:tc>
                  <a:txBody>
                    <a:bodyPr/>
                    <a:lstStyle/>
                    <a:p>
                      <a:pPr marL="0" marR="0">
                        <a:lnSpc>
                          <a:spcPct val="107000"/>
                        </a:lnSpc>
                        <a:spcBef>
                          <a:spcPts val="0"/>
                        </a:spcBef>
                        <a:spcAft>
                          <a:spcPts val="0"/>
                        </a:spcAft>
                        <a:tabLst>
                          <a:tab pos="1203960" algn="l"/>
                        </a:tabLst>
                      </a:pPr>
                      <a:r>
                        <a:rPr lang="en-US" sz="2000" b="1">
                          <a:solidFill>
                            <a:schemeClr val="tx1"/>
                          </a:solidFill>
                          <a:effectLst/>
                        </a:rPr>
                        <a:t>Year (n)</a:t>
                      </a:r>
                      <a:endParaRPr lang="en-US" sz="2000" b="1">
                        <a:solidFill>
                          <a:schemeClr val="tx1"/>
                        </a:solidFill>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a:txBody>
                    <a:bodyPr/>
                    <a:lstStyle/>
                    <a:p>
                      <a:pPr marL="0" marR="0">
                        <a:lnSpc>
                          <a:spcPct val="107000"/>
                        </a:lnSpc>
                        <a:spcBef>
                          <a:spcPts val="0"/>
                        </a:spcBef>
                        <a:spcAft>
                          <a:spcPts val="0"/>
                        </a:spcAft>
                        <a:tabLst>
                          <a:tab pos="1203960" algn="l"/>
                        </a:tabLst>
                      </a:pPr>
                      <a:r>
                        <a:rPr lang="en-US" sz="2000" b="1">
                          <a:solidFill>
                            <a:schemeClr val="tx1"/>
                          </a:solidFill>
                          <a:effectLst/>
                        </a:rPr>
                        <a:t>Net Cash flows</a:t>
                      </a:r>
                      <a:endParaRPr lang="en-US" sz="2000" b="1">
                        <a:solidFill>
                          <a:schemeClr val="tx1"/>
                        </a:solidFill>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a:txBody>
                    <a:bodyPr/>
                    <a:lstStyle/>
                    <a:p>
                      <a:pPr marL="0" marR="0">
                        <a:lnSpc>
                          <a:spcPct val="107000"/>
                        </a:lnSpc>
                        <a:spcBef>
                          <a:spcPts val="0"/>
                        </a:spcBef>
                        <a:spcAft>
                          <a:spcPts val="0"/>
                        </a:spcAft>
                        <a:tabLst>
                          <a:tab pos="1203960" algn="l"/>
                        </a:tabLst>
                      </a:pPr>
                      <a:r>
                        <a:rPr lang="en-US" sz="2000" b="1">
                          <a:solidFill>
                            <a:schemeClr val="tx1"/>
                          </a:solidFill>
                          <a:effectLst/>
                        </a:rPr>
                        <a:t>(1+K)</a:t>
                      </a:r>
                      <a:r>
                        <a:rPr lang="en-US" sz="2000" b="1" baseline="30000">
                          <a:solidFill>
                            <a:schemeClr val="tx1"/>
                          </a:solidFill>
                          <a:effectLst/>
                        </a:rPr>
                        <a:t>n</a:t>
                      </a:r>
                      <a:r>
                        <a:rPr lang="en-US" sz="2000" b="1">
                          <a:solidFill>
                            <a:schemeClr val="tx1"/>
                          </a:solidFill>
                          <a:effectLst/>
                        </a:rPr>
                        <a:t>  k=25%</a:t>
                      </a:r>
                      <a:endParaRPr lang="en-US" sz="2000" b="1">
                        <a:solidFill>
                          <a:schemeClr val="tx1"/>
                        </a:solidFill>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a:txBody>
                    <a:bodyPr/>
                    <a:lstStyle/>
                    <a:p>
                      <a:pPr marL="0" marR="0">
                        <a:lnSpc>
                          <a:spcPct val="107000"/>
                        </a:lnSpc>
                        <a:spcBef>
                          <a:spcPts val="0"/>
                        </a:spcBef>
                        <a:spcAft>
                          <a:spcPts val="0"/>
                        </a:spcAft>
                        <a:tabLst>
                          <a:tab pos="1203960" algn="l"/>
                        </a:tabLst>
                      </a:pPr>
                      <a:r>
                        <a:rPr lang="en-US" sz="2000" b="1">
                          <a:solidFill>
                            <a:schemeClr val="tx1"/>
                          </a:solidFill>
                          <a:effectLst/>
                        </a:rPr>
                        <a:t>PV</a:t>
                      </a:r>
                      <a:endParaRPr lang="en-US" sz="2000" b="1">
                        <a:solidFill>
                          <a:schemeClr val="tx1"/>
                        </a:solidFill>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a:txBody>
                    <a:bodyPr/>
                    <a:lstStyle/>
                    <a:p>
                      <a:pPr marL="0" marR="0">
                        <a:lnSpc>
                          <a:spcPct val="150000"/>
                        </a:lnSpc>
                        <a:spcBef>
                          <a:spcPts val="0"/>
                        </a:spcBef>
                        <a:spcAft>
                          <a:spcPts val="0"/>
                        </a:spcAft>
                        <a:tabLst>
                          <a:tab pos="1203960" algn="l"/>
                        </a:tabLst>
                      </a:pPr>
                      <a:r>
                        <a:rPr lang="en-US" sz="2000" b="1">
                          <a:solidFill>
                            <a:schemeClr val="tx1"/>
                          </a:solidFill>
                          <a:effectLst/>
                        </a:rPr>
                        <a:t>K=30%</a:t>
                      </a:r>
                      <a:endParaRPr lang="en-US" sz="2000" b="1">
                        <a:solidFill>
                          <a:schemeClr val="tx1"/>
                        </a:solidFill>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a:txBody>
                    <a:bodyPr/>
                    <a:lstStyle/>
                    <a:p>
                      <a:pPr marL="0" marR="0">
                        <a:lnSpc>
                          <a:spcPct val="107000"/>
                        </a:lnSpc>
                        <a:spcBef>
                          <a:spcPts val="0"/>
                        </a:spcBef>
                        <a:spcAft>
                          <a:spcPts val="0"/>
                        </a:spcAft>
                        <a:tabLst>
                          <a:tab pos="1203960" algn="l"/>
                        </a:tabLst>
                      </a:pPr>
                      <a:r>
                        <a:rPr lang="en-US" sz="2000" b="1">
                          <a:solidFill>
                            <a:schemeClr val="tx1"/>
                          </a:solidFill>
                          <a:effectLst/>
                        </a:rPr>
                        <a:t>PV</a:t>
                      </a:r>
                      <a:endParaRPr lang="en-US" sz="2000" b="1">
                        <a:solidFill>
                          <a:schemeClr val="tx1"/>
                        </a:solidFill>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r>
              <a:tr h="2267532">
                <a:tc>
                  <a:txBody>
                    <a:bodyPr/>
                    <a:lstStyle/>
                    <a:p>
                      <a:pPr marL="0" marR="0">
                        <a:lnSpc>
                          <a:spcPct val="107000"/>
                        </a:lnSpc>
                        <a:spcBef>
                          <a:spcPts val="0"/>
                        </a:spcBef>
                        <a:spcAft>
                          <a:spcPts val="0"/>
                        </a:spcAft>
                        <a:tabLst>
                          <a:tab pos="1203960" algn="l"/>
                        </a:tabLst>
                      </a:pPr>
                      <a:r>
                        <a:rPr lang="en-US" sz="2000" b="1" dirty="0">
                          <a:solidFill>
                            <a:schemeClr val="tx1"/>
                          </a:solidFill>
                          <a:effectLst/>
                        </a:rPr>
                        <a:t>1</a:t>
                      </a:r>
                    </a:p>
                    <a:p>
                      <a:pPr marL="0" marR="0">
                        <a:lnSpc>
                          <a:spcPct val="107000"/>
                        </a:lnSpc>
                        <a:spcBef>
                          <a:spcPts val="0"/>
                        </a:spcBef>
                        <a:spcAft>
                          <a:spcPts val="0"/>
                        </a:spcAft>
                        <a:tabLst>
                          <a:tab pos="1203960" algn="l"/>
                        </a:tabLst>
                      </a:pPr>
                      <a:r>
                        <a:rPr lang="en-US" sz="2000" b="1" dirty="0">
                          <a:solidFill>
                            <a:schemeClr val="tx1"/>
                          </a:solidFill>
                          <a:effectLst/>
                        </a:rPr>
                        <a:t>2</a:t>
                      </a:r>
                    </a:p>
                    <a:p>
                      <a:pPr marL="0" marR="0">
                        <a:lnSpc>
                          <a:spcPct val="107000"/>
                        </a:lnSpc>
                        <a:spcBef>
                          <a:spcPts val="0"/>
                        </a:spcBef>
                        <a:spcAft>
                          <a:spcPts val="0"/>
                        </a:spcAft>
                        <a:tabLst>
                          <a:tab pos="1203960" algn="l"/>
                        </a:tabLst>
                      </a:pPr>
                      <a:r>
                        <a:rPr lang="en-US" sz="2000" b="1" dirty="0">
                          <a:solidFill>
                            <a:schemeClr val="tx1"/>
                          </a:solidFill>
                          <a:effectLst/>
                        </a:rPr>
                        <a:t>3</a:t>
                      </a:r>
                    </a:p>
                    <a:p>
                      <a:pPr marL="0" marR="0">
                        <a:lnSpc>
                          <a:spcPct val="107000"/>
                        </a:lnSpc>
                        <a:spcBef>
                          <a:spcPts val="0"/>
                        </a:spcBef>
                        <a:spcAft>
                          <a:spcPts val="0"/>
                        </a:spcAft>
                        <a:tabLst>
                          <a:tab pos="1203960" algn="l"/>
                        </a:tabLst>
                      </a:pPr>
                      <a:r>
                        <a:rPr lang="en-US" sz="2000" b="1" dirty="0">
                          <a:solidFill>
                            <a:schemeClr val="tx1"/>
                          </a:solidFill>
                          <a:effectLst/>
                        </a:rPr>
                        <a:t>4</a:t>
                      </a:r>
                    </a:p>
                    <a:p>
                      <a:pPr marL="0" marR="0">
                        <a:lnSpc>
                          <a:spcPct val="107000"/>
                        </a:lnSpc>
                        <a:spcBef>
                          <a:spcPts val="0"/>
                        </a:spcBef>
                        <a:spcAft>
                          <a:spcPts val="0"/>
                        </a:spcAft>
                      </a:pPr>
                      <a:r>
                        <a:rPr lang="en-US" sz="2000" b="1" dirty="0">
                          <a:solidFill>
                            <a:schemeClr val="tx1"/>
                          </a:solidFill>
                          <a:effectLst/>
                        </a:rPr>
                        <a:t>5</a:t>
                      </a:r>
                      <a:endParaRPr lang="en-US" sz="2000" b="1" dirty="0">
                        <a:solidFill>
                          <a:schemeClr val="tx1"/>
                        </a:solidFill>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a:txBody>
                    <a:bodyPr/>
                    <a:lstStyle/>
                    <a:p>
                      <a:pPr marL="0" marR="0">
                        <a:lnSpc>
                          <a:spcPct val="107000"/>
                        </a:lnSpc>
                        <a:spcBef>
                          <a:spcPts val="0"/>
                        </a:spcBef>
                        <a:spcAft>
                          <a:spcPts val="0"/>
                        </a:spcAft>
                        <a:tabLst>
                          <a:tab pos="1203960" algn="l"/>
                        </a:tabLst>
                      </a:pPr>
                      <a:r>
                        <a:rPr lang="en-US" sz="2000" b="1">
                          <a:solidFill>
                            <a:schemeClr val="tx1"/>
                          </a:solidFill>
                          <a:effectLst/>
                        </a:rPr>
                        <a:t>220,000.00</a:t>
                      </a:r>
                    </a:p>
                    <a:p>
                      <a:pPr marL="0" marR="0">
                        <a:lnSpc>
                          <a:spcPct val="107000"/>
                        </a:lnSpc>
                        <a:spcBef>
                          <a:spcPts val="0"/>
                        </a:spcBef>
                        <a:spcAft>
                          <a:spcPts val="0"/>
                        </a:spcAft>
                        <a:tabLst>
                          <a:tab pos="1203960" algn="l"/>
                        </a:tabLst>
                      </a:pPr>
                      <a:r>
                        <a:rPr lang="en-US" sz="2000" b="1">
                          <a:solidFill>
                            <a:schemeClr val="tx1"/>
                          </a:solidFill>
                          <a:effectLst/>
                        </a:rPr>
                        <a:t>240,000.00</a:t>
                      </a:r>
                    </a:p>
                    <a:p>
                      <a:pPr marL="0" marR="0">
                        <a:lnSpc>
                          <a:spcPct val="107000"/>
                        </a:lnSpc>
                        <a:spcBef>
                          <a:spcPts val="0"/>
                        </a:spcBef>
                        <a:spcAft>
                          <a:spcPts val="0"/>
                        </a:spcAft>
                        <a:tabLst>
                          <a:tab pos="1203960" algn="l"/>
                        </a:tabLst>
                      </a:pPr>
                      <a:r>
                        <a:rPr lang="en-US" sz="2000" b="1">
                          <a:solidFill>
                            <a:schemeClr val="tx1"/>
                          </a:solidFill>
                          <a:effectLst/>
                        </a:rPr>
                        <a:t>260,000.00</a:t>
                      </a:r>
                    </a:p>
                    <a:p>
                      <a:pPr marL="0" marR="0">
                        <a:lnSpc>
                          <a:spcPct val="107000"/>
                        </a:lnSpc>
                        <a:spcBef>
                          <a:spcPts val="0"/>
                        </a:spcBef>
                        <a:spcAft>
                          <a:spcPts val="0"/>
                        </a:spcAft>
                        <a:tabLst>
                          <a:tab pos="1203960" algn="l"/>
                        </a:tabLst>
                      </a:pPr>
                      <a:r>
                        <a:rPr lang="en-US" sz="2000" b="1">
                          <a:solidFill>
                            <a:schemeClr val="tx1"/>
                          </a:solidFill>
                          <a:effectLst/>
                        </a:rPr>
                        <a:t>200,000.00</a:t>
                      </a:r>
                    </a:p>
                    <a:p>
                      <a:pPr marL="0" marR="0">
                        <a:lnSpc>
                          <a:spcPct val="107000"/>
                        </a:lnSpc>
                        <a:spcBef>
                          <a:spcPts val="0"/>
                        </a:spcBef>
                        <a:spcAft>
                          <a:spcPts val="0"/>
                        </a:spcAft>
                        <a:tabLst>
                          <a:tab pos="1203960" algn="l"/>
                        </a:tabLst>
                      </a:pPr>
                      <a:r>
                        <a:rPr lang="en-US" sz="2000" b="1">
                          <a:solidFill>
                            <a:schemeClr val="tx1"/>
                          </a:solidFill>
                          <a:effectLst/>
                        </a:rPr>
                        <a:t>200,000.00</a:t>
                      </a:r>
                      <a:endParaRPr lang="en-US" sz="2000" b="1">
                        <a:solidFill>
                          <a:schemeClr val="tx1"/>
                        </a:solidFill>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a:txBody>
                    <a:bodyPr/>
                    <a:lstStyle/>
                    <a:p>
                      <a:pPr marL="0" marR="0">
                        <a:lnSpc>
                          <a:spcPct val="107000"/>
                        </a:lnSpc>
                        <a:spcBef>
                          <a:spcPts val="0"/>
                        </a:spcBef>
                        <a:spcAft>
                          <a:spcPts val="0"/>
                        </a:spcAft>
                        <a:tabLst>
                          <a:tab pos="1203960" algn="l"/>
                        </a:tabLst>
                      </a:pPr>
                      <a:r>
                        <a:rPr lang="en-US" sz="2000" b="1" dirty="0">
                          <a:solidFill>
                            <a:schemeClr val="tx1"/>
                          </a:solidFill>
                          <a:effectLst/>
                        </a:rPr>
                        <a:t>1.25</a:t>
                      </a:r>
                    </a:p>
                    <a:p>
                      <a:pPr marL="0" marR="0">
                        <a:lnSpc>
                          <a:spcPct val="107000"/>
                        </a:lnSpc>
                        <a:spcBef>
                          <a:spcPts val="0"/>
                        </a:spcBef>
                        <a:spcAft>
                          <a:spcPts val="0"/>
                        </a:spcAft>
                        <a:tabLst>
                          <a:tab pos="1203960" algn="l"/>
                        </a:tabLst>
                      </a:pPr>
                      <a:r>
                        <a:rPr lang="en-US" sz="2000" b="1" dirty="0">
                          <a:solidFill>
                            <a:schemeClr val="tx1"/>
                          </a:solidFill>
                          <a:effectLst/>
                        </a:rPr>
                        <a:t>1.5625</a:t>
                      </a:r>
                    </a:p>
                    <a:p>
                      <a:pPr marL="0" marR="0">
                        <a:lnSpc>
                          <a:spcPct val="107000"/>
                        </a:lnSpc>
                        <a:spcBef>
                          <a:spcPts val="0"/>
                        </a:spcBef>
                        <a:spcAft>
                          <a:spcPts val="0"/>
                        </a:spcAft>
                        <a:tabLst>
                          <a:tab pos="1203960" algn="l"/>
                        </a:tabLst>
                      </a:pPr>
                      <a:r>
                        <a:rPr lang="en-US" sz="2000" b="1" dirty="0">
                          <a:solidFill>
                            <a:schemeClr val="tx1"/>
                          </a:solidFill>
                          <a:effectLst/>
                        </a:rPr>
                        <a:t>1.953125</a:t>
                      </a:r>
                    </a:p>
                    <a:p>
                      <a:pPr marL="0" marR="0">
                        <a:lnSpc>
                          <a:spcPct val="107000"/>
                        </a:lnSpc>
                        <a:spcBef>
                          <a:spcPts val="0"/>
                        </a:spcBef>
                        <a:spcAft>
                          <a:spcPts val="0"/>
                        </a:spcAft>
                        <a:tabLst>
                          <a:tab pos="1203960" algn="l"/>
                        </a:tabLst>
                      </a:pPr>
                      <a:r>
                        <a:rPr lang="en-US" sz="2000" b="1" dirty="0">
                          <a:solidFill>
                            <a:schemeClr val="tx1"/>
                          </a:solidFill>
                          <a:effectLst/>
                        </a:rPr>
                        <a:t>2.4414</a:t>
                      </a:r>
                    </a:p>
                    <a:p>
                      <a:pPr marL="0" marR="0">
                        <a:lnSpc>
                          <a:spcPct val="107000"/>
                        </a:lnSpc>
                        <a:spcBef>
                          <a:spcPts val="0"/>
                        </a:spcBef>
                        <a:spcAft>
                          <a:spcPts val="0"/>
                        </a:spcAft>
                        <a:tabLst>
                          <a:tab pos="1203960" algn="l"/>
                        </a:tabLst>
                      </a:pPr>
                      <a:r>
                        <a:rPr lang="en-US" sz="2000" b="1" dirty="0">
                          <a:solidFill>
                            <a:schemeClr val="tx1"/>
                          </a:solidFill>
                          <a:effectLst/>
                        </a:rPr>
                        <a:t>3.05176</a:t>
                      </a:r>
                    </a:p>
                    <a:p>
                      <a:pPr marL="0" marR="0">
                        <a:lnSpc>
                          <a:spcPct val="107000"/>
                        </a:lnSpc>
                        <a:spcBef>
                          <a:spcPts val="0"/>
                        </a:spcBef>
                        <a:spcAft>
                          <a:spcPts val="0"/>
                        </a:spcAft>
                        <a:tabLst>
                          <a:tab pos="1203960" algn="l"/>
                        </a:tabLst>
                      </a:pPr>
                      <a:r>
                        <a:rPr lang="en-US" sz="2000" b="1" dirty="0">
                          <a:solidFill>
                            <a:schemeClr val="tx1"/>
                          </a:solidFill>
                          <a:effectLst/>
                        </a:rPr>
                        <a:t> </a:t>
                      </a:r>
                      <a:endParaRPr lang="en-US" sz="2000" b="1" dirty="0">
                        <a:solidFill>
                          <a:schemeClr val="tx1"/>
                        </a:solidFill>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a:txBody>
                    <a:bodyPr/>
                    <a:lstStyle/>
                    <a:p>
                      <a:pPr marL="0" marR="0">
                        <a:lnSpc>
                          <a:spcPct val="107000"/>
                        </a:lnSpc>
                        <a:spcBef>
                          <a:spcPts val="0"/>
                        </a:spcBef>
                        <a:spcAft>
                          <a:spcPts val="0"/>
                        </a:spcAft>
                        <a:tabLst>
                          <a:tab pos="1203960" algn="l"/>
                        </a:tabLst>
                      </a:pPr>
                      <a:r>
                        <a:rPr lang="en-US" sz="2000" b="1">
                          <a:solidFill>
                            <a:schemeClr val="tx1"/>
                          </a:solidFill>
                          <a:effectLst/>
                        </a:rPr>
                        <a:t>176,000.00</a:t>
                      </a:r>
                    </a:p>
                    <a:p>
                      <a:pPr marL="0" marR="0">
                        <a:lnSpc>
                          <a:spcPct val="107000"/>
                        </a:lnSpc>
                        <a:spcBef>
                          <a:spcPts val="0"/>
                        </a:spcBef>
                        <a:spcAft>
                          <a:spcPts val="0"/>
                        </a:spcAft>
                        <a:tabLst>
                          <a:tab pos="1203960" algn="l"/>
                        </a:tabLst>
                      </a:pPr>
                      <a:r>
                        <a:rPr lang="en-US" sz="2000" b="1">
                          <a:solidFill>
                            <a:schemeClr val="tx1"/>
                          </a:solidFill>
                          <a:effectLst/>
                        </a:rPr>
                        <a:t>154,000.00</a:t>
                      </a:r>
                    </a:p>
                    <a:p>
                      <a:pPr marL="0" marR="0">
                        <a:lnSpc>
                          <a:spcPct val="107000"/>
                        </a:lnSpc>
                        <a:spcBef>
                          <a:spcPts val="0"/>
                        </a:spcBef>
                        <a:spcAft>
                          <a:spcPts val="0"/>
                        </a:spcAft>
                        <a:tabLst>
                          <a:tab pos="1203960" algn="l"/>
                        </a:tabLst>
                      </a:pPr>
                      <a:r>
                        <a:rPr lang="en-US" sz="2000" b="1">
                          <a:solidFill>
                            <a:schemeClr val="tx1"/>
                          </a:solidFill>
                          <a:effectLst/>
                        </a:rPr>
                        <a:t>133,000.00</a:t>
                      </a:r>
                    </a:p>
                    <a:p>
                      <a:pPr marL="0" marR="0">
                        <a:lnSpc>
                          <a:spcPct val="107000"/>
                        </a:lnSpc>
                        <a:spcBef>
                          <a:spcPts val="0"/>
                        </a:spcBef>
                        <a:spcAft>
                          <a:spcPts val="0"/>
                        </a:spcAft>
                        <a:tabLst>
                          <a:tab pos="1203960" algn="l"/>
                        </a:tabLst>
                      </a:pPr>
                      <a:r>
                        <a:rPr lang="en-US" sz="2000" b="1">
                          <a:solidFill>
                            <a:schemeClr val="tx1"/>
                          </a:solidFill>
                          <a:effectLst/>
                        </a:rPr>
                        <a:t> 82,000.00</a:t>
                      </a:r>
                    </a:p>
                    <a:p>
                      <a:pPr marL="0" marR="0">
                        <a:lnSpc>
                          <a:spcPct val="107000"/>
                        </a:lnSpc>
                        <a:spcBef>
                          <a:spcPts val="0"/>
                        </a:spcBef>
                        <a:spcAft>
                          <a:spcPts val="0"/>
                        </a:spcAft>
                        <a:tabLst>
                          <a:tab pos="1203960" algn="l"/>
                        </a:tabLst>
                      </a:pPr>
                      <a:r>
                        <a:rPr lang="en-US" sz="2000" b="1">
                          <a:solidFill>
                            <a:schemeClr val="tx1"/>
                          </a:solidFill>
                          <a:effectLst/>
                        </a:rPr>
                        <a:t> 66,000.00</a:t>
                      </a:r>
                    </a:p>
                    <a:p>
                      <a:pPr marL="0" marR="0">
                        <a:lnSpc>
                          <a:spcPct val="107000"/>
                        </a:lnSpc>
                        <a:spcBef>
                          <a:spcPts val="0"/>
                        </a:spcBef>
                        <a:spcAft>
                          <a:spcPts val="0"/>
                        </a:spcAft>
                        <a:tabLst>
                          <a:tab pos="1203960" algn="l"/>
                        </a:tabLs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a:txBody>
                    <a:bodyPr/>
                    <a:lstStyle/>
                    <a:p>
                      <a:pPr marL="0" marR="0">
                        <a:lnSpc>
                          <a:spcPct val="107000"/>
                        </a:lnSpc>
                        <a:spcBef>
                          <a:spcPts val="0"/>
                        </a:spcBef>
                        <a:spcAft>
                          <a:spcPts val="0"/>
                        </a:spcAft>
                        <a:tabLst>
                          <a:tab pos="1203960" algn="l"/>
                        </a:tabLst>
                      </a:pPr>
                      <a:r>
                        <a:rPr lang="en-US" sz="2000" b="1" dirty="0">
                          <a:solidFill>
                            <a:schemeClr val="tx1"/>
                          </a:solidFill>
                          <a:effectLst/>
                        </a:rPr>
                        <a:t>(1.30)</a:t>
                      </a:r>
                      <a:r>
                        <a:rPr lang="en-US" sz="2000" b="1" baseline="30000" dirty="0">
                          <a:solidFill>
                            <a:schemeClr val="tx1"/>
                          </a:solidFill>
                          <a:effectLst/>
                        </a:rPr>
                        <a:t>1</a:t>
                      </a:r>
                      <a:endParaRPr lang="en-US" sz="2000" b="1" dirty="0">
                        <a:solidFill>
                          <a:schemeClr val="tx1"/>
                        </a:solidFill>
                        <a:effectLst/>
                      </a:endParaRPr>
                    </a:p>
                    <a:p>
                      <a:pPr marL="0" marR="0">
                        <a:lnSpc>
                          <a:spcPct val="107000"/>
                        </a:lnSpc>
                        <a:spcBef>
                          <a:spcPts val="0"/>
                        </a:spcBef>
                        <a:spcAft>
                          <a:spcPts val="0"/>
                        </a:spcAft>
                        <a:tabLst>
                          <a:tab pos="1203960" algn="l"/>
                        </a:tabLst>
                      </a:pPr>
                      <a:r>
                        <a:rPr lang="en-US" sz="2000" b="1" dirty="0">
                          <a:solidFill>
                            <a:schemeClr val="tx1"/>
                          </a:solidFill>
                          <a:effectLst/>
                        </a:rPr>
                        <a:t>(1.30)</a:t>
                      </a:r>
                      <a:r>
                        <a:rPr lang="en-US" sz="2000" b="1" baseline="30000" dirty="0">
                          <a:solidFill>
                            <a:schemeClr val="tx1"/>
                          </a:solidFill>
                          <a:effectLst/>
                        </a:rPr>
                        <a:t>2</a:t>
                      </a:r>
                      <a:endParaRPr lang="en-US" sz="2000" b="1" dirty="0">
                        <a:solidFill>
                          <a:schemeClr val="tx1"/>
                        </a:solidFill>
                        <a:effectLst/>
                      </a:endParaRPr>
                    </a:p>
                    <a:p>
                      <a:pPr marL="0" marR="0">
                        <a:lnSpc>
                          <a:spcPct val="107000"/>
                        </a:lnSpc>
                        <a:spcBef>
                          <a:spcPts val="0"/>
                        </a:spcBef>
                        <a:spcAft>
                          <a:spcPts val="0"/>
                        </a:spcAft>
                        <a:tabLst>
                          <a:tab pos="1203960" algn="l"/>
                        </a:tabLst>
                      </a:pPr>
                      <a:r>
                        <a:rPr lang="en-US" sz="2000" b="1" dirty="0">
                          <a:solidFill>
                            <a:schemeClr val="tx1"/>
                          </a:solidFill>
                          <a:effectLst/>
                        </a:rPr>
                        <a:t>(1.30)</a:t>
                      </a:r>
                      <a:r>
                        <a:rPr lang="en-US" sz="2000" b="1" baseline="30000" dirty="0">
                          <a:solidFill>
                            <a:schemeClr val="tx1"/>
                          </a:solidFill>
                          <a:effectLst/>
                        </a:rPr>
                        <a:t>3</a:t>
                      </a:r>
                      <a:endParaRPr lang="en-US" sz="2000" b="1" dirty="0">
                        <a:solidFill>
                          <a:schemeClr val="tx1"/>
                        </a:solidFill>
                        <a:effectLst/>
                      </a:endParaRPr>
                    </a:p>
                    <a:p>
                      <a:pPr marL="0" marR="0">
                        <a:lnSpc>
                          <a:spcPct val="107000"/>
                        </a:lnSpc>
                        <a:spcBef>
                          <a:spcPts val="0"/>
                        </a:spcBef>
                        <a:spcAft>
                          <a:spcPts val="0"/>
                        </a:spcAft>
                        <a:tabLst>
                          <a:tab pos="1203960" algn="l"/>
                        </a:tabLst>
                      </a:pPr>
                      <a:r>
                        <a:rPr lang="en-US" sz="2000" b="1" dirty="0">
                          <a:solidFill>
                            <a:schemeClr val="tx1"/>
                          </a:solidFill>
                          <a:effectLst/>
                        </a:rPr>
                        <a:t>(1.30)</a:t>
                      </a:r>
                      <a:r>
                        <a:rPr lang="en-US" sz="2000" b="1" baseline="30000" dirty="0">
                          <a:solidFill>
                            <a:schemeClr val="tx1"/>
                          </a:solidFill>
                          <a:effectLst/>
                        </a:rPr>
                        <a:t>4</a:t>
                      </a:r>
                      <a:endParaRPr lang="en-US" sz="2000" b="1" dirty="0">
                        <a:solidFill>
                          <a:schemeClr val="tx1"/>
                        </a:solidFill>
                        <a:effectLst/>
                      </a:endParaRPr>
                    </a:p>
                    <a:p>
                      <a:pPr marL="0" marR="0">
                        <a:lnSpc>
                          <a:spcPct val="107000"/>
                        </a:lnSpc>
                        <a:spcBef>
                          <a:spcPts val="0"/>
                        </a:spcBef>
                        <a:spcAft>
                          <a:spcPts val="0"/>
                        </a:spcAft>
                        <a:tabLst>
                          <a:tab pos="1203960" algn="l"/>
                        </a:tabLst>
                      </a:pPr>
                      <a:r>
                        <a:rPr lang="en-US" sz="2000" b="1" dirty="0">
                          <a:solidFill>
                            <a:schemeClr val="tx1"/>
                          </a:solidFill>
                          <a:effectLst/>
                        </a:rPr>
                        <a:t>(1.30)</a:t>
                      </a:r>
                      <a:r>
                        <a:rPr lang="en-US" sz="2000" b="1" baseline="30000" dirty="0">
                          <a:solidFill>
                            <a:schemeClr val="tx1"/>
                          </a:solidFill>
                          <a:effectLst/>
                        </a:rPr>
                        <a:t>5</a:t>
                      </a:r>
                      <a:endParaRPr lang="en-US" sz="2000" b="1" dirty="0">
                        <a:solidFill>
                          <a:schemeClr val="tx1"/>
                        </a:solidFill>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a:txBody>
                    <a:bodyPr/>
                    <a:lstStyle/>
                    <a:p>
                      <a:pPr marL="0" marR="0">
                        <a:lnSpc>
                          <a:spcPct val="107000"/>
                        </a:lnSpc>
                        <a:spcBef>
                          <a:spcPts val="0"/>
                        </a:spcBef>
                        <a:spcAft>
                          <a:spcPts val="0"/>
                        </a:spcAft>
                        <a:tabLst>
                          <a:tab pos="1203960" algn="l"/>
                        </a:tabLst>
                      </a:pPr>
                      <a:r>
                        <a:rPr lang="en-US" sz="2000" b="1" dirty="0">
                          <a:solidFill>
                            <a:schemeClr val="tx1"/>
                          </a:solidFill>
                          <a:effectLst/>
                        </a:rPr>
                        <a:t>169,000.00</a:t>
                      </a:r>
                    </a:p>
                    <a:p>
                      <a:pPr marL="0" marR="0">
                        <a:lnSpc>
                          <a:spcPct val="107000"/>
                        </a:lnSpc>
                        <a:spcBef>
                          <a:spcPts val="0"/>
                        </a:spcBef>
                        <a:spcAft>
                          <a:spcPts val="0"/>
                        </a:spcAft>
                        <a:tabLst>
                          <a:tab pos="1203960" algn="l"/>
                        </a:tabLst>
                      </a:pPr>
                      <a:r>
                        <a:rPr lang="en-US" sz="2000" b="1" dirty="0">
                          <a:solidFill>
                            <a:schemeClr val="tx1"/>
                          </a:solidFill>
                          <a:effectLst/>
                        </a:rPr>
                        <a:t>142,000.00</a:t>
                      </a:r>
                    </a:p>
                    <a:p>
                      <a:pPr marL="0" marR="0">
                        <a:lnSpc>
                          <a:spcPct val="107000"/>
                        </a:lnSpc>
                        <a:spcBef>
                          <a:spcPts val="0"/>
                        </a:spcBef>
                        <a:spcAft>
                          <a:spcPts val="0"/>
                        </a:spcAft>
                        <a:tabLst>
                          <a:tab pos="1203960" algn="l"/>
                        </a:tabLst>
                      </a:pPr>
                      <a:r>
                        <a:rPr lang="en-US" sz="2000" b="1" dirty="0">
                          <a:solidFill>
                            <a:schemeClr val="tx1"/>
                          </a:solidFill>
                          <a:effectLst/>
                        </a:rPr>
                        <a:t>118,000.00</a:t>
                      </a:r>
                    </a:p>
                    <a:p>
                      <a:pPr marL="0" marR="0">
                        <a:lnSpc>
                          <a:spcPct val="107000"/>
                        </a:lnSpc>
                        <a:spcBef>
                          <a:spcPts val="0"/>
                        </a:spcBef>
                        <a:spcAft>
                          <a:spcPts val="0"/>
                        </a:spcAft>
                        <a:tabLst>
                          <a:tab pos="1203960" algn="l"/>
                        </a:tabLst>
                      </a:pPr>
                      <a:r>
                        <a:rPr lang="en-US" sz="2000" b="1" dirty="0">
                          <a:solidFill>
                            <a:schemeClr val="tx1"/>
                          </a:solidFill>
                          <a:effectLst/>
                        </a:rPr>
                        <a:t>  70,000.00</a:t>
                      </a:r>
                    </a:p>
                    <a:p>
                      <a:pPr marL="0" marR="0">
                        <a:lnSpc>
                          <a:spcPct val="107000"/>
                        </a:lnSpc>
                        <a:spcBef>
                          <a:spcPts val="0"/>
                        </a:spcBef>
                        <a:spcAft>
                          <a:spcPts val="0"/>
                        </a:spcAft>
                        <a:tabLst>
                          <a:tab pos="1203960" algn="l"/>
                        </a:tabLst>
                      </a:pPr>
                      <a:r>
                        <a:rPr lang="en-US" sz="2000" b="1" dirty="0">
                          <a:solidFill>
                            <a:schemeClr val="tx1"/>
                          </a:solidFill>
                          <a:effectLst/>
                        </a:rPr>
                        <a:t>  54,000.00</a:t>
                      </a:r>
                      <a:endParaRPr lang="en-US" sz="2000" b="1" dirty="0">
                        <a:solidFill>
                          <a:schemeClr val="tx1"/>
                        </a:solidFill>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r>
              <a:tr h="705188">
                <a:tc gridSpan="2">
                  <a:txBody>
                    <a:bodyPr/>
                    <a:lstStyle/>
                    <a:p>
                      <a:pPr marL="0" marR="0">
                        <a:lnSpc>
                          <a:spcPct val="107000"/>
                        </a:lnSpc>
                        <a:spcBef>
                          <a:spcPts val="0"/>
                        </a:spcBef>
                        <a:spcAft>
                          <a:spcPts val="0"/>
                        </a:spcAft>
                        <a:tabLst>
                          <a:tab pos="1203960" algn="l"/>
                        </a:tabLst>
                      </a:pPr>
                      <a:r>
                        <a:rPr lang="en-US" sz="4000" dirty="0">
                          <a:solidFill>
                            <a:schemeClr val="tx1"/>
                          </a:solidFill>
                          <a:effectLst/>
                        </a:rPr>
                        <a:t>PV</a:t>
                      </a:r>
                      <a:endParaRPr lang="en-US" sz="4000" dirty="0">
                        <a:solidFill>
                          <a:schemeClr val="tx1"/>
                        </a:solidFill>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hMerge="1">
                  <a:txBody>
                    <a:bodyPr/>
                    <a:lstStyle/>
                    <a:p>
                      <a:endParaRPr lang="en-US"/>
                    </a:p>
                  </a:txBody>
                  <a:tcPr/>
                </a:tc>
                <a:tc>
                  <a:txBody>
                    <a:bodyPr/>
                    <a:lstStyle/>
                    <a:p>
                      <a:pPr marL="0" marR="0">
                        <a:lnSpc>
                          <a:spcPct val="107000"/>
                        </a:lnSpc>
                        <a:spcBef>
                          <a:spcPts val="0"/>
                        </a:spcBef>
                        <a:spcAft>
                          <a:spcPts val="0"/>
                        </a:spcAft>
                        <a:tabLst>
                          <a:tab pos="1203960" algn="l"/>
                        </a:tabLst>
                      </a:pPr>
                      <a:r>
                        <a:rPr lang="en-US" sz="2000" b="1" dirty="0">
                          <a:effectLst/>
                        </a:rPr>
                        <a:t> </a:t>
                      </a:r>
                      <a:endParaRPr lang="en-US" sz="2000" b="1" dirty="0">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a:txBody>
                    <a:bodyPr/>
                    <a:lstStyle/>
                    <a:p>
                      <a:pPr marL="0" marR="0">
                        <a:lnSpc>
                          <a:spcPct val="107000"/>
                        </a:lnSpc>
                        <a:spcBef>
                          <a:spcPts val="0"/>
                        </a:spcBef>
                        <a:spcAft>
                          <a:spcPts val="0"/>
                        </a:spcAft>
                        <a:tabLst>
                          <a:tab pos="1203960" algn="l"/>
                        </a:tabLst>
                      </a:pPr>
                      <a:r>
                        <a:rPr lang="en-US" sz="2000" b="1">
                          <a:effectLst/>
                        </a:rPr>
                        <a:t>611,000.00</a:t>
                      </a:r>
                      <a:endParaRPr lang="en-US" sz="2000" b="1">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a:txBody>
                    <a:bodyPr/>
                    <a:lstStyle/>
                    <a:p>
                      <a:pPr marL="0" marR="0">
                        <a:lnSpc>
                          <a:spcPct val="107000"/>
                        </a:lnSpc>
                        <a:spcBef>
                          <a:spcPts val="0"/>
                        </a:spcBef>
                        <a:spcAft>
                          <a:spcPts val="0"/>
                        </a:spcAft>
                        <a:tabLst>
                          <a:tab pos="1203960" algn="l"/>
                        </a:tabLst>
                      </a:pPr>
                      <a:r>
                        <a:rPr lang="en-US" sz="2000" b="1">
                          <a:effectLst/>
                        </a:rPr>
                        <a:t> </a:t>
                      </a:r>
                      <a:endParaRPr lang="en-US" sz="2000" b="1">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a:txBody>
                    <a:bodyPr/>
                    <a:lstStyle/>
                    <a:p>
                      <a:pPr marL="0" marR="0">
                        <a:lnSpc>
                          <a:spcPct val="107000"/>
                        </a:lnSpc>
                        <a:spcBef>
                          <a:spcPts val="0"/>
                        </a:spcBef>
                        <a:spcAft>
                          <a:spcPts val="0"/>
                        </a:spcAft>
                        <a:tabLst>
                          <a:tab pos="1203960" algn="l"/>
                        </a:tabLst>
                      </a:pPr>
                      <a:r>
                        <a:rPr lang="en-US" sz="2000" b="1">
                          <a:effectLst/>
                        </a:rPr>
                        <a:t>553,000.00</a:t>
                      </a:r>
                      <a:endParaRPr lang="en-US" sz="2000" b="1">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r>
              <a:tr h="703978">
                <a:tc gridSpan="2">
                  <a:txBody>
                    <a:bodyPr/>
                    <a:lstStyle/>
                    <a:p>
                      <a:pPr marL="0" marR="0">
                        <a:lnSpc>
                          <a:spcPct val="107000"/>
                        </a:lnSpc>
                        <a:spcBef>
                          <a:spcPts val="0"/>
                        </a:spcBef>
                        <a:spcAft>
                          <a:spcPts val="0"/>
                        </a:spcAft>
                        <a:tabLst>
                          <a:tab pos="1203960" algn="l"/>
                        </a:tabLst>
                      </a:pPr>
                      <a:r>
                        <a:rPr lang="en-US" sz="4400" b="1" dirty="0">
                          <a:solidFill>
                            <a:schemeClr val="tx1"/>
                          </a:solidFill>
                          <a:effectLst/>
                        </a:rPr>
                        <a:t>NPV</a:t>
                      </a:r>
                      <a:endParaRPr lang="en-US" sz="4400" b="1" dirty="0">
                        <a:solidFill>
                          <a:schemeClr val="tx1"/>
                        </a:solidFill>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hMerge="1">
                  <a:txBody>
                    <a:bodyPr/>
                    <a:lstStyle/>
                    <a:p>
                      <a:endParaRPr lang="en-US"/>
                    </a:p>
                  </a:txBody>
                  <a:tcPr/>
                </a:tc>
                <a:tc>
                  <a:txBody>
                    <a:bodyPr/>
                    <a:lstStyle/>
                    <a:p>
                      <a:pPr marL="0" marR="0">
                        <a:lnSpc>
                          <a:spcPct val="107000"/>
                        </a:lnSpc>
                        <a:spcBef>
                          <a:spcPts val="0"/>
                        </a:spcBef>
                        <a:spcAft>
                          <a:spcPts val="0"/>
                        </a:spcAft>
                        <a:tabLst>
                          <a:tab pos="1203960" algn="l"/>
                        </a:tabLst>
                      </a:pPr>
                      <a:r>
                        <a:rPr lang="en-US" sz="2000" b="1">
                          <a:effectLst/>
                        </a:rPr>
                        <a:t> </a:t>
                      </a:r>
                      <a:endParaRPr lang="en-US" sz="2000" b="1">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a:txBody>
                    <a:bodyPr/>
                    <a:lstStyle/>
                    <a:p>
                      <a:pPr marL="0" marR="0">
                        <a:lnSpc>
                          <a:spcPct val="107000"/>
                        </a:lnSpc>
                        <a:spcBef>
                          <a:spcPts val="0"/>
                        </a:spcBef>
                        <a:spcAft>
                          <a:spcPts val="0"/>
                        </a:spcAft>
                        <a:tabLst>
                          <a:tab pos="1203960" algn="l"/>
                        </a:tabLst>
                      </a:pPr>
                      <a:r>
                        <a:rPr lang="en-US" sz="2000" b="1">
                          <a:effectLst/>
                        </a:rPr>
                        <a:t>           11.00</a:t>
                      </a:r>
                      <a:endParaRPr lang="en-US" sz="2000" b="1">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a:txBody>
                    <a:bodyPr/>
                    <a:lstStyle/>
                    <a:p>
                      <a:pPr marL="0" marR="0">
                        <a:lnSpc>
                          <a:spcPct val="107000"/>
                        </a:lnSpc>
                        <a:spcBef>
                          <a:spcPts val="0"/>
                        </a:spcBef>
                        <a:spcAft>
                          <a:spcPts val="0"/>
                        </a:spcAft>
                        <a:tabLst>
                          <a:tab pos="1203960" algn="l"/>
                        </a:tabLst>
                      </a:pPr>
                      <a:r>
                        <a:rPr lang="en-US" sz="2000" b="1">
                          <a:effectLst/>
                        </a:rPr>
                        <a:t> </a:t>
                      </a:r>
                      <a:endParaRPr lang="en-US" sz="2000" b="1">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c>
                  <a:txBody>
                    <a:bodyPr/>
                    <a:lstStyle/>
                    <a:p>
                      <a:pPr marL="342900" marR="0" lvl="0" indent="-342900">
                        <a:lnSpc>
                          <a:spcPct val="107000"/>
                        </a:lnSpc>
                        <a:spcBef>
                          <a:spcPts val="0"/>
                        </a:spcBef>
                        <a:spcAft>
                          <a:spcPts val="0"/>
                        </a:spcAft>
                        <a:buFont typeface="Times New Roman" panose="02020603050405020304" pitchFamily="18" charset="0"/>
                        <a:buChar char="-"/>
                        <a:tabLst>
                          <a:tab pos="1203960" algn="l"/>
                        </a:tabLst>
                      </a:pPr>
                      <a:r>
                        <a:rPr lang="en-US" sz="2000" b="1" dirty="0">
                          <a:effectLst/>
                        </a:rPr>
                        <a:t>47.00</a:t>
                      </a:r>
                      <a:endParaRPr lang="en-US" sz="2000" b="1" dirty="0">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tc>
              </a:tr>
            </a:tbl>
          </a:graphicData>
        </a:graphic>
      </p:graphicFrame>
      <p:sp>
        <p:nvSpPr>
          <p:cNvPr id="4" name="Rectangle 3"/>
          <p:cNvSpPr/>
          <p:nvPr/>
        </p:nvSpPr>
        <p:spPr>
          <a:xfrm>
            <a:off x="518160" y="6918960"/>
            <a:ext cx="10271760" cy="553357"/>
          </a:xfrm>
          <a:prstGeom prst="rect">
            <a:avLst/>
          </a:prstGeom>
        </p:spPr>
        <p:txBody>
          <a:bodyPr wrap="square">
            <a:spAutoFit/>
          </a:bodyPr>
          <a:lstStyle/>
          <a:p>
            <a:pPr>
              <a:lnSpc>
                <a:spcPct val="107000"/>
              </a:lnSpc>
              <a:spcAft>
                <a:spcPts val="800"/>
              </a:spcAft>
              <a:tabLst>
                <a:tab pos="1203960" algn="l"/>
              </a:tabLst>
            </a:pPr>
            <a:r>
              <a:rPr lang="en-US" sz="2800" b="1" dirty="0">
                <a:latin typeface="Times New Roman" panose="02020603050405020304" pitchFamily="18" charset="0"/>
                <a:ea typeface="Calibri" panose="020F0502020204030204" pitchFamily="34" charset="0"/>
                <a:cs typeface="SimSun" panose="02010600030101010101" pitchFamily="2" charset="-122"/>
              </a:rPr>
              <a:t>IRR = 25 + 5(11/58) = 25 + 0.95 = 25.95%</a:t>
            </a:r>
            <a:endParaRPr lang="en-US" sz="2800" dirty="0">
              <a:effectLst/>
              <a:latin typeface="Calibri" panose="020F0502020204030204" pitchFamily="34" charset="0"/>
              <a:ea typeface="Calibri" panose="020F0502020204030204" pitchFamily="34" charset="0"/>
              <a:cs typeface="SimSun" panose="02010600030101010101" pitchFamily="2" charset="-122"/>
            </a:endParaRPr>
          </a:p>
        </p:txBody>
      </p:sp>
    </p:spTree>
    <p:extLst>
      <p:ext uri="{BB962C8B-B14F-4D97-AF65-F5344CB8AC3E}">
        <p14:creationId xmlns:p14="http://schemas.microsoft.com/office/powerpoint/2010/main" val="1267779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4" y="731520"/>
            <a:ext cx="10317909" cy="807720"/>
          </a:xfrm>
        </p:spPr>
        <p:txBody>
          <a:bodyPr/>
          <a:lstStyle/>
          <a:p>
            <a:r>
              <a:rPr lang="en-US" dirty="0" smtClean="0">
                <a:solidFill>
                  <a:schemeClr val="tx1"/>
                </a:solidFill>
              </a:rPr>
              <a:t>MERITS AND DEMERITS OF IRR</a:t>
            </a:r>
            <a:endParaRPr lang="en-US" dirty="0">
              <a:solidFill>
                <a:schemeClr val="tx1"/>
              </a:solidFill>
            </a:endParaRPr>
          </a:p>
        </p:txBody>
      </p:sp>
      <p:sp>
        <p:nvSpPr>
          <p:cNvPr id="3" name="Text Placeholder 2"/>
          <p:cNvSpPr>
            <a:spLocks noGrp="1"/>
          </p:cNvSpPr>
          <p:nvPr>
            <p:ph type="body" idx="1"/>
          </p:nvPr>
        </p:nvSpPr>
        <p:spPr>
          <a:xfrm>
            <a:off x="658494" y="1646633"/>
            <a:ext cx="5022748" cy="691514"/>
          </a:xfrm>
        </p:spPr>
        <p:txBody>
          <a:bodyPr/>
          <a:lstStyle/>
          <a:p>
            <a:r>
              <a:rPr lang="en-US" b="1" dirty="0" smtClean="0"/>
              <a:t>MERITS</a:t>
            </a:r>
            <a:endParaRPr lang="en-US" b="1" dirty="0"/>
          </a:p>
        </p:txBody>
      </p:sp>
      <p:sp>
        <p:nvSpPr>
          <p:cNvPr id="4" name="Content Placeholder 3"/>
          <p:cNvSpPr>
            <a:spLocks noGrp="1"/>
          </p:cNvSpPr>
          <p:nvPr>
            <p:ph sz="half" idx="2"/>
          </p:nvPr>
        </p:nvSpPr>
        <p:spPr>
          <a:xfrm>
            <a:off x="658494" y="2553174"/>
            <a:ext cx="5132706" cy="4350545"/>
          </a:xfrm>
        </p:spPr>
        <p:txBody>
          <a:bodyPr>
            <a:normAutofit fontScale="92500" lnSpcReduction="20000"/>
          </a:bodyPr>
          <a:lstStyle/>
          <a:p>
            <a:pPr lvl="0"/>
            <a:r>
              <a:rPr lang="en-US" sz="2800" b="1" i="1" dirty="0">
                <a:latin typeface="Times New Roman" panose="02020603050405020304" pitchFamily="18" charset="0"/>
                <a:cs typeface="Times New Roman" panose="02020603050405020304" pitchFamily="18" charset="0"/>
              </a:rPr>
              <a:t>Considers Time Value of Money</a:t>
            </a:r>
            <a:endParaRPr lang="en-US" sz="2800" dirty="0">
              <a:latin typeface="Times New Roman" panose="02020603050405020304" pitchFamily="18" charset="0"/>
              <a:cs typeface="Times New Roman" panose="02020603050405020304" pitchFamily="18" charset="0"/>
            </a:endParaRPr>
          </a:p>
          <a:p>
            <a:pPr lvl="0"/>
            <a:r>
              <a:rPr lang="en-US" sz="2800" b="1" i="1" dirty="0">
                <a:latin typeface="Times New Roman" panose="02020603050405020304" pitchFamily="18" charset="0"/>
                <a:cs typeface="Times New Roman" panose="02020603050405020304" pitchFamily="18" charset="0"/>
              </a:rPr>
              <a:t>Single Metric for Comparison</a:t>
            </a:r>
            <a:r>
              <a:rPr lang="en-US" sz="2800" dirty="0">
                <a:latin typeface="Times New Roman" panose="02020603050405020304" pitchFamily="18" charset="0"/>
                <a:cs typeface="Times New Roman" panose="02020603050405020304" pitchFamily="18" charset="0"/>
              </a:rPr>
              <a:t>: IRR provides a single rate that agribusiness managers can compare to the company's cost of capital. If the IRR exceeds the cost of capital, the project is </a:t>
            </a:r>
            <a:r>
              <a:rPr lang="en-US" sz="2800" dirty="0" smtClean="0">
                <a:latin typeface="Times New Roman" panose="02020603050405020304" pitchFamily="18" charset="0"/>
                <a:cs typeface="Times New Roman" panose="02020603050405020304" pitchFamily="18" charset="0"/>
              </a:rPr>
              <a:t>favorable.</a:t>
            </a:r>
            <a:endParaRPr lang="en-US" sz="2800" dirty="0">
              <a:latin typeface="Times New Roman" panose="02020603050405020304" pitchFamily="18" charset="0"/>
              <a:cs typeface="Times New Roman" panose="02020603050405020304" pitchFamily="18" charset="0"/>
            </a:endParaRPr>
          </a:p>
          <a:p>
            <a:pPr lvl="0"/>
            <a:r>
              <a:rPr lang="en-US" sz="2800" b="1" i="1" dirty="0">
                <a:latin typeface="Times New Roman" panose="02020603050405020304" pitchFamily="18" charset="0"/>
                <a:cs typeface="Times New Roman" panose="02020603050405020304" pitchFamily="18" charset="0"/>
              </a:rPr>
              <a:t>Objective Decision Making</a:t>
            </a:r>
            <a:r>
              <a:rPr lang="en-US" sz="2800" dirty="0">
                <a:latin typeface="Times New Roman" panose="02020603050405020304" pitchFamily="18" charset="0"/>
                <a:cs typeface="Times New Roman" panose="02020603050405020304" pitchFamily="18" charset="0"/>
              </a:rPr>
              <a:t>: Agribusinesses can objectively select projects based on their IRR compared to the cost of capital.</a:t>
            </a:r>
          </a:p>
          <a:p>
            <a:endParaRPr lang="en-US" dirty="0"/>
          </a:p>
        </p:txBody>
      </p:sp>
      <p:sp>
        <p:nvSpPr>
          <p:cNvPr id="5" name="Text Placeholder 4"/>
          <p:cNvSpPr>
            <a:spLocks noGrp="1"/>
          </p:cNvSpPr>
          <p:nvPr>
            <p:ph type="body" sz="quarter" idx="3"/>
          </p:nvPr>
        </p:nvSpPr>
        <p:spPr>
          <a:xfrm>
            <a:off x="5969848" y="1646633"/>
            <a:ext cx="5022742" cy="691514"/>
          </a:xfrm>
        </p:spPr>
        <p:txBody>
          <a:bodyPr/>
          <a:lstStyle/>
          <a:p>
            <a:r>
              <a:rPr lang="en-US" b="1" dirty="0" smtClean="0"/>
              <a:t>DEMERITS</a:t>
            </a:r>
            <a:endParaRPr lang="en-US" b="1" dirty="0"/>
          </a:p>
        </p:txBody>
      </p:sp>
      <p:sp>
        <p:nvSpPr>
          <p:cNvPr id="6" name="Content Placeholder 5"/>
          <p:cNvSpPr>
            <a:spLocks noGrp="1"/>
          </p:cNvSpPr>
          <p:nvPr>
            <p:ph sz="quarter" idx="4"/>
          </p:nvPr>
        </p:nvSpPr>
        <p:spPr>
          <a:xfrm>
            <a:off x="5969850" y="2553175"/>
            <a:ext cx="5338230" cy="4350544"/>
          </a:xfrm>
        </p:spPr>
        <p:txBody>
          <a:bodyPr>
            <a:normAutofit/>
          </a:bodyPr>
          <a:lstStyle/>
          <a:p>
            <a:pPr lvl="0"/>
            <a:r>
              <a:rPr lang="en-US" sz="2800" b="1" i="1" dirty="0">
                <a:latin typeface="Times New Roman" panose="02020603050405020304" pitchFamily="18" charset="0"/>
                <a:cs typeface="Times New Roman" panose="02020603050405020304" pitchFamily="18" charset="0"/>
              </a:rPr>
              <a:t>Multiple IRRs</a:t>
            </a:r>
            <a:r>
              <a:rPr lang="en-US" sz="2800" dirty="0">
                <a:latin typeface="Times New Roman" panose="02020603050405020304" pitchFamily="18" charset="0"/>
                <a:cs typeface="Times New Roman" panose="02020603050405020304" pitchFamily="18" charset="0"/>
              </a:rPr>
              <a:t>: Complex project cash flows may lead to multiple IRRs, making interpretation challenging.</a:t>
            </a:r>
          </a:p>
          <a:p>
            <a:r>
              <a:rPr lang="en-US" sz="2800" b="1" i="1" dirty="0">
                <a:latin typeface="Times New Roman" panose="02020603050405020304" pitchFamily="18" charset="0"/>
                <a:cs typeface="Times New Roman" panose="02020603050405020304" pitchFamily="18" charset="0"/>
              </a:rPr>
              <a:t>Potential for Misinterpretation</a:t>
            </a:r>
            <a:r>
              <a:rPr lang="en-US" sz="2800" dirty="0">
                <a:latin typeface="Times New Roman" panose="02020603050405020304" pitchFamily="18" charset="0"/>
                <a:cs typeface="Times New Roman" panose="02020603050405020304" pitchFamily="18" charset="0"/>
              </a:rPr>
              <a:t>: Agribusiness managers may misinterpret IRR results when the cash flows change direction multiple times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68172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6523" y="263769"/>
            <a:ext cx="12573000" cy="7616059"/>
          </a:xfrm>
          <a:prstGeom prst="rect">
            <a:avLst/>
          </a:prstGeom>
        </p:spPr>
        <p:txBody>
          <a:bodyPr wrap="square">
            <a:spAutoFit/>
          </a:bodyPr>
          <a:lstStyle/>
          <a:p>
            <a:pPr>
              <a:lnSpc>
                <a:spcPct val="107000"/>
              </a:lnSpc>
              <a:spcAft>
                <a:spcPts val="800"/>
              </a:spcAft>
              <a:tabLst>
                <a:tab pos="1203960" algn="l"/>
              </a:tabLst>
            </a:pPr>
            <a:r>
              <a:rPr lang="en-US" sz="3200" b="1" i="1" u="sng" dirty="0">
                <a:latin typeface="Algerian" panose="04020705040A02060702" pitchFamily="82" charset="0"/>
                <a:ea typeface="Calibri" panose="020F0502020204030204" pitchFamily="34" charset="0"/>
                <a:cs typeface="Times New Roman" panose="02020603050405020304" pitchFamily="18" charset="0"/>
              </a:rPr>
              <a:t>PROFITABILITY </a:t>
            </a:r>
            <a:r>
              <a:rPr lang="en-US" sz="3200" b="1" i="1" u="sng" dirty="0" smtClean="0">
                <a:latin typeface="Algerian" panose="04020705040A02060702" pitchFamily="82" charset="0"/>
                <a:ea typeface="Calibri" panose="020F0502020204030204" pitchFamily="34" charset="0"/>
                <a:cs typeface="Times New Roman" panose="02020603050405020304" pitchFamily="18" charset="0"/>
              </a:rPr>
              <a:t>INDEX.</a:t>
            </a:r>
          </a:p>
          <a:p>
            <a:pPr marL="457200" indent="-457200">
              <a:lnSpc>
                <a:spcPct val="107000"/>
              </a:lnSpc>
              <a:spcAft>
                <a:spcPts val="800"/>
              </a:spcAft>
              <a:buFont typeface="Wingdings" panose="05000000000000000000" pitchFamily="2" charset="2"/>
              <a:buChar char="v"/>
              <a:tabLst>
                <a:tab pos="1203960" algn="l"/>
              </a:tabLs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4000" dirty="0">
                <a:latin typeface="Times New Roman" panose="02020603050405020304" pitchFamily="18" charset="0"/>
                <a:ea typeface="Calibri" panose="020F0502020204030204" pitchFamily="34" charset="0"/>
                <a:cs typeface="Times New Roman" panose="02020603050405020304" pitchFamily="18" charset="0"/>
              </a:rPr>
              <a:t>Profitability Index is computed by dividing the present value of cash inflows of the capital investment by the present value of cash outflows of the capital investment</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v"/>
              <a:tabLst>
                <a:tab pos="1203960" algn="l"/>
              </a:tabLst>
            </a:pPr>
            <a:r>
              <a:rPr lang="en-US" sz="4000" b="1" i="1" dirty="0" smtClean="0">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Times New Roman" panose="02020603050405020304" pitchFamily="18" charset="0"/>
              </a:rPr>
              <a:t>NOTE</a:t>
            </a:r>
            <a:r>
              <a:rPr lang="en-US" sz="4000" b="1" i="1" dirty="0">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Times New Roman" panose="02020603050405020304" pitchFamily="18" charset="0"/>
              </a:rPr>
              <a:t>:</a:t>
            </a:r>
          </a:p>
          <a:p>
            <a:pPr>
              <a:lnSpc>
                <a:spcPct val="107000"/>
              </a:lnSpc>
              <a:spcAft>
                <a:spcPts val="800"/>
              </a:spcAft>
              <a:tabLst>
                <a:tab pos="1203960" algn="l"/>
              </a:tabLst>
            </a:pPr>
            <a:r>
              <a:rPr lang="en-US" sz="4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smtClean="0">
                <a:latin typeface="Times New Roman" panose="02020603050405020304" pitchFamily="18" charset="0"/>
                <a:ea typeface="Calibri" panose="020F0502020204030204" pitchFamily="34" charset="0"/>
                <a:cs typeface="Times New Roman" panose="02020603050405020304" pitchFamily="18" charset="0"/>
              </a:rPr>
              <a:t>Profitability </a:t>
            </a:r>
            <a:r>
              <a:rPr lang="en-US" sz="3200" b="1" i="1" dirty="0">
                <a:latin typeface="Times New Roman" panose="02020603050405020304" pitchFamily="18" charset="0"/>
                <a:ea typeface="Calibri" panose="020F0502020204030204" pitchFamily="34" charset="0"/>
                <a:cs typeface="Times New Roman" panose="02020603050405020304" pitchFamily="18" charset="0"/>
              </a:rPr>
              <a:t>Index</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 Present Value of Cash </a:t>
            </a:r>
            <a:r>
              <a:rPr lang="en-US" sz="3200" b="1" i="1" dirty="0">
                <a:latin typeface="Times New Roman" panose="02020603050405020304" pitchFamily="18" charset="0"/>
                <a:ea typeface="Calibri" panose="020F0502020204030204" pitchFamily="34" charset="0"/>
                <a:cs typeface="Times New Roman" panose="02020603050405020304" pitchFamily="18" charset="0"/>
              </a:rPr>
              <a:t>Inflows</a:t>
            </a:r>
            <a:r>
              <a:rPr lang="en-US" sz="3200" b="1" dirty="0">
                <a:latin typeface="Algerian" panose="04020705040A02060702" pitchFamily="82" charset="0"/>
                <a:ea typeface="Calibri" panose="020F0502020204030204" pitchFamily="34" charset="0"/>
                <a:cs typeface="Times New Roman" panose="02020603050405020304" pitchFamily="18" charset="0"/>
              </a:rPr>
              <a:t> </a:t>
            </a:r>
            <a:r>
              <a:rPr lang="en-US" sz="3200" b="1" dirty="0" smtClean="0">
                <a:latin typeface="Algerian" panose="04020705040A02060702" pitchFamily="82" charset="0"/>
                <a:ea typeface="Calibri" panose="020F0502020204030204" pitchFamily="34" charset="0"/>
                <a:cs typeface="Times New Roman" panose="02020603050405020304" pitchFamily="18" charset="0"/>
              </a:rPr>
              <a:t>/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Present </a:t>
            </a:r>
            <a:r>
              <a:rPr lang="en-US" sz="3200" dirty="0">
                <a:latin typeface="Times New Roman" panose="02020603050405020304" pitchFamily="18" charset="0"/>
                <a:ea typeface="Calibri" panose="020F0502020204030204" pitchFamily="34" charset="0"/>
                <a:cs typeface="Times New Roman" panose="02020603050405020304" pitchFamily="18" charset="0"/>
              </a:rPr>
              <a:t>Value of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Cash </a:t>
            </a:r>
            <a:r>
              <a:rPr lang="en-US" sz="3200" b="1" i="1" dirty="0">
                <a:latin typeface="Times New Roman" panose="02020603050405020304" pitchFamily="18" charset="0"/>
                <a:ea typeface="Calibri" panose="020F0502020204030204" pitchFamily="34" charset="0"/>
                <a:cs typeface="Times New Roman" panose="02020603050405020304" pitchFamily="18" charset="0"/>
              </a:rPr>
              <a:t>Outflows</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203960" algn="l"/>
              </a:tabLst>
            </a:pPr>
            <a:r>
              <a:rPr lang="en-US" sz="4000" b="1" i="1" dirty="0">
                <a:latin typeface="Calibri" panose="020F0502020204030204" pitchFamily="34" charset="0"/>
                <a:ea typeface="Calibri" panose="020F0502020204030204" pitchFamily="34" charset="0"/>
                <a:cs typeface="Times New Roman" panose="02020603050405020304" pitchFamily="18" charset="0"/>
              </a:rPr>
              <a:t> </a:t>
            </a:r>
            <a:r>
              <a:rPr lang="en-US" sz="40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4000" b="1" i="1" dirty="0" smtClean="0">
                <a:latin typeface="Times New Roman" panose="02020603050405020304" pitchFamily="18" charset="0"/>
                <a:ea typeface="Calibri" panose="020F0502020204030204" pitchFamily="34" charset="0"/>
                <a:cs typeface="Times New Roman" panose="02020603050405020304" pitchFamily="18" charset="0"/>
              </a:rPr>
              <a:t>Profitability </a:t>
            </a:r>
            <a:r>
              <a:rPr lang="en-US" sz="4000" b="1" i="1" dirty="0">
                <a:latin typeface="Times New Roman" panose="02020603050405020304" pitchFamily="18" charset="0"/>
                <a:ea typeface="Calibri" panose="020F0502020204030204" pitchFamily="34" charset="0"/>
                <a:cs typeface="Times New Roman" panose="02020603050405020304" pitchFamily="18" charset="0"/>
              </a:rPr>
              <a:t>Index Rule</a:t>
            </a:r>
            <a:r>
              <a:rPr lang="en-US" sz="4000" dirty="0">
                <a:latin typeface="Times New Roman" panose="02020603050405020304" pitchFamily="18" charset="0"/>
                <a:ea typeface="Calibri" panose="020F0502020204030204" pitchFamily="34" charset="0"/>
                <a:cs typeface="Times New Roman" panose="02020603050405020304" pitchFamily="18" charset="0"/>
              </a:rPr>
              <a:t> = </a:t>
            </a:r>
            <a:r>
              <a:rPr lang="en-US" sz="4000" b="1" i="1" dirty="0">
                <a:latin typeface="Times New Roman" panose="02020603050405020304" pitchFamily="18" charset="0"/>
                <a:ea typeface="Calibri" panose="020F0502020204030204" pitchFamily="34" charset="0"/>
                <a:cs typeface="Times New Roman" panose="02020603050405020304" pitchFamily="18" charset="0"/>
              </a:rPr>
              <a:t>Accept </a:t>
            </a:r>
            <a:r>
              <a:rPr lang="en-US" sz="4000" dirty="0">
                <a:latin typeface="Times New Roman" panose="02020603050405020304" pitchFamily="18" charset="0"/>
                <a:ea typeface="Calibri" panose="020F0502020204030204" pitchFamily="34" charset="0"/>
                <a:cs typeface="Times New Roman" panose="02020603050405020304" pitchFamily="18" charset="0"/>
              </a:rPr>
              <a:t>investments if the Profitability Index is greater than one and </a:t>
            </a:r>
            <a:r>
              <a:rPr lang="en-US" sz="4000" b="1" i="1" dirty="0">
                <a:latin typeface="Times New Roman" panose="02020603050405020304" pitchFamily="18" charset="0"/>
                <a:ea typeface="Calibri" panose="020F0502020204030204" pitchFamily="34" charset="0"/>
                <a:cs typeface="Times New Roman" panose="02020603050405020304" pitchFamily="18" charset="0"/>
              </a:rPr>
              <a:t>reject</a:t>
            </a:r>
            <a:r>
              <a:rPr lang="en-US" sz="4000" dirty="0">
                <a:latin typeface="Times New Roman" panose="02020603050405020304" pitchFamily="18" charset="0"/>
                <a:ea typeface="Calibri" panose="020F0502020204030204" pitchFamily="34" charset="0"/>
                <a:cs typeface="Times New Roman" panose="02020603050405020304" pitchFamily="18" charset="0"/>
              </a:rPr>
              <a:t> investments if the Profitability Index is less than 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681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5" name="Text 1"/>
          <p:cNvSpPr/>
          <p:nvPr/>
        </p:nvSpPr>
        <p:spPr>
          <a:xfrm>
            <a:off x="2612708" y="3019663"/>
            <a:ext cx="6665000" cy="618649"/>
          </a:xfrm>
          <a:prstGeom prst="rect">
            <a:avLst/>
          </a:prstGeom>
          <a:noFill/>
          <a:ln/>
        </p:spPr>
        <p:txBody>
          <a:bodyPr wrap="none" rtlCol="0" anchor="t"/>
          <a:lstStyle/>
          <a:p>
            <a:pPr marL="0" indent="0">
              <a:lnSpc>
                <a:spcPts val="4872"/>
              </a:lnSpc>
              <a:buNone/>
            </a:pPr>
            <a:endParaRPr lang="en-US" sz="3898" dirty="0">
              <a:latin typeface="Arial Black" panose="020B0A04020102020204" pitchFamily="34" charset="0"/>
            </a:endParaRPr>
          </a:p>
        </p:txBody>
      </p:sp>
      <p:sp>
        <p:nvSpPr>
          <p:cNvPr id="10" name="Text 6"/>
          <p:cNvSpPr/>
          <p:nvPr/>
        </p:nvSpPr>
        <p:spPr>
          <a:xfrm>
            <a:off x="3475792" y="4133136"/>
            <a:ext cx="2750344" cy="309324"/>
          </a:xfrm>
          <a:prstGeom prst="rect">
            <a:avLst/>
          </a:prstGeom>
          <a:noFill/>
          <a:ln/>
        </p:spPr>
        <p:txBody>
          <a:bodyPr wrap="none" rtlCol="0" anchor="t"/>
          <a:lstStyle/>
          <a:p>
            <a:pPr marL="0" indent="0" algn="r">
              <a:lnSpc>
                <a:spcPts val="2436"/>
              </a:lnSpc>
              <a:buNone/>
            </a:pPr>
            <a:endParaRPr lang="en-US" sz="1949" dirty="0">
              <a:latin typeface="Arial Black" panose="020B0A04020102020204" pitchFamily="34" charset="0"/>
            </a:endParaRPr>
          </a:p>
        </p:txBody>
      </p:sp>
      <p:sp>
        <p:nvSpPr>
          <p:cNvPr id="11" name="Text 7"/>
          <p:cNvSpPr/>
          <p:nvPr/>
        </p:nvSpPr>
        <p:spPr>
          <a:xfrm>
            <a:off x="2612708" y="4561165"/>
            <a:ext cx="3613428" cy="950119"/>
          </a:xfrm>
          <a:prstGeom prst="rect">
            <a:avLst/>
          </a:prstGeom>
          <a:noFill/>
          <a:ln/>
        </p:spPr>
        <p:txBody>
          <a:bodyPr wrap="square" rtlCol="0" anchor="t"/>
          <a:lstStyle/>
          <a:p>
            <a:pPr marL="0" indent="0" algn="r">
              <a:lnSpc>
                <a:spcPts val="2494"/>
              </a:lnSpc>
              <a:buNone/>
            </a:pPr>
            <a:r>
              <a:rPr lang="en-US" sz="1559" dirty="0" smtClean="0">
                <a:solidFill>
                  <a:srgbClr val="DCD7E5"/>
                </a:solidFill>
                <a:latin typeface="Heebo" pitchFamily="34" charset="0"/>
                <a:ea typeface="Heebo" pitchFamily="34" charset="-122"/>
                <a:cs typeface="Heebo" pitchFamily="34" charset="-120"/>
              </a:rPr>
              <a:t>.</a:t>
            </a:r>
            <a:endParaRPr lang="en-US" sz="1559" dirty="0"/>
          </a:p>
        </p:txBody>
      </p:sp>
      <p:sp>
        <p:nvSpPr>
          <p:cNvPr id="15" name="Text 11"/>
          <p:cNvSpPr/>
          <p:nvPr/>
        </p:nvSpPr>
        <p:spPr>
          <a:xfrm>
            <a:off x="8404027" y="5122902"/>
            <a:ext cx="2474952" cy="309324"/>
          </a:xfrm>
          <a:prstGeom prst="rect">
            <a:avLst/>
          </a:prstGeom>
          <a:noFill/>
          <a:ln/>
        </p:spPr>
        <p:txBody>
          <a:bodyPr wrap="none" rtlCol="0" anchor="t"/>
          <a:lstStyle/>
          <a:p>
            <a:pPr marL="0" indent="0" algn="l">
              <a:lnSpc>
                <a:spcPts val="2436"/>
              </a:lnSpc>
              <a:buNone/>
            </a:pPr>
            <a:endParaRPr lang="en-US" sz="1949" dirty="0">
              <a:latin typeface="Arial Black" panose="020B0A04020102020204" pitchFamily="34" charset="0"/>
            </a:endParaRPr>
          </a:p>
        </p:txBody>
      </p:sp>
      <p:sp>
        <p:nvSpPr>
          <p:cNvPr id="16" name="Text 12"/>
          <p:cNvSpPr/>
          <p:nvPr/>
        </p:nvSpPr>
        <p:spPr>
          <a:xfrm>
            <a:off x="8404027" y="5550932"/>
            <a:ext cx="3613547" cy="950119"/>
          </a:xfrm>
          <a:prstGeom prst="rect">
            <a:avLst/>
          </a:prstGeom>
          <a:noFill/>
          <a:ln/>
        </p:spPr>
        <p:txBody>
          <a:bodyPr wrap="square" rtlCol="0" anchor="t"/>
          <a:lstStyle/>
          <a:p>
            <a:pPr marL="0" indent="0" algn="l">
              <a:lnSpc>
                <a:spcPts val="2494"/>
              </a:lnSpc>
              <a:buNone/>
            </a:pPr>
            <a:endParaRPr lang="en-US" sz="2000" dirty="0"/>
          </a:p>
        </p:txBody>
      </p:sp>
      <p:sp>
        <p:nvSpPr>
          <p:cNvPr id="19" name="Text 15"/>
          <p:cNvSpPr/>
          <p:nvPr/>
        </p:nvSpPr>
        <p:spPr>
          <a:xfrm>
            <a:off x="7231320" y="6102668"/>
            <a:ext cx="167521" cy="371118"/>
          </a:xfrm>
          <a:prstGeom prst="rect">
            <a:avLst/>
          </a:prstGeom>
          <a:noFill/>
          <a:ln/>
        </p:spPr>
        <p:txBody>
          <a:bodyPr wrap="none" rtlCol="0" anchor="t"/>
          <a:lstStyle/>
          <a:p>
            <a:pPr marL="0" indent="0" algn="ctr">
              <a:lnSpc>
                <a:spcPts val="2923"/>
              </a:lnSpc>
              <a:buNone/>
            </a:pPr>
            <a:endParaRPr lang="en-US" sz="2339" dirty="0"/>
          </a:p>
        </p:txBody>
      </p:sp>
      <p:sp>
        <p:nvSpPr>
          <p:cNvPr id="20" name="Text 16"/>
          <p:cNvSpPr/>
          <p:nvPr/>
        </p:nvSpPr>
        <p:spPr>
          <a:xfrm>
            <a:off x="3630692" y="6108740"/>
            <a:ext cx="2595443" cy="309324"/>
          </a:xfrm>
          <a:prstGeom prst="rect">
            <a:avLst/>
          </a:prstGeom>
          <a:noFill/>
          <a:ln/>
        </p:spPr>
        <p:txBody>
          <a:bodyPr wrap="none" rtlCol="0" anchor="t"/>
          <a:lstStyle/>
          <a:p>
            <a:pPr marL="0" indent="0" algn="r">
              <a:lnSpc>
                <a:spcPts val="2436"/>
              </a:lnSpc>
              <a:buNone/>
            </a:pPr>
            <a:endParaRPr lang="en-US" sz="1949" dirty="0">
              <a:latin typeface="Arial Black" panose="020B0A04020102020204" pitchFamily="34" charset="0"/>
            </a:endParaRPr>
          </a:p>
        </p:txBody>
      </p:sp>
      <p:sp>
        <p:nvSpPr>
          <p:cNvPr id="21" name="Text 17"/>
          <p:cNvSpPr/>
          <p:nvPr/>
        </p:nvSpPr>
        <p:spPr>
          <a:xfrm>
            <a:off x="2612708" y="6536769"/>
            <a:ext cx="3613428" cy="950119"/>
          </a:xfrm>
          <a:prstGeom prst="rect">
            <a:avLst/>
          </a:prstGeom>
          <a:noFill/>
          <a:ln/>
        </p:spPr>
        <p:txBody>
          <a:bodyPr wrap="square" rtlCol="0" anchor="t"/>
          <a:lstStyle/>
          <a:p>
            <a:pPr marL="0" indent="0" algn="r">
              <a:lnSpc>
                <a:spcPts val="2494"/>
              </a:lnSpc>
              <a:buNone/>
            </a:pPr>
            <a:endParaRPr lang="en-US" sz="2000" dirty="0"/>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5940" y="1576956"/>
            <a:ext cx="5870616" cy="6513804"/>
          </a:xfrm>
          <a:prstGeom prst="rect">
            <a:avLst/>
          </a:prstGeom>
        </p:spPr>
      </p:pic>
      <p:sp>
        <p:nvSpPr>
          <p:cNvPr id="24" name="TextBox 23"/>
          <p:cNvSpPr txBox="1"/>
          <p:nvPr/>
        </p:nvSpPr>
        <p:spPr>
          <a:xfrm>
            <a:off x="434817" y="719465"/>
            <a:ext cx="5791319" cy="1631216"/>
          </a:xfrm>
          <a:prstGeom prst="rect">
            <a:avLst/>
          </a:prstGeom>
          <a:noFill/>
        </p:spPr>
        <p:txBody>
          <a:bodyPr wrap="square" rtlCol="0">
            <a:spAutoFit/>
          </a:bodyPr>
          <a:lstStyle/>
          <a:p>
            <a:r>
              <a:rPr lang="en-US" sz="5000" dirty="0" smtClean="0">
                <a:solidFill>
                  <a:srgbClr val="002060"/>
                </a:solidFill>
                <a:latin typeface="Arial Black" panose="020B0A04020102020204" pitchFamily="34" charset="0"/>
              </a:rPr>
              <a:t>Steps of Capital budgeting</a:t>
            </a:r>
            <a:endParaRPr lang="en-US" sz="5000" dirty="0">
              <a:solidFill>
                <a:srgbClr val="002060"/>
              </a:solidFill>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33"/>
          <p:cNvSpPr txBox="1">
            <a:spLocks noGrp="1"/>
          </p:cNvSpPr>
          <p:nvPr>
            <p:ph type="title"/>
          </p:nvPr>
        </p:nvSpPr>
        <p:spPr>
          <a:xfrm>
            <a:off x="759823" y="184083"/>
            <a:ext cx="12979037" cy="997196"/>
          </a:xfrm>
          <a:prstGeom prst="rect">
            <a:avLst/>
          </a:prstGeom>
          <a:noFill/>
          <a:ln>
            <a:noFill/>
          </a:ln>
        </p:spPr>
        <p:txBody>
          <a:bodyPr spcFirstLastPara="1" vert="horz" wrap="square" lIns="0" tIns="54840" rIns="109710" bIns="54840" rtlCol="0" anchor="t" anchorCtr="0">
            <a:noAutofit/>
          </a:bodyPr>
          <a:lstStyle/>
          <a:p>
            <a:pPr>
              <a:buSzPts val="4700"/>
            </a:pPr>
            <a:r>
              <a:rPr lang="en-IN" sz="5640" b="1"/>
              <a:t>Profitability Index</a:t>
            </a:r>
            <a:endParaRPr sz="5640" b="1"/>
          </a:p>
        </p:txBody>
      </p:sp>
      <p:sp>
        <p:nvSpPr>
          <p:cNvPr id="670" name="Google Shape;670;p33"/>
          <p:cNvSpPr txBox="1">
            <a:spLocks noGrp="1"/>
          </p:cNvSpPr>
          <p:nvPr>
            <p:ph type="body" idx="1"/>
          </p:nvPr>
        </p:nvSpPr>
        <p:spPr>
          <a:xfrm>
            <a:off x="446034" y="1181280"/>
            <a:ext cx="13606616" cy="3581445"/>
          </a:xfrm>
          <a:prstGeom prst="rect">
            <a:avLst/>
          </a:prstGeom>
          <a:noFill/>
          <a:ln>
            <a:noFill/>
          </a:ln>
        </p:spPr>
        <p:txBody>
          <a:bodyPr spcFirstLastPara="1" vert="horz" wrap="square" lIns="109710" tIns="54840" rIns="109710" bIns="54840" rtlCol="0" anchor="t" anchorCtr="0">
            <a:spAutoFit/>
          </a:bodyPr>
          <a:lstStyle/>
          <a:p>
            <a:pPr marL="0" indent="0">
              <a:spcBef>
                <a:spcPts val="0"/>
              </a:spcBef>
              <a:buNone/>
            </a:pPr>
            <a:r>
              <a:rPr lang="en-IN">
                <a:latin typeface="Arial"/>
                <a:ea typeface="Arial"/>
                <a:cs typeface="Arial"/>
                <a:sym typeface="Arial"/>
              </a:rPr>
              <a:t>A sum of $ 25,000 invested today in a project may give a series of cash inflows in future as described below:</a:t>
            </a:r>
            <a:endParaRPr/>
          </a:p>
          <a:p>
            <a:pPr marL="274320" indent="-274320"/>
            <a:r>
              <a:rPr lang="en-IN">
                <a:latin typeface="Arial"/>
                <a:ea typeface="Arial"/>
                <a:cs typeface="Arial"/>
                <a:sym typeface="Arial"/>
              </a:rPr>
              <a:t>$ 5000 in year 1</a:t>
            </a:r>
            <a:endParaRPr/>
          </a:p>
          <a:p>
            <a:pPr marL="274320" indent="-274320"/>
            <a:r>
              <a:rPr lang="en-IN">
                <a:latin typeface="Arial"/>
                <a:ea typeface="Arial"/>
                <a:cs typeface="Arial"/>
                <a:sym typeface="Arial"/>
              </a:rPr>
              <a:t>$ 9000 in year 2</a:t>
            </a:r>
            <a:endParaRPr/>
          </a:p>
          <a:p>
            <a:pPr marL="274320" indent="-274320"/>
            <a:r>
              <a:rPr lang="en-IN">
                <a:latin typeface="Arial"/>
                <a:ea typeface="Arial"/>
                <a:cs typeface="Arial"/>
                <a:sym typeface="Arial"/>
              </a:rPr>
              <a:t>$ 10,000 in each of year 3 </a:t>
            </a:r>
            <a:endParaRPr/>
          </a:p>
          <a:p>
            <a:pPr marL="274320" indent="-274320"/>
            <a:r>
              <a:rPr lang="en-IN">
                <a:latin typeface="Arial"/>
                <a:ea typeface="Arial"/>
                <a:cs typeface="Arial"/>
                <a:sym typeface="Arial"/>
              </a:rPr>
              <a:t>$ 10,000 in each of year 4</a:t>
            </a:r>
            <a:endParaRPr/>
          </a:p>
          <a:p>
            <a:pPr marL="274320" indent="-274320"/>
            <a:r>
              <a:rPr lang="en-IN">
                <a:latin typeface="Arial"/>
                <a:ea typeface="Arial"/>
                <a:cs typeface="Arial"/>
                <a:sym typeface="Arial"/>
              </a:rPr>
              <a:t>$ 3000 in year 5</a:t>
            </a:r>
            <a:endParaRPr/>
          </a:p>
          <a:p>
            <a:pPr marL="0" indent="0">
              <a:buNone/>
            </a:pPr>
            <a:r>
              <a:rPr lang="en-IN">
                <a:latin typeface="Arial"/>
                <a:ea typeface="Arial"/>
                <a:cs typeface="Arial"/>
                <a:sym typeface="Arial"/>
              </a:rPr>
              <a:t>If the required rate of return is 12% pa, </a:t>
            </a:r>
            <a:endParaRPr/>
          </a:p>
          <a:p>
            <a:pPr marL="0" indent="0">
              <a:buNone/>
            </a:pPr>
            <a:r>
              <a:rPr lang="en-IN">
                <a:latin typeface="Arial"/>
                <a:ea typeface="Arial"/>
                <a:cs typeface="Arial"/>
                <a:sym typeface="Arial"/>
              </a:rPr>
              <a:t>what is the Profitability Index?</a:t>
            </a:r>
            <a:endParaRPr/>
          </a:p>
        </p:txBody>
      </p:sp>
      <p:sp>
        <p:nvSpPr>
          <p:cNvPr id="671" name="Google Shape;671;p33"/>
          <p:cNvSpPr/>
          <p:nvPr/>
        </p:nvSpPr>
        <p:spPr>
          <a:xfrm>
            <a:off x="130732" y="5770491"/>
            <a:ext cx="5329542" cy="1107947"/>
          </a:xfrm>
          <a:prstGeom prst="rect">
            <a:avLst/>
          </a:prstGeom>
          <a:noFill/>
          <a:ln>
            <a:noFill/>
          </a:ln>
        </p:spPr>
        <p:txBody>
          <a:bodyPr spcFirstLastPara="1" wrap="square" lIns="109710" tIns="54840" rIns="109710" bIns="54840" anchor="t" anchorCtr="0">
            <a:spAutoFit/>
          </a:bodyPr>
          <a:lstStyle/>
          <a:p>
            <a:r>
              <a:rPr lang="en-IN" sz="2160" b="1">
                <a:solidFill>
                  <a:srgbClr val="1D72AB"/>
                </a:solidFill>
                <a:latin typeface="Arial"/>
                <a:ea typeface="Arial"/>
                <a:cs typeface="Arial"/>
                <a:sym typeface="Arial"/>
              </a:rPr>
              <a:t>Profitability Index is 1.07  and since it is greater than 1, we can accept the project.</a:t>
            </a:r>
            <a:endParaRPr sz="2160"/>
          </a:p>
        </p:txBody>
      </p:sp>
      <p:pic>
        <p:nvPicPr>
          <p:cNvPr id="672" name="Google Shape;672;p33"/>
          <p:cNvPicPr preferRelativeResize="0"/>
          <p:nvPr/>
        </p:nvPicPr>
        <p:blipFill rotWithShape="1">
          <a:blip r:embed="rId4">
            <a:alphaModFix/>
          </a:blip>
          <a:srcRect/>
          <a:stretch/>
        </p:blipFill>
        <p:spPr>
          <a:xfrm>
            <a:off x="6232114" y="4022099"/>
            <a:ext cx="4271258" cy="262519"/>
          </a:xfrm>
          <a:prstGeom prst="rect">
            <a:avLst/>
          </a:prstGeom>
          <a:noFill/>
          <a:ln>
            <a:noFill/>
          </a:ln>
        </p:spPr>
      </p:pic>
      <p:pic>
        <p:nvPicPr>
          <p:cNvPr id="673" name="Google Shape;673;p33"/>
          <p:cNvPicPr preferRelativeResize="0"/>
          <p:nvPr/>
        </p:nvPicPr>
        <p:blipFill rotWithShape="1">
          <a:blip r:embed="rId5">
            <a:alphaModFix/>
          </a:blip>
          <a:srcRect/>
          <a:stretch/>
        </p:blipFill>
        <p:spPr>
          <a:xfrm>
            <a:off x="5473234" y="2834639"/>
            <a:ext cx="9026435" cy="4424723"/>
          </a:xfrm>
          <a:prstGeom prst="rect">
            <a:avLst/>
          </a:prstGeom>
          <a:noFill/>
          <a:ln>
            <a:noFill/>
          </a:ln>
        </p:spPr>
      </p:pic>
      <p:graphicFrame>
        <p:nvGraphicFramePr>
          <p:cNvPr id="674" name="Google Shape;674;p33"/>
          <p:cNvGraphicFramePr/>
          <p:nvPr/>
        </p:nvGraphicFramePr>
        <p:xfrm>
          <a:off x="10085360" y="1839086"/>
          <a:ext cx="2468045" cy="2082413"/>
        </p:xfrm>
        <a:graphic>
          <a:graphicData uri="http://schemas.openxmlformats.org/presentationml/2006/ole">
            <mc:AlternateContent xmlns:mc="http://schemas.openxmlformats.org/markup-compatibility/2006">
              <mc:Choice xmlns:v="urn:schemas-microsoft-com:vml" Requires="v">
                <p:oleObj spid="_x0000_s3076" r:id="rId6" imgW="2056704" imgH="1735344" progId="Excel.Sheet.12">
                  <p:embed/>
                </p:oleObj>
              </mc:Choice>
              <mc:Fallback>
                <p:oleObj r:id="rId6" imgW="2056704" imgH="1735344" progId="Excel.Sheet.12">
                  <p:embed/>
                  <p:pic>
                    <p:nvPicPr>
                      <p:cNvPr id="0" name=""/>
                      <p:cNvPicPr preferRelativeResize="0"/>
                      <p:nvPr/>
                    </p:nvPicPr>
                    <p:blipFill rotWithShape="1">
                      <a:blip r:embed="rId7">
                        <a:alphaModFix/>
                      </a:blip>
                      <a:srcRect/>
                      <a:stretch/>
                    </p:blipFill>
                    <p:spPr>
                      <a:xfrm>
                        <a:off x="10085360" y="1839086"/>
                        <a:ext cx="2468045" cy="20824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125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0"/>
                                        </p:tgtEl>
                                        <p:attrNameLst>
                                          <p:attrName>style.visibility</p:attrName>
                                        </p:attrNameLst>
                                      </p:cBhvr>
                                      <p:to>
                                        <p:strVal val="visible"/>
                                      </p:to>
                                    </p:set>
                                    <p:anim calcmode="lin" valueType="num">
                                      <p:cBhvr additive="base">
                                        <p:cTn id="7" dur="500"/>
                                        <p:tgtEl>
                                          <p:spTgt spid="67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73"/>
                                        </p:tgtEl>
                                        <p:attrNameLst>
                                          <p:attrName>style.visibility</p:attrName>
                                        </p:attrNameLst>
                                      </p:cBhvr>
                                      <p:to>
                                        <p:strVal val="visible"/>
                                      </p:to>
                                    </p:set>
                                    <p:anim calcmode="lin" valueType="num">
                                      <p:cBhvr additive="base">
                                        <p:cTn id="12" dur="500"/>
                                        <p:tgtEl>
                                          <p:spTgt spid="67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1"/>
                                        </p:tgtEl>
                                        <p:attrNameLst>
                                          <p:attrName>style.visibility</p:attrName>
                                        </p:attrNameLst>
                                      </p:cBhvr>
                                      <p:to>
                                        <p:strVal val="visible"/>
                                      </p:to>
                                    </p:set>
                                    <p:animEffect transition="in" filter="fade">
                                      <p:cBhvr>
                                        <p:cTn id="17" dur="500"/>
                                        <p:tgtEl>
                                          <p:spTgt spid="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4" y="175846"/>
            <a:ext cx="10317909" cy="773723"/>
          </a:xfrm>
        </p:spPr>
        <p:txBody>
          <a:bodyPr/>
          <a:lstStyle/>
          <a:p>
            <a:r>
              <a:rPr lang="en-US" sz="4000" b="1" dirty="0">
                <a:solidFill>
                  <a:schemeClr val="tx1"/>
                </a:solidFill>
              </a:rPr>
              <a:t>ADVANTAGES AND DISADVANTAGES OF PI</a:t>
            </a:r>
            <a:endParaRPr lang="en-US" dirty="0"/>
          </a:p>
        </p:txBody>
      </p:sp>
      <p:sp>
        <p:nvSpPr>
          <p:cNvPr id="3" name="Text Placeholder 2"/>
          <p:cNvSpPr>
            <a:spLocks noGrp="1"/>
          </p:cNvSpPr>
          <p:nvPr>
            <p:ph type="body" idx="1"/>
          </p:nvPr>
        </p:nvSpPr>
        <p:spPr>
          <a:xfrm>
            <a:off x="810894" y="1827095"/>
            <a:ext cx="5022748" cy="45719"/>
          </a:xfrm>
        </p:spPr>
        <p:txBody>
          <a:bodyPr/>
          <a:lstStyle/>
          <a:p>
            <a:r>
              <a:rPr lang="en-US" sz="4000" dirty="0" smtClean="0"/>
              <a:t>ADVANTAGES</a:t>
            </a:r>
            <a:endParaRPr lang="en-US" sz="4000" dirty="0"/>
          </a:p>
        </p:txBody>
      </p:sp>
      <p:sp>
        <p:nvSpPr>
          <p:cNvPr id="4" name="Content Placeholder 3"/>
          <p:cNvSpPr>
            <a:spLocks noGrp="1"/>
          </p:cNvSpPr>
          <p:nvPr>
            <p:ph sz="half" idx="2"/>
          </p:nvPr>
        </p:nvSpPr>
        <p:spPr>
          <a:xfrm>
            <a:off x="810894" y="2092569"/>
            <a:ext cx="5022748" cy="5157066"/>
          </a:xfrm>
        </p:spPr>
        <p:txBody>
          <a:bodyPr>
            <a:normAutofit fontScale="85000" lnSpcReduction="20000"/>
          </a:bodyPr>
          <a:lstStyle/>
          <a:p>
            <a:pPr lvl="0"/>
            <a:r>
              <a:rPr lang="en-US" sz="4000" dirty="0">
                <a:latin typeface="Times New Roman" panose="02020603050405020304" pitchFamily="18" charset="0"/>
                <a:cs typeface="Times New Roman" panose="02020603050405020304" pitchFamily="18" charset="0"/>
              </a:rPr>
              <a:t>Simple and widely used method for it is easy to interpret the result.</a:t>
            </a:r>
          </a:p>
          <a:p>
            <a:pPr lvl="0"/>
            <a:r>
              <a:rPr lang="en-US" sz="4000" dirty="0">
                <a:latin typeface="Times New Roman" panose="02020603050405020304" pitchFamily="18" charset="0"/>
                <a:cs typeface="Times New Roman" panose="02020603050405020304" pitchFamily="18" charset="0"/>
              </a:rPr>
              <a:t>Considers Time Value Of Money.</a:t>
            </a:r>
          </a:p>
          <a:p>
            <a:pPr lvl="0"/>
            <a:r>
              <a:rPr lang="en-US" sz="4000" dirty="0">
                <a:latin typeface="Times New Roman" panose="02020603050405020304" pitchFamily="18" charset="0"/>
                <a:cs typeface="Times New Roman" panose="02020603050405020304" pitchFamily="18" charset="0"/>
              </a:rPr>
              <a:t>Easy to make decisions.</a:t>
            </a:r>
          </a:p>
          <a:p>
            <a:pPr lvl="0"/>
            <a:r>
              <a:rPr lang="en-US" sz="4000" dirty="0">
                <a:latin typeface="Times New Roman" panose="02020603050405020304" pitchFamily="18" charset="0"/>
                <a:cs typeface="Times New Roman" panose="02020603050405020304" pitchFamily="18" charset="0"/>
              </a:rPr>
              <a:t>Accurate rate of return</a:t>
            </a:r>
          </a:p>
          <a:p>
            <a:pPr lvl="0"/>
            <a:r>
              <a:rPr lang="en-US" sz="4000" dirty="0">
                <a:latin typeface="Times New Roman" panose="02020603050405020304" pitchFamily="18" charset="0"/>
                <a:cs typeface="Times New Roman" panose="02020603050405020304" pitchFamily="18" charset="0"/>
              </a:rPr>
              <a:t>Useful in ranking and selecting projects when capital is rationed.</a:t>
            </a:r>
          </a:p>
          <a:p>
            <a:endParaRPr lang="en-US" dirty="0"/>
          </a:p>
        </p:txBody>
      </p:sp>
      <p:sp>
        <p:nvSpPr>
          <p:cNvPr id="5" name="Text Placeholder 4"/>
          <p:cNvSpPr>
            <a:spLocks noGrp="1"/>
          </p:cNvSpPr>
          <p:nvPr>
            <p:ph type="body" sz="quarter" idx="3"/>
          </p:nvPr>
        </p:nvSpPr>
        <p:spPr>
          <a:xfrm>
            <a:off x="6106062" y="1213338"/>
            <a:ext cx="5022739" cy="659476"/>
          </a:xfrm>
        </p:spPr>
        <p:txBody>
          <a:bodyPr/>
          <a:lstStyle/>
          <a:p>
            <a:r>
              <a:rPr lang="en-US" sz="4000" b="1" dirty="0" smtClean="0"/>
              <a:t>DISADVANTAGES</a:t>
            </a:r>
            <a:endParaRPr lang="en-US" sz="4000" b="1" dirty="0"/>
          </a:p>
        </p:txBody>
      </p:sp>
      <p:sp>
        <p:nvSpPr>
          <p:cNvPr id="6" name="Content Placeholder 5"/>
          <p:cNvSpPr>
            <a:spLocks noGrp="1"/>
          </p:cNvSpPr>
          <p:nvPr>
            <p:ph sz="quarter" idx="4"/>
          </p:nvPr>
        </p:nvSpPr>
        <p:spPr>
          <a:xfrm>
            <a:off x="5833642" y="2168123"/>
            <a:ext cx="5229023" cy="5586692"/>
          </a:xfrm>
        </p:spPr>
        <p:txBody>
          <a:bodyPr>
            <a:noAutofit/>
          </a:bodyPr>
          <a:lstStyle/>
          <a:p>
            <a:pPr lvl="0"/>
            <a:r>
              <a:rPr lang="en-US" sz="3600" dirty="0"/>
              <a:t>Possibility of incorrect decision when used to compare mutually exclusive projects.</a:t>
            </a:r>
          </a:p>
          <a:p>
            <a:r>
              <a:rPr lang="en-US" sz="3600" dirty="0"/>
              <a:t>It requires an estimate of the cost of capital to calculate</a:t>
            </a:r>
            <a:endParaRPr lang="en-US" sz="3600" dirty="0"/>
          </a:p>
        </p:txBody>
      </p:sp>
    </p:spTree>
    <p:extLst>
      <p:ext uri="{BB962C8B-B14F-4D97-AF65-F5344CB8AC3E}">
        <p14:creationId xmlns:p14="http://schemas.microsoft.com/office/powerpoint/2010/main" val="2643517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769" y="562707"/>
            <a:ext cx="10972800" cy="6613029"/>
          </a:xfrm>
          <a:prstGeom prst="rect">
            <a:avLst/>
          </a:prstGeom>
        </p:spPr>
        <p:txBody>
          <a:bodyPr wrap="square">
            <a:spAutoFit/>
          </a:bodyPr>
          <a:lstStyle/>
          <a:p>
            <a:pPr marR="0" lvl="0">
              <a:lnSpc>
                <a:spcPct val="107000"/>
              </a:lnSpc>
              <a:spcBef>
                <a:spcPts val="0"/>
              </a:spcBef>
              <a:spcAft>
                <a:spcPts val="0"/>
              </a:spcAft>
              <a:tabLst>
                <a:tab pos="1203960" algn="l"/>
              </a:tabLst>
            </a:pP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Recap</a:t>
            </a:r>
          </a:p>
          <a:p>
            <a:pPr marL="571500" marR="0" lvl="0" indent="-571500">
              <a:lnSpc>
                <a:spcPct val="107000"/>
              </a:lnSpc>
              <a:spcBef>
                <a:spcPts val="0"/>
              </a:spcBef>
              <a:spcAft>
                <a:spcPts val="0"/>
              </a:spcAft>
              <a:buFont typeface="Wingdings" panose="05000000000000000000" pitchFamily="2" charset="2"/>
              <a:buChar char="ü"/>
              <a:tabLst>
                <a:tab pos="1203960" algn="l"/>
              </a:tabLst>
            </a:pPr>
            <a:r>
              <a:rPr lang="en-US" sz="3600" dirty="0" smtClean="0">
                <a:latin typeface="Times New Roman" panose="02020603050405020304" pitchFamily="18" charset="0"/>
                <a:ea typeface="Calibri" panose="020F0502020204030204" pitchFamily="34" charset="0"/>
                <a:cs typeface="Times New Roman" panose="02020603050405020304" pitchFamily="18" charset="0"/>
              </a:rPr>
              <a:t>Capital </a:t>
            </a:r>
            <a:r>
              <a:rPr lang="en-US" sz="3600" dirty="0">
                <a:latin typeface="Times New Roman" panose="02020603050405020304" pitchFamily="18" charset="0"/>
                <a:ea typeface="Calibri" panose="020F0502020204030204" pitchFamily="34" charset="0"/>
                <a:cs typeface="Times New Roman" panose="02020603050405020304" pitchFamily="18" charset="0"/>
              </a:rPr>
              <a:t>budgeting is a critical process in agribusiness, enabling entrepreneurs to evaluate and prioritize long-term investment opportunities.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1203960" algn="l"/>
              </a:tabLst>
            </a:pPr>
            <a:r>
              <a:rPr lang="en-US" sz="3600" dirty="0">
                <a:latin typeface="Times New Roman" panose="02020603050405020304" pitchFamily="18" charset="0"/>
                <a:ea typeface="Calibri" panose="020F0502020204030204" pitchFamily="34" charset="0"/>
                <a:cs typeface="Times New Roman" panose="02020603050405020304" pitchFamily="18" charset="0"/>
              </a:rPr>
              <a:t> By considering the payback period, Net Present Value (NPV), Internal Rate of Return (IRR), Profitability index (PI) methods, agribusiness managers can make well-informed decisions that align with their financial goals and objectives.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1203960" algn="l"/>
              </a:tabLst>
            </a:pPr>
            <a:r>
              <a:rPr lang="en-US" sz="3600" dirty="0">
                <a:latin typeface="Times New Roman" panose="02020603050405020304" pitchFamily="18" charset="0"/>
                <a:ea typeface="Calibri" panose="020F0502020204030204" pitchFamily="34" charset="0"/>
                <a:cs typeface="Times New Roman" panose="02020603050405020304" pitchFamily="18" charset="0"/>
              </a:rPr>
              <a:t>These methods provide the tools necessary to ensure the sustainability and growth of agribusiness operations.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48781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7007" y="252936"/>
            <a:ext cx="10105696" cy="2002221"/>
          </a:xfrm>
          <a:prstGeom prst="rect">
            <a:avLst/>
          </a:prstGeom>
          <a:noFill/>
        </p:spPr>
        <p:txBody>
          <a:bodyPr wrap="square" rtlCol="0">
            <a:spAutoFit/>
          </a:bodyPr>
          <a:lstStyle/>
          <a:p>
            <a:endParaRPr lang="en-US" dirty="0"/>
          </a:p>
        </p:txBody>
      </p:sp>
      <p:sp>
        <p:nvSpPr>
          <p:cNvPr id="6" name="TextBox 5"/>
          <p:cNvSpPr txBox="1"/>
          <p:nvPr/>
        </p:nvSpPr>
        <p:spPr>
          <a:xfrm>
            <a:off x="709448" y="252936"/>
            <a:ext cx="13195738" cy="7668959"/>
          </a:xfrm>
          <a:prstGeom prst="rect">
            <a:avLst/>
          </a:prstGeom>
          <a:noFill/>
        </p:spPr>
        <p:txBody>
          <a:bodyPr wrap="square" rtlCol="0">
            <a:spAutoFit/>
          </a:bodyPr>
          <a:lstStyle/>
          <a:p>
            <a:r>
              <a:rPr lang="en-US" sz="4000" b="1" u="sng" dirty="0">
                <a:solidFill>
                  <a:prstClr val="black"/>
                </a:solidFill>
              </a:rPr>
              <a:t>Break-Even Analysis (Cost-Volume Analysis</a:t>
            </a:r>
            <a:endParaRPr lang="en-US" sz="2400" dirty="0" smtClean="0"/>
          </a:p>
          <a:p>
            <a:r>
              <a:rPr lang="en-US" sz="2800" dirty="0" smtClean="0"/>
              <a:t>1.Break </a:t>
            </a:r>
            <a:r>
              <a:rPr lang="en-US" sz="2800" dirty="0"/>
              <a:t>even analysis is the business analysis performed to determine the probable point when your business will be able to cover all its expenses and begin to make a profit. Breakeven analysis can be done to determine either the breakeven point or the breakeven volume. (neither loss nor profit)</a:t>
            </a:r>
          </a:p>
          <a:p>
            <a:r>
              <a:rPr lang="en-US" sz="2800" dirty="0"/>
              <a:t>2. Earn a specific profit under various cost and price </a:t>
            </a:r>
            <a:r>
              <a:rPr lang="en-US" sz="2800" dirty="0" smtClean="0"/>
              <a:t>assumptions</a:t>
            </a:r>
          </a:p>
          <a:p>
            <a:r>
              <a:rPr lang="en-US" sz="4000" dirty="0"/>
              <a:t> </a:t>
            </a:r>
            <a:r>
              <a:rPr lang="en-US" sz="4000" dirty="0" smtClean="0"/>
              <a:t>                                    </a:t>
            </a:r>
            <a:r>
              <a:rPr lang="en-US" sz="4000" b="1" u="sng" dirty="0"/>
              <a:t>Key </a:t>
            </a:r>
            <a:r>
              <a:rPr lang="en-US" sz="4000" b="1" u="sng" dirty="0" smtClean="0"/>
              <a:t>Concepts</a:t>
            </a:r>
            <a:endParaRPr lang="en-US" sz="4000" dirty="0"/>
          </a:p>
          <a:p>
            <a:r>
              <a:rPr lang="en-US" sz="2400" dirty="0" smtClean="0"/>
              <a:t>1</a:t>
            </a:r>
            <a:r>
              <a:rPr lang="en-US" sz="2400" dirty="0"/>
              <a:t>. Costs:</a:t>
            </a:r>
          </a:p>
          <a:p>
            <a:r>
              <a:rPr lang="en-US" sz="2400" dirty="0"/>
              <a:t>These are resources sacrificed to achieve a business objective, classified into:</a:t>
            </a:r>
          </a:p>
          <a:p>
            <a:r>
              <a:rPr lang="en-US" sz="2400" dirty="0"/>
              <a:t>        </a:t>
            </a:r>
            <a:r>
              <a:rPr lang="en-US" sz="2400" dirty="0" err="1"/>
              <a:t>i</a:t>
            </a:r>
            <a:r>
              <a:rPr lang="en-US" sz="2400" dirty="0"/>
              <a:t>)Fixed Costs</a:t>
            </a:r>
          </a:p>
          <a:p>
            <a:r>
              <a:rPr lang="en-US" sz="2400" dirty="0"/>
              <a:t>This are  Unchanging costs, regardless of production volume. Examples of fixed costs are rent and salaries</a:t>
            </a:r>
          </a:p>
          <a:p>
            <a:r>
              <a:rPr lang="en-US" sz="2400" dirty="0"/>
              <a:t>       ii) Variable Costs:</a:t>
            </a:r>
          </a:p>
          <a:p>
            <a:r>
              <a:rPr lang="en-US" sz="2400" dirty="0"/>
              <a:t> Costs that vary with production volume. Some </a:t>
            </a:r>
            <a:r>
              <a:rPr lang="en-US" sz="2400" dirty="0" smtClean="0"/>
              <a:t>examples </a:t>
            </a:r>
            <a:r>
              <a:rPr lang="en-US" sz="2400" dirty="0"/>
              <a:t>of variable costs are raw materials, labor </a:t>
            </a:r>
            <a:r>
              <a:rPr lang="en-US" sz="2400" dirty="0" smtClean="0"/>
              <a:t>etc.</a:t>
            </a:r>
          </a:p>
          <a:p>
            <a:pPr>
              <a:spcAft>
                <a:spcPts val="800"/>
              </a:spcAft>
              <a:tabLst>
                <a:tab pos="1203960" algn="l"/>
              </a:tabLst>
            </a:pPr>
            <a:r>
              <a:rPr lang="en-US" sz="2400" dirty="0">
                <a:latin typeface="Times New Roman" panose="02020603050405020304" pitchFamily="18" charset="0"/>
                <a:ea typeface="Calibri" panose="020F0502020204030204" pitchFamily="34" charset="0"/>
                <a:cs typeface="SimSun" panose="02010600030101010101" pitchFamily="2" charset="-122"/>
              </a:rPr>
              <a:t>2. Total revenue </a:t>
            </a:r>
            <a:endParaRPr lang="en-US" sz="2400" dirty="0">
              <a:latin typeface="Calibri" panose="020F0502020204030204" pitchFamily="34" charset="0"/>
              <a:ea typeface="Calibri" panose="020F0502020204030204" pitchFamily="34" charset="0"/>
              <a:cs typeface="SimSun" panose="02010600030101010101" pitchFamily="2" charset="-122"/>
            </a:endParaRPr>
          </a:p>
          <a:p>
            <a:r>
              <a:rPr lang="en-US" sz="2400" dirty="0">
                <a:latin typeface="Times New Roman" panose="02020603050405020304" pitchFamily="18" charset="0"/>
                <a:ea typeface="Calibri" panose="020F0502020204030204" pitchFamily="34" charset="0"/>
              </a:rPr>
              <a:t>Total revenue refers to the total amount of money earned by a business or individual from its sales of goods or services during a specific period of time, such as a month, quarter, or year</a:t>
            </a:r>
            <a:r>
              <a:rPr lang="en-US" sz="2400" dirty="0" smtClean="0">
                <a:latin typeface="Times New Roman" panose="02020603050405020304" pitchFamily="18" charset="0"/>
                <a:ea typeface="Calibri" panose="020F0502020204030204" pitchFamily="34" charset="0"/>
              </a:rPr>
              <a:t>.</a:t>
            </a:r>
            <a:endParaRPr lang="en-US" sz="2400" dirty="0" smtClean="0"/>
          </a:p>
          <a:p>
            <a:endParaRPr lang="en-US" sz="2400" dirty="0" smtClean="0"/>
          </a:p>
          <a:p>
            <a:endParaRPr lang="en-US" sz="2400" dirty="0" smtClean="0"/>
          </a:p>
        </p:txBody>
      </p:sp>
    </p:spTree>
    <p:extLst>
      <p:ext uri="{BB962C8B-B14F-4D97-AF65-F5344CB8AC3E}">
        <p14:creationId xmlns:p14="http://schemas.microsoft.com/office/powerpoint/2010/main" val="3218265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4138" y="317891"/>
            <a:ext cx="13920952" cy="8847037"/>
          </a:xfrm>
          <a:prstGeom prst="rect">
            <a:avLst/>
          </a:prstGeom>
          <a:noFill/>
        </p:spPr>
        <p:txBody>
          <a:bodyPr wrap="square" rtlCol="0">
            <a:spAutoFit/>
          </a:bodyPr>
          <a:lstStyle/>
          <a:p>
            <a:pPr>
              <a:lnSpc>
                <a:spcPct val="107000"/>
              </a:lnSpc>
              <a:spcAft>
                <a:spcPts val="800"/>
              </a:spcAft>
              <a:tabLst>
                <a:tab pos="1203960" algn="l"/>
              </a:tabLst>
            </a:pPr>
            <a:r>
              <a:rPr lang="en-US" sz="2400" dirty="0">
                <a:latin typeface="Times New Roman" panose="02020603050405020304" pitchFamily="18" charset="0"/>
                <a:ea typeface="Calibri" panose="020F0502020204030204" pitchFamily="34" charset="0"/>
                <a:cs typeface="SimSun" panose="02010600030101010101" pitchFamily="2" charset="-122"/>
              </a:rPr>
              <a:t>Total revenue is calculated by multiplying the quantity of goods or services sold by the price per unit:</a:t>
            </a:r>
            <a:endParaRPr lang="en-US" sz="24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latin typeface="Times New Roman" panose="02020603050405020304" pitchFamily="18" charset="0"/>
                <a:ea typeface="Calibri" panose="020F0502020204030204" pitchFamily="34" charset="0"/>
                <a:cs typeface="SimSun" panose="02010600030101010101" pitchFamily="2" charset="-122"/>
              </a:rPr>
              <a:t>Total Revenue = Quantity Sold x Price per Unit</a:t>
            </a:r>
            <a:endParaRPr lang="en-US" sz="24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latin typeface="Times New Roman" panose="02020603050405020304" pitchFamily="18" charset="0"/>
                <a:ea typeface="Calibri" panose="020F0502020204030204" pitchFamily="34" charset="0"/>
                <a:cs typeface="SimSun" panose="02010600030101010101" pitchFamily="2" charset="-122"/>
              </a:rPr>
              <a:t>For example, if a farmer sells 1000 cobs of corn at k5 each , the total revenue would be:</a:t>
            </a:r>
            <a:endParaRPr lang="en-US" sz="24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latin typeface="Times New Roman" panose="02020603050405020304" pitchFamily="18" charset="0"/>
                <a:ea typeface="Calibri" panose="020F0502020204030204" pitchFamily="34" charset="0"/>
                <a:cs typeface="SimSun" panose="02010600030101010101" pitchFamily="2" charset="-122"/>
              </a:rPr>
              <a:t>Total Revenue = 1000 bushels x $5 per bushel = $</a:t>
            </a:r>
            <a:r>
              <a:rPr lang="en-US" sz="2400" dirty="0" smtClean="0">
                <a:latin typeface="Times New Roman" panose="02020603050405020304" pitchFamily="18" charset="0"/>
                <a:ea typeface="Calibri" panose="020F0502020204030204" pitchFamily="34" charset="0"/>
                <a:cs typeface="SimSun" panose="02010600030101010101" pitchFamily="2" charset="-122"/>
              </a:rPr>
              <a:t>5000</a:t>
            </a:r>
          </a:p>
          <a:p>
            <a:pPr>
              <a:lnSpc>
                <a:spcPct val="107000"/>
              </a:lnSpc>
              <a:spcAft>
                <a:spcPts val="800"/>
              </a:spcAft>
              <a:tabLst>
                <a:tab pos="1203960" algn="l"/>
              </a:tabLst>
            </a:pPr>
            <a:r>
              <a:rPr lang="en-US" sz="2400" dirty="0">
                <a:latin typeface="Times New Roman" panose="02020603050405020304" pitchFamily="18" charset="0"/>
                <a:ea typeface="Calibri" panose="020F0502020204030204" pitchFamily="34" charset="0"/>
                <a:cs typeface="SimSun" panose="02010600030101010101" pitchFamily="2" charset="-122"/>
              </a:rPr>
              <a:t>3. </a:t>
            </a:r>
            <a:r>
              <a:rPr lang="en-US" sz="4000" b="1" dirty="0">
                <a:latin typeface="Times New Roman" panose="02020603050405020304" pitchFamily="18" charset="0"/>
                <a:ea typeface="Calibri" panose="020F0502020204030204" pitchFamily="34" charset="0"/>
                <a:cs typeface="SimSun" panose="02010600030101010101" pitchFamily="2" charset="-122"/>
              </a:rPr>
              <a:t>Breakeven Point:</a:t>
            </a:r>
            <a:endParaRPr lang="en-US" sz="4000" b="1"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latin typeface="Times New Roman" panose="02020603050405020304" pitchFamily="18" charset="0"/>
                <a:ea typeface="Calibri" panose="020F0502020204030204" pitchFamily="34" charset="0"/>
                <a:cs typeface="SimSun" panose="02010600030101010101" pitchFamily="2" charset="-122"/>
              </a:rPr>
              <a:t> This is the production volume where costs equal revenue, resulting in no profit or </a:t>
            </a:r>
            <a:r>
              <a:rPr lang="en-US" sz="2400" dirty="0" smtClean="0">
                <a:latin typeface="Times New Roman" panose="02020603050405020304" pitchFamily="18" charset="0"/>
                <a:ea typeface="Calibri" panose="020F0502020204030204" pitchFamily="34" charset="0"/>
                <a:cs typeface="SimSun" panose="02010600030101010101" pitchFamily="2" charset="-122"/>
              </a:rPr>
              <a:t>loss. There </a:t>
            </a:r>
            <a:r>
              <a:rPr lang="en-US" sz="2400" dirty="0">
                <a:latin typeface="Times New Roman" panose="02020603050405020304" pitchFamily="18" charset="0"/>
                <a:ea typeface="Calibri" panose="020F0502020204030204" pitchFamily="34" charset="0"/>
                <a:cs typeface="SimSun" panose="02010600030101010101" pitchFamily="2" charset="-122"/>
              </a:rPr>
              <a:t>are basically two methods that can be used to determine the Break-Even Point namely:</a:t>
            </a:r>
            <a:endParaRPr lang="en-US" sz="20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latin typeface="Times New Roman" panose="02020603050405020304" pitchFamily="18" charset="0"/>
                <a:ea typeface="Calibri" panose="020F0502020204030204" pitchFamily="34" charset="0"/>
                <a:cs typeface="SimSun" panose="02010600030101010101" pitchFamily="2" charset="-122"/>
              </a:rPr>
              <a:t>I) Graphical method(Breakeven point structure)</a:t>
            </a:r>
            <a:endParaRPr lang="en-US" sz="20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latin typeface="Times New Roman" panose="02020603050405020304" pitchFamily="18" charset="0"/>
                <a:ea typeface="Calibri" panose="020F0502020204030204" pitchFamily="34" charset="0"/>
                <a:cs typeface="SimSun" panose="02010600030101010101" pitchFamily="2" charset="-122"/>
              </a:rPr>
              <a:t>II) Algebraic model </a:t>
            </a:r>
            <a:endParaRPr lang="en-US" sz="2400" dirty="0" smtClean="0">
              <a:latin typeface="Times New Roman" panose="02020603050405020304" pitchFamily="18"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3600" b="1" u="sng" dirty="0">
                <a:latin typeface="Times New Roman" panose="02020603050405020304" pitchFamily="18" charset="0"/>
                <a:ea typeface="Calibri" panose="020F0502020204030204" pitchFamily="34" charset="0"/>
                <a:cs typeface="SimSun" panose="02010600030101010101" pitchFamily="2" charset="-122"/>
              </a:rPr>
              <a:t>Breakeven Point (BEP) Structure</a:t>
            </a:r>
            <a:endParaRPr lang="en-US"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000" dirty="0">
                <a:solidFill>
                  <a:srgbClr val="00B050"/>
                </a:solidFill>
                <a:latin typeface="Times New Roman" panose="02020603050405020304" pitchFamily="18" charset="0"/>
                <a:ea typeface="Calibri" panose="020F0502020204030204" pitchFamily="34" charset="0"/>
                <a:cs typeface="SimSun" panose="02010600030101010101" pitchFamily="2" charset="-122"/>
              </a:rPr>
              <a:t>The breakeven chart shows:</a:t>
            </a:r>
            <a:endParaRPr lang="en-US"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000" dirty="0">
                <a:solidFill>
                  <a:srgbClr val="00B050"/>
                </a:solidFill>
                <a:latin typeface="Times New Roman" panose="02020603050405020304" pitchFamily="18" charset="0"/>
                <a:ea typeface="Calibri" panose="020F0502020204030204" pitchFamily="34" charset="0"/>
                <a:cs typeface="SimSun" panose="02010600030101010101" pitchFamily="2" charset="-122"/>
              </a:rPr>
              <a:t>- Total Cost line</a:t>
            </a:r>
            <a:endParaRPr lang="en-US"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000" dirty="0">
                <a:solidFill>
                  <a:srgbClr val="00B050"/>
                </a:solidFill>
                <a:latin typeface="Times New Roman" panose="02020603050405020304" pitchFamily="18" charset="0"/>
                <a:ea typeface="Calibri" panose="020F0502020204030204" pitchFamily="34" charset="0"/>
                <a:cs typeface="SimSun" panose="02010600030101010101" pitchFamily="2" charset="-122"/>
              </a:rPr>
              <a:t>- Total Revenue line</a:t>
            </a:r>
            <a:endParaRPr lang="en-US"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000" dirty="0">
                <a:solidFill>
                  <a:srgbClr val="00B050"/>
                </a:solidFill>
                <a:latin typeface="Times New Roman" panose="02020603050405020304" pitchFamily="18" charset="0"/>
                <a:ea typeface="Calibri" panose="020F0502020204030204" pitchFamily="34" charset="0"/>
                <a:cs typeface="SimSun" panose="02010600030101010101" pitchFamily="2" charset="-122"/>
              </a:rPr>
              <a:t>The vertical distance between these lines represents:</a:t>
            </a:r>
            <a:endParaRPr lang="en-US"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000" dirty="0">
                <a:solidFill>
                  <a:srgbClr val="00B050"/>
                </a:solidFill>
                <a:latin typeface="Times New Roman" panose="02020603050405020304" pitchFamily="18" charset="0"/>
                <a:ea typeface="Calibri" panose="020F0502020204030204" pitchFamily="34" charset="0"/>
                <a:cs typeface="SimSun" panose="02010600030101010101" pitchFamily="2" charset="-122"/>
              </a:rPr>
              <a:t>- The Green shaded part represents Profit (when Total Revenue &gt; Total Cost)</a:t>
            </a:r>
            <a:endParaRPr lang="en-US"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000" dirty="0">
                <a:solidFill>
                  <a:srgbClr val="00B050"/>
                </a:solidFill>
                <a:latin typeface="Times New Roman" panose="02020603050405020304" pitchFamily="18" charset="0"/>
                <a:ea typeface="Calibri" panose="020F0502020204030204" pitchFamily="34" charset="0"/>
                <a:cs typeface="SimSun" panose="02010600030101010101" pitchFamily="2" charset="-122"/>
              </a:rPr>
              <a:t>- The brown shaded part represents Loss (when Total Cost &gt; Total Revenue)</a:t>
            </a:r>
            <a:endParaRPr lang="en-US"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endParaRPr lang="en-US" sz="20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endParaRPr lang="en-US" sz="2400" dirty="0">
              <a:effectLst/>
              <a:latin typeface="Calibri" panose="020F0502020204030204" pitchFamily="34" charset="0"/>
              <a:ea typeface="Calibri" panose="020F0502020204030204" pitchFamily="34" charset="0"/>
              <a:cs typeface="SimSun" panose="02010600030101010101" pitchFamily="2" charset="-122"/>
            </a:endParaRPr>
          </a:p>
        </p:txBody>
      </p:sp>
    </p:spTree>
    <p:extLst>
      <p:ext uri="{BB962C8B-B14F-4D97-AF65-F5344CB8AC3E}">
        <p14:creationId xmlns:p14="http://schemas.microsoft.com/office/powerpoint/2010/main" val="1200891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
          <p:cNvPicPr/>
          <p:nvPr/>
        </p:nvPicPr>
        <p:blipFill>
          <a:blip r:embed="rId2" cstate="print"/>
          <a:srcRect/>
          <a:stretch/>
        </p:blipFill>
        <p:spPr>
          <a:xfrm>
            <a:off x="1355834" y="245523"/>
            <a:ext cx="12549352" cy="7116974"/>
          </a:xfrm>
          <a:prstGeom prst="rect">
            <a:avLst/>
          </a:prstGeom>
        </p:spPr>
      </p:pic>
    </p:spTree>
    <p:extLst>
      <p:ext uri="{BB962C8B-B14F-4D97-AF65-F5344CB8AC3E}">
        <p14:creationId xmlns:p14="http://schemas.microsoft.com/office/powerpoint/2010/main" val="98722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077" y="497770"/>
            <a:ext cx="13889420" cy="8012258"/>
          </a:xfrm>
          <a:prstGeom prst="rect">
            <a:avLst/>
          </a:prstGeom>
          <a:noFill/>
        </p:spPr>
        <p:txBody>
          <a:bodyPr wrap="square" rtlCol="0">
            <a:spAutoFit/>
          </a:bodyPr>
          <a:lstStyle/>
          <a:p>
            <a:pPr>
              <a:lnSpc>
                <a:spcPct val="107000"/>
              </a:lnSpc>
              <a:spcAft>
                <a:spcPts val="800"/>
              </a:spcAft>
              <a:tabLst>
                <a:tab pos="1203960" algn="l"/>
              </a:tabLst>
            </a:pPr>
            <a:r>
              <a:rPr lang="en-US" sz="4000" b="1" dirty="0">
                <a:latin typeface="Times New Roman" panose="02020603050405020304" pitchFamily="18" charset="0"/>
                <a:ea typeface="Calibri" panose="020F0502020204030204" pitchFamily="34" charset="0"/>
                <a:cs typeface="SimSun" panose="02010600030101010101" pitchFamily="2" charset="-122"/>
              </a:rPr>
              <a:t>Key Points from the above diagram</a:t>
            </a:r>
            <a:r>
              <a:rPr lang="en-US" b="1" dirty="0">
                <a:latin typeface="Times New Roman" panose="02020603050405020304" pitchFamily="18" charset="0"/>
                <a:ea typeface="Calibri" panose="020F0502020204030204" pitchFamily="34" charset="0"/>
                <a:cs typeface="SimSun" panose="02010600030101010101" pitchFamily="2" charset="-122"/>
              </a:rPr>
              <a:t>:</a:t>
            </a:r>
            <a:endParaRPr lang="en-US" sz="16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latin typeface="Times New Roman" panose="02020603050405020304" pitchFamily="18" charset="0"/>
                <a:ea typeface="Calibri" panose="020F0502020204030204" pitchFamily="34" charset="0"/>
                <a:cs typeface="SimSun" panose="02010600030101010101" pitchFamily="2" charset="-122"/>
              </a:rPr>
              <a:t>-The  Break-Even Point occurs where Total Revenue equals Total Cost implying that there is no profit or loss.</a:t>
            </a:r>
            <a:endParaRPr lang="en-US" sz="24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latin typeface="Times New Roman" panose="02020603050405020304" pitchFamily="18" charset="0"/>
                <a:ea typeface="Calibri" panose="020F0502020204030204" pitchFamily="34" charset="0"/>
                <a:cs typeface="SimSun" panose="02010600030101010101" pitchFamily="2" charset="-122"/>
              </a:rPr>
              <a:t>- Below the  Break-Even Point an </a:t>
            </a:r>
            <a:r>
              <a:rPr lang="en-US" sz="2400" dirty="0" err="1">
                <a:latin typeface="Times New Roman" panose="02020603050405020304" pitchFamily="18" charset="0"/>
                <a:ea typeface="Calibri" panose="020F0502020204030204" pitchFamily="34" charset="0"/>
                <a:cs typeface="SimSun" panose="02010600030101010101" pitchFamily="2" charset="-122"/>
              </a:rPr>
              <a:t>agribusines</a:t>
            </a:r>
            <a:r>
              <a:rPr lang="en-US" sz="2400" dirty="0">
                <a:latin typeface="Times New Roman" panose="02020603050405020304" pitchFamily="18" charset="0"/>
                <a:ea typeface="Calibri" panose="020F0502020204030204" pitchFamily="34" charset="0"/>
                <a:cs typeface="SimSun" panose="02010600030101010101" pitchFamily="2" charset="-122"/>
              </a:rPr>
              <a:t> makes Loss.  At this point the Total Cost greater than Total Revenue.</a:t>
            </a:r>
            <a:endParaRPr lang="en-US" sz="24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latin typeface="Times New Roman" panose="02020603050405020304" pitchFamily="18" charset="0"/>
                <a:ea typeface="Calibri" panose="020F0502020204030204" pitchFamily="34" charset="0"/>
                <a:cs typeface="SimSun" panose="02010600030101010101" pitchFamily="2" charset="-122"/>
              </a:rPr>
              <a:t>- Above the break even point the business or agribusinesses makes Profit . At this point the Total Revenue greater than the Total Cost</a:t>
            </a:r>
            <a:endParaRPr lang="en-US" sz="24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b="1" u="sng" dirty="0">
                <a:latin typeface="Times New Roman" panose="02020603050405020304" pitchFamily="18" charset="0"/>
                <a:ea typeface="Calibri" panose="020F0502020204030204" pitchFamily="34" charset="0"/>
                <a:cs typeface="SimSun" panose="02010600030101010101" pitchFamily="2" charset="-122"/>
              </a:rPr>
              <a:t>Algebraic Model </a:t>
            </a:r>
            <a:endParaRPr lang="en-US" sz="20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latin typeface="Times New Roman" panose="02020603050405020304" pitchFamily="18" charset="0"/>
                <a:ea typeface="Calibri" panose="020F0502020204030204" pitchFamily="34" charset="0"/>
                <a:cs typeface="SimSun" panose="02010600030101010101" pitchFamily="2" charset="-122"/>
              </a:rPr>
              <a:t>Involves the use of mathematical equations </a:t>
            </a:r>
            <a:endParaRPr lang="en-US" sz="20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latin typeface="Times New Roman" panose="02020603050405020304" pitchFamily="18" charset="0"/>
                <a:ea typeface="Calibri" panose="020F0502020204030204" pitchFamily="34" charset="0"/>
                <a:cs typeface="SimSun" panose="02010600030101010101" pitchFamily="2" charset="-122"/>
              </a:rPr>
              <a:t>Let</a:t>
            </a:r>
            <a:endParaRPr lang="en-US" sz="20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solidFill>
                  <a:srgbClr val="BF0000"/>
                </a:solidFill>
                <a:latin typeface="Times New Roman" panose="02020603050405020304" pitchFamily="18" charset="0"/>
                <a:ea typeface="Calibri" panose="020F0502020204030204" pitchFamily="34" charset="0"/>
                <a:cs typeface="SimSun" panose="02010600030101010101" pitchFamily="2" charset="-122"/>
              </a:rPr>
              <a:t>TR = Total Revenue</a:t>
            </a:r>
            <a:endParaRPr lang="en-US" sz="20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solidFill>
                  <a:srgbClr val="BF0000"/>
                </a:solidFill>
                <a:latin typeface="Times New Roman" panose="02020603050405020304" pitchFamily="18" charset="0"/>
                <a:ea typeface="Calibri" panose="020F0502020204030204" pitchFamily="34" charset="0"/>
                <a:cs typeface="SimSun" panose="02010600030101010101" pitchFamily="2" charset="-122"/>
              </a:rPr>
              <a:t>TC = Total Costs</a:t>
            </a:r>
            <a:endParaRPr lang="en-US" sz="20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solidFill>
                  <a:srgbClr val="BF0000"/>
                </a:solidFill>
                <a:latin typeface="Times New Roman" panose="02020603050405020304" pitchFamily="18" charset="0"/>
                <a:ea typeface="Calibri" panose="020F0502020204030204" pitchFamily="34" charset="0"/>
                <a:cs typeface="SimSun" panose="02010600030101010101" pitchFamily="2" charset="-122"/>
              </a:rPr>
              <a:t>VC= Variable Costs</a:t>
            </a:r>
            <a:endParaRPr lang="en-US" sz="20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solidFill>
                  <a:srgbClr val="BF0000"/>
                </a:solidFill>
                <a:latin typeface="Times New Roman" panose="02020603050405020304" pitchFamily="18" charset="0"/>
                <a:ea typeface="Calibri" panose="020F0502020204030204" pitchFamily="34" charset="0"/>
                <a:cs typeface="SimSun" panose="02010600030101010101" pitchFamily="2" charset="-122"/>
              </a:rPr>
              <a:t>FC= Fixed Costs</a:t>
            </a:r>
            <a:endParaRPr lang="en-US" sz="20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solidFill>
                  <a:srgbClr val="BF0000"/>
                </a:solidFill>
                <a:latin typeface="Times New Roman" panose="02020603050405020304" pitchFamily="18" charset="0"/>
                <a:ea typeface="Calibri" panose="020F0502020204030204" pitchFamily="34" charset="0"/>
                <a:cs typeface="SimSun" panose="02010600030101010101" pitchFamily="2" charset="-122"/>
              </a:rPr>
              <a:t>X = Volume of output</a:t>
            </a:r>
            <a:endParaRPr lang="en-US" sz="20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solidFill>
                  <a:srgbClr val="BF0000"/>
                </a:solidFill>
                <a:latin typeface="Times New Roman" panose="02020603050405020304" pitchFamily="18" charset="0"/>
                <a:ea typeface="Calibri" panose="020F0502020204030204" pitchFamily="34" charset="0"/>
                <a:cs typeface="SimSun" panose="02010600030101010101" pitchFamily="2" charset="-122"/>
              </a:rPr>
              <a:t>r = Variable Cost per unit</a:t>
            </a:r>
            <a:endParaRPr lang="en-US" sz="20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endParaRPr lang="en-US" sz="2400" dirty="0">
              <a:effectLst/>
              <a:latin typeface="Calibri" panose="020F0502020204030204" pitchFamily="34" charset="0"/>
              <a:ea typeface="Calibri" panose="020F0502020204030204" pitchFamily="34" charset="0"/>
              <a:cs typeface="SimSun" panose="02010600030101010101" pitchFamily="2" charset="-122"/>
            </a:endParaRPr>
          </a:p>
        </p:txBody>
      </p:sp>
    </p:spTree>
    <p:extLst>
      <p:ext uri="{BB962C8B-B14F-4D97-AF65-F5344CB8AC3E}">
        <p14:creationId xmlns:p14="http://schemas.microsoft.com/office/powerpoint/2010/main" val="678903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1" y="331076"/>
            <a:ext cx="12423228" cy="7436779"/>
          </a:xfrm>
          <a:prstGeom prst="rect">
            <a:avLst/>
          </a:prstGeom>
          <a:noFill/>
        </p:spPr>
        <p:txBody>
          <a:bodyPr wrap="square" rtlCol="0">
            <a:spAutoFit/>
          </a:bodyPr>
          <a:lstStyle/>
          <a:p>
            <a:pPr lvl="0">
              <a:lnSpc>
                <a:spcPct val="107000"/>
              </a:lnSpc>
              <a:spcAft>
                <a:spcPts val="800"/>
              </a:spcAft>
              <a:tabLst>
                <a:tab pos="1203960" algn="l"/>
              </a:tabLst>
            </a:pPr>
            <a:r>
              <a:rPr lang="en-US" sz="2400" dirty="0">
                <a:solidFill>
                  <a:srgbClr val="BF0000"/>
                </a:solidFill>
                <a:latin typeface="Times New Roman" panose="02020603050405020304" pitchFamily="18" charset="0"/>
                <a:ea typeface="Calibri" panose="020F0502020204030204" pitchFamily="34" charset="0"/>
                <a:cs typeface="SimSun" panose="02010600030101010101" pitchFamily="2" charset="-122"/>
              </a:rPr>
              <a:t>P = Selling price per unit</a:t>
            </a:r>
            <a:endParaRPr lang="en-US" sz="20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lnSpc>
                <a:spcPct val="107000"/>
              </a:lnSpc>
              <a:spcAft>
                <a:spcPts val="800"/>
              </a:spcAft>
              <a:tabLst>
                <a:tab pos="1203960" algn="l"/>
              </a:tabLst>
            </a:pPr>
            <a:r>
              <a:rPr lang="en-US" sz="2400" dirty="0">
                <a:solidFill>
                  <a:prstClr val="black"/>
                </a:solidFill>
                <a:latin typeface="Times New Roman" panose="02020603050405020304" pitchFamily="18" charset="0"/>
                <a:ea typeface="Calibri" panose="020F0502020204030204" pitchFamily="34" charset="0"/>
                <a:cs typeface="SimSun" panose="02010600030101010101" pitchFamily="2" charset="-122"/>
              </a:rPr>
              <a:t>We know that:</a:t>
            </a:r>
            <a:endParaRPr lang="en-US" sz="20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lnSpc>
                <a:spcPct val="107000"/>
              </a:lnSpc>
              <a:spcAft>
                <a:spcPts val="800"/>
              </a:spcAft>
              <a:tabLst>
                <a:tab pos="1203960" algn="l"/>
              </a:tabLst>
            </a:pPr>
            <a:r>
              <a:rPr lang="en-US" sz="2400" dirty="0">
                <a:solidFill>
                  <a:prstClr val="black"/>
                </a:solidFill>
                <a:latin typeface="Times New Roman" panose="02020603050405020304" pitchFamily="18" charset="0"/>
                <a:ea typeface="Calibri" panose="020F0502020204030204" pitchFamily="34" charset="0"/>
                <a:cs typeface="SimSun" panose="02010600030101010101" pitchFamily="2" charset="-122"/>
              </a:rPr>
              <a:t>At breakeven point, Total sales revenue = Total costs</a:t>
            </a:r>
            <a:endParaRPr lang="en-US" sz="20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lnSpc>
                <a:spcPct val="107000"/>
              </a:lnSpc>
              <a:spcAft>
                <a:spcPts val="800"/>
              </a:spcAft>
              <a:tabLst>
                <a:tab pos="1203960" algn="l"/>
              </a:tabLst>
            </a:pPr>
            <a:r>
              <a:rPr lang="en-US" sz="2400" dirty="0" err="1">
                <a:solidFill>
                  <a:prstClr val="black"/>
                </a:solidFill>
                <a:latin typeface="Times New Roman" panose="02020603050405020304" pitchFamily="18" charset="0"/>
                <a:ea typeface="Calibri" panose="020F0502020204030204" pitchFamily="34" charset="0"/>
                <a:cs typeface="SimSun" panose="02010600030101010101" pitchFamily="2" charset="-122"/>
              </a:rPr>
              <a:t>i.e</a:t>
            </a:r>
            <a:r>
              <a:rPr lang="en-US" sz="2400" dirty="0">
                <a:solidFill>
                  <a:prstClr val="black"/>
                </a:solidFill>
                <a:latin typeface="Times New Roman" panose="02020603050405020304" pitchFamily="18" charset="0"/>
                <a:ea typeface="Calibri" panose="020F0502020204030204" pitchFamily="34" charset="0"/>
                <a:cs typeface="SimSun" panose="02010600030101010101" pitchFamily="2" charset="-122"/>
              </a:rPr>
              <a:t> since. TC=TR</a:t>
            </a:r>
            <a:r>
              <a:rPr lang="en-US" sz="2400" dirty="0">
                <a:solidFill>
                  <a:srgbClr val="BF0000"/>
                </a:solidFill>
                <a:latin typeface="Times New Roman" panose="02020603050405020304" pitchFamily="18" charset="0"/>
                <a:ea typeface="Calibri" panose="020F0502020204030204" pitchFamily="34" charset="0"/>
                <a:cs typeface="SimSun" panose="02010600030101010101" pitchFamily="2" charset="-122"/>
              </a:rPr>
              <a:t>(At breakeven point)</a:t>
            </a:r>
            <a:endParaRPr lang="en-US" sz="20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lnSpc>
                <a:spcPct val="107000"/>
              </a:lnSpc>
              <a:spcAft>
                <a:spcPts val="800"/>
              </a:spcAft>
              <a:tabLst>
                <a:tab pos="1203960" algn="l"/>
              </a:tabLst>
            </a:pPr>
            <a:r>
              <a:rPr lang="en-US" sz="2400" dirty="0">
                <a:solidFill>
                  <a:prstClr val="black"/>
                </a:solidFill>
                <a:latin typeface="Times New Roman" panose="02020603050405020304" pitchFamily="18" charset="0"/>
                <a:ea typeface="Calibri" panose="020F0502020204030204" pitchFamily="34" charset="0"/>
                <a:cs typeface="SimSun" panose="02010600030101010101" pitchFamily="2" charset="-122"/>
              </a:rPr>
              <a:t>Therefore Total Sales revenue= Fixed costs + Total variable costs</a:t>
            </a:r>
            <a:endParaRPr lang="en-US" sz="20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lnSpc>
                <a:spcPct val="107000"/>
              </a:lnSpc>
              <a:spcAft>
                <a:spcPts val="800"/>
              </a:spcAft>
              <a:tabLst>
                <a:tab pos="1203960" algn="l"/>
              </a:tabLst>
            </a:pPr>
            <a:r>
              <a:rPr lang="en-US" sz="2400" dirty="0">
                <a:solidFill>
                  <a:prstClr val="black"/>
                </a:solidFill>
                <a:latin typeface="Times New Roman" panose="02020603050405020304" pitchFamily="18" charset="0"/>
                <a:ea typeface="Calibri" panose="020F0502020204030204" pitchFamily="34" charset="0"/>
                <a:cs typeface="SimSun" panose="02010600030101010101" pitchFamily="2" charset="-122"/>
              </a:rPr>
              <a:t>= FC+ VC</a:t>
            </a:r>
            <a:endParaRPr lang="en-US" sz="20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lnSpc>
                <a:spcPct val="107000"/>
              </a:lnSpc>
              <a:spcAft>
                <a:spcPts val="800"/>
              </a:spcAft>
              <a:tabLst>
                <a:tab pos="1203960" algn="l"/>
              </a:tabLst>
            </a:pPr>
            <a:r>
              <a:rPr lang="en-US" sz="2400" dirty="0">
                <a:solidFill>
                  <a:prstClr val="black"/>
                </a:solidFill>
                <a:latin typeface="Times New Roman" panose="02020603050405020304" pitchFamily="18" charset="0"/>
                <a:ea typeface="Calibri" panose="020F0502020204030204" pitchFamily="34" charset="0"/>
                <a:cs typeface="SimSun" panose="02010600030101010101" pitchFamily="2" charset="-122"/>
              </a:rPr>
              <a:t>But FC + VC= FC + X. r</a:t>
            </a:r>
            <a:endParaRPr lang="en-US" sz="20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lnSpc>
                <a:spcPct val="107000"/>
              </a:lnSpc>
              <a:spcAft>
                <a:spcPts val="800"/>
              </a:spcAft>
              <a:tabLst>
                <a:tab pos="1203960" algn="l"/>
              </a:tabLst>
            </a:pPr>
            <a:r>
              <a:rPr lang="en-US" sz="2400" dirty="0">
                <a:solidFill>
                  <a:prstClr val="black"/>
                </a:solidFill>
                <a:latin typeface="Times New Roman" panose="02020603050405020304" pitchFamily="18" charset="0"/>
                <a:ea typeface="Calibri" panose="020F0502020204030204" pitchFamily="34" charset="0"/>
                <a:cs typeface="SimSun" panose="02010600030101010101" pitchFamily="2" charset="-122"/>
              </a:rPr>
              <a:t>And Total Revenue (R) = X. P</a:t>
            </a:r>
            <a:endParaRPr lang="en-US" sz="20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lnSpc>
                <a:spcPct val="107000"/>
              </a:lnSpc>
              <a:spcAft>
                <a:spcPts val="800"/>
              </a:spcAft>
              <a:tabLst>
                <a:tab pos="1203960" algn="l"/>
              </a:tabLst>
            </a:pPr>
            <a:r>
              <a:rPr lang="en-US" sz="2400" dirty="0">
                <a:solidFill>
                  <a:prstClr val="black"/>
                </a:solidFill>
                <a:latin typeface="Times New Roman" panose="02020603050405020304" pitchFamily="18" charset="0"/>
                <a:ea typeface="Calibri" panose="020F0502020204030204" pitchFamily="34" charset="0"/>
                <a:cs typeface="SimSun" panose="02010600030101010101" pitchFamily="2" charset="-122"/>
              </a:rPr>
              <a:t>Thus XP = FC+ </a:t>
            </a:r>
            <a:r>
              <a:rPr lang="en-US" sz="2400" dirty="0" err="1">
                <a:solidFill>
                  <a:prstClr val="black"/>
                </a:solidFill>
                <a:latin typeface="Times New Roman" panose="02020603050405020304" pitchFamily="18" charset="0"/>
                <a:ea typeface="Calibri" panose="020F0502020204030204" pitchFamily="34" charset="0"/>
                <a:cs typeface="SimSun" panose="02010600030101010101" pitchFamily="2" charset="-122"/>
              </a:rPr>
              <a:t>Xr</a:t>
            </a:r>
            <a:endParaRPr lang="en-US" sz="20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lnSpc>
                <a:spcPct val="107000"/>
              </a:lnSpc>
              <a:spcAft>
                <a:spcPts val="800"/>
              </a:spcAft>
              <a:tabLst>
                <a:tab pos="1203960" algn="l"/>
              </a:tabLst>
            </a:pPr>
            <a:r>
              <a:rPr lang="en-US" sz="2400" dirty="0">
                <a:solidFill>
                  <a:prstClr val="black"/>
                </a:solidFill>
                <a:latin typeface="Times New Roman" panose="02020603050405020304" pitchFamily="18" charset="0"/>
                <a:ea typeface="Calibri" panose="020F0502020204030204" pitchFamily="34" charset="0"/>
                <a:cs typeface="SimSun" panose="02010600030101010101" pitchFamily="2" charset="-122"/>
              </a:rPr>
              <a:t>Putting like term together </a:t>
            </a:r>
            <a:endParaRPr lang="en-US" sz="20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lnSpc>
                <a:spcPct val="107000"/>
              </a:lnSpc>
              <a:spcAft>
                <a:spcPts val="800"/>
              </a:spcAft>
              <a:tabLst>
                <a:tab pos="1203960" algn="l"/>
              </a:tabLst>
            </a:pPr>
            <a:r>
              <a:rPr lang="en-US" sz="2400" dirty="0" err="1">
                <a:solidFill>
                  <a:prstClr val="black"/>
                </a:solidFill>
                <a:latin typeface="Times New Roman" panose="02020603050405020304" pitchFamily="18" charset="0"/>
                <a:ea typeface="Calibri" panose="020F0502020204030204" pitchFamily="34" charset="0"/>
                <a:cs typeface="SimSun" panose="02010600030101010101" pitchFamily="2" charset="-122"/>
              </a:rPr>
              <a:t>Xp-Xr</a:t>
            </a:r>
            <a:r>
              <a:rPr lang="en-US" sz="2400" dirty="0">
                <a:solidFill>
                  <a:prstClr val="black"/>
                </a:solidFill>
                <a:latin typeface="Times New Roman" panose="02020603050405020304" pitchFamily="18" charset="0"/>
                <a:ea typeface="Calibri" panose="020F0502020204030204" pitchFamily="34" charset="0"/>
                <a:cs typeface="SimSun" panose="02010600030101010101" pitchFamily="2" charset="-122"/>
              </a:rPr>
              <a:t>=FC</a:t>
            </a:r>
            <a:endParaRPr lang="en-US" sz="20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lnSpc>
                <a:spcPct val="107000"/>
              </a:lnSpc>
              <a:spcAft>
                <a:spcPts val="800"/>
              </a:spcAft>
              <a:tabLst>
                <a:tab pos="1203960" algn="l"/>
              </a:tabLst>
            </a:pPr>
            <a:r>
              <a:rPr lang="en-US" sz="2400" dirty="0">
                <a:solidFill>
                  <a:prstClr val="black"/>
                </a:solidFill>
                <a:latin typeface="Times New Roman" panose="02020603050405020304" pitchFamily="18" charset="0"/>
                <a:ea typeface="Calibri" panose="020F0502020204030204" pitchFamily="34" charset="0"/>
                <a:cs typeface="SimSun" panose="02010600030101010101" pitchFamily="2" charset="-122"/>
              </a:rPr>
              <a:t>Factorizing</a:t>
            </a:r>
            <a:endParaRPr lang="en-US" sz="20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lnSpc>
                <a:spcPct val="107000"/>
              </a:lnSpc>
              <a:spcAft>
                <a:spcPts val="800"/>
              </a:spcAft>
              <a:tabLst>
                <a:tab pos="1203960" algn="l"/>
              </a:tabLst>
            </a:pPr>
            <a:r>
              <a:rPr lang="en-US" sz="2400" dirty="0">
                <a:solidFill>
                  <a:prstClr val="black"/>
                </a:solidFill>
                <a:latin typeface="Times New Roman" panose="02020603050405020304" pitchFamily="18" charset="0"/>
                <a:ea typeface="Calibri" panose="020F0502020204030204" pitchFamily="34" charset="0"/>
                <a:cs typeface="SimSun" panose="02010600030101010101" pitchFamily="2" charset="-122"/>
              </a:rPr>
              <a:t>X (P –r) = FC</a:t>
            </a:r>
            <a:endParaRPr lang="en-US" sz="20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lnSpc>
                <a:spcPct val="107000"/>
              </a:lnSpc>
              <a:spcAft>
                <a:spcPts val="800"/>
              </a:spcAft>
              <a:tabLst>
                <a:tab pos="1203960" algn="l"/>
              </a:tabLst>
            </a:pPr>
            <a:r>
              <a:rPr lang="en-US" sz="2400" dirty="0">
                <a:solidFill>
                  <a:prstClr val="black"/>
                </a:solidFill>
                <a:latin typeface="Times New Roman" panose="02020603050405020304" pitchFamily="18" charset="0"/>
                <a:ea typeface="Calibri" panose="020F0502020204030204" pitchFamily="34" charset="0"/>
                <a:cs typeface="SimSun" panose="02010600030101010101" pitchFamily="2" charset="-122"/>
              </a:rPr>
              <a:t>Therefore volume of output at breakeven point is given by:</a:t>
            </a:r>
            <a:endParaRPr lang="en-US" sz="20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lnSpc>
                <a:spcPct val="107000"/>
              </a:lnSpc>
              <a:spcAft>
                <a:spcPts val="800"/>
              </a:spcAft>
              <a:tabLst>
                <a:tab pos="1203960" algn="l"/>
              </a:tabLst>
            </a:pPr>
            <a:r>
              <a:rPr lang="en-US" sz="2400" dirty="0">
                <a:solidFill>
                  <a:prstClr val="black"/>
                </a:solidFill>
                <a:latin typeface="Times New Roman" panose="02020603050405020304" pitchFamily="18" charset="0"/>
                <a:ea typeface="Calibri" panose="020F0502020204030204" pitchFamily="34" charset="0"/>
                <a:cs typeface="SimSun" panose="02010600030101010101" pitchFamily="2" charset="-122"/>
              </a:rPr>
              <a:t> X =FC/P−r</a:t>
            </a:r>
            <a:endParaRPr lang="en-US" sz="2000" dirty="0">
              <a:solidFill>
                <a:prstClr val="black"/>
              </a:solidFill>
              <a:latin typeface="Calibri" panose="020F0502020204030204" pitchFamily="34" charset="0"/>
              <a:ea typeface="Calibri" panose="020F0502020204030204" pitchFamily="34" charset="0"/>
              <a:cs typeface="SimSun" panose="02010600030101010101" pitchFamily="2" charset="-122"/>
            </a:endParaRPr>
          </a:p>
        </p:txBody>
      </p:sp>
    </p:spTree>
    <p:extLst>
      <p:ext uri="{BB962C8B-B14F-4D97-AF65-F5344CB8AC3E}">
        <p14:creationId xmlns:p14="http://schemas.microsoft.com/office/powerpoint/2010/main" val="124066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9187" y="204951"/>
            <a:ext cx="14173200" cy="8582093"/>
          </a:xfrm>
          <a:prstGeom prst="rect">
            <a:avLst/>
          </a:prstGeom>
          <a:noFill/>
        </p:spPr>
        <p:txBody>
          <a:bodyPr wrap="square" rtlCol="0">
            <a:spAutoFit/>
          </a:bodyPr>
          <a:lstStyle/>
          <a:p>
            <a:pPr>
              <a:lnSpc>
                <a:spcPct val="107000"/>
              </a:lnSpc>
              <a:spcAft>
                <a:spcPts val="800"/>
              </a:spcAft>
              <a:tabLst>
                <a:tab pos="1203960" algn="l"/>
              </a:tabLst>
            </a:pPr>
            <a:r>
              <a:rPr lang="en-US" sz="4000" b="1" u="sng" dirty="0">
                <a:latin typeface="Times New Roman" panose="02020603050405020304" pitchFamily="18" charset="0"/>
                <a:ea typeface="Calibri" panose="020F0502020204030204" pitchFamily="34" charset="0"/>
                <a:cs typeface="SimSun" panose="02010600030101010101" pitchFamily="2" charset="-122"/>
              </a:rPr>
              <a:t>Importance of Break-Even Analysis</a:t>
            </a:r>
            <a:r>
              <a:rPr lang="en-US" sz="2800" b="1" u="sng" dirty="0">
                <a:latin typeface="Times New Roman" panose="02020603050405020304" pitchFamily="18" charset="0"/>
                <a:ea typeface="Calibri" panose="020F0502020204030204" pitchFamily="34" charset="0"/>
                <a:cs typeface="SimSun" panose="02010600030101010101" pitchFamily="2" charset="-122"/>
              </a:rPr>
              <a:t>:</a:t>
            </a:r>
            <a:endParaRPr lang="en-US" sz="16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1. Examines profit, cost, and price parameters to determine economic viability</a:t>
            </a:r>
            <a:endParaRPr lang="en-US" sz="28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2. Helps management:</a:t>
            </a:r>
            <a:endParaRPr lang="en-US" sz="28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    - Determine the breakeven point</a:t>
            </a:r>
            <a:endParaRPr lang="en-US" sz="28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    - Identify the number of units required to achieve a desired profit level</a:t>
            </a:r>
            <a:endParaRPr lang="en-US" sz="28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    - Make informed decisions for yearly budgeting and project </a:t>
            </a:r>
            <a:r>
              <a:rPr lang="en-US" sz="2800" dirty="0" smtClean="0">
                <a:latin typeface="Times New Roman" panose="02020603050405020304" pitchFamily="18" charset="0"/>
                <a:ea typeface="Calibri" panose="020F0502020204030204" pitchFamily="34" charset="0"/>
                <a:cs typeface="SimSun" panose="02010600030101010101" pitchFamily="2" charset="-122"/>
              </a:rPr>
              <a:t>planning</a:t>
            </a:r>
          </a:p>
          <a:p>
            <a:pPr>
              <a:lnSpc>
                <a:spcPct val="107000"/>
              </a:lnSpc>
              <a:spcAft>
                <a:spcPts val="800"/>
              </a:spcAft>
              <a:tabLst>
                <a:tab pos="1203960" algn="l"/>
              </a:tabLst>
            </a:pPr>
            <a:r>
              <a:rPr lang="en-US" sz="4000" b="1" u="sng" dirty="0">
                <a:latin typeface="Times New Roman" panose="02020603050405020304" pitchFamily="18" charset="0"/>
                <a:ea typeface="Calibri" panose="020F0502020204030204" pitchFamily="34" charset="0"/>
                <a:cs typeface="SimSun" panose="02010600030101010101" pitchFamily="2" charset="-122"/>
              </a:rPr>
              <a:t>Applicability of Break-Even </a:t>
            </a:r>
            <a:r>
              <a:rPr lang="en-US" sz="4000" b="1" u="sng" dirty="0" smtClean="0">
                <a:latin typeface="Times New Roman" panose="02020603050405020304" pitchFamily="18" charset="0"/>
                <a:ea typeface="Calibri" panose="020F0502020204030204" pitchFamily="34" charset="0"/>
                <a:cs typeface="SimSun" panose="02010600030101010101" pitchFamily="2" charset="-122"/>
              </a:rPr>
              <a:t>Analysis</a:t>
            </a:r>
          </a:p>
          <a:p>
            <a:pPr marL="342900" marR="0" lvl="0" indent="-342900">
              <a:lnSpc>
                <a:spcPct val="107000"/>
              </a:lnSpc>
              <a:spcBef>
                <a:spcPts val="0"/>
              </a:spcBef>
              <a:spcAft>
                <a:spcPts val="0"/>
              </a:spcAft>
              <a:buFont typeface="Symbol" panose="05050102010706020507" pitchFamily="18" charset="2"/>
              <a:buChar char=""/>
              <a:tabLst>
                <a:tab pos="1203960" algn="l"/>
              </a:tabLst>
            </a:pPr>
            <a:r>
              <a:rPr lang="en-US" sz="2800" b="1" dirty="0">
                <a:latin typeface="Times New Roman" panose="02020603050405020304" pitchFamily="18" charset="0"/>
                <a:ea typeface="Calibri" panose="020F0502020204030204" pitchFamily="34" charset="0"/>
                <a:cs typeface="SimSun" panose="02010600030101010101" pitchFamily="2" charset="-122"/>
              </a:rPr>
              <a:t>Determining viability:</a:t>
            </a:r>
            <a:r>
              <a:rPr lang="en-US" sz="2800" dirty="0">
                <a:latin typeface="Times New Roman" panose="02020603050405020304" pitchFamily="18" charset="0"/>
                <a:ea typeface="Calibri" panose="020F0502020204030204" pitchFamily="34" charset="0"/>
                <a:cs typeface="SimSun" panose="02010600030101010101" pitchFamily="2" charset="-122"/>
              </a:rPr>
              <a:t> Break-even analysis helps farmers or agribusinesses decide if a new crop or livestock enterprise will be profitable.</a:t>
            </a:r>
            <a:endParaRPr lang="en-US" sz="2800" dirty="0">
              <a:latin typeface="Calibri" panose="020F0502020204030204" pitchFamily="34" charset="0"/>
              <a:ea typeface="Calibri" panose="020F0502020204030204" pitchFamily="34" charset="0"/>
              <a:cs typeface="SimSun" panose="02010600030101010101" pitchFamily="2" charset="-122"/>
            </a:endParaRPr>
          </a:p>
          <a:p>
            <a:pPr marL="342900" marR="0" lvl="0" indent="-342900">
              <a:lnSpc>
                <a:spcPct val="107000"/>
              </a:lnSpc>
              <a:spcBef>
                <a:spcPts val="0"/>
              </a:spcBef>
              <a:spcAft>
                <a:spcPts val="0"/>
              </a:spcAft>
              <a:buFont typeface="Symbol" panose="05050102010706020507" pitchFamily="18" charset="2"/>
              <a:buChar char=""/>
              <a:tabLst>
                <a:tab pos="1203960" algn="l"/>
              </a:tabLst>
            </a:pPr>
            <a:r>
              <a:rPr lang="en-US" sz="2800" b="1" dirty="0">
                <a:latin typeface="Times New Roman" panose="02020603050405020304" pitchFamily="18" charset="0"/>
                <a:ea typeface="Calibri" panose="020F0502020204030204" pitchFamily="34" charset="0"/>
                <a:cs typeface="SimSun" panose="02010600030101010101" pitchFamily="2" charset="-122"/>
              </a:rPr>
              <a:t> Evaluating profitability:</a:t>
            </a:r>
            <a:r>
              <a:rPr lang="en-US" sz="2800" dirty="0">
                <a:latin typeface="Times New Roman" panose="02020603050405020304" pitchFamily="18" charset="0"/>
                <a:ea typeface="Calibri" panose="020F0502020204030204" pitchFamily="34" charset="0"/>
                <a:cs typeface="SimSun" panose="02010600030101010101" pitchFamily="2" charset="-122"/>
              </a:rPr>
              <a:t> It compares the profitability of different crops or livestock combinations, helping farmers </a:t>
            </a:r>
            <a:r>
              <a:rPr lang="en-US" sz="2800" dirty="0" smtClean="0">
                <a:latin typeface="Times New Roman" panose="02020603050405020304" pitchFamily="18" charset="0"/>
                <a:ea typeface="Calibri" panose="020F0502020204030204" pitchFamily="34" charset="0"/>
                <a:cs typeface="SimSun" panose="02010600030101010101" pitchFamily="2" charset="-122"/>
              </a:rPr>
              <a:t>choose</a:t>
            </a:r>
          </a:p>
          <a:p>
            <a:pPr marL="342900" lvl="0" indent="-342900">
              <a:lnSpc>
                <a:spcPct val="107000"/>
              </a:lnSpc>
              <a:buFont typeface="Symbol" panose="05050102010706020507" pitchFamily="18" charset="2"/>
              <a:buChar char=""/>
              <a:tabLst>
                <a:tab pos="1203960" algn="l"/>
              </a:tabLst>
            </a:pPr>
            <a:r>
              <a:rPr lang="en-US" sz="2800" dirty="0">
                <a:solidFill>
                  <a:prstClr val="black"/>
                </a:solidFill>
                <a:latin typeface="Times New Roman" panose="02020603050405020304" pitchFamily="18" charset="0"/>
                <a:ea typeface="Calibri" panose="020F0502020204030204" pitchFamily="34" charset="0"/>
                <a:cs typeface="SimSun" panose="02010600030101010101" pitchFamily="2" charset="-122"/>
              </a:rPr>
              <a:t>the most profitable options.</a:t>
            </a:r>
            <a:endParaRPr lang="en-US" sz="28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marL="342900" lvl="0" indent="-342900">
              <a:lnSpc>
                <a:spcPct val="107000"/>
              </a:lnSpc>
              <a:buFont typeface="Symbol" panose="05050102010706020507" pitchFamily="18" charset="2"/>
              <a:buChar char=""/>
              <a:tabLst>
                <a:tab pos="1203960" algn="l"/>
              </a:tabLst>
            </a:pPr>
            <a:r>
              <a:rPr lang="en-US" sz="2800" b="1" dirty="0">
                <a:solidFill>
                  <a:prstClr val="black"/>
                </a:solidFill>
                <a:latin typeface="Times New Roman" panose="02020603050405020304" pitchFamily="18" charset="0"/>
                <a:ea typeface="Calibri" panose="020F0502020204030204" pitchFamily="34" charset="0"/>
                <a:cs typeface="SimSun" panose="02010600030101010101" pitchFamily="2" charset="-122"/>
              </a:rPr>
              <a:t> Setting prices: </a:t>
            </a:r>
            <a:r>
              <a:rPr lang="en-US" sz="2800" dirty="0">
                <a:solidFill>
                  <a:prstClr val="black"/>
                </a:solidFill>
                <a:latin typeface="Times New Roman" panose="02020603050405020304" pitchFamily="18" charset="0"/>
                <a:ea typeface="Calibri" panose="020F0502020204030204" pitchFamily="34" charset="0"/>
                <a:cs typeface="SimSun" panose="02010600030101010101" pitchFamily="2" charset="-122"/>
              </a:rPr>
              <a:t>Break-even analysis determines the minimum price required to cover costs and make a profit.</a:t>
            </a:r>
            <a:endParaRPr lang="en-US" sz="28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marL="342900" marR="0" lvl="0" indent="-342900">
              <a:lnSpc>
                <a:spcPct val="107000"/>
              </a:lnSpc>
              <a:spcBef>
                <a:spcPts val="0"/>
              </a:spcBef>
              <a:spcAft>
                <a:spcPts val="0"/>
              </a:spcAft>
              <a:buFont typeface="Symbol" panose="05050102010706020507" pitchFamily="18" charset="2"/>
              <a:buChar char=""/>
              <a:tabLst>
                <a:tab pos="1203960" algn="l"/>
              </a:tabLst>
            </a:pPr>
            <a:endParaRPr lang="en-US" sz="28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endParaRPr lang="en-US" sz="2800" dirty="0">
              <a:effectLst/>
              <a:latin typeface="Calibri" panose="020F0502020204030204" pitchFamily="34" charset="0"/>
              <a:ea typeface="Calibri" panose="020F0502020204030204" pitchFamily="34" charset="0"/>
              <a:cs typeface="SimSun" panose="02010600030101010101" pitchFamily="2" charset="-122"/>
            </a:endParaRPr>
          </a:p>
        </p:txBody>
      </p:sp>
    </p:spTree>
    <p:extLst>
      <p:ext uri="{BB962C8B-B14F-4D97-AF65-F5344CB8AC3E}">
        <p14:creationId xmlns:p14="http://schemas.microsoft.com/office/powerpoint/2010/main" val="395865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249" y="0"/>
            <a:ext cx="14299324" cy="8347734"/>
          </a:xfrm>
          <a:prstGeom prst="rect">
            <a:avLst/>
          </a:prstGeom>
          <a:noFill/>
        </p:spPr>
        <p:txBody>
          <a:bodyPr wrap="square" rtlCol="0">
            <a:spAutoFit/>
          </a:bodyPr>
          <a:lstStyle/>
          <a:p>
            <a:pPr lvl="0">
              <a:lnSpc>
                <a:spcPct val="107000"/>
              </a:lnSpc>
              <a:tabLst>
                <a:tab pos="1203960" algn="l"/>
              </a:tabLst>
            </a:pPr>
            <a:endParaRPr lang="en-US" sz="2800" b="1" dirty="0" smtClean="0">
              <a:solidFill>
                <a:prstClr val="black"/>
              </a:solidFill>
              <a:latin typeface="Times New Roman" panose="02020603050405020304" pitchFamily="18" charset="0"/>
              <a:ea typeface="Calibri" panose="020F0502020204030204" pitchFamily="34" charset="0"/>
              <a:cs typeface="SimSun" panose="02010600030101010101" pitchFamily="2" charset="-122"/>
            </a:endParaRPr>
          </a:p>
          <a:p>
            <a:pPr marL="342900" lvl="0" indent="-342900">
              <a:lnSpc>
                <a:spcPct val="107000"/>
              </a:lnSpc>
              <a:buFont typeface="Symbol" panose="05050102010706020507" pitchFamily="18" charset="2"/>
              <a:buChar char=""/>
              <a:tabLst>
                <a:tab pos="1203960" algn="l"/>
              </a:tabLst>
            </a:pPr>
            <a:r>
              <a:rPr lang="en-US" sz="2800" b="1" dirty="0" smtClean="0">
                <a:solidFill>
                  <a:prstClr val="black"/>
                </a:solidFill>
                <a:latin typeface="Times New Roman" panose="02020603050405020304" pitchFamily="18" charset="0"/>
                <a:ea typeface="Calibri" panose="020F0502020204030204" pitchFamily="34" charset="0"/>
                <a:cs typeface="SimSun" panose="02010600030101010101" pitchFamily="2" charset="-122"/>
              </a:rPr>
              <a:t>Optimal </a:t>
            </a:r>
            <a:r>
              <a:rPr lang="en-US" sz="2800" b="1" dirty="0">
                <a:solidFill>
                  <a:prstClr val="black"/>
                </a:solidFill>
                <a:latin typeface="Times New Roman" panose="02020603050405020304" pitchFamily="18" charset="0"/>
                <a:ea typeface="Calibri" panose="020F0502020204030204" pitchFamily="34" charset="0"/>
                <a:cs typeface="SimSun" panose="02010600030101010101" pitchFamily="2" charset="-122"/>
              </a:rPr>
              <a:t>production level: </a:t>
            </a:r>
            <a:r>
              <a:rPr lang="en-US" sz="2800" dirty="0">
                <a:solidFill>
                  <a:prstClr val="black"/>
                </a:solidFill>
                <a:latin typeface="Times New Roman" panose="02020603050405020304" pitchFamily="18" charset="0"/>
                <a:ea typeface="Calibri" panose="020F0502020204030204" pitchFamily="34" charset="0"/>
                <a:cs typeface="SimSun" panose="02010600030101010101" pitchFamily="2" charset="-122"/>
              </a:rPr>
              <a:t>It identifies the production level that maximizes profit, considering costs and revenue.</a:t>
            </a:r>
            <a:endParaRPr lang="en-US" sz="28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marL="342900" lvl="0" indent="-342900">
              <a:lnSpc>
                <a:spcPct val="107000"/>
              </a:lnSpc>
              <a:buFont typeface="Symbol" panose="05050102010706020507" pitchFamily="18" charset="2"/>
              <a:buChar char=""/>
              <a:tabLst>
                <a:tab pos="1203960" algn="l"/>
              </a:tabLst>
            </a:pPr>
            <a:r>
              <a:rPr lang="en-US" sz="2800" b="1" dirty="0">
                <a:solidFill>
                  <a:prstClr val="black"/>
                </a:solidFill>
                <a:latin typeface="Times New Roman" panose="02020603050405020304" pitchFamily="18" charset="0"/>
                <a:ea typeface="Calibri" panose="020F0502020204030204" pitchFamily="34" charset="0"/>
                <a:cs typeface="SimSun" panose="02010600030101010101" pitchFamily="2" charset="-122"/>
              </a:rPr>
              <a:t>Expansion or contraction: </a:t>
            </a:r>
            <a:r>
              <a:rPr lang="en-US" sz="2800" dirty="0">
                <a:solidFill>
                  <a:prstClr val="black"/>
                </a:solidFill>
                <a:latin typeface="Times New Roman" panose="02020603050405020304" pitchFamily="18" charset="0"/>
                <a:ea typeface="Calibri" panose="020F0502020204030204" pitchFamily="34" charset="0"/>
                <a:cs typeface="SimSun" panose="02010600030101010101" pitchFamily="2" charset="-122"/>
              </a:rPr>
              <a:t>Break-even analysis helps farmers decide whether expanding or contracting operations will be profitable.</a:t>
            </a:r>
            <a:endParaRPr lang="en-US" sz="28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marL="342900" lvl="0" indent="-342900">
              <a:lnSpc>
                <a:spcPct val="107000"/>
              </a:lnSpc>
              <a:spcAft>
                <a:spcPts val="800"/>
              </a:spcAft>
              <a:buFont typeface="Symbol" panose="05050102010706020507" pitchFamily="18" charset="2"/>
              <a:buChar char=""/>
              <a:tabLst>
                <a:tab pos="1203960" algn="l"/>
              </a:tabLst>
            </a:pPr>
            <a:r>
              <a:rPr lang="en-US" sz="2800" b="1" dirty="0">
                <a:solidFill>
                  <a:prstClr val="black"/>
                </a:solidFill>
                <a:latin typeface="Times New Roman" panose="02020603050405020304" pitchFamily="18" charset="0"/>
                <a:ea typeface="Calibri" panose="020F0502020204030204" pitchFamily="34" charset="0"/>
                <a:cs typeface="SimSun" panose="02010600030101010101" pitchFamily="2" charset="-122"/>
              </a:rPr>
              <a:t>Cost reduction:</a:t>
            </a:r>
            <a:r>
              <a:rPr lang="en-US" sz="2800" dirty="0">
                <a:solidFill>
                  <a:prstClr val="black"/>
                </a:solidFill>
                <a:latin typeface="Times New Roman" panose="02020603050405020304" pitchFamily="18" charset="0"/>
                <a:ea typeface="Calibri" panose="020F0502020204030204" pitchFamily="34" charset="0"/>
                <a:cs typeface="SimSun" panose="02010600030101010101" pitchFamily="2" charset="-122"/>
              </a:rPr>
              <a:t> It identifies areas for cost reduction or efficiency improvement, helping farmers optimize their operations</a:t>
            </a:r>
            <a:r>
              <a:rPr lang="en-US" sz="2800" dirty="0" smtClean="0">
                <a:solidFill>
                  <a:prstClr val="black"/>
                </a:solidFill>
                <a:latin typeface="Times New Roman" panose="02020603050405020304" pitchFamily="18" charset="0"/>
                <a:ea typeface="Calibri" panose="020F0502020204030204" pitchFamily="34" charset="0"/>
                <a:cs typeface="SimSun" panose="02010600030101010101" pitchFamily="2" charset="-122"/>
              </a:rPr>
              <a:t>.</a:t>
            </a:r>
          </a:p>
          <a:p>
            <a:pPr>
              <a:lnSpc>
                <a:spcPct val="107000"/>
              </a:lnSpc>
              <a:spcAft>
                <a:spcPts val="800"/>
              </a:spcAft>
              <a:tabLst>
                <a:tab pos="1203960" algn="l"/>
              </a:tabLst>
            </a:pPr>
            <a:r>
              <a:rPr lang="en-US" sz="2800" b="1" dirty="0">
                <a:latin typeface="Times New Roman" panose="02020603050405020304" pitchFamily="18" charset="0"/>
                <a:ea typeface="Calibri" panose="020F0502020204030204" pitchFamily="34" charset="0"/>
                <a:cs typeface="SimSun" panose="02010600030101010101" pitchFamily="2" charset="-122"/>
              </a:rPr>
              <a:t>By applying break-even analysis, agribusinesses can:</a:t>
            </a:r>
            <a:endParaRPr lang="en-US" sz="2400" dirty="0">
              <a:latin typeface="Calibri" panose="020F0502020204030204" pitchFamily="34" charset="0"/>
              <a:ea typeface="Calibri" panose="020F0502020204030204" pitchFamily="34" charset="0"/>
              <a:cs typeface="SimSun" panose="02010600030101010101" pitchFamily="2" charset="-122"/>
            </a:endParaRPr>
          </a:p>
          <a:p>
            <a:pPr marL="342900" marR="0" lvl="0" indent="-342900">
              <a:lnSpc>
                <a:spcPct val="107000"/>
              </a:lnSpc>
              <a:spcBef>
                <a:spcPts val="0"/>
              </a:spcBef>
              <a:spcAft>
                <a:spcPts val="0"/>
              </a:spcAft>
              <a:buFont typeface="Symbol" panose="05050102010706020507" pitchFamily="18" charset="2"/>
              <a:buChar char=""/>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Make informed decisions about resource allocation</a:t>
            </a:r>
            <a:endParaRPr lang="en-US" sz="2400" dirty="0">
              <a:latin typeface="Calibri" panose="020F0502020204030204" pitchFamily="34" charset="0"/>
              <a:ea typeface="Calibri" panose="020F0502020204030204" pitchFamily="34" charset="0"/>
              <a:cs typeface="SimSun" panose="02010600030101010101" pitchFamily="2" charset="-122"/>
            </a:endParaRPr>
          </a:p>
          <a:p>
            <a:pPr marL="342900" marR="0" lvl="0" indent="-342900">
              <a:lnSpc>
                <a:spcPct val="107000"/>
              </a:lnSpc>
              <a:spcBef>
                <a:spcPts val="0"/>
              </a:spcBef>
              <a:spcAft>
                <a:spcPts val="0"/>
              </a:spcAft>
              <a:buFont typeface="Symbol" panose="05050102010706020507" pitchFamily="18" charset="2"/>
              <a:buChar char=""/>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 Optimize production levels and pricing strategies</a:t>
            </a:r>
            <a:endParaRPr lang="en-US" sz="2400" dirty="0">
              <a:latin typeface="Calibri" panose="020F0502020204030204" pitchFamily="34" charset="0"/>
              <a:ea typeface="Calibri" panose="020F0502020204030204" pitchFamily="34" charset="0"/>
              <a:cs typeface="SimSun" panose="02010600030101010101" pitchFamily="2" charset="-122"/>
            </a:endParaRPr>
          </a:p>
          <a:p>
            <a:pPr marL="342900" marR="0" lvl="0" indent="-342900">
              <a:lnSpc>
                <a:spcPct val="107000"/>
              </a:lnSpc>
              <a:spcBef>
                <a:spcPts val="0"/>
              </a:spcBef>
              <a:spcAft>
                <a:spcPts val="0"/>
              </a:spcAft>
              <a:buFont typeface="Symbol" panose="05050102010706020507" pitchFamily="18" charset="2"/>
              <a:buChar char=""/>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Improve profitability and reduce financial risk</a:t>
            </a:r>
            <a:endParaRPr lang="en-US" sz="2400" dirty="0">
              <a:latin typeface="Calibri" panose="020F0502020204030204" pitchFamily="34" charset="0"/>
              <a:ea typeface="Calibri" panose="020F0502020204030204" pitchFamily="34" charset="0"/>
              <a:cs typeface="SimSun" panose="02010600030101010101" pitchFamily="2" charset="-122"/>
            </a:endParaRPr>
          </a:p>
          <a:p>
            <a:pPr marL="342900" marR="0" lvl="0" indent="-342900">
              <a:lnSpc>
                <a:spcPct val="107000"/>
              </a:lnSpc>
              <a:spcBef>
                <a:spcPts val="0"/>
              </a:spcBef>
              <a:spcAft>
                <a:spcPts val="0"/>
              </a:spcAft>
              <a:buFont typeface="Symbol" panose="05050102010706020507" pitchFamily="18" charset="2"/>
              <a:buChar char=""/>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 Respond to changes in market conditions or production costs</a:t>
            </a:r>
            <a:endParaRPr lang="en-US" sz="2400" dirty="0">
              <a:latin typeface="Calibri" panose="020F0502020204030204" pitchFamily="34" charset="0"/>
              <a:ea typeface="Calibri" panose="020F0502020204030204" pitchFamily="34" charset="0"/>
              <a:cs typeface="SimSun" panose="02010600030101010101" pitchFamily="2" charset="-122"/>
            </a:endParaRPr>
          </a:p>
          <a:p>
            <a:pPr marL="342900" marR="0" lvl="0" indent="-342900">
              <a:lnSpc>
                <a:spcPct val="107000"/>
              </a:lnSpc>
              <a:spcBef>
                <a:spcPts val="0"/>
              </a:spcBef>
              <a:spcAft>
                <a:spcPts val="800"/>
              </a:spcAft>
              <a:buFont typeface="Symbol" panose="05050102010706020507" pitchFamily="18" charset="2"/>
              <a:buChar char=""/>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Evaluate the potential impact of new technologies or </a:t>
            </a:r>
            <a:r>
              <a:rPr lang="en-US" sz="2800" dirty="0" smtClean="0">
                <a:latin typeface="Times New Roman" panose="02020603050405020304" pitchFamily="18" charset="0"/>
                <a:ea typeface="Calibri" panose="020F0502020204030204" pitchFamily="34" charset="0"/>
                <a:cs typeface="SimSun" panose="02010600030101010101" pitchFamily="2" charset="-122"/>
              </a:rPr>
              <a:t>practices</a:t>
            </a:r>
            <a:endParaRPr lang="en-US" sz="2400" dirty="0" smtClean="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b="1" dirty="0">
                <a:latin typeface="Times New Roman" panose="02020603050405020304" pitchFamily="18" charset="0"/>
                <a:ea typeface="Calibri" panose="020F0502020204030204" pitchFamily="34" charset="0"/>
                <a:cs typeface="SimSun" panose="02010600030101010101" pitchFamily="2" charset="-122"/>
              </a:rPr>
              <a:t>3. Risk Mitigation Strategies:</a:t>
            </a:r>
            <a:endParaRPr lang="en-US" sz="20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latin typeface="Times New Roman" panose="02020603050405020304" pitchFamily="18" charset="0"/>
                <a:ea typeface="Calibri" panose="020F0502020204030204" pitchFamily="34" charset="0"/>
                <a:cs typeface="SimSun" panose="02010600030101010101" pitchFamily="2" charset="-122"/>
              </a:rPr>
              <a:t> Develop strategies to mitigate or manage identified risks, such as:</a:t>
            </a:r>
            <a:endParaRPr lang="en-US" sz="24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400" dirty="0">
                <a:latin typeface="Times New Roman" panose="02020603050405020304" pitchFamily="18" charset="0"/>
                <a:ea typeface="Calibri" panose="020F0502020204030204" pitchFamily="34" charset="0"/>
                <a:cs typeface="SimSun" panose="02010600030101010101" pitchFamily="2" charset="-122"/>
              </a:rPr>
              <a:t>    - Diversification of </a:t>
            </a:r>
            <a:r>
              <a:rPr lang="en-US" sz="2400" dirty="0" smtClean="0">
                <a:latin typeface="Times New Roman" panose="02020603050405020304" pitchFamily="18" charset="0"/>
                <a:ea typeface="Calibri" panose="020F0502020204030204" pitchFamily="34" charset="0"/>
                <a:cs typeface="SimSun" panose="02010600030101010101" pitchFamily="2" charset="-122"/>
              </a:rPr>
              <a:t>crops</a:t>
            </a:r>
            <a:endParaRPr lang="en-US" sz="2400" dirty="0" smtClean="0">
              <a:latin typeface="Calibri" panose="020F0502020204030204" pitchFamily="34" charset="0"/>
              <a:ea typeface="Calibri" panose="020F0502020204030204" pitchFamily="34" charset="0"/>
              <a:cs typeface="SimSun" panose="02010600030101010101" pitchFamily="2" charset="-122"/>
            </a:endParaRPr>
          </a:p>
          <a:p>
            <a:pPr marL="342900" lvl="0" indent="-342900">
              <a:lnSpc>
                <a:spcPct val="107000"/>
              </a:lnSpc>
              <a:spcAft>
                <a:spcPts val="800"/>
              </a:spcAft>
              <a:buFont typeface="Symbol" panose="05050102010706020507" pitchFamily="18" charset="2"/>
              <a:buChar char=""/>
              <a:tabLst>
                <a:tab pos="1203960" algn="l"/>
              </a:tabLst>
            </a:pPr>
            <a:endParaRPr lang="en-US" sz="2800" dirty="0">
              <a:solidFill>
                <a:prstClr val="black"/>
              </a:solidFill>
              <a:latin typeface="Calibri" panose="020F0502020204030204" pitchFamily="34" charset="0"/>
              <a:ea typeface="Calibri" panose="020F0502020204030204" pitchFamily="34" charset="0"/>
              <a:cs typeface="SimSun" panose="02010600030101010101" pitchFamily="2" charset="-122"/>
            </a:endParaRPr>
          </a:p>
        </p:txBody>
      </p:sp>
    </p:spTree>
    <p:extLst>
      <p:ext uri="{BB962C8B-B14F-4D97-AF65-F5344CB8AC3E}">
        <p14:creationId xmlns:p14="http://schemas.microsoft.com/office/powerpoint/2010/main" val="396377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6" name="Shape 0"/>
          <p:cNvSpPr/>
          <p:nvPr/>
        </p:nvSpPr>
        <p:spPr>
          <a:xfrm>
            <a:off x="0" y="0"/>
            <a:ext cx="14630400" cy="8229600"/>
          </a:xfrm>
          <a:prstGeom prst="rect">
            <a:avLst/>
          </a:prstGeom>
          <a:solidFill>
            <a:srgbClr val="0D0A2C">
              <a:alpha val="75000"/>
            </a:srgbClr>
          </a:solidFill>
          <a:ln/>
        </p:spPr>
        <p:txBody>
          <a:bodyPr/>
          <a:lstStyle/>
          <a:p>
            <a:endParaRPr lang="en-US" dirty="0"/>
          </a:p>
        </p:txBody>
      </p:sp>
      <p:sp>
        <p:nvSpPr>
          <p:cNvPr id="7" name="TextBox 6"/>
          <p:cNvSpPr txBox="1"/>
          <p:nvPr/>
        </p:nvSpPr>
        <p:spPr>
          <a:xfrm>
            <a:off x="599090" y="788276"/>
            <a:ext cx="10152993" cy="6124754"/>
          </a:xfrm>
          <a:prstGeom prst="rect">
            <a:avLst/>
          </a:prstGeom>
          <a:noFill/>
        </p:spPr>
        <p:txBody>
          <a:bodyPr wrap="square" rtlCol="0">
            <a:spAutoFit/>
          </a:bodyPr>
          <a:lstStyle/>
          <a:p>
            <a:pPr marL="514350" indent="-514350">
              <a:buAutoNum type="arabicPeriod"/>
            </a:pPr>
            <a:r>
              <a:rPr lang="en-US" sz="2800" dirty="0" smtClean="0">
                <a:solidFill>
                  <a:schemeClr val="bg1"/>
                </a:solidFill>
              </a:rPr>
              <a:t>Identify </a:t>
            </a:r>
            <a:r>
              <a:rPr lang="en-US" sz="2800" dirty="0">
                <a:solidFill>
                  <a:schemeClr val="bg1"/>
                </a:solidFill>
              </a:rPr>
              <a:t>long-term goals of the business. </a:t>
            </a:r>
            <a:endParaRPr lang="en-US" sz="2800" dirty="0" smtClean="0">
              <a:solidFill>
                <a:schemeClr val="bg1"/>
              </a:solidFill>
            </a:endParaRPr>
          </a:p>
          <a:p>
            <a:pPr marL="514350" indent="-514350">
              <a:buAutoNum type="arabicPeriod"/>
            </a:pPr>
            <a:r>
              <a:rPr lang="en-US" sz="2800" dirty="0" smtClean="0">
                <a:solidFill>
                  <a:schemeClr val="bg1"/>
                </a:solidFill>
              </a:rPr>
              <a:t>Identify </a:t>
            </a:r>
            <a:r>
              <a:rPr lang="en-US" sz="2800" dirty="0">
                <a:solidFill>
                  <a:schemeClr val="bg1"/>
                </a:solidFill>
              </a:rPr>
              <a:t>potential investment proposals for meeting the long-term goals identified in Step 1. </a:t>
            </a:r>
            <a:endParaRPr lang="en-US" sz="2800" dirty="0" smtClean="0">
              <a:solidFill>
                <a:schemeClr val="bg1"/>
              </a:solidFill>
            </a:endParaRPr>
          </a:p>
          <a:p>
            <a:pPr marL="514350" indent="-514350">
              <a:buAutoNum type="arabicPeriod"/>
            </a:pPr>
            <a:r>
              <a:rPr lang="en-US" sz="2800" dirty="0" smtClean="0">
                <a:solidFill>
                  <a:schemeClr val="bg1"/>
                </a:solidFill>
              </a:rPr>
              <a:t>Estimate </a:t>
            </a:r>
            <a:r>
              <a:rPr lang="en-US" sz="2800" dirty="0">
                <a:solidFill>
                  <a:schemeClr val="bg1"/>
                </a:solidFill>
              </a:rPr>
              <a:t>and analyze the relevant cash flows of the investment proposal identified in Step 2. </a:t>
            </a:r>
            <a:endParaRPr lang="en-US" sz="2800" dirty="0" smtClean="0">
              <a:solidFill>
                <a:schemeClr val="bg1"/>
              </a:solidFill>
            </a:endParaRPr>
          </a:p>
          <a:p>
            <a:pPr marL="514350" indent="-514350">
              <a:buAutoNum type="arabicPeriod"/>
            </a:pPr>
            <a:r>
              <a:rPr lang="en-US" sz="2800" dirty="0" smtClean="0">
                <a:solidFill>
                  <a:schemeClr val="bg1"/>
                </a:solidFill>
              </a:rPr>
              <a:t> </a:t>
            </a:r>
            <a:r>
              <a:rPr lang="en-US" sz="2800" dirty="0">
                <a:solidFill>
                  <a:schemeClr val="bg1"/>
                </a:solidFill>
              </a:rPr>
              <a:t>Determine financial feasibility of each of the investment proposals in Step 3 by using the capital budgeting methods outlined below</a:t>
            </a:r>
            <a:r>
              <a:rPr lang="en-US" sz="2800" dirty="0" smtClean="0">
                <a:solidFill>
                  <a:schemeClr val="bg1"/>
                </a:solidFill>
              </a:rPr>
              <a:t>.</a:t>
            </a:r>
          </a:p>
          <a:p>
            <a:pPr marL="514350" indent="-514350">
              <a:buAutoNum type="arabicPeriod"/>
            </a:pPr>
            <a:r>
              <a:rPr lang="en-US" sz="2800" dirty="0" smtClean="0">
                <a:solidFill>
                  <a:schemeClr val="bg1"/>
                </a:solidFill>
              </a:rPr>
              <a:t> </a:t>
            </a:r>
            <a:r>
              <a:rPr lang="en-US" sz="2800" dirty="0">
                <a:solidFill>
                  <a:schemeClr val="bg1"/>
                </a:solidFill>
              </a:rPr>
              <a:t>Choose the projects to implement from among the investment proposals outlined in Step 4</a:t>
            </a:r>
            <a:r>
              <a:rPr lang="en-US" sz="2800" dirty="0" smtClean="0">
                <a:solidFill>
                  <a:schemeClr val="bg1"/>
                </a:solidFill>
              </a:rPr>
              <a:t>.</a:t>
            </a:r>
          </a:p>
          <a:p>
            <a:pPr marL="514350" indent="-514350">
              <a:buAutoNum type="arabicPeriod"/>
            </a:pPr>
            <a:r>
              <a:rPr lang="en-US" sz="2800" dirty="0" smtClean="0">
                <a:solidFill>
                  <a:schemeClr val="bg1"/>
                </a:solidFill>
              </a:rPr>
              <a:t> </a:t>
            </a:r>
            <a:r>
              <a:rPr lang="en-US" sz="2800" dirty="0">
                <a:solidFill>
                  <a:schemeClr val="bg1"/>
                </a:solidFill>
              </a:rPr>
              <a:t>Implement the projects chosen in Step 5. </a:t>
            </a:r>
            <a:endParaRPr lang="en-US" sz="2800" dirty="0">
              <a:solidFill>
                <a:schemeClr val="bg1"/>
              </a:solidFill>
            </a:endParaRPr>
          </a:p>
          <a:p>
            <a:pPr marL="514350" indent="-514350">
              <a:buAutoNum type="arabicPeriod"/>
            </a:pPr>
            <a:r>
              <a:rPr lang="en-US" sz="2800" dirty="0" smtClean="0">
                <a:solidFill>
                  <a:schemeClr val="bg1"/>
                </a:solidFill>
              </a:rPr>
              <a:t> </a:t>
            </a:r>
            <a:r>
              <a:rPr lang="en-US" sz="2800" dirty="0">
                <a:solidFill>
                  <a:schemeClr val="bg1"/>
                </a:solidFill>
              </a:rPr>
              <a:t>Monitor the projects implemented in Step 6 as to how they meet the capital budgeting projections and make adjustments where needed. </a:t>
            </a:r>
            <a:endParaRPr lang="en-US" sz="2800" dirty="0" smtClean="0">
              <a:solidFill>
                <a:schemeClr val="bg1"/>
              </a:solidFill>
            </a:endParaRPr>
          </a:p>
        </p:txBody>
      </p:sp>
    </p:spTree>
    <p:extLst>
      <p:ext uri="{BB962C8B-B14F-4D97-AF65-F5344CB8AC3E}">
        <p14:creationId xmlns:p14="http://schemas.microsoft.com/office/powerpoint/2010/main" val="39617372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673" y="-31531"/>
            <a:ext cx="13558344" cy="9145068"/>
          </a:xfrm>
          <a:prstGeom prst="rect">
            <a:avLst/>
          </a:prstGeom>
          <a:noFill/>
        </p:spPr>
        <p:txBody>
          <a:bodyPr wrap="square" rtlCol="0">
            <a:spAutoFit/>
          </a:bodyPr>
          <a:lstStyle/>
          <a:p>
            <a:pPr>
              <a:lnSpc>
                <a:spcPct val="107000"/>
              </a:lnSpc>
              <a:spcAft>
                <a:spcPts val="800"/>
              </a:spcAft>
              <a:tabLst>
                <a:tab pos="1203960" algn="l"/>
              </a:tabLst>
            </a:pPr>
            <a:r>
              <a:rPr lang="en-US" sz="3600" b="1" dirty="0">
                <a:latin typeface="Times New Roman" panose="02020603050405020304" pitchFamily="18" charset="0"/>
                <a:ea typeface="Calibri" panose="020F0502020204030204" pitchFamily="34" charset="0"/>
                <a:cs typeface="SimSun" panose="02010600030101010101" pitchFamily="2" charset="-122"/>
              </a:rPr>
              <a:t>Some examples of break-even analysis in agribusiness include:</a:t>
            </a:r>
            <a:endParaRPr lang="en-US" sz="3600" dirty="0">
              <a:latin typeface="Calibri" panose="020F0502020204030204" pitchFamily="34" charset="0"/>
              <a:ea typeface="Calibri" panose="020F0502020204030204" pitchFamily="34" charset="0"/>
              <a:cs typeface="SimSun" panose="02010600030101010101" pitchFamily="2" charset="-122"/>
            </a:endParaRPr>
          </a:p>
          <a:p>
            <a:pPr marL="342900" marR="0" lvl="0" indent="-342900">
              <a:lnSpc>
                <a:spcPct val="107000"/>
              </a:lnSpc>
              <a:spcBef>
                <a:spcPts val="0"/>
              </a:spcBef>
              <a:spcAft>
                <a:spcPts val="800"/>
              </a:spcAft>
              <a:buFont typeface="Symbol" panose="05050102010706020507" pitchFamily="18" charset="2"/>
              <a:buChar char=""/>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A dairy farmer can  use  break-even analysis to evaluate the profitability of expanding their herd or investing in new milking technology.</a:t>
            </a:r>
            <a:endParaRPr lang="en-US" sz="2800" dirty="0">
              <a:latin typeface="Calibri" panose="020F0502020204030204" pitchFamily="34" charset="0"/>
              <a:ea typeface="Calibri" panose="020F0502020204030204" pitchFamily="34" charset="0"/>
              <a:cs typeface="SimSun" panose="02010600030101010101" pitchFamily="2" charset="-122"/>
            </a:endParaRPr>
          </a:p>
          <a:p>
            <a:r>
              <a:rPr lang="en-US" sz="2800" dirty="0">
                <a:latin typeface="Times New Roman" panose="02020603050405020304" pitchFamily="18" charset="0"/>
                <a:ea typeface="Calibri" panose="020F0502020204030204" pitchFamily="34" charset="0"/>
              </a:rPr>
              <a:t>A fruit producer can use break-even analysis to determine the optimal price for their products based on production costs, market conditions, and desired profit </a:t>
            </a:r>
            <a:r>
              <a:rPr lang="en-US" sz="2800" dirty="0" smtClean="0">
                <a:latin typeface="Times New Roman" panose="02020603050405020304" pitchFamily="18" charset="0"/>
                <a:ea typeface="Calibri" panose="020F0502020204030204" pitchFamily="34" charset="0"/>
              </a:rPr>
              <a:t>margins</a:t>
            </a:r>
          </a:p>
          <a:p>
            <a:pPr>
              <a:lnSpc>
                <a:spcPct val="107000"/>
              </a:lnSpc>
              <a:spcAft>
                <a:spcPts val="800"/>
              </a:spcAft>
              <a:tabLst>
                <a:tab pos="1203960" algn="l"/>
              </a:tabLst>
            </a:pPr>
            <a:r>
              <a:rPr lang="en-US" sz="3600" b="1" u="sng" dirty="0">
                <a:latin typeface="Times New Roman" panose="02020603050405020304" pitchFamily="18" charset="0"/>
                <a:ea typeface="Calibri" panose="020F0502020204030204" pitchFamily="34" charset="0"/>
                <a:cs typeface="SimSun" panose="02010600030101010101" pitchFamily="2" charset="-122"/>
              </a:rPr>
              <a:t>Risk Management and Financial </a:t>
            </a:r>
            <a:r>
              <a:rPr lang="en-US" sz="3600" b="1" u="sng" dirty="0" smtClean="0">
                <a:latin typeface="Times New Roman" panose="02020603050405020304" pitchFamily="18" charset="0"/>
                <a:ea typeface="Calibri" panose="020F0502020204030204" pitchFamily="34" charset="0"/>
                <a:cs typeface="SimSun" panose="02010600030101010101" pitchFamily="2" charset="-122"/>
              </a:rPr>
              <a:t>Forecasting</a:t>
            </a:r>
          </a:p>
          <a:p>
            <a:pPr>
              <a:lnSpc>
                <a:spcPct val="107000"/>
              </a:lnSpc>
              <a:spcAft>
                <a:spcPts val="800"/>
              </a:spcAft>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Risk management is the process of </a:t>
            </a:r>
            <a:r>
              <a:rPr lang="en-US" sz="2800" dirty="0" smtClean="0">
                <a:latin typeface="Times New Roman" panose="02020603050405020304" pitchFamily="18" charset="0"/>
                <a:ea typeface="Calibri" panose="020F0502020204030204" pitchFamily="34" charset="0"/>
                <a:cs typeface="SimSun" panose="02010600030101010101" pitchFamily="2" charset="-122"/>
              </a:rPr>
              <a:t>identifying, assessing, </a:t>
            </a:r>
            <a:r>
              <a:rPr lang="en-US" sz="2800" dirty="0">
                <a:latin typeface="Times New Roman" panose="02020603050405020304" pitchFamily="18" charset="0"/>
                <a:ea typeface="Calibri" panose="020F0502020204030204" pitchFamily="34" charset="0"/>
                <a:cs typeface="SimSun" panose="02010600030101010101" pitchFamily="2" charset="-122"/>
              </a:rPr>
              <a:t>and mitigating potential risks that could have a negative impact on an organization's assets, finances, operations, or reputation, in order to minimize losses and maximize opportunities</a:t>
            </a:r>
            <a:r>
              <a:rPr lang="en-US" sz="2800" dirty="0" smtClean="0">
                <a:latin typeface="Times New Roman" panose="02020603050405020304" pitchFamily="18" charset="0"/>
                <a:ea typeface="Calibri" panose="020F0502020204030204" pitchFamily="34" charset="0"/>
                <a:cs typeface="SimSun" panose="02010600030101010101" pitchFamily="2" charset="-122"/>
              </a:rPr>
              <a:t>.</a:t>
            </a:r>
          </a:p>
          <a:p>
            <a:pPr>
              <a:lnSpc>
                <a:spcPct val="107000"/>
              </a:lnSpc>
              <a:spcAft>
                <a:spcPts val="800"/>
              </a:spcAft>
              <a:tabLst>
                <a:tab pos="1203960" algn="l"/>
              </a:tabLst>
            </a:pPr>
            <a:r>
              <a:rPr lang="en-US" sz="3600" b="1" u="sng" dirty="0">
                <a:latin typeface="Times New Roman" panose="02020603050405020304" pitchFamily="18" charset="0"/>
                <a:ea typeface="Calibri" panose="020F0502020204030204" pitchFamily="34" charset="0"/>
                <a:cs typeface="SimSun" panose="02010600030101010101" pitchFamily="2" charset="-122"/>
              </a:rPr>
              <a:t>The following are some  of the key points</a:t>
            </a:r>
            <a:endParaRPr lang="en-US" sz="36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800" b="1" dirty="0">
                <a:latin typeface="Times New Roman" panose="02020603050405020304" pitchFamily="18" charset="0"/>
                <a:ea typeface="Calibri" panose="020F0502020204030204" pitchFamily="34" charset="0"/>
                <a:cs typeface="SimSun" panose="02010600030101010101" pitchFamily="2" charset="-122"/>
              </a:rPr>
              <a:t>1. Risk Identification:</a:t>
            </a:r>
            <a:r>
              <a:rPr lang="en-US" sz="2800" dirty="0">
                <a:latin typeface="Times New Roman" panose="02020603050405020304" pitchFamily="18" charset="0"/>
                <a:ea typeface="Calibri" panose="020F0502020204030204" pitchFamily="34" charset="0"/>
                <a:cs typeface="SimSun" panose="02010600030101010101" pitchFamily="2" charset="-122"/>
              </a:rPr>
              <a:t> Conduct a thorough analysis to identify potential risks specific to the agribusiness industry, such as:</a:t>
            </a:r>
            <a:endParaRPr lang="en-US" sz="24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    - Weather-related risks</a:t>
            </a:r>
            <a:r>
              <a:rPr lang="en-US" sz="2800" dirty="0">
                <a:solidFill>
                  <a:srgbClr val="BF0000"/>
                </a:solidFill>
                <a:latin typeface="Times New Roman" panose="02020603050405020304" pitchFamily="18" charset="0"/>
                <a:ea typeface="Calibri" panose="020F0502020204030204" pitchFamily="34" charset="0"/>
                <a:cs typeface="SimSun" panose="02010600030101010101" pitchFamily="2" charset="-122"/>
              </a:rPr>
              <a:t> (e.g., drought, flooding)</a:t>
            </a:r>
            <a:endParaRPr lang="en-US" sz="24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    - Market fluctuations</a:t>
            </a:r>
            <a:r>
              <a:rPr lang="en-US" sz="2800" dirty="0">
                <a:solidFill>
                  <a:srgbClr val="BF0000"/>
                </a:solidFill>
                <a:latin typeface="Times New Roman" panose="02020603050405020304" pitchFamily="18" charset="0"/>
                <a:ea typeface="Calibri" panose="020F0502020204030204" pitchFamily="34" charset="0"/>
                <a:cs typeface="SimSun" panose="02010600030101010101" pitchFamily="2" charset="-122"/>
              </a:rPr>
              <a:t> (e.g., changes in crop prices</a:t>
            </a:r>
            <a:r>
              <a:rPr lang="en-US" sz="2800" dirty="0" smtClean="0">
                <a:solidFill>
                  <a:srgbClr val="BF0000"/>
                </a:solidFill>
                <a:latin typeface="Times New Roman" panose="02020603050405020304" pitchFamily="18" charset="0"/>
                <a:ea typeface="Calibri" panose="020F0502020204030204" pitchFamily="34" charset="0"/>
                <a:cs typeface="SimSun" panose="02010600030101010101" pitchFamily="2" charset="-122"/>
              </a:rPr>
              <a:t>)</a:t>
            </a:r>
            <a:endParaRPr lang="en-US" sz="2800" dirty="0" smtClean="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endParaRPr lang="en-US" sz="3600" dirty="0">
              <a:latin typeface="Calibri" panose="020F0502020204030204" pitchFamily="34" charset="0"/>
              <a:ea typeface="Calibri" panose="020F0502020204030204" pitchFamily="34" charset="0"/>
              <a:cs typeface="SimSun" panose="02010600030101010101" pitchFamily="2" charset="-122"/>
            </a:endParaRPr>
          </a:p>
          <a:p>
            <a:endParaRPr lang="en-US" sz="4000" dirty="0"/>
          </a:p>
        </p:txBody>
      </p:sp>
    </p:spTree>
    <p:extLst>
      <p:ext uri="{BB962C8B-B14F-4D97-AF65-F5344CB8AC3E}">
        <p14:creationId xmlns:p14="http://schemas.microsoft.com/office/powerpoint/2010/main" val="34899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076" y="236483"/>
            <a:ext cx="13621407" cy="6941644"/>
          </a:xfrm>
          <a:prstGeom prst="rect">
            <a:avLst/>
          </a:prstGeom>
          <a:noFill/>
        </p:spPr>
        <p:txBody>
          <a:bodyPr wrap="square" rtlCol="0">
            <a:spAutoFit/>
          </a:bodyPr>
          <a:lstStyle/>
          <a:p>
            <a:pPr lvl="0">
              <a:spcAft>
                <a:spcPts val="800"/>
              </a:spcAft>
              <a:tabLst>
                <a:tab pos="1203960" algn="l"/>
              </a:tabLst>
            </a:pPr>
            <a:r>
              <a:rPr lang="en-US" sz="2800" dirty="0">
                <a:solidFill>
                  <a:prstClr val="black"/>
                </a:solidFill>
                <a:latin typeface="Times New Roman" panose="02020603050405020304" pitchFamily="18" charset="0"/>
                <a:ea typeface="Calibri" panose="020F0502020204030204" pitchFamily="34" charset="0"/>
                <a:cs typeface="SimSun" panose="02010600030101010101" pitchFamily="2" charset="-122"/>
              </a:rPr>
              <a:t>Regulatory changes </a:t>
            </a:r>
            <a:r>
              <a:rPr lang="en-US" sz="2800" dirty="0">
                <a:solidFill>
                  <a:srgbClr val="BF0000"/>
                </a:solidFill>
                <a:latin typeface="Times New Roman" panose="02020603050405020304" pitchFamily="18" charset="0"/>
                <a:ea typeface="Calibri" panose="020F0502020204030204" pitchFamily="34" charset="0"/>
                <a:cs typeface="SimSun" panose="02010600030101010101" pitchFamily="2" charset="-122"/>
              </a:rPr>
              <a:t>(e.g., new laws or regulations affecting agriculture)</a:t>
            </a:r>
            <a:endParaRPr lang="en-US" sz="24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spcAft>
                <a:spcPts val="800"/>
              </a:spcAft>
              <a:tabLst>
                <a:tab pos="1203960" algn="l"/>
              </a:tabLst>
            </a:pPr>
            <a:r>
              <a:rPr lang="en-US" sz="2800" dirty="0">
                <a:solidFill>
                  <a:prstClr val="black"/>
                </a:solidFill>
                <a:latin typeface="Times New Roman" panose="02020603050405020304" pitchFamily="18" charset="0"/>
                <a:ea typeface="Calibri" panose="020F0502020204030204" pitchFamily="34" charset="0"/>
                <a:cs typeface="SimSun" panose="02010600030101010101" pitchFamily="2" charset="-122"/>
              </a:rPr>
              <a:t>    - risks are Categorized into:</a:t>
            </a:r>
            <a:endParaRPr lang="en-US" sz="24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spcAft>
                <a:spcPts val="800"/>
              </a:spcAft>
              <a:tabLst>
                <a:tab pos="1203960" algn="l"/>
              </a:tabLst>
            </a:pPr>
            <a:r>
              <a:rPr lang="en-US" sz="2800" dirty="0">
                <a:solidFill>
                  <a:prstClr val="black"/>
                </a:solidFill>
                <a:latin typeface="Times New Roman" panose="02020603050405020304" pitchFamily="18" charset="0"/>
                <a:ea typeface="Calibri" panose="020F0502020204030204" pitchFamily="34" charset="0"/>
                <a:cs typeface="SimSun" panose="02010600030101010101" pitchFamily="2" charset="-122"/>
              </a:rPr>
              <a:t>        - Operational risks </a:t>
            </a:r>
            <a:r>
              <a:rPr lang="en-US" sz="2800" dirty="0">
                <a:solidFill>
                  <a:srgbClr val="BF0000"/>
                </a:solidFill>
                <a:latin typeface="Times New Roman" panose="02020603050405020304" pitchFamily="18" charset="0"/>
                <a:ea typeface="Calibri" panose="020F0502020204030204" pitchFamily="34" charset="0"/>
                <a:cs typeface="SimSun" panose="02010600030101010101" pitchFamily="2" charset="-122"/>
              </a:rPr>
              <a:t>(</a:t>
            </a:r>
            <a:r>
              <a:rPr lang="en-US" sz="2800" dirty="0" err="1">
                <a:solidFill>
                  <a:srgbClr val="BF0000"/>
                </a:solidFill>
                <a:latin typeface="Times New Roman" panose="02020603050405020304" pitchFamily="18" charset="0"/>
                <a:ea typeface="Calibri" panose="020F0502020204030204" pitchFamily="34" charset="0"/>
                <a:cs typeface="SimSun" panose="02010600030101010101" pitchFamily="2" charset="-122"/>
              </a:rPr>
              <a:t>e.g</a:t>
            </a:r>
            <a:r>
              <a:rPr lang="en-US" sz="2800" dirty="0">
                <a:solidFill>
                  <a:srgbClr val="BF0000"/>
                </a:solidFill>
                <a:latin typeface="Times New Roman" panose="02020603050405020304" pitchFamily="18" charset="0"/>
                <a:ea typeface="Calibri" panose="020F0502020204030204" pitchFamily="34" charset="0"/>
                <a:cs typeface="SimSun" panose="02010600030101010101" pitchFamily="2" charset="-122"/>
              </a:rPr>
              <a:t>, equipment failure, supply chain disruptions)</a:t>
            </a:r>
            <a:endParaRPr lang="en-US" sz="24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spcAft>
                <a:spcPts val="800"/>
              </a:spcAft>
              <a:tabLst>
                <a:tab pos="1203960" algn="l"/>
              </a:tabLst>
            </a:pPr>
            <a:r>
              <a:rPr lang="en-US" sz="2800" dirty="0">
                <a:solidFill>
                  <a:prstClr val="black"/>
                </a:solidFill>
                <a:latin typeface="Times New Roman" panose="02020603050405020304" pitchFamily="18" charset="0"/>
                <a:ea typeface="Calibri" panose="020F0502020204030204" pitchFamily="34" charset="0"/>
                <a:cs typeface="SimSun" panose="02010600030101010101" pitchFamily="2" charset="-122"/>
              </a:rPr>
              <a:t>        - Financial risks</a:t>
            </a:r>
            <a:r>
              <a:rPr lang="en-US" sz="2800" dirty="0">
                <a:solidFill>
                  <a:srgbClr val="BF0000"/>
                </a:solidFill>
                <a:latin typeface="Times New Roman" panose="02020603050405020304" pitchFamily="18" charset="0"/>
                <a:ea typeface="Calibri" panose="020F0502020204030204" pitchFamily="34" charset="0"/>
                <a:cs typeface="SimSun" panose="02010600030101010101" pitchFamily="2" charset="-122"/>
              </a:rPr>
              <a:t> (e.g., market volatility, currency fluctuations)</a:t>
            </a:r>
            <a:endParaRPr lang="en-US" sz="24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spcAft>
                <a:spcPts val="800"/>
              </a:spcAft>
              <a:tabLst>
                <a:tab pos="1203960" algn="l"/>
              </a:tabLst>
            </a:pPr>
            <a:r>
              <a:rPr lang="en-US" sz="2800" dirty="0">
                <a:solidFill>
                  <a:prstClr val="black"/>
                </a:solidFill>
                <a:latin typeface="Times New Roman" panose="02020603050405020304" pitchFamily="18" charset="0"/>
                <a:ea typeface="Calibri" panose="020F0502020204030204" pitchFamily="34" charset="0"/>
                <a:cs typeface="SimSun" panose="02010600030101010101" pitchFamily="2" charset="-122"/>
              </a:rPr>
              <a:t>        - Strategic risks</a:t>
            </a:r>
            <a:r>
              <a:rPr lang="en-US" sz="2800" dirty="0">
                <a:solidFill>
                  <a:srgbClr val="BF0000"/>
                </a:solidFill>
                <a:latin typeface="Times New Roman" panose="02020603050405020304" pitchFamily="18" charset="0"/>
                <a:ea typeface="Calibri" panose="020F0502020204030204" pitchFamily="34" charset="0"/>
                <a:cs typeface="SimSun" panose="02010600030101010101" pitchFamily="2" charset="-122"/>
              </a:rPr>
              <a:t> (e.g., changes in market demand, competitor activity)</a:t>
            </a:r>
            <a:endParaRPr lang="en-US" sz="2400" dirty="0">
              <a:solidFill>
                <a:prstClr val="black"/>
              </a:solidFill>
              <a:latin typeface="Calibri" panose="020F0502020204030204" pitchFamily="34" charset="0"/>
              <a:ea typeface="Calibri" panose="020F0502020204030204" pitchFamily="34" charset="0"/>
              <a:cs typeface="SimSun" panose="02010600030101010101" pitchFamily="2" charset="-122"/>
            </a:endParaRPr>
          </a:p>
          <a:p>
            <a:pPr lvl="0">
              <a:spcAft>
                <a:spcPts val="800"/>
              </a:spcAft>
              <a:tabLst>
                <a:tab pos="1203960" algn="l"/>
              </a:tabLst>
            </a:pPr>
            <a:r>
              <a:rPr lang="en-US" sz="2800" dirty="0">
                <a:solidFill>
                  <a:prstClr val="black"/>
                </a:solidFill>
                <a:latin typeface="Times New Roman" panose="02020603050405020304" pitchFamily="18" charset="0"/>
                <a:ea typeface="Calibri" panose="020F0502020204030204" pitchFamily="34" charset="0"/>
                <a:cs typeface="SimSun" panose="02010600030101010101" pitchFamily="2" charset="-122"/>
              </a:rPr>
              <a:t>        - External risks </a:t>
            </a:r>
            <a:r>
              <a:rPr lang="en-US" sz="2800" dirty="0">
                <a:solidFill>
                  <a:srgbClr val="BF0000"/>
                </a:solidFill>
                <a:latin typeface="Times New Roman" panose="02020603050405020304" pitchFamily="18" charset="0"/>
                <a:ea typeface="Calibri" panose="020F0502020204030204" pitchFamily="34" charset="0"/>
                <a:cs typeface="SimSun" panose="02010600030101010101" pitchFamily="2" charset="-122"/>
              </a:rPr>
              <a:t>(e.g., natural disasters, political instability</a:t>
            </a:r>
            <a:r>
              <a:rPr lang="en-US" sz="2800" dirty="0" smtClean="0">
                <a:solidFill>
                  <a:srgbClr val="BF0000"/>
                </a:solidFill>
                <a:latin typeface="Times New Roman" panose="02020603050405020304" pitchFamily="18" charset="0"/>
                <a:ea typeface="Calibri" panose="020F0502020204030204" pitchFamily="34" charset="0"/>
                <a:cs typeface="SimSun" panose="02010600030101010101" pitchFamily="2" charset="-122"/>
              </a:rPr>
              <a:t>)</a:t>
            </a:r>
          </a:p>
          <a:p>
            <a:pPr>
              <a:spcAft>
                <a:spcPts val="800"/>
              </a:spcAft>
              <a:tabLst>
                <a:tab pos="1203960" algn="l"/>
              </a:tabLst>
            </a:pPr>
            <a:r>
              <a:rPr lang="en-US" sz="2400" b="1" dirty="0">
                <a:latin typeface="Times New Roman" panose="02020603050405020304" pitchFamily="18" charset="0"/>
                <a:ea typeface="Calibri" panose="020F0502020204030204" pitchFamily="34" charset="0"/>
                <a:cs typeface="SimSun" panose="02010600030101010101" pitchFamily="2" charset="-122"/>
              </a:rPr>
              <a:t>2. </a:t>
            </a:r>
            <a:r>
              <a:rPr lang="en-US" sz="2800" b="1" dirty="0">
                <a:latin typeface="Times New Roman" panose="02020603050405020304" pitchFamily="18" charset="0"/>
                <a:ea typeface="Calibri" panose="020F0502020204030204" pitchFamily="34" charset="0"/>
                <a:cs typeface="SimSun" panose="02010600030101010101" pitchFamily="2" charset="-122"/>
              </a:rPr>
              <a:t>Risk Assessment:</a:t>
            </a:r>
            <a:endParaRPr lang="en-US" sz="2800" dirty="0">
              <a:latin typeface="Calibri" panose="020F0502020204030204" pitchFamily="34" charset="0"/>
              <a:ea typeface="Calibri" panose="020F0502020204030204" pitchFamily="34" charset="0"/>
              <a:cs typeface="SimSun" panose="02010600030101010101" pitchFamily="2" charset="-122"/>
            </a:endParaRPr>
          </a:p>
          <a:p>
            <a:pPr>
              <a:spcAft>
                <a:spcPts val="800"/>
              </a:spcAft>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This is where you evaluate the impact and likelihood of each identified risk, considering:</a:t>
            </a:r>
            <a:endParaRPr lang="en-US" sz="2800" dirty="0">
              <a:latin typeface="Calibri" panose="020F0502020204030204" pitchFamily="34" charset="0"/>
              <a:ea typeface="Calibri" panose="020F0502020204030204" pitchFamily="34" charset="0"/>
              <a:cs typeface="SimSun" panose="02010600030101010101" pitchFamily="2" charset="-122"/>
            </a:endParaRPr>
          </a:p>
          <a:p>
            <a:pPr>
              <a:spcAft>
                <a:spcPts val="800"/>
              </a:spcAft>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    - Potential financial losses</a:t>
            </a:r>
            <a:endParaRPr lang="en-US" sz="2800" dirty="0">
              <a:latin typeface="Calibri" panose="020F0502020204030204" pitchFamily="34" charset="0"/>
              <a:ea typeface="Calibri" panose="020F0502020204030204" pitchFamily="34" charset="0"/>
              <a:cs typeface="SimSun" panose="02010600030101010101" pitchFamily="2" charset="-122"/>
            </a:endParaRPr>
          </a:p>
          <a:p>
            <a:pPr>
              <a:spcAft>
                <a:spcPts val="800"/>
              </a:spcAft>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    - Probability of occurrence</a:t>
            </a:r>
            <a:endParaRPr lang="en-US" sz="2800" dirty="0">
              <a:latin typeface="Calibri" panose="020F0502020204030204" pitchFamily="34" charset="0"/>
              <a:ea typeface="Calibri" panose="020F0502020204030204" pitchFamily="34" charset="0"/>
              <a:cs typeface="SimSun" panose="02010600030101010101" pitchFamily="2" charset="-122"/>
            </a:endParaRPr>
          </a:p>
          <a:p>
            <a:pPr>
              <a:spcAft>
                <a:spcPts val="800"/>
              </a:spcAft>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    - Prioritize risks based on their significance to the agribusiness, focusing on those with the highest potential impact</a:t>
            </a:r>
            <a:endParaRPr lang="en-US" sz="2800" dirty="0">
              <a:latin typeface="Calibri" panose="020F0502020204030204" pitchFamily="34" charset="0"/>
              <a:ea typeface="Calibri" panose="020F0502020204030204" pitchFamily="34" charset="0"/>
              <a:cs typeface="SimSun" panose="02010600030101010101" pitchFamily="2" charset="-122"/>
            </a:endParaRPr>
          </a:p>
          <a:p>
            <a:pPr lvl="0">
              <a:spcAft>
                <a:spcPts val="800"/>
              </a:spcAft>
              <a:tabLst>
                <a:tab pos="1203960" algn="l"/>
              </a:tabLst>
            </a:pPr>
            <a:endParaRPr lang="en-US" sz="2400" dirty="0">
              <a:solidFill>
                <a:prstClr val="black"/>
              </a:solidFill>
              <a:latin typeface="Calibri" panose="020F0502020204030204" pitchFamily="34" charset="0"/>
              <a:ea typeface="Calibri" panose="020F0502020204030204" pitchFamily="34" charset="0"/>
              <a:cs typeface="SimSun" panose="02010600030101010101" pitchFamily="2" charset="-122"/>
            </a:endParaRPr>
          </a:p>
        </p:txBody>
      </p:sp>
    </p:spTree>
    <p:extLst>
      <p:ext uri="{BB962C8B-B14F-4D97-AF65-F5344CB8AC3E}">
        <p14:creationId xmlns:p14="http://schemas.microsoft.com/office/powerpoint/2010/main" val="1328382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324" y="662152"/>
            <a:ext cx="13400689" cy="2785058"/>
          </a:xfrm>
          <a:prstGeom prst="rect">
            <a:avLst/>
          </a:prstGeom>
          <a:noFill/>
        </p:spPr>
        <p:txBody>
          <a:bodyPr wrap="square" rtlCol="0">
            <a:spAutoFit/>
          </a:bodyPr>
          <a:lstStyle/>
          <a:p>
            <a:pPr>
              <a:lnSpc>
                <a:spcPct val="107000"/>
              </a:lnSpc>
              <a:spcAft>
                <a:spcPts val="800"/>
              </a:spcAft>
              <a:tabLst>
                <a:tab pos="1203960" algn="l"/>
              </a:tabLst>
            </a:pPr>
            <a:r>
              <a:rPr lang="en-US" b="1" dirty="0">
                <a:latin typeface="Times New Roman" panose="02020603050405020304" pitchFamily="18" charset="0"/>
                <a:ea typeface="Calibri" panose="020F0502020204030204" pitchFamily="34" charset="0"/>
                <a:cs typeface="SimSun" panose="02010600030101010101" pitchFamily="2" charset="-122"/>
              </a:rPr>
              <a:t>3</a:t>
            </a:r>
            <a:r>
              <a:rPr lang="en-US" sz="2800" b="1" dirty="0">
                <a:latin typeface="Times New Roman" panose="02020603050405020304" pitchFamily="18" charset="0"/>
                <a:ea typeface="Calibri" panose="020F0502020204030204" pitchFamily="34" charset="0"/>
                <a:cs typeface="SimSun" panose="02010600030101010101" pitchFamily="2" charset="-122"/>
              </a:rPr>
              <a:t>. Risk Mitigation Strategies:</a:t>
            </a:r>
            <a:endParaRPr lang="en-US" sz="28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 Develop strategies to mitigate or manage identified risks, such as:</a:t>
            </a:r>
            <a:endParaRPr lang="en-US" sz="28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    - Diversification of crops</a:t>
            </a:r>
            <a:endParaRPr lang="en-US" sz="28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    - Implementing insurance coverage</a:t>
            </a:r>
            <a:endParaRPr lang="en-US" sz="2800" dirty="0">
              <a:latin typeface="Calibri" panose="020F0502020204030204" pitchFamily="34" charset="0"/>
              <a:ea typeface="Calibri" panose="020F0502020204030204" pitchFamily="34" charset="0"/>
              <a:cs typeface="SimSun" panose="02010600030101010101" pitchFamily="2" charset="-122"/>
            </a:endParaRPr>
          </a:p>
          <a:p>
            <a:pPr>
              <a:lnSpc>
                <a:spcPct val="107000"/>
              </a:lnSpc>
              <a:spcAft>
                <a:spcPts val="800"/>
              </a:spcAft>
              <a:tabLst>
                <a:tab pos="1203960" algn="l"/>
              </a:tabLst>
            </a:pPr>
            <a:r>
              <a:rPr lang="en-US" sz="2800" dirty="0">
                <a:latin typeface="Times New Roman" panose="02020603050405020304" pitchFamily="18" charset="0"/>
                <a:ea typeface="Calibri" panose="020F0502020204030204" pitchFamily="34" charset="0"/>
                <a:cs typeface="SimSun" panose="02010600030101010101" pitchFamily="2" charset="-122"/>
              </a:rPr>
              <a:t>    - Creating contingency plans for adverse market conditions</a:t>
            </a:r>
            <a:endParaRPr lang="en-US" sz="2800" dirty="0">
              <a:effectLst/>
              <a:latin typeface="Calibri" panose="020F0502020204030204" pitchFamily="34" charset="0"/>
              <a:ea typeface="Calibri" panose="020F0502020204030204" pitchFamily="34" charset="0"/>
              <a:cs typeface="SimSun" panose="02010600030101010101" pitchFamily="2" charset="-122"/>
            </a:endParaRPr>
          </a:p>
        </p:txBody>
      </p:sp>
    </p:spTree>
    <p:extLst>
      <p:ext uri="{BB962C8B-B14F-4D97-AF65-F5344CB8AC3E}">
        <p14:creationId xmlns:p14="http://schemas.microsoft.com/office/powerpoint/2010/main" val="3096534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79418" y="1047403"/>
            <a:ext cx="12020204" cy="5010602"/>
          </a:xfrm>
          <a:prstGeom prst="rect">
            <a:avLst/>
          </a:prstGeom>
        </p:spPr>
        <p:txBody>
          <a:bodyPr wrap="square">
            <a:spAutoFit/>
          </a:bodyPr>
          <a:lstStyle/>
          <a:p>
            <a:pPr>
              <a:lnSpc>
                <a:spcPct val="107000"/>
              </a:lnSpc>
              <a:spcAft>
                <a:spcPts val="800"/>
              </a:spcAft>
            </a:pPr>
            <a:r>
              <a:rPr lang="en-US" sz="3600" b="1" i="1" dirty="0">
                <a:latin typeface="Agency FB" panose="020B0503020202020204" pitchFamily="34" charset="0"/>
                <a:ea typeface="Calibri" panose="020F0502020204030204" pitchFamily="34" charset="0"/>
                <a:cs typeface="SimSun" panose="02010600030101010101" pitchFamily="2" charset="-122"/>
              </a:rPr>
              <a:t>All these steps seek to address these two fundamental points</a:t>
            </a:r>
            <a:r>
              <a:rPr lang="en-US" sz="3600" b="1" i="1" dirty="0" smtClean="0">
                <a:latin typeface="Agency FB" panose="020B0503020202020204" pitchFamily="34" charset="0"/>
                <a:ea typeface="Calibri" panose="020F0502020204030204" pitchFamily="34" charset="0"/>
                <a:cs typeface="SimSun" panose="02010600030101010101" pitchFamily="2" charset="-122"/>
              </a:rPr>
              <a:t>:</a:t>
            </a:r>
            <a:endParaRPr lang="en-US" sz="3600" b="1" dirty="0" smtClean="0">
              <a:latin typeface="Agency FB" panose="020B0503020202020204" pitchFamily="34" charset="0"/>
              <a:ea typeface="Calibri" panose="020F0502020204030204" pitchFamily="34" charset="0"/>
              <a:cs typeface="SimSun" panose="02010600030101010101" pitchFamily="2" charset="-122"/>
            </a:endParaRPr>
          </a:p>
          <a:p>
            <a:pPr marL="742950" indent="-742950">
              <a:lnSpc>
                <a:spcPct val="107000"/>
              </a:lnSpc>
              <a:spcAft>
                <a:spcPts val="800"/>
              </a:spcAft>
              <a:buFont typeface="+mj-lt"/>
              <a:buAutoNum type="alphaUcPeriod"/>
            </a:pPr>
            <a:r>
              <a:rPr lang="en-US" sz="3600" dirty="0" smtClean="0">
                <a:latin typeface="Times New Roman" panose="02020603050405020304" pitchFamily="18" charset="0"/>
                <a:ea typeface="Calibri" panose="020F0502020204030204" pitchFamily="34" charset="0"/>
                <a:cs typeface="SimSun" panose="02010600030101010101" pitchFamily="2" charset="-122"/>
              </a:rPr>
              <a:t> </a:t>
            </a:r>
            <a:r>
              <a:rPr lang="en-US" sz="3600" b="1" dirty="0">
                <a:latin typeface="Times New Roman" panose="02020603050405020304" pitchFamily="18" charset="0"/>
                <a:ea typeface="Calibri" panose="020F0502020204030204" pitchFamily="34" charset="0"/>
                <a:cs typeface="SimSun" panose="02010600030101010101" pitchFamily="2" charset="-122"/>
              </a:rPr>
              <a:t>Project Selection</a:t>
            </a:r>
            <a:r>
              <a:rPr lang="en-US" sz="3600" dirty="0">
                <a:latin typeface="Times New Roman" panose="02020603050405020304" pitchFamily="18" charset="0"/>
                <a:ea typeface="Calibri" panose="020F0502020204030204" pitchFamily="34" charset="0"/>
                <a:cs typeface="SimSun" panose="02010600030101010101" pitchFamily="2" charset="-122"/>
              </a:rPr>
              <a:t>: Agribusiness </a:t>
            </a:r>
            <a:r>
              <a:rPr lang="en-US" sz="3600" dirty="0" smtClean="0">
                <a:latin typeface="Times New Roman" panose="02020603050405020304" pitchFamily="18" charset="0"/>
                <a:ea typeface="Calibri" panose="020F0502020204030204" pitchFamily="34" charset="0"/>
                <a:cs typeface="SimSun" panose="02010600030101010101" pitchFamily="2" charset="-122"/>
              </a:rPr>
              <a:t>managers </a:t>
            </a:r>
            <a:r>
              <a:rPr lang="en-US" sz="3600" dirty="0">
                <a:latin typeface="Times New Roman" panose="02020603050405020304" pitchFamily="18" charset="0"/>
                <a:ea typeface="Calibri" panose="020F0502020204030204" pitchFamily="34" charset="0"/>
                <a:cs typeface="SimSun" panose="02010600030101010101" pitchFamily="2" charset="-122"/>
              </a:rPr>
              <a:t>must choose the projects that align best with the company's goals and resources. </a:t>
            </a:r>
            <a:endParaRPr lang="en-US" sz="3600" dirty="0">
              <a:latin typeface="Calibri" panose="020F0502020204030204" pitchFamily="34" charset="0"/>
              <a:ea typeface="Calibri" panose="020F0502020204030204" pitchFamily="34" charset="0"/>
              <a:cs typeface="SimSun" panose="02010600030101010101" pitchFamily="2" charset="-122"/>
            </a:endParaRPr>
          </a:p>
          <a:p>
            <a:pPr marL="742950" indent="-742950">
              <a:lnSpc>
                <a:spcPct val="107000"/>
              </a:lnSpc>
              <a:spcAft>
                <a:spcPts val="800"/>
              </a:spcAft>
              <a:buFont typeface="+mj-lt"/>
              <a:buAutoNum type="alphaUcPeriod"/>
            </a:pPr>
            <a:r>
              <a:rPr lang="en-US" sz="3600" b="1" dirty="0" smtClean="0">
                <a:latin typeface="Times New Roman" panose="02020603050405020304" pitchFamily="18" charset="0"/>
                <a:ea typeface="Calibri" panose="020F0502020204030204" pitchFamily="34" charset="0"/>
                <a:cs typeface="SimSun" panose="02010600030101010101" pitchFamily="2" charset="-122"/>
              </a:rPr>
              <a:t>Project </a:t>
            </a:r>
            <a:r>
              <a:rPr lang="en-US" sz="3600" b="1" dirty="0">
                <a:latin typeface="Times New Roman" panose="02020603050405020304" pitchFamily="18" charset="0"/>
                <a:ea typeface="Calibri" panose="020F0502020204030204" pitchFamily="34" charset="0"/>
                <a:cs typeface="SimSun" panose="02010600030101010101" pitchFamily="2" charset="-122"/>
              </a:rPr>
              <a:t>Quantity</a:t>
            </a:r>
            <a:r>
              <a:rPr lang="en-US" sz="3600" dirty="0">
                <a:latin typeface="Times New Roman" panose="02020603050405020304" pitchFamily="18" charset="0"/>
                <a:ea typeface="Calibri" panose="020F0502020204030204" pitchFamily="34" charset="0"/>
                <a:cs typeface="SimSun" panose="02010600030101010101" pitchFamily="2" charset="-122"/>
              </a:rPr>
              <a:t>: Agribusinesses also need to determine how many total projects they should undertake. This involves optimizing the allocation of resources across various investment opportunities.</a:t>
            </a:r>
            <a:endParaRPr lang="en-US" sz="3600" dirty="0">
              <a:effectLst/>
              <a:latin typeface="Calibri" panose="020F0502020204030204" pitchFamily="34" charset="0"/>
              <a:ea typeface="Calibri" panose="020F0502020204030204" pitchFamily="34" charset="0"/>
              <a:cs typeface="SimSun" panose="02010600030101010101" pitchFamily="2" charset="-122"/>
            </a:endParaRPr>
          </a:p>
        </p:txBody>
      </p:sp>
    </p:spTree>
    <p:extLst>
      <p:ext uri="{BB962C8B-B14F-4D97-AF65-F5344CB8AC3E}">
        <p14:creationId xmlns:p14="http://schemas.microsoft.com/office/powerpoint/2010/main" val="1597198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txBody>
          <a:bodyPr/>
          <a:lstStyle/>
          <a:p>
            <a:endParaRPr lang="en-US" dirty="0"/>
          </a:p>
        </p:txBody>
      </p:sp>
      <p:sp>
        <p:nvSpPr>
          <p:cNvPr id="4" name="Text 1"/>
          <p:cNvSpPr/>
          <p:nvPr/>
        </p:nvSpPr>
        <p:spPr>
          <a:xfrm>
            <a:off x="184129" y="387508"/>
            <a:ext cx="9912787" cy="694373"/>
          </a:xfrm>
          <a:prstGeom prst="rect">
            <a:avLst/>
          </a:prstGeom>
          <a:noFill/>
          <a:ln/>
        </p:spPr>
        <p:txBody>
          <a:bodyPr wrap="none" rtlCol="0" anchor="t"/>
          <a:lstStyle/>
          <a:p>
            <a:pPr marL="0" indent="0">
              <a:lnSpc>
                <a:spcPts val="5468"/>
              </a:lnSpc>
              <a:buNone/>
            </a:pPr>
            <a:r>
              <a:rPr lang="en-US" sz="4374" dirty="0">
                <a:solidFill>
                  <a:srgbClr val="F2F0F4"/>
                </a:solidFill>
                <a:latin typeface="Arial Black" panose="020B0A04020102020204" pitchFamily="34" charset="0"/>
                <a:ea typeface="Montserrat" pitchFamily="34" charset="-122"/>
                <a:cs typeface="Montserrat" pitchFamily="34" charset="-120"/>
              </a:rPr>
              <a:t>Pros and Cons of Capital Budgeting</a:t>
            </a:r>
            <a:endParaRPr lang="en-US" sz="4374" dirty="0">
              <a:latin typeface="Arial Black" panose="020B0A04020102020204" pitchFamily="34" charset="0"/>
            </a:endParaRPr>
          </a:p>
        </p:txBody>
      </p:sp>
      <p:sp>
        <p:nvSpPr>
          <p:cNvPr id="5" name="Text 2"/>
          <p:cNvSpPr/>
          <p:nvPr/>
        </p:nvSpPr>
        <p:spPr>
          <a:xfrm>
            <a:off x="649248" y="1705240"/>
            <a:ext cx="2777490" cy="347186"/>
          </a:xfrm>
          <a:prstGeom prst="rect">
            <a:avLst/>
          </a:prstGeom>
          <a:noFill/>
          <a:ln/>
        </p:spPr>
        <p:txBody>
          <a:bodyPr wrap="none" rtlCol="0" anchor="t"/>
          <a:lstStyle/>
          <a:p>
            <a:pPr marL="0" indent="0">
              <a:lnSpc>
                <a:spcPts val="2734"/>
              </a:lnSpc>
              <a:buNone/>
            </a:pPr>
            <a:r>
              <a:rPr lang="en-US" sz="2187" dirty="0" smtClean="0">
                <a:solidFill>
                  <a:srgbClr val="F2F0F4"/>
                </a:solidFill>
                <a:latin typeface="Arial Black" panose="020B0A04020102020204" pitchFamily="34" charset="0"/>
                <a:ea typeface="Montserrat" pitchFamily="34" charset="-122"/>
                <a:cs typeface="Montserrat" pitchFamily="34" charset="-120"/>
              </a:rPr>
              <a:t>Pros</a:t>
            </a:r>
            <a:endParaRPr lang="en-US" sz="2187" dirty="0">
              <a:latin typeface="Arial Black" panose="020B0A04020102020204" pitchFamily="34" charset="0"/>
            </a:endParaRPr>
          </a:p>
        </p:txBody>
      </p:sp>
      <p:sp>
        <p:nvSpPr>
          <p:cNvPr id="6" name="Text 3"/>
          <p:cNvSpPr/>
          <p:nvPr/>
        </p:nvSpPr>
        <p:spPr>
          <a:xfrm>
            <a:off x="649248" y="2320383"/>
            <a:ext cx="5006221" cy="710803"/>
          </a:xfrm>
          <a:prstGeom prst="rect">
            <a:avLst/>
          </a:prstGeom>
          <a:noFill/>
          <a:ln/>
        </p:spPr>
        <p:txBody>
          <a:bodyPr wrap="square" rtlCol="0" anchor="t"/>
          <a:lstStyle/>
          <a:p>
            <a:pPr marL="342900" indent="-342900">
              <a:lnSpc>
                <a:spcPts val="2799"/>
              </a:lnSpc>
              <a:buFont typeface="Arial" panose="020B0604020202020204" pitchFamily="34" charset="0"/>
              <a:buChar char="•"/>
            </a:pPr>
            <a:r>
              <a:rPr lang="en-US" sz="2400" dirty="0" smtClean="0">
                <a:solidFill>
                  <a:srgbClr val="DCD7E5"/>
                </a:solidFill>
                <a:latin typeface="Heebo" pitchFamily="34" charset="0"/>
                <a:ea typeface="Heebo" pitchFamily="34" charset="-122"/>
                <a:cs typeface="Heebo" pitchFamily="34" charset="-120"/>
              </a:rPr>
              <a:t>Improved decision-making.</a:t>
            </a:r>
          </a:p>
          <a:p>
            <a:pPr marL="342900" indent="-342900">
              <a:lnSpc>
                <a:spcPts val="2799"/>
              </a:lnSpc>
              <a:buFont typeface="Arial" panose="020B0604020202020204" pitchFamily="34" charset="0"/>
              <a:buChar char="•"/>
            </a:pPr>
            <a:r>
              <a:rPr lang="en-US" sz="2400" dirty="0">
                <a:solidFill>
                  <a:srgbClr val="DCD7E5"/>
                </a:solidFill>
                <a:latin typeface="Heebo" pitchFamily="34" charset="0"/>
                <a:ea typeface="Heebo" pitchFamily="34" charset="-122"/>
                <a:cs typeface="Heebo" pitchFamily="34" charset="-120"/>
              </a:rPr>
              <a:t>B</a:t>
            </a:r>
            <a:r>
              <a:rPr lang="en-US" sz="2400" dirty="0" smtClean="0">
                <a:solidFill>
                  <a:srgbClr val="DCD7E5"/>
                </a:solidFill>
                <a:latin typeface="Heebo" pitchFamily="34" charset="0"/>
                <a:ea typeface="Heebo" pitchFamily="34" charset="-122"/>
                <a:cs typeface="Heebo" pitchFamily="34" charset="-120"/>
              </a:rPr>
              <a:t>etter allocation of resources.</a:t>
            </a:r>
          </a:p>
          <a:p>
            <a:pPr marL="342900" indent="-342900">
              <a:lnSpc>
                <a:spcPts val="2799"/>
              </a:lnSpc>
              <a:buFont typeface="Arial" panose="020B0604020202020204" pitchFamily="34" charset="0"/>
              <a:buChar char="•"/>
            </a:pPr>
            <a:r>
              <a:rPr lang="en-US" sz="2400" dirty="0">
                <a:solidFill>
                  <a:srgbClr val="DCD7E5"/>
                </a:solidFill>
                <a:latin typeface="Heebo" pitchFamily="34" charset="0"/>
                <a:ea typeface="Heebo" pitchFamily="34" charset="-122"/>
                <a:cs typeface="Heebo" pitchFamily="34" charset="-120"/>
              </a:rPr>
              <a:t>E</a:t>
            </a:r>
            <a:r>
              <a:rPr lang="en-US" sz="2400" dirty="0" smtClean="0">
                <a:solidFill>
                  <a:srgbClr val="DCD7E5"/>
                </a:solidFill>
                <a:latin typeface="Heebo" pitchFamily="34" charset="0"/>
                <a:ea typeface="Heebo" pitchFamily="34" charset="-122"/>
                <a:cs typeface="Heebo" pitchFamily="34" charset="-120"/>
              </a:rPr>
              <a:t>nhanced long-term profitability.</a:t>
            </a:r>
          </a:p>
          <a:p>
            <a:pPr marL="342900" indent="-342900">
              <a:lnSpc>
                <a:spcPts val="2799"/>
              </a:lnSpc>
              <a:buFont typeface="Arial" panose="020B0604020202020204" pitchFamily="34" charset="0"/>
              <a:buChar char="•"/>
            </a:pPr>
            <a:r>
              <a:rPr lang="en-US" sz="2400" dirty="0" smtClean="0">
                <a:solidFill>
                  <a:srgbClr val="DCD7E5"/>
                </a:solidFill>
                <a:latin typeface="Heebo" pitchFamily="34" charset="0"/>
                <a:ea typeface="Heebo" pitchFamily="34" charset="-122"/>
              </a:rPr>
              <a:t>Adequate control over expenditure.</a:t>
            </a:r>
            <a:endParaRPr lang="en-US" sz="2400" dirty="0"/>
          </a:p>
        </p:txBody>
      </p:sp>
      <p:sp>
        <p:nvSpPr>
          <p:cNvPr id="7" name="Text 4"/>
          <p:cNvSpPr/>
          <p:nvPr/>
        </p:nvSpPr>
        <p:spPr>
          <a:xfrm>
            <a:off x="7499879" y="1705240"/>
            <a:ext cx="2777490" cy="347186"/>
          </a:xfrm>
          <a:prstGeom prst="rect">
            <a:avLst/>
          </a:prstGeom>
          <a:noFill/>
          <a:ln/>
        </p:spPr>
        <p:txBody>
          <a:bodyPr wrap="none" rtlCol="0" anchor="t"/>
          <a:lstStyle/>
          <a:p>
            <a:pPr marL="0" indent="0">
              <a:lnSpc>
                <a:spcPts val="2734"/>
              </a:lnSpc>
              <a:buNone/>
            </a:pPr>
            <a:r>
              <a:rPr lang="en-US" sz="2187" dirty="0">
                <a:solidFill>
                  <a:srgbClr val="F2F0F4"/>
                </a:solidFill>
                <a:latin typeface="Arial Black" panose="020B0A04020102020204" pitchFamily="34" charset="0"/>
                <a:ea typeface="Montserrat" pitchFamily="34" charset="-122"/>
                <a:cs typeface="Montserrat" pitchFamily="34" charset="-120"/>
              </a:rPr>
              <a:t>Cons</a:t>
            </a:r>
            <a:endParaRPr lang="en-US" sz="2187" dirty="0">
              <a:latin typeface="Arial Black" panose="020B0A04020102020204" pitchFamily="34" charset="0"/>
            </a:endParaRPr>
          </a:p>
        </p:txBody>
      </p:sp>
      <p:sp>
        <p:nvSpPr>
          <p:cNvPr id="8" name="Text 5"/>
          <p:cNvSpPr/>
          <p:nvPr/>
        </p:nvSpPr>
        <p:spPr>
          <a:xfrm>
            <a:off x="7204339" y="2308979"/>
            <a:ext cx="5006221" cy="1066205"/>
          </a:xfrm>
          <a:prstGeom prst="rect">
            <a:avLst/>
          </a:prstGeom>
          <a:noFill/>
          <a:ln/>
        </p:spPr>
        <p:txBody>
          <a:bodyPr wrap="square" rtlCol="0" anchor="t"/>
          <a:lstStyle/>
          <a:p>
            <a:pPr marL="342900" indent="-342900">
              <a:lnSpc>
                <a:spcPts val="2799"/>
              </a:lnSpc>
              <a:buFont typeface="Arial" panose="020B0604020202020204" pitchFamily="34" charset="0"/>
              <a:buChar char="•"/>
            </a:pPr>
            <a:r>
              <a:rPr lang="en-US" sz="2400" dirty="0">
                <a:solidFill>
                  <a:srgbClr val="DCD7E5"/>
                </a:solidFill>
                <a:latin typeface="Heebo" pitchFamily="34" charset="0"/>
                <a:ea typeface="Heebo" pitchFamily="34" charset="-122"/>
                <a:cs typeface="Heebo" pitchFamily="34" charset="-120"/>
              </a:rPr>
              <a:t>Time-consuming </a:t>
            </a:r>
            <a:r>
              <a:rPr lang="en-US" sz="2400" dirty="0" smtClean="0">
                <a:solidFill>
                  <a:srgbClr val="DCD7E5"/>
                </a:solidFill>
                <a:latin typeface="Heebo" pitchFamily="34" charset="0"/>
                <a:ea typeface="Heebo" pitchFamily="34" charset="-122"/>
                <a:cs typeface="Heebo" pitchFamily="34" charset="-120"/>
              </a:rPr>
              <a:t>process</a:t>
            </a:r>
            <a:r>
              <a:rPr lang="en-US" sz="2400" dirty="0">
                <a:solidFill>
                  <a:srgbClr val="DCD7E5"/>
                </a:solidFill>
                <a:latin typeface="Heebo" pitchFamily="34" charset="0"/>
                <a:ea typeface="Heebo" pitchFamily="34" charset="-122"/>
                <a:cs typeface="Heebo" pitchFamily="34" charset="-120"/>
              </a:rPr>
              <a:t>.</a:t>
            </a:r>
            <a:endParaRPr lang="en-US" sz="2400" dirty="0" smtClean="0">
              <a:solidFill>
                <a:srgbClr val="DCD7E5"/>
              </a:solidFill>
              <a:latin typeface="Heebo" pitchFamily="34" charset="0"/>
              <a:ea typeface="Heebo" pitchFamily="34" charset="-122"/>
              <a:cs typeface="Heebo" pitchFamily="34" charset="-120"/>
            </a:endParaRPr>
          </a:p>
          <a:p>
            <a:pPr marL="342900" indent="-342900">
              <a:lnSpc>
                <a:spcPts val="2799"/>
              </a:lnSpc>
              <a:buFont typeface="Arial" panose="020B0604020202020204" pitchFamily="34" charset="0"/>
              <a:buChar char="•"/>
            </a:pPr>
            <a:r>
              <a:rPr lang="en-US" sz="2400" dirty="0">
                <a:solidFill>
                  <a:srgbClr val="DCD7E5"/>
                </a:solidFill>
                <a:latin typeface="Heebo" pitchFamily="34" charset="0"/>
                <a:ea typeface="Heebo" pitchFamily="34" charset="-122"/>
                <a:cs typeface="Heebo" pitchFamily="34" charset="-120"/>
              </a:rPr>
              <a:t>P</a:t>
            </a:r>
            <a:r>
              <a:rPr lang="en-US" sz="2400" dirty="0" smtClean="0">
                <a:solidFill>
                  <a:srgbClr val="DCD7E5"/>
                </a:solidFill>
                <a:latin typeface="Heebo" pitchFamily="34" charset="0"/>
                <a:ea typeface="Heebo" pitchFamily="34" charset="-122"/>
                <a:cs typeface="Heebo" pitchFamily="34" charset="-120"/>
              </a:rPr>
              <a:t>otential </a:t>
            </a:r>
            <a:r>
              <a:rPr lang="en-US" sz="2400" dirty="0">
                <a:solidFill>
                  <a:srgbClr val="DCD7E5"/>
                </a:solidFill>
                <a:latin typeface="Heebo" pitchFamily="34" charset="0"/>
                <a:ea typeface="Heebo" pitchFamily="34" charset="-122"/>
                <a:cs typeface="Heebo" pitchFamily="34" charset="-120"/>
              </a:rPr>
              <a:t>for inaccurate </a:t>
            </a:r>
            <a:r>
              <a:rPr lang="en-US" sz="2400" dirty="0" smtClean="0">
                <a:solidFill>
                  <a:srgbClr val="DCD7E5"/>
                </a:solidFill>
                <a:latin typeface="Heebo" pitchFamily="34" charset="0"/>
                <a:ea typeface="Heebo" pitchFamily="34" charset="-122"/>
                <a:cs typeface="Heebo" pitchFamily="34" charset="-120"/>
              </a:rPr>
              <a:t>forecasts.</a:t>
            </a:r>
          </a:p>
          <a:p>
            <a:pPr marL="342900" indent="-342900">
              <a:lnSpc>
                <a:spcPts val="2799"/>
              </a:lnSpc>
              <a:buFont typeface="Arial" panose="020B0604020202020204" pitchFamily="34" charset="0"/>
              <a:buChar char="•"/>
            </a:pPr>
            <a:r>
              <a:rPr lang="en-US" sz="2400" dirty="0" smtClean="0">
                <a:solidFill>
                  <a:srgbClr val="DCD7E5"/>
                </a:solidFill>
                <a:latin typeface="Heebo" pitchFamily="34" charset="0"/>
                <a:ea typeface="Heebo" pitchFamily="34" charset="-122"/>
                <a:cs typeface="Heebo" pitchFamily="34" charset="-120"/>
              </a:rPr>
              <a:t>Opportunity </a:t>
            </a:r>
            <a:r>
              <a:rPr lang="en-US" sz="2400" dirty="0">
                <a:solidFill>
                  <a:srgbClr val="DCD7E5"/>
                </a:solidFill>
                <a:latin typeface="Heebo" pitchFamily="34" charset="0"/>
                <a:ea typeface="Heebo" pitchFamily="34" charset="-122"/>
                <a:cs typeface="Heebo" pitchFamily="34" charset="-120"/>
              </a:rPr>
              <a:t>costs of selecting one project over another</a:t>
            </a:r>
            <a:r>
              <a:rPr lang="en-US" sz="2400" dirty="0" smtClean="0">
                <a:solidFill>
                  <a:srgbClr val="DCD7E5"/>
                </a:solidFill>
                <a:latin typeface="Heebo" pitchFamily="34" charset="0"/>
                <a:ea typeface="Heebo" pitchFamily="34" charset="-122"/>
                <a:cs typeface="Heebo" pitchFamily="34" charset="-120"/>
              </a:rPr>
              <a:t>.</a:t>
            </a:r>
          </a:p>
          <a:p>
            <a:pPr marL="342900" indent="-342900">
              <a:lnSpc>
                <a:spcPts val="2799"/>
              </a:lnSpc>
              <a:buFont typeface="Arial" panose="020B0604020202020204" pitchFamily="34" charset="0"/>
              <a:buChar char="•"/>
            </a:pPr>
            <a:r>
              <a:rPr lang="en-US" sz="2400" dirty="0" smtClean="0">
                <a:solidFill>
                  <a:srgbClr val="DCD7E5"/>
                </a:solidFill>
                <a:latin typeface="Heebo" pitchFamily="34" charset="0"/>
                <a:ea typeface="Heebo" pitchFamily="34" charset="-122"/>
              </a:rPr>
              <a:t>Expensive.</a:t>
            </a:r>
          </a:p>
          <a:p>
            <a:pPr marL="342900" indent="-342900">
              <a:lnSpc>
                <a:spcPts val="2799"/>
              </a:lnSpc>
              <a:buFont typeface="Arial" panose="020B0604020202020204" pitchFamily="34" charset="0"/>
              <a:buChar char="•"/>
            </a:pPr>
            <a:r>
              <a:rPr lang="en-US" sz="2400" dirty="0" smtClean="0">
                <a:solidFill>
                  <a:srgbClr val="DCD7E5"/>
                </a:solidFill>
                <a:latin typeface="Heebo" pitchFamily="34" charset="0"/>
                <a:ea typeface="Heebo" pitchFamily="34" charset="-122"/>
              </a:rPr>
              <a:t>Techniques are assumed and not real.</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sp>
        <p:nvSpPr>
          <p:cNvPr id="4" name="Text 1"/>
          <p:cNvSpPr/>
          <p:nvPr/>
        </p:nvSpPr>
        <p:spPr>
          <a:xfrm>
            <a:off x="553641" y="483962"/>
            <a:ext cx="10399871" cy="694373"/>
          </a:xfrm>
          <a:prstGeom prst="rect">
            <a:avLst/>
          </a:prstGeom>
          <a:noFill/>
          <a:ln/>
        </p:spPr>
        <p:txBody>
          <a:bodyPr wrap="none" rtlCol="0" anchor="t"/>
          <a:lstStyle/>
          <a:p>
            <a:pPr marL="0" indent="0">
              <a:lnSpc>
                <a:spcPts val="5468"/>
              </a:lnSpc>
              <a:buNone/>
            </a:pPr>
            <a:r>
              <a:rPr lang="en-US" sz="4374" dirty="0">
                <a:solidFill>
                  <a:srgbClr val="F2F0F4"/>
                </a:solidFill>
                <a:latin typeface="Arial Black" panose="020B0A04020102020204" pitchFamily="34" charset="0"/>
                <a:ea typeface="Montserrat" pitchFamily="34" charset="-122"/>
                <a:cs typeface="Montserrat" pitchFamily="34" charset="-120"/>
              </a:rPr>
              <a:t>The Importance of Capital Budgeting</a:t>
            </a:r>
            <a:endParaRPr lang="en-US" sz="4374" dirty="0">
              <a:latin typeface="Arial Black" panose="020B0A04020102020204" pitchFamily="34" charset="0"/>
            </a:endParaRPr>
          </a:p>
        </p:txBody>
      </p:sp>
      <p:sp>
        <p:nvSpPr>
          <p:cNvPr id="5" name="Shape 2"/>
          <p:cNvSpPr/>
          <p:nvPr/>
        </p:nvSpPr>
        <p:spPr>
          <a:xfrm>
            <a:off x="1073467" y="1833661"/>
            <a:ext cx="5166122" cy="2228374"/>
          </a:xfrm>
          <a:prstGeom prst="roundRect">
            <a:avLst>
              <a:gd name="adj" fmla="val 4984"/>
            </a:avLst>
          </a:prstGeom>
          <a:noFill/>
          <a:ln w="7620">
            <a:solidFill>
              <a:srgbClr val="552C86"/>
            </a:solidFill>
            <a:prstDash val="solid"/>
          </a:ln>
        </p:spPr>
      </p:sp>
      <p:sp>
        <p:nvSpPr>
          <p:cNvPr id="6" name="Text 3"/>
          <p:cNvSpPr/>
          <p:nvPr/>
        </p:nvSpPr>
        <p:spPr>
          <a:xfrm>
            <a:off x="1234850" y="2033343"/>
            <a:ext cx="2803803" cy="347186"/>
          </a:xfrm>
          <a:prstGeom prst="rect">
            <a:avLst/>
          </a:prstGeom>
          <a:noFill/>
          <a:ln/>
        </p:spPr>
        <p:txBody>
          <a:bodyPr wrap="none" rtlCol="0" anchor="t"/>
          <a:lstStyle/>
          <a:p>
            <a:pPr marL="0" indent="0">
              <a:lnSpc>
                <a:spcPts val="2734"/>
              </a:lnSpc>
              <a:buNone/>
            </a:pPr>
            <a:r>
              <a:rPr lang="en-US" sz="2187" dirty="0">
                <a:solidFill>
                  <a:srgbClr val="DCD7E5"/>
                </a:solidFill>
                <a:latin typeface="Arial Black" panose="020B0A04020102020204" pitchFamily="34" charset="0"/>
                <a:ea typeface="Montserrat" pitchFamily="34" charset="-122"/>
                <a:cs typeface="Montserrat" pitchFamily="34" charset="-120"/>
              </a:rPr>
              <a:t>Strategic Alignment</a:t>
            </a:r>
            <a:endParaRPr lang="en-US" sz="2187" dirty="0">
              <a:latin typeface="Arial Black" panose="020B0A04020102020204" pitchFamily="34" charset="0"/>
            </a:endParaRPr>
          </a:p>
        </p:txBody>
      </p:sp>
      <p:sp>
        <p:nvSpPr>
          <p:cNvPr id="7" name="Text 4"/>
          <p:cNvSpPr/>
          <p:nvPr/>
        </p:nvSpPr>
        <p:spPr>
          <a:xfrm>
            <a:off x="1303257" y="2513760"/>
            <a:ext cx="4706541" cy="1066205"/>
          </a:xfrm>
          <a:prstGeom prst="rect">
            <a:avLst/>
          </a:prstGeom>
          <a:noFill/>
          <a:ln/>
        </p:spPr>
        <p:txBody>
          <a:bodyPr wrap="square" rtlCol="0" anchor="t"/>
          <a:lstStyle/>
          <a:p>
            <a:pPr marL="0" indent="0">
              <a:lnSpc>
                <a:spcPts val="2799"/>
              </a:lnSpc>
              <a:buNone/>
            </a:pPr>
            <a:r>
              <a:rPr lang="en-US" sz="2000" dirty="0">
                <a:solidFill>
                  <a:srgbClr val="DCD7E5"/>
                </a:solidFill>
                <a:latin typeface="Heebo" pitchFamily="34" charset="0"/>
                <a:ea typeface="Heebo" pitchFamily="34" charset="-122"/>
                <a:cs typeface="Heebo" pitchFamily="34" charset="-120"/>
              </a:rPr>
              <a:t>Capital budgeting ensures that investments support the farm's or agribusiness's long-term goals and strategy.</a:t>
            </a:r>
            <a:endParaRPr lang="en-US" sz="2000" dirty="0"/>
          </a:p>
        </p:txBody>
      </p:sp>
      <p:sp>
        <p:nvSpPr>
          <p:cNvPr id="8" name="Shape 5"/>
          <p:cNvSpPr/>
          <p:nvPr/>
        </p:nvSpPr>
        <p:spPr>
          <a:xfrm>
            <a:off x="7426285" y="1833661"/>
            <a:ext cx="5166122" cy="2006203"/>
          </a:xfrm>
          <a:prstGeom prst="roundRect">
            <a:avLst>
              <a:gd name="adj" fmla="val 4984"/>
            </a:avLst>
          </a:prstGeom>
          <a:noFill/>
          <a:ln w="7620">
            <a:solidFill>
              <a:srgbClr val="552C86"/>
            </a:solidFill>
            <a:prstDash val="solid"/>
          </a:ln>
        </p:spPr>
      </p:sp>
      <p:sp>
        <p:nvSpPr>
          <p:cNvPr id="9" name="Text 6"/>
          <p:cNvSpPr/>
          <p:nvPr/>
        </p:nvSpPr>
        <p:spPr>
          <a:xfrm>
            <a:off x="7656076" y="1971760"/>
            <a:ext cx="2777490" cy="347186"/>
          </a:xfrm>
          <a:prstGeom prst="rect">
            <a:avLst/>
          </a:prstGeom>
          <a:noFill/>
          <a:ln/>
        </p:spPr>
        <p:txBody>
          <a:bodyPr wrap="none" rtlCol="0" anchor="t"/>
          <a:lstStyle/>
          <a:p>
            <a:pPr marL="0" indent="0">
              <a:lnSpc>
                <a:spcPts val="2734"/>
              </a:lnSpc>
              <a:buNone/>
            </a:pPr>
            <a:r>
              <a:rPr lang="en-US" sz="2187" dirty="0">
                <a:solidFill>
                  <a:srgbClr val="DCD7E5"/>
                </a:solidFill>
                <a:latin typeface="Arial Black" panose="020B0A04020102020204" pitchFamily="34" charset="0"/>
                <a:ea typeface="Montserrat" pitchFamily="34" charset="-122"/>
                <a:cs typeface="Montserrat" pitchFamily="34" charset="-120"/>
              </a:rPr>
              <a:t>Risk Management</a:t>
            </a:r>
            <a:endParaRPr lang="en-US" sz="2187" dirty="0">
              <a:latin typeface="Arial Black" panose="020B0A04020102020204" pitchFamily="34" charset="0"/>
            </a:endParaRPr>
          </a:p>
        </p:txBody>
      </p:sp>
      <p:sp>
        <p:nvSpPr>
          <p:cNvPr id="10" name="Text 7"/>
          <p:cNvSpPr/>
          <p:nvPr/>
        </p:nvSpPr>
        <p:spPr>
          <a:xfrm>
            <a:off x="7656075" y="2393614"/>
            <a:ext cx="4706541" cy="1066205"/>
          </a:xfrm>
          <a:prstGeom prst="rect">
            <a:avLst/>
          </a:prstGeom>
          <a:noFill/>
          <a:ln/>
        </p:spPr>
        <p:txBody>
          <a:bodyPr wrap="square" rtlCol="0" anchor="t"/>
          <a:lstStyle/>
          <a:p>
            <a:pPr marL="0" indent="0">
              <a:lnSpc>
                <a:spcPts val="2799"/>
              </a:lnSpc>
              <a:buNone/>
            </a:pPr>
            <a:r>
              <a:rPr lang="en-US" sz="2000" dirty="0">
                <a:solidFill>
                  <a:srgbClr val="DCD7E5"/>
                </a:solidFill>
                <a:latin typeface="Heebo" pitchFamily="34" charset="0"/>
                <a:ea typeface="Heebo" pitchFamily="34" charset="-122"/>
                <a:cs typeface="Heebo" pitchFamily="34" charset="-120"/>
              </a:rPr>
              <a:t>The evaluation process helps identify and mitigate potential risks associated with investment projects.</a:t>
            </a:r>
            <a:endParaRPr lang="en-US" sz="2000" dirty="0"/>
          </a:p>
        </p:txBody>
      </p:sp>
      <p:sp>
        <p:nvSpPr>
          <p:cNvPr id="11" name="Shape 8"/>
          <p:cNvSpPr/>
          <p:nvPr/>
        </p:nvSpPr>
        <p:spPr>
          <a:xfrm>
            <a:off x="1069657" y="4858808"/>
            <a:ext cx="5166122" cy="2219325"/>
          </a:xfrm>
          <a:prstGeom prst="roundRect">
            <a:avLst>
              <a:gd name="adj" fmla="val 4984"/>
            </a:avLst>
          </a:prstGeom>
          <a:noFill/>
          <a:ln w="7620">
            <a:solidFill>
              <a:srgbClr val="552C86"/>
            </a:solidFill>
            <a:prstDash val="solid"/>
          </a:ln>
        </p:spPr>
      </p:sp>
      <p:sp>
        <p:nvSpPr>
          <p:cNvPr id="12" name="Text 9"/>
          <p:cNvSpPr/>
          <p:nvPr/>
        </p:nvSpPr>
        <p:spPr>
          <a:xfrm>
            <a:off x="1303257" y="5025033"/>
            <a:ext cx="2777490" cy="347186"/>
          </a:xfrm>
          <a:prstGeom prst="rect">
            <a:avLst/>
          </a:prstGeom>
          <a:noFill/>
          <a:ln/>
        </p:spPr>
        <p:txBody>
          <a:bodyPr wrap="none" rtlCol="0" anchor="t"/>
          <a:lstStyle/>
          <a:p>
            <a:pPr marL="0" indent="0">
              <a:lnSpc>
                <a:spcPts val="2734"/>
              </a:lnSpc>
              <a:buNone/>
            </a:pPr>
            <a:r>
              <a:rPr lang="en-US" sz="2187" dirty="0">
                <a:solidFill>
                  <a:srgbClr val="DCD7E5"/>
                </a:solidFill>
                <a:latin typeface="Arial Black" panose="020B0A04020102020204" pitchFamily="34" charset="0"/>
                <a:ea typeface="Montserrat" pitchFamily="34" charset="-122"/>
                <a:cs typeface="Montserrat" pitchFamily="34" charset="-120"/>
              </a:rPr>
              <a:t>Financial Discipline</a:t>
            </a:r>
            <a:endParaRPr lang="en-US" sz="2187" dirty="0">
              <a:latin typeface="Arial Black" panose="020B0A04020102020204" pitchFamily="34" charset="0"/>
            </a:endParaRPr>
          </a:p>
        </p:txBody>
      </p:sp>
      <p:sp>
        <p:nvSpPr>
          <p:cNvPr id="13" name="Text 10"/>
          <p:cNvSpPr/>
          <p:nvPr/>
        </p:nvSpPr>
        <p:spPr>
          <a:xfrm>
            <a:off x="1359872" y="5505449"/>
            <a:ext cx="4706541" cy="1066205"/>
          </a:xfrm>
          <a:prstGeom prst="rect">
            <a:avLst/>
          </a:prstGeom>
          <a:noFill/>
          <a:ln/>
        </p:spPr>
        <p:txBody>
          <a:bodyPr wrap="square" rtlCol="0" anchor="t"/>
          <a:lstStyle/>
          <a:p>
            <a:pPr marL="0" indent="0">
              <a:lnSpc>
                <a:spcPts val="2799"/>
              </a:lnSpc>
              <a:buNone/>
            </a:pPr>
            <a:r>
              <a:rPr lang="en-US" sz="2000" dirty="0">
                <a:solidFill>
                  <a:srgbClr val="DCD7E5"/>
                </a:solidFill>
                <a:latin typeface="Heebo" pitchFamily="34" charset="0"/>
                <a:ea typeface="Heebo" pitchFamily="34" charset="-122"/>
                <a:cs typeface="Heebo" pitchFamily="34" charset="-120"/>
              </a:rPr>
              <a:t>Capital budgeting promotes a disciplined approach to financial decision-making, leading to more efficient use of resources.</a:t>
            </a:r>
            <a:endParaRPr lang="en-US" sz="2000" dirty="0"/>
          </a:p>
        </p:txBody>
      </p:sp>
      <p:sp>
        <p:nvSpPr>
          <p:cNvPr id="14" name="Shape 11"/>
          <p:cNvSpPr/>
          <p:nvPr/>
        </p:nvSpPr>
        <p:spPr>
          <a:xfrm>
            <a:off x="7426285" y="4795242"/>
            <a:ext cx="5166122" cy="2282891"/>
          </a:xfrm>
          <a:prstGeom prst="roundRect">
            <a:avLst>
              <a:gd name="adj" fmla="val 4984"/>
            </a:avLst>
          </a:prstGeom>
          <a:noFill/>
          <a:ln w="7620">
            <a:solidFill>
              <a:srgbClr val="552C86"/>
            </a:solidFill>
            <a:prstDash val="solid"/>
          </a:ln>
        </p:spPr>
      </p:sp>
      <p:sp>
        <p:nvSpPr>
          <p:cNvPr id="15" name="Text 12"/>
          <p:cNvSpPr/>
          <p:nvPr/>
        </p:nvSpPr>
        <p:spPr>
          <a:xfrm>
            <a:off x="7656076" y="5025033"/>
            <a:ext cx="3297436" cy="347186"/>
          </a:xfrm>
          <a:prstGeom prst="rect">
            <a:avLst/>
          </a:prstGeom>
          <a:noFill/>
          <a:ln/>
        </p:spPr>
        <p:txBody>
          <a:bodyPr wrap="none" rtlCol="0" anchor="t"/>
          <a:lstStyle/>
          <a:p>
            <a:pPr marL="0" indent="0">
              <a:lnSpc>
                <a:spcPts val="2734"/>
              </a:lnSpc>
              <a:buNone/>
            </a:pPr>
            <a:r>
              <a:rPr lang="en-US" sz="2187" dirty="0">
                <a:solidFill>
                  <a:srgbClr val="DCD7E5"/>
                </a:solidFill>
                <a:latin typeface="Arial Black" panose="020B0A04020102020204" pitchFamily="34" charset="0"/>
                <a:ea typeface="Montserrat" pitchFamily="34" charset="-122"/>
                <a:cs typeface="Montserrat" pitchFamily="34" charset="-120"/>
              </a:rPr>
              <a:t>Competitive Advantage</a:t>
            </a:r>
            <a:endParaRPr lang="en-US" sz="2187" dirty="0">
              <a:latin typeface="Arial Black" panose="020B0A04020102020204" pitchFamily="34" charset="0"/>
            </a:endParaRPr>
          </a:p>
        </p:txBody>
      </p:sp>
      <p:sp>
        <p:nvSpPr>
          <p:cNvPr id="16" name="Text 13"/>
          <p:cNvSpPr/>
          <p:nvPr/>
        </p:nvSpPr>
        <p:spPr>
          <a:xfrm>
            <a:off x="7656076" y="5416966"/>
            <a:ext cx="4706541" cy="1066205"/>
          </a:xfrm>
          <a:prstGeom prst="rect">
            <a:avLst/>
          </a:prstGeom>
          <a:noFill/>
          <a:ln/>
        </p:spPr>
        <p:txBody>
          <a:bodyPr wrap="square" rtlCol="0" anchor="t"/>
          <a:lstStyle/>
          <a:p>
            <a:pPr marL="0" indent="0">
              <a:lnSpc>
                <a:spcPts val="2799"/>
              </a:lnSpc>
              <a:buNone/>
            </a:pPr>
            <a:r>
              <a:rPr lang="en-US" sz="2000" dirty="0">
                <a:solidFill>
                  <a:srgbClr val="DCD7E5"/>
                </a:solidFill>
                <a:latin typeface="Heebo" pitchFamily="34" charset="0"/>
                <a:ea typeface="Heebo" pitchFamily="34" charset="-122"/>
                <a:cs typeface="Heebo" pitchFamily="34" charset="-120"/>
              </a:rPr>
              <a:t>Effective capital budgeting can help agricultural businesses stay ahead of the curve by investing in cutting-edge technologies or infrastructure.</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txBody>
          <a:bodyPr/>
          <a:lstStyle/>
          <a:p>
            <a:endParaRPr lang="en-US" dirty="0"/>
          </a:p>
        </p:txBody>
      </p:sp>
      <p:sp>
        <p:nvSpPr>
          <p:cNvPr id="4" name="Text 1"/>
          <p:cNvSpPr/>
          <p:nvPr/>
        </p:nvSpPr>
        <p:spPr>
          <a:xfrm>
            <a:off x="843617" y="419126"/>
            <a:ext cx="10554414" cy="1388745"/>
          </a:xfrm>
          <a:prstGeom prst="rect">
            <a:avLst/>
          </a:prstGeom>
          <a:noFill/>
          <a:ln/>
        </p:spPr>
        <p:txBody>
          <a:bodyPr wrap="square" rtlCol="0" anchor="t"/>
          <a:lstStyle/>
          <a:p>
            <a:pPr marL="0" indent="0">
              <a:lnSpc>
                <a:spcPts val="5468"/>
              </a:lnSpc>
              <a:buNone/>
            </a:pPr>
            <a:r>
              <a:rPr lang="en-US" sz="4800" dirty="0">
                <a:solidFill>
                  <a:srgbClr val="F2F0F4"/>
                </a:solidFill>
                <a:latin typeface="Arial Black" panose="020B0A04020102020204" pitchFamily="34" charset="0"/>
                <a:ea typeface="Microsoft YaHei UI Light" panose="020B0502040204020203" pitchFamily="34" charset="-122"/>
                <a:cs typeface="Montserrat" pitchFamily="34" charset="-120"/>
              </a:rPr>
              <a:t>Examples of Capital Budgeting in Agriculture</a:t>
            </a:r>
            <a:endParaRPr lang="en-US" sz="4800" dirty="0">
              <a:latin typeface="Arial Black" panose="020B0A04020102020204" pitchFamily="34" charset="0"/>
              <a:ea typeface="Microsoft YaHei UI Light" panose="020B0502040204020203" pitchFamily="34" charset="-122"/>
            </a:endParaRPr>
          </a:p>
        </p:txBody>
      </p:sp>
      <p:pic>
        <p:nvPicPr>
          <p:cNvPr id="5" name="Image 1" descr="preencoded.png"/>
          <p:cNvPicPr>
            <a:picLocks noChangeAspect="1"/>
          </p:cNvPicPr>
          <p:nvPr/>
        </p:nvPicPr>
        <p:blipFill>
          <a:blip r:embed="rId4"/>
          <a:stretch>
            <a:fillRect/>
          </a:stretch>
        </p:blipFill>
        <p:spPr>
          <a:xfrm>
            <a:off x="1213545" y="2662654"/>
            <a:ext cx="777597" cy="777597"/>
          </a:xfrm>
          <a:prstGeom prst="rect">
            <a:avLst/>
          </a:prstGeom>
        </p:spPr>
      </p:pic>
      <p:sp>
        <p:nvSpPr>
          <p:cNvPr id="6" name="Text 2"/>
          <p:cNvSpPr/>
          <p:nvPr/>
        </p:nvSpPr>
        <p:spPr>
          <a:xfrm>
            <a:off x="986491" y="3471684"/>
            <a:ext cx="2388632" cy="694373"/>
          </a:xfrm>
          <a:prstGeom prst="rect">
            <a:avLst/>
          </a:prstGeom>
          <a:noFill/>
          <a:ln/>
        </p:spPr>
        <p:txBody>
          <a:bodyPr wrap="square" rtlCol="0" anchor="t"/>
          <a:lstStyle/>
          <a:p>
            <a:pPr marL="0" indent="0" algn="l">
              <a:lnSpc>
                <a:spcPts val="2734"/>
              </a:lnSpc>
              <a:buNone/>
            </a:pPr>
            <a:r>
              <a:rPr lang="en-US" sz="2187" dirty="0" smtClean="0">
                <a:solidFill>
                  <a:srgbClr val="DCD7E5"/>
                </a:solidFill>
                <a:latin typeface="Arial Black" panose="020B0A04020102020204" pitchFamily="34" charset="0"/>
                <a:ea typeface="Montserrat" pitchFamily="34" charset="-122"/>
                <a:cs typeface="Microsoft Uighur" panose="02000000000000000000" pitchFamily="2" charset="-78"/>
              </a:rPr>
              <a:t>Farm Equipment</a:t>
            </a:r>
            <a:endParaRPr lang="en-US" sz="2187" dirty="0">
              <a:latin typeface="Arial Black" panose="020B0A04020102020204" pitchFamily="34" charset="0"/>
              <a:cs typeface="Microsoft Uighur" panose="02000000000000000000" pitchFamily="2" charset="-78"/>
            </a:endParaRPr>
          </a:p>
        </p:txBody>
      </p:sp>
      <p:sp>
        <p:nvSpPr>
          <p:cNvPr id="7" name="Text 3"/>
          <p:cNvSpPr/>
          <p:nvPr/>
        </p:nvSpPr>
        <p:spPr>
          <a:xfrm>
            <a:off x="1010304" y="4420553"/>
            <a:ext cx="3065801" cy="1777008"/>
          </a:xfrm>
          <a:prstGeom prst="rect">
            <a:avLst/>
          </a:prstGeom>
          <a:noFill/>
          <a:ln/>
        </p:spPr>
        <p:txBody>
          <a:bodyPr wrap="square" rtlCol="0" anchor="t"/>
          <a:lstStyle/>
          <a:p>
            <a:pPr marL="0" indent="0" algn="l">
              <a:lnSpc>
                <a:spcPts val="2799"/>
              </a:lnSpc>
              <a:buNone/>
            </a:pPr>
            <a:r>
              <a:rPr lang="en-US" sz="2400" dirty="0" smtClean="0">
                <a:solidFill>
                  <a:srgbClr val="DCD7E5"/>
                </a:solidFill>
                <a:latin typeface="Heebo" pitchFamily="34" charset="0"/>
                <a:ea typeface="Heebo" pitchFamily="34" charset="-122"/>
                <a:cs typeface="Heebo" pitchFamily="34" charset="-120"/>
              </a:rPr>
              <a:t>Investing in new tractors, harvesters, or irrigation systems to improve productivity and efficiency.</a:t>
            </a:r>
            <a:endParaRPr lang="en-US" sz="2400" dirty="0"/>
          </a:p>
        </p:txBody>
      </p:sp>
      <p:pic>
        <p:nvPicPr>
          <p:cNvPr id="8" name="Image 2" descr="preencoded.png"/>
          <p:cNvPicPr>
            <a:picLocks noChangeAspect="1"/>
          </p:cNvPicPr>
          <p:nvPr/>
        </p:nvPicPr>
        <p:blipFill>
          <a:blip r:embed="rId5"/>
          <a:stretch>
            <a:fillRect/>
          </a:stretch>
        </p:blipFill>
        <p:spPr>
          <a:xfrm>
            <a:off x="4509784" y="2591481"/>
            <a:ext cx="777597" cy="777597"/>
          </a:xfrm>
          <a:prstGeom prst="rect">
            <a:avLst/>
          </a:prstGeom>
        </p:spPr>
      </p:pic>
      <p:sp>
        <p:nvSpPr>
          <p:cNvPr id="9" name="Text 4"/>
          <p:cNvSpPr/>
          <p:nvPr/>
        </p:nvSpPr>
        <p:spPr>
          <a:xfrm>
            <a:off x="4402926" y="3458315"/>
            <a:ext cx="2388632" cy="694373"/>
          </a:xfrm>
          <a:prstGeom prst="rect">
            <a:avLst/>
          </a:prstGeom>
          <a:noFill/>
          <a:ln/>
        </p:spPr>
        <p:txBody>
          <a:bodyPr wrap="square" rtlCol="0" anchor="t"/>
          <a:lstStyle/>
          <a:p>
            <a:pPr marL="0" indent="0" algn="l">
              <a:lnSpc>
                <a:spcPts val="2734"/>
              </a:lnSpc>
              <a:buNone/>
            </a:pPr>
            <a:r>
              <a:rPr lang="en-US" sz="2187" dirty="0">
                <a:solidFill>
                  <a:srgbClr val="DCD7E5"/>
                </a:solidFill>
                <a:latin typeface="Arial Black" panose="020B0A04020102020204" pitchFamily="34" charset="0"/>
                <a:ea typeface="Montserrat" pitchFamily="34" charset="-122"/>
                <a:cs typeface="Montserrat" pitchFamily="34" charset="-120"/>
              </a:rPr>
              <a:t>Facilities Expansion</a:t>
            </a:r>
            <a:endParaRPr lang="en-US" sz="2187" dirty="0">
              <a:latin typeface="Arial Black" panose="020B0A04020102020204" pitchFamily="34" charset="0"/>
            </a:endParaRPr>
          </a:p>
        </p:txBody>
      </p:sp>
      <p:sp>
        <p:nvSpPr>
          <p:cNvPr id="10" name="Text 5"/>
          <p:cNvSpPr/>
          <p:nvPr/>
        </p:nvSpPr>
        <p:spPr>
          <a:xfrm>
            <a:off x="4284134" y="4357900"/>
            <a:ext cx="2743199" cy="2398500"/>
          </a:xfrm>
          <a:prstGeom prst="rect">
            <a:avLst/>
          </a:prstGeom>
          <a:noFill/>
          <a:ln/>
        </p:spPr>
        <p:txBody>
          <a:bodyPr wrap="square" rtlCol="0" anchor="t"/>
          <a:lstStyle/>
          <a:p>
            <a:pPr marL="0" indent="0" algn="l">
              <a:lnSpc>
                <a:spcPts val="2799"/>
              </a:lnSpc>
              <a:buNone/>
            </a:pPr>
            <a:r>
              <a:rPr lang="en-US" sz="2400" dirty="0" smtClean="0">
                <a:solidFill>
                  <a:srgbClr val="DCD7E5"/>
                </a:solidFill>
                <a:latin typeface="Heebo" pitchFamily="34" charset="0"/>
                <a:ea typeface="Heebo" pitchFamily="34" charset="-122"/>
                <a:cs typeface="Heebo" pitchFamily="34" charset="-120"/>
              </a:rPr>
              <a:t>Building or upgrading greenhouses, storage facilities, or processing plants to increase capacity and output.</a:t>
            </a:r>
            <a:endParaRPr lang="en-US" sz="2400" dirty="0"/>
          </a:p>
        </p:txBody>
      </p:sp>
      <p:pic>
        <p:nvPicPr>
          <p:cNvPr id="11" name="Image 3" descr="preencoded.png"/>
          <p:cNvPicPr>
            <a:picLocks noChangeAspect="1"/>
          </p:cNvPicPr>
          <p:nvPr/>
        </p:nvPicPr>
        <p:blipFill>
          <a:blip r:embed="rId6"/>
          <a:stretch>
            <a:fillRect/>
          </a:stretch>
        </p:blipFill>
        <p:spPr>
          <a:xfrm>
            <a:off x="7494916" y="2705896"/>
            <a:ext cx="734355" cy="734355"/>
          </a:xfrm>
          <a:prstGeom prst="rect">
            <a:avLst/>
          </a:prstGeom>
        </p:spPr>
      </p:pic>
      <p:sp>
        <p:nvSpPr>
          <p:cNvPr id="12" name="Text 6"/>
          <p:cNvSpPr/>
          <p:nvPr/>
        </p:nvSpPr>
        <p:spPr>
          <a:xfrm>
            <a:off x="7481768" y="3648168"/>
            <a:ext cx="2388632" cy="347186"/>
          </a:xfrm>
          <a:prstGeom prst="rect">
            <a:avLst/>
          </a:prstGeom>
          <a:noFill/>
          <a:ln/>
        </p:spPr>
        <p:txBody>
          <a:bodyPr wrap="none" rtlCol="0" anchor="t"/>
          <a:lstStyle/>
          <a:p>
            <a:pPr marL="0" indent="0" algn="l">
              <a:lnSpc>
                <a:spcPts val="2734"/>
              </a:lnSpc>
              <a:buNone/>
            </a:pPr>
            <a:r>
              <a:rPr lang="en-US" sz="2187" dirty="0">
                <a:solidFill>
                  <a:srgbClr val="DCD7E5"/>
                </a:solidFill>
                <a:latin typeface="Arial Black" panose="020B0A04020102020204" pitchFamily="34" charset="0"/>
                <a:ea typeface="Montserrat" pitchFamily="34" charset="-122"/>
                <a:cs typeface="Montserrat" pitchFamily="34" charset="-120"/>
              </a:rPr>
              <a:t>R&amp;D Projects</a:t>
            </a:r>
            <a:endParaRPr lang="en-US" sz="2187" dirty="0">
              <a:latin typeface="Arial Black" panose="020B0A04020102020204" pitchFamily="34" charset="0"/>
            </a:endParaRPr>
          </a:p>
        </p:txBody>
      </p:sp>
      <p:sp>
        <p:nvSpPr>
          <p:cNvPr id="13" name="Text 7"/>
          <p:cNvSpPr/>
          <p:nvPr/>
        </p:nvSpPr>
        <p:spPr>
          <a:xfrm>
            <a:off x="7435588" y="4338276"/>
            <a:ext cx="2661299" cy="2132409"/>
          </a:xfrm>
          <a:prstGeom prst="rect">
            <a:avLst/>
          </a:prstGeom>
          <a:noFill/>
          <a:ln/>
        </p:spPr>
        <p:txBody>
          <a:bodyPr wrap="square" rtlCol="0" anchor="t"/>
          <a:lstStyle/>
          <a:p>
            <a:pPr marL="0" indent="0" algn="l">
              <a:lnSpc>
                <a:spcPts val="2799"/>
              </a:lnSpc>
              <a:buNone/>
            </a:pPr>
            <a:r>
              <a:rPr lang="en-US" sz="2400" dirty="0">
                <a:solidFill>
                  <a:srgbClr val="DCD7E5"/>
                </a:solidFill>
                <a:latin typeface="Heebo" pitchFamily="34" charset="0"/>
                <a:ea typeface="Heebo" pitchFamily="34" charset="-122"/>
                <a:cs typeface="Heebo" pitchFamily="34" charset="-120"/>
              </a:rPr>
              <a:t>Funding research and development initiatives to develop innovative agricultural technologies or processes.</a:t>
            </a:r>
            <a:endParaRPr lang="en-US" sz="2400" dirty="0"/>
          </a:p>
        </p:txBody>
      </p:sp>
      <p:pic>
        <p:nvPicPr>
          <p:cNvPr id="14" name="Image 4" descr="preencoded.png"/>
          <p:cNvPicPr>
            <a:picLocks noChangeAspect="1"/>
          </p:cNvPicPr>
          <p:nvPr/>
        </p:nvPicPr>
        <p:blipFill>
          <a:blip r:embed="rId7"/>
          <a:stretch>
            <a:fillRect/>
          </a:stretch>
        </p:blipFill>
        <p:spPr>
          <a:xfrm>
            <a:off x="10619938" y="2665219"/>
            <a:ext cx="718344" cy="630119"/>
          </a:xfrm>
          <a:prstGeom prst="rect">
            <a:avLst/>
          </a:prstGeom>
        </p:spPr>
      </p:pic>
      <p:sp>
        <p:nvSpPr>
          <p:cNvPr id="15" name="Text 8"/>
          <p:cNvSpPr/>
          <p:nvPr/>
        </p:nvSpPr>
        <p:spPr>
          <a:xfrm>
            <a:off x="10560610" y="3369429"/>
            <a:ext cx="2388751" cy="694373"/>
          </a:xfrm>
          <a:prstGeom prst="rect">
            <a:avLst/>
          </a:prstGeom>
          <a:noFill/>
          <a:ln/>
        </p:spPr>
        <p:txBody>
          <a:bodyPr wrap="square" rtlCol="0" anchor="t"/>
          <a:lstStyle/>
          <a:p>
            <a:pPr marL="0" indent="0" algn="l">
              <a:lnSpc>
                <a:spcPts val="2734"/>
              </a:lnSpc>
              <a:buNone/>
            </a:pPr>
            <a:r>
              <a:rPr lang="en-US" sz="2187" dirty="0">
                <a:solidFill>
                  <a:srgbClr val="DCD7E5"/>
                </a:solidFill>
                <a:latin typeface="Arial Black" panose="020B0A04020102020204" pitchFamily="34" charset="0"/>
                <a:ea typeface="Montserrat" pitchFamily="34" charset="-122"/>
                <a:cs typeface="Montserrat" pitchFamily="34" charset="-120"/>
              </a:rPr>
              <a:t>Renewable Energy</a:t>
            </a:r>
            <a:endParaRPr lang="en-US" sz="2187" dirty="0">
              <a:latin typeface="Arial Black" panose="020B0A04020102020204" pitchFamily="34" charset="0"/>
            </a:endParaRPr>
          </a:p>
        </p:txBody>
      </p:sp>
      <p:sp>
        <p:nvSpPr>
          <p:cNvPr id="16" name="Text 9"/>
          <p:cNvSpPr/>
          <p:nvPr/>
        </p:nvSpPr>
        <p:spPr>
          <a:xfrm>
            <a:off x="10505142" y="4446959"/>
            <a:ext cx="3244725" cy="2132409"/>
          </a:xfrm>
          <a:prstGeom prst="rect">
            <a:avLst/>
          </a:prstGeom>
          <a:noFill/>
          <a:ln/>
        </p:spPr>
        <p:txBody>
          <a:bodyPr wrap="square" rtlCol="0" anchor="t"/>
          <a:lstStyle/>
          <a:p>
            <a:pPr marL="0" indent="0" algn="l">
              <a:lnSpc>
                <a:spcPts val="2799"/>
              </a:lnSpc>
              <a:buNone/>
            </a:pPr>
            <a:r>
              <a:rPr lang="en-US" sz="2400" dirty="0" smtClean="0">
                <a:solidFill>
                  <a:srgbClr val="DCD7E5"/>
                </a:solidFill>
                <a:latin typeface="Heebo" pitchFamily="34" charset="0"/>
                <a:ea typeface="Heebo" pitchFamily="34" charset="-122"/>
                <a:cs typeface="Heebo" pitchFamily="34" charset="-120"/>
              </a:rPr>
              <a:t>Installing solar panels, wind turbines, or biofuel production units to reduce energy costs and environmental impact.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320" y="631984"/>
            <a:ext cx="10365178" cy="5693866"/>
          </a:xfrm>
          <a:prstGeom prst="rect">
            <a:avLst/>
          </a:prstGeom>
        </p:spPr>
        <p:txBody>
          <a:bodyPr wrap="square">
            <a:spAutoFit/>
          </a:bodyPr>
          <a:lstStyle/>
          <a:p>
            <a:r>
              <a:rPr lang="en-US" sz="4400" b="1" i="1" dirty="0" smtClean="0">
                <a:latin typeface="Agency FB" panose="020B0503020202020204" pitchFamily="34" charset="0"/>
                <a:ea typeface="Calibri" panose="020F0502020204030204" pitchFamily="34" charset="0"/>
              </a:rPr>
              <a:t>CAPITAL BUDGETING ANALYSIS METHODS.</a:t>
            </a:r>
          </a:p>
          <a:p>
            <a:r>
              <a:rPr lang="en-US" sz="4000" dirty="0" smtClean="0"/>
              <a:t>The methods </a:t>
            </a:r>
            <a:r>
              <a:rPr lang="en-US" sz="4000" dirty="0"/>
              <a:t>that can be used to determine the economic feasibility of a capital </a:t>
            </a:r>
            <a:r>
              <a:rPr lang="en-US" sz="4000" dirty="0" smtClean="0"/>
              <a:t>investment include;</a:t>
            </a:r>
          </a:p>
          <a:p>
            <a:pPr marL="571500" indent="-571500">
              <a:buFont typeface="Wingdings" panose="05000000000000000000" pitchFamily="2" charset="2"/>
              <a:buChar char="ü"/>
            </a:pPr>
            <a:r>
              <a:rPr lang="en-US" sz="4000" dirty="0" smtClean="0"/>
              <a:t>The </a:t>
            </a:r>
            <a:r>
              <a:rPr lang="en-US" sz="4000" b="1" i="1" dirty="0" smtClean="0"/>
              <a:t>Payback </a:t>
            </a:r>
            <a:r>
              <a:rPr lang="en-US" sz="4000" b="1" i="1" dirty="0"/>
              <a:t>Period</a:t>
            </a:r>
            <a:r>
              <a:rPr lang="en-US" sz="4000" b="1" dirty="0"/>
              <a:t> </a:t>
            </a:r>
            <a:r>
              <a:rPr lang="en-US" sz="4000" dirty="0"/>
              <a:t>(which involves a non-discounted cash flow), and</a:t>
            </a:r>
            <a:r>
              <a:rPr lang="en-US" sz="4000" i="1" dirty="0"/>
              <a:t> </a:t>
            </a:r>
            <a:endParaRPr lang="en-US" sz="4000" i="1" dirty="0" smtClean="0"/>
          </a:p>
          <a:p>
            <a:pPr marL="571500" indent="-571500">
              <a:buFont typeface="Wingdings" panose="05000000000000000000" pitchFamily="2" charset="2"/>
              <a:buChar char="ü"/>
            </a:pPr>
            <a:r>
              <a:rPr lang="en-US" sz="4000" b="1" i="1" dirty="0" smtClean="0"/>
              <a:t>Net </a:t>
            </a:r>
            <a:r>
              <a:rPr lang="en-US" sz="4000" b="1" i="1" dirty="0"/>
              <a:t>Present </a:t>
            </a:r>
            <a:r>
              <a:rPr lang="en-US" sz="4000" b="1" i="1"/>
              <a:t>Value</a:t>
            </a:r>
            <a:r>
              <a:rPr lang="en-US" sz="4000" b="1" i="1" smtClean="0"/>
              <a:t>, </a:t>
            </a:r>
            <a:r>
              <a:rPr lang="en-US" sz="4000" b="1" i="1" dirty="0" smtClean="0"/>
              <a:t>Internal </a:t>
            </a:r>
            <a:r>
              <a:rPr lang="en-US" sz="4000" b="1" i="1" dirty="0"/>
              <a:t>Rate of </a:t>
            </a:r>
            <a:r>
              <a:rPr lang="en-US" sz="4000" b="1" i="1" dirty="0" smtClean="0"/>
              <a:t>Return and </a:t>
            </a:r>
            <a:r>
              <a:rPr lang="en-US" sz="4000" b="1" i="1" smtClean="0"/>
              <a:t>profitability index</a:t>
            </a:r>
            <a:r>
              <a:rPr lang="en-US" sz="4000" smtClean="0"/>
              <a:t>(which</a:t>
            </a:r>
            <a:r>
              <a:rPr lang="en-US" sz="4000" b="1" smtClean="0"/>
              <a:t> </a:t>
            </a:r>
            <a:r>
              <a:rPr lang="en-US" sz="4000" dirty="0"/>
              <a:t>involve discounted cash flow).</a:t>
            </a:r>
            <a:endParaRPr lang="en-US" sz="4000" i="1" dirty="0">
              <a:latin typeface="Agency FB" panose="020B0503020202020204" pitchFamily="34" charset="0"/>
            </a:endParaRPr>
          </a:p>
        </p:txBody>
      </p:sp>
    </p:spTree>
    <p:extLst>
      <p:ext uri="{BB962C8B-B14F-4D97-AF65-F5344CB8AC3E}">
        <p14:creationId xmlns:p14="http://schemas.microsoft.com/office/powerpoint/2010/main" val="1092098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4044</TotalTime>
  <Words>3544</Words>
  <Application>Microsoft Office PowerPoint</Application>
  <PresentationFormat>Custom</PresentationFormat>
  <Paragraphs>364</Paragraphs>
  <Slides>42</Slides>
  <Notes>14</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60" baseType="lpstr">
      <vt:lpstr>Microsoft YaHei UI Light</vt:lpstr>
      <vt:lpstr>SimSun</vt:lpstr>
      <vt:lpstr>Agency FB</vt:lpstr>
      <vt:lpstr>Algerian</vt:lpstr>
      <vt:lpstr>Arial</vt:lpstr>
      <vt:lpstr>Arial Black</vt:lpstr>
      <vt:lpstr>Calibri</vt:lpstr>
      <vt:lpstr>Corbel</vt:lpstr>
      <vt:lpstr>Heebo</vt:lpstr>
      <vt:lpstr>Microsoft Uighur</vt:lpstr>
      <vt:lpstr>Montserrat</vt:lpstr>
      <vt:lpstr>Symbol</vt:lpstr>
      <vt:lpstr>Times New Roman</vt:lpstr>
      <vt:lpstr>Trebuchet MS</vt:lpstr>
      <vt:lpstr>Wingdings</vt:lpstr>
      <vt:lpstr>Wingdings 3</vt:lpstr>
      <vt:lpstr>Facet</vt:lpstr>
      <vt:lpstr>Microsoft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Cash Inflow of all Present Values is : $ 408,959 Present value of Cash outflow is : $400,000  Net Present Value = PV of Cash inflows – PV of Cash Outflows      =   ($408959 – $400000) = $8959 dollars.  Since NPV is positive, (i.e., $8959, This project can be accepted)</vt:lpstr>
      <vt:lpstr>PowerPoint Presentation</vt:lpstr>
      <vt:lpstr>Example2: Calculating NPV</vt:lpstr>
      <vt:lpstr>PROS AND CONS OF NET PRESENT VALUE (NPV) </vt:lpstr>
      <vt:lpstr>Internal Rate of Return  (IRR)</vt:lpstr>
      <vt:lpstr>PowerPoint Presentation</vt:lpstr>
      <vt:lpstr>PowerPoint Presentation</vt:lpstr>
      <vt:lpstr>MERITS AND DEMERITS OF IRR</vt:lpstr>
      <vt:lpstr>PowerPoint Presentation</vt:lpstr>
      <vt:lpstr>Profitability Index</vt:lpstr>
      <vt:lpstr>ADVANTAGES AND DISADVANTAGES OF 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ALex D Zulu</cp:lastModifiedBy>
  <cp:revision>81</cp:revision>
  <dcterms:created xsi:type="dcterms:W3CDTF">2024-04-23T10:06:58Z</dcterms:created>
  <dcterms:modified xsi:type="dcterms:W3CDTF">2024-05-27T01:44:33Z</dcterms:modified>
</cp:coreProperties>
</file>