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63"/>
  </p:notesMasterIdLst>
  <p:sldIdLst>
    <p:sldId id="256" r:id="rId2"/>
    <p:sldId id="289" r:id="rId3"/>
    <p:sldId id="263" r:id="rId4"/>
    <p:sldId id="323" r:id="rId5"/>
    <p:sldId id="260" r:id="rId6"/>
    <p:sldId id="258" r:id="rId7"/>
    <p:sldId id="257" r:id="rId8"/>
    <p:sldId id="261" r:id="rId9"/>
    <p:sldId id="262" r:id="rId10"/>
    <p:sldId id="264" r:id="rId11"/>
    <p:sldId id="267" r:id="rId12"/>
    <p:sldId id="265" r:id="rId13"/>
    <p:sldId id="266" r:id="rId14"/>
    <p:sldId id="282" r:id="rId15"/>
    <p:sldId id="286" r:id="rId16"/>
    <p:sldId id="287" r:id="rId17"/>
    <p:sldId id="270" r:id="rId18"/>
    <p:sldId id="280" r:id="rId19"/>
    <p:sldId id="271" r:id="rId20"/>
    <p:sldId id="272" r:id="rId21"/>
    <p:sldId id="273" r:id="rId22"/>
    <p:sldId id="276" r:id="rId23"/>
    <p:sldId id="283" r:id="rId24"/>
    <p:sldId id="284" r:id="rId25"/>
    <p:sldId id="321" r:id="rId26"/>
    <p:sldId id="322" r:id="rId27"/>
    <p:sldId id="285" r:id="rId28"/>
    <p:sldId id="325" r:id="rId29"/>
    <p:sldId id="326" r:id="rId30"/>
    <p:sldId id="275" r:id="rId31"/>
    <p:sldId id="291" r:id="rId32"/>
    <p:sldId id="292" r:id="rId33"/>
    <p:sldId id="293" r:id="rId34"/>
    <p:sldId id="294" r:id="rId35"/>
    <p:sldId id="295" r:id="rId36"/>
    <p:sldId id="296" r:id="rId37"/>
    <p:sldId id="297" r:id="rId38"/>
    <p:sldId id="299" r:id="rId39"/>
    <p:sldId id="324" r:id="rId40"/>
    <p:sldId id="300" r:id="rId41"/>
    <p:sldId id="298" r:id="rId42"/>
    <p:sldId id="301" r:id="rId43"/>
    <p:sldId id="302" r:id="rId44"/>
    <p:sldId id="303" r:id="rId45"/>
    <p:sldId id="304" r:id="rId46"/>
    <p:sldId id="305" r:id="rId47"/>
    <p:sldId id="306" r:id="rId48"/>
    <p:sldId id="307" r:id="rId49"/>
    <p:sldId id="319" r:id="rId50"/>
    <p:sldId id="320" r:id="rId51"/>
    <p:sldId id="308" r:id="rId52"/>
    <p:sldId id="309" r:id="rId53"/>
    <p:sldId id="310" r:id="rId54"/>
    <p:sldId id="311" r:id="rId55"/>
    <p:sldId id="312" r:id="rId56"/>
    <p:sldId id="313" r:id="rId57"/>
    <p:sldId id="314" r:id="rId58"/>
    <p:sldId id="315" r:id="rId59"/>
    <p:sldId id="318"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p:cViewPr varScale="1">
        <p:scale>
          <a:sx n="83" d="100"/>
          <a:sy n="83" d="100"/>
        </p:scale>
        <p:origin x="125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7E5D7-3D52-45AA-BF53-E9ABC1C530CB}" type="datetimeFigureOut">
              <a:rPr lang="en-US" smtClean="0"/>
              <a:t>4/10/2024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20432-F8CF-46E0-AA2C-9E3015648882}" type="slidenum">
              <a:rPr lang="en-US" smtClean="0"/>
              <a:t>‹#›</a:t>
            </a:fld>
            <a:endParaRPr lang="en-US"/>
          </a:p>
        </p:txBody>
      </p:sp>
    </p:spTree>
    <p:extLst>
      <p:ext uri="{BB962C8B-B14F-4D97-AF65-F5344CB8AC3E}">
        <p14:creationId xmlns:p14="http://schemas.microsoft.com/office/powerpoint/2010/main" val="395154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025E90-61BC-4106-BD09-86EBBB383576}" type="datetimeFigureOut">
              <a:rPr lang="en-US" smtClean="0"/>
              <a:t>4/10/2024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DC2CDF-97F1-493F-83BE-15DF30F205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025E90-61BC-4106-BD09-86EBBB383576}"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2CDF-97F1-493F-83BE-15DF30F205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025E90-61BC-4106-BD09-86EBBB383576}"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2CDF-97F1-493F-83BE-15DF30F205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8A025E90-61BC-4106-BD09-86EBBB383576}"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2CDF-97F1-493F-83BE-15DF30F2054B}"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025E90-61BC-4106-BD09-86EBBB383576}"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2CDF-97F1-493F-83BE-15DF30F2054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025E90-61BC-4106-BD09-86EBBB383576}"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C2CDF-97F1-493F-83BE-15DF30F2054B}"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025E90-61BC-4106-BD09-86EBBB383576}"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C2CDF-97F1-493F-83BE-15DF30F205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025E90-61BC-4106-BD09-86EBBB383576}"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C2CDF-97F1-493F-83BE-15DF30F2054B}"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5E90-61BC-4106-BD09-86EBBB383576}"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C2CDF-97F1-493F-83BE-15DF30F205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A025E90-61BC-4106-BD09-86EBBB383576}"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C2CDF-97F1-493F-83BE-15DF30F205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A025E90-61BC-4106-BD09-86EBBB383576}" type="datetimeFigureOut">
              <a:rPr lang="en-US" smtClean="0"/>
              <a:t>4/10/2024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DC2CDF-97F1-493F-83BE-15DF30F2054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025E90-61BC-4106-BD09-86EBBB383576}" type="datetimeFigureOut">
              <a:rPr lang="en-US" smtClean="0"/>
              <a:t>4/10/2024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DC2CDF-97F1-493F-83BE-15DF30F205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829761"/>
          </a:xfrm>
        </p:spPr>
        <p:txBody>
          <a:bodyPr>
            <a:normAutofit/>
          </a:bodyPr>
          <a:lstStyle/>
          <a:p>
            <a:pPr lvl="0" algn="ctr"/>
            <a:r>
              <a:rPr lang="en-US" dirty="0">
                <a:effectLst/>
              </a:rPr>
              <a:t>5</a:t>
            </a:r>
            <a:r>
              <a:rPr lang="en-US" dirty="0" smtClean="0">
                <a:effectLst/>
              </a:rPr>
              <a:t>. Water Quality  </a:t>
            </a:r>
            <a:endParaRPr lang="en-US" dirty="0">
              <a:effectLst/>
            </a:endParaRPr>
          </a:p>
        </p:txBody>
      </p:sp>
      <p:sp>
        <p:nvSpPr>
          <p:cNvPr id="4" name="Rectangle 3"/>
          <p:cNvSpPr/>
          <p:nvPr/>
        </p:nvSpPr>
        <p:spPr>
          <a:xfrm>
            <a:off x="1253836" y="2177771"/>
            <a:ext cx="7356764" cy="461665"/>
          </a:xfrm>
          <a:prstGeom prst="rect">
            <a:avLst/>
          </a:prstGeom>
        </p:spPr>
        <p:txBody>
          <a:bodyPr wrap="square">
            <a:spAutoFit/>
          </a:bodyPr>
          <a:lstStyle/>
          <a:p>
            <a:r>
              <a:rPr lang="en-US" sz="2400" b="1" dirty="0">
                <a:solidFill>
                  <a:srgbClr val="FF0000"/>
                </a:solidFill>
                <a:latin typeface="Arial" pitchFamily="34" charset="0"/>
                <a:cs typeface="Arial" pitchFamily="34" charset="0"/>
              </a:rPr>
              <a:t>AGA </a:t>
            </a:r>
            <a:r>
              <a:rPr lang="en-US" sz="2400" b="1" dirty="0" smtClean="0">
                <a:solidFill>
                  <a:srgbClr val="FF0000"/>
                </a:solidFill>
                <a:latin typeface="Arial" pitchFamily="34" charset="0"/>
                <a:cs typeface="Arial" pitchFamily="34" charset="0"/>
              </a:rPr>
              <a:t>4531 </a:t>
            </a:r>
            <a:r>
              <a:rPr lang="en-US" sz="2400" b="1" dirty="0">
                <a:solidFill>
                  <a:srgbClr val="FF0000"/>
                </a:solidFill>
                <a:latin typeface="Arial" pitchFamily="34" charset="0"/>
                <a:cs typeface="Arial" pitchFamily="34" charset="0"/>
              </a:rPr>
              <a:t>INTRODUCTION TO AQUACULTURE</a:t>
            </a:r>
          </a:p>
        </p:txBody>
      </p:sp>
    </p:spTree>
    <p:extLst>
      <p:ext uri="{BB962C8B-B14F-4D97-AF65-F5344CB8AC3E}">
        <p14:creationId xmlns:p14="http://schemas.microsoft.com/office/powerpoint/2010/main" val="16172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r>
              <a:rPr lang="en-US" sz="1800" dirty="0">
                <a:latin typeface="Arial" panose="020B0604020202020204" pitchFamily="34" charset="0"/>
                <a:cs typeface="Arial" panose="020B0604020202020204" pitchFamily="34" charset="0"/>
              </a:rPr>
              <a:t>Therefore, only the water up to 70 </a:t>
            </a:r>
            <a:r>
              <a:rPr lang="en-US" sz="1800" dirty="0" smtClean="0">
                <a:latin typeface="Arial" panose="020B0604020202020204" pitchFamily="34" charset="0"/>
                <a:cs typeface="Arial" panose="020B0604020202020204" pitchFamily="34" charset="0"/>
              </a:rPr>
              <a:t>cm to </a:t>
            </a:r>
            <a:r>
              <a:rPr lang="en-US" sz="1800" dirty="0">
                <a:latin typeface="Arial" panose="020B0604020202020204" pitchFamily="34" charset="0"/>
                <a:cs typeface="Arial" panose="020B0604020202020204" pitchFamily="34" charset="0"/>
              </a:rPr>
              <a:t>1 m deep from the surface is oxygenated from photosynthesis in </a:t>
            </a:r>
            <a:r>
              <a:rPr lang="en-US" sz="1800" dirty="0" smtClean="0">
                <a:latin typeface="Arial" panose="020B0604020202020204" pitchFamily="34" charset="0"/>
                <a:cs typeface="Arial" panose="020B0604020202020204" pitchFamily="34" charset="0"/>
              </a:rPr>
              <a:t>static water </a:t>
            </a:r>
            <a:r>
              <a:rPr lang="en-US" sz="1800" dirty="0">
                <a:latin typeface="Arial" panose="020B0604020202020204" pitchFamily="34" charset="0"/>
                <a:cs typeface="Arial" panose="020B0604020202020204" pitchFamily="34" charset="0"/>
              </a:rPr>
              <a:t>ponds</a:t>
            </a:r>
            <a:r>
              <a:rPr lang="en-US" sz="18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Deep ponds and shade will affect DO</a:t>
            </a:r>
          </a:p>
          <a:p>
            <a:r>
              <a:rPr lang="en-US" sz="1800" dirty="0">
                <a:latin typeface="Arial" panose="020B0604020202020204" pitchFamily="34" charset="0"/>
                <a:cs typeface="Arial" panose="020B0604020202020204" pitchFamily="34" charset="0"/>
              </a:rPr>
              <a:t>At night, however, </a:t>
            </a:r>
            <a:r>
              <a:rPr lang="en-US" sz="1800" dirty="0" smtClean="0">
                <a:latin typeface="Arial" panose="020B0604020202020204" pitchFamily="34" charset="0"/>
                <a:cs typeface="Arial" panose="020B0604020202020204" pitchFamily="34" charset="0"/>
              </a:rPr>
              <a:t>the phytoplankton </a:t>
            </a:r>
            <a:r>
              <a:rPr lang="en-US" sz="1800" dirty="0">
                <a:latin typeface="Arial" panose="020B0604020202020204" pitchFamily="34" charset="0"/>
                <a:cs typeface="Arial" panose="020B0604020202020204" pitchFamily="34" charset="0"/>
              </a:rPr>
              <a:t>within the pond use up the dissolved oxygen in a </a:t>
            </a:r>
            <a:r>
              <a:rPr lang="en-US" sz="1800" dirty="0" smtClean="0">
                <a:latin typeface="Arial" panose="020B0604020202020204" pitchFamily="34" charset="0"/>
                <a:cs typeface="Arial" panose="020B0604020202020204" pitchFamily="34" charset="0"/>
              </a:rPr>
              <a:t>process called </a:t>
            </a:r>
            <a:r>
              <a:rPr lang="en-US" sz="1800" dirty="0">
                <a:latin typeface="Arial" panose="020B0604020202020204" pitchFamily="34" charset="0"/>
                <a:cs typeface="Arial" panose="020B0604020202020204" pitchFamily="34" charset="0"/>
              </a:rPr>
              <a:t>respiration</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Because carbon dioxide is a weak acid, </a:t>
            </a:r>
            <a:r>
              <a:rPr lang="en-US" sz="1800" dirty="0" smtClean="0">
                <a:latin typeface="Arial" panose="020B0604020202020204" pitchFamily="34" charset="0"/>
                <a:cs typeface="Arial" panose="020B0604020202020204" pitchFamily="34" charset="0"/>
              </a:rPr>
              <a:t>it causes </a:t>
            </a:r>
            <a:r>
              <a:rPr lang="en-US" sz="1800" dirty="0">
                <a:latin typeface="Arial" panose="020B0604020202020204" pitchFamily="34" charset="0"/>
                <a:cs typeface="Arial" panose="020B0604020202020204" pitchFamily="34" charset="0"/>
              </a:rPr>
              <a:t>the pond pH levels to drop at night</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pPr marL="109728" indent="0">
              <a:buNone/>
            </a:pPr>
            <a:endParaRPr lang="en-US" sz="1900"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Therefore dissolved </a:t>
            </a:r>
            <a:r>
              <a:rPr lang="en-US" sz="1900" dirty="0">
                <a:latin typeface="Arial" panose="020B0604020202020204" pitchFamily="34" charset="0"/>
                <a:cs typeface="Arial" panose="020B0604020202020204" pitchFamily="34" charset="0"/>
              </a:rPr>
              <a:t>oxygen levels in the pond are normally at </a:t>
            </a:r>
            <a:r>
              <a:rPr lang="en-US" sz="1900" dirty="0" smtClean="0">
                <a:latin typeface="Arial" panose="020B0604020202020204" pitchFamily="34" charset="0"/>
                <a:cs typeface="Arial" panose="020B0604020202020204" pitchFamily="34" charset="0"/>
              </a:rPr>
              <a:t>their highest </a:t>
            </a:r>
            <a:r>
              <a:rPr lang="en-US" sz="1900" dirty="0">
                <a:latin typeface="Arial" panose="020B0604020202020204" pitchFamily="34" charset="0"/>
                <a:cs typeface="Arial" panose="020B0604020202020204" pitchFamily="34" charset="0"/>
              </a:rPr>
              <a:t>late in the afternoon and lowest after midnight towards </a:t>
            </a:r>
            <a:r>
              <a:rPr lang="en-US" sz="1900" dirty="0" smtClean="0">
                <a:latin typeface="Arial" panose="020B0604020202020204" pitchFamily="34" charset="0"/>
                <a:cs typeface="Arial" panose="020B0604020202020204" pitchFamily="34" charset="0"/>
              </a:rPr>
              <a:t>early hours </a:t>
            </a:r>
            <a:r>
              <a:rPr lang="en-US" sz="1900" dirty="0">
                <a:latin typeface="Arial" panose="020B0604020202020204" pitchFamily="34" charset="0"/>
                <a:cs typeface="Arial" panose="020B0604020202020204" pitchFamily="34" charset="0"/>
              </a:rPr>
              <a:t>of the morning</a:t>
            </a:r>
            <a:r>
              <a:rPr lang="en-US" sz="19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other factors that affect the levels of dissolved oxygen </a:t>
            </a:r>
            <a:r>
              <a:rPr lang="en-US" sz="1800" dirty="0" smtClean="0">
                <a:latin typeface="Arial" panose="020B0604020202020204" pitchFamily="34" charset="0"/>
                <a:cs typeface="Arial" panose="020B0604020202020204" pitchFamily="34" charset="0"/>
              </a:rPr>
              <a:t>in ponds </a:t>
            </a:r>
            <a:r>
              <a:rPr lang="en-US" sz="1800" dirty="0">
                <a:solidFill>
                  <a:srgbClr val="FF0000"/>
                </a:solidFill>
                <a:latin typeface="Arial" panose="020B0604020202020204" pitchFamily="34" charset="0"/>
                <a:cs typeface="Arial" panose="020B0604020202020204" pitchFamily="34" charset="0"/>
              </a:rPr>
              <a:t>are water temperature</a:t>
            </a:r>
            <a:r>
              <a:rPr lang="en-US" sz="1800" dirty="0">
                <a:latin typeface="Arial" panose="020B0604020202020204" pitchFamily="34" charset="0"/>
                <a:cs typeface="Arial" panose="020B0604020202020204" pitchFamily="34" charset="0"/>
              </a:rPr>
              <a:t>, </a:t>
            </a:r>
            <a:r>
              <a:rPr lang="en-US" sz="1800" dirty="0">
                <a:solidFill>
                  <a:srgbClr val="FF0000"/>
                </a:solidFill>
                <a:latin typeface="Arial" panose="020B0604020202020204" pitchFamily="34" charset="0"/>
                <a:cs typeface="Arial" panose="020B0604020202020204" pitchFamily="34" charset="0"/>
              </a:rPr>
              <a:t>organic </a:t>
            </a:r>
            <a:r>
              <a:rPr lang="en-US" sz="1800" dirty="0" smtClean="0">
                <a:solidFill>
                  <a:srgbClr val="FF0000"/>
                </a:solidFill>
                <a:latin typeface="Arial" panose="020B0604020202020204" pitchFamily="34" charset="0"/>
                <a:cs typeface="Arial" panose="020B0604020202020204" pitchFamily="34" charset="0"/>
              </a:rPr>
              <a:t>loading, </a:t>
            </a:r>
            <a:r>
              <a:rPr lang="en-US" sz="1800" dirty="0">
                <a:latin typeface="Arial" panose="020B0604020202020204" pitchFamily="34" charset="0"/>
                <a:cs typeface="Arial" panose="020B0604020202020204" pitchFamily="34" charset="0"/>
              </a:rPr>
              <a:t>and the </a:t>
            </a:r>
            <a:r>
              <a:rPr lang="en-US" sz="1800" dirty="0">
                <a:solidFill>
                  <a:srgbClr val="FF0000"/>
                </a:solidFill>
                <a:latin typeface="Arial" panose="020B0604020202020204" pitchFamily="34" charset="0"/>
                <a:cs typeface="Arial" panose="020B0604020202020204" pitchFamily="34" charset="0"/>
              </a:rPr>
              <a:t>number and size </a:t>
            </a:r>
            <a:r>
              <a:rPr lang="en-US" sz="1800" dirty="0" smtClean="0">
                <a:solidFill>
                  <a:srgbClr val="FF0000"/>
                </a:solidFill>
                <a:latin typeface="Arial" panose="020B0604020202020204" pitchFamily="34" charset="0"/>
                <a:cs typeface="Arial" panose="020B0604020202020204" pitchFamily="34" charset="0"/>
              </a:rPr>
              <a:t>of fish </a:t>
            </a:r>
            <a:r>
              <a:rPr lang="en-US" sz="1800" dirty="0">
                <a:latin typeface="Arial" panose="020B0604020202020204" pitchFamily="34" charset="0"/>
                <a:cs typeface="Arial" panose="020B0604020202020204" pitchFamily="34" charset="0"/>
              </a:rPr>
              <a:t>as well as other aquatic animals in the pond.</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t="17948" r="768"/>
          <a:stretch/>
        </p:blipFill>
        <p:spPr>
          <a:xfrm>
            <a:off x="762000" y="2946003"/>
            <a:ext cx="7391400" cy="648684"/>
          </a:xfrm>
          <a:prstGeom prst="rect">
            <a:avLst/>
          </a:prstGeom>
        </p:spPr>
      </p:pic>
    </p:spTree>
    <p:extLst>
      <p:ext uri="{BB962C8B-B14F-4D97-AF65-F5344CB8AC3E}">
        <p14:creationId xmlns:p14="http://schemas.microsoft.com/office/powerpoint/2010/main" val="50116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486400"/>
            <a:ext cx="5791200" cy="369332"/>
          </a:xfrm>
          <a:prstGeom prst="rect">
            <a:avLst/>
          </a:prstGeom>
          <a:noFill/>
        </p:spPr>
        <p:txBody>
          <a:bodyPr wrap="square" rtlCol="0">
            <a:spAutoFit/>
          </a:bodyPr>
          <a:lstStyle/>
          <a:p>
            <a:pPr algn="ctr"/>
            <a:r>
              <a:rPr lang="en-US" dirty="0" smtClean="0"/>
              <a:t>Fluctuation of DO during the day </a:t>
            </a:r>
            <a:endParaRPr lang="en-US" dirty="0"/>
          </a:p>
        </p:txBody>
      </p:sp>
      <p:pic>
        <p:nvPicPr>
          <p:cNvPr id="6" name="Picture 5"/>
          <p:cNvPicPr>
            <a:picLocks noChangeAspect="1"/>
          </p:cNvPicPr>
          <p:nvPr/>
        </p:nvPicPr>
        <p:blipFill>
          <a:blip r:embed="rId2"/>
          <a:stretch>
            <a:fillRect/>
          </a:stretch>
        </p:blipFill>
        <p:spPr>
          <a:xfrm>
            <a:off x="523875" y="1071562"/>
            <a:ext cx="8096250" cy="4714875"/>
          </a:xfrm>
          <a:prstGeom prst="rect">
            <a:avLst/>
          </a:prstGeom>
        </p:spPr>
      </p:pic>
    </p:spTree>
    <p:extLst>
      <p:ext uri="{BB962C8B-B14F-4D97-AF65-F5344CB8AC3E}">
        <p14:creationId xmlns:p14="http://schemas.microsoft.com/office/powerpoint/2010/main" val="325040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lnSpcReduction="10000"/>
          </a:bodyPr>
          <a:lstStyle/>
          <a:p>
            <a:pPr marL="109728" indent="0">
              <a:buNone/>
            </a:pPr>
            <a:r>
              <a:rPr lang="en-US" b="1" dirty="0" smtClean="0">
                <a:solidFill>
                  <a:srgbClr val="FF0000"/>
                </a:solidFill>
              </a:rPr>
              <a:t>2. Temperature</a:t>
            </a:r>
          </a:p>
          <a:p>
            <a:r>
              <a:rPr lang="en-US" dirty="0" smtClean="0"/>
              <a:t>Tilapia and catfish are </a:t>
            </a:r>
            <a:r>
              <a:rPr lang="en-US" dirty="0"/>
              <a:t>a </a:t>
            </a:r>
            <a:r>
              <a:rPr lang="en-US" dirty="0" smtClean="0"/>
              <a:t>warm-water </a:t>
            </a:r>
            <a:r>
              <a:rPr lang="en-US" dirty="0"/>
              <a:t>fish, </a:t>
            </a:r>
            <a:r>
              <a:rPr lang="en-US" dirty="0" smtClean="0"/>
              <a:t>it is </a:t>
            </a:r>
            <a:r>
              <a:rPr lang="en-US" dirty="0"/>
              <a:t>preferable to have warm water in the ponds for faster growth.</a:t>
            </a:r>
            <a:endParaRPr lang="en-US" dirty="0" smtClean="0"/>
          </a:p>
          <a:p>
            <a:r>
              <a:rPr lang="en-US" dirty="0" smtClean="0"/>
              <a:t>pond </a:t>
            </a:r>
            <a:r>
              <a:rPr lang="en-US" dirty="0"/>
              <a:t>waters should be managed to maintain </a:t>
            </a:r>
            <a:r>
              <a:rPr lang="en-US" dirty="0" smtClean="0"/>
              <a:t>warm temperatures</a:t>
            </a:r>
            <a:r>
              <a:rPr lang="en-US" dirty="0"/>
              <a:t>, the optimum for </a:t>
            </a:r>
            <a:r>
              <a:rPr lang="en-US" dirty="0" smtClean="0"/>
              <a:t>tilapia and catfish </a:t>
            </a:r>
            <a:r>
              <a:rPr lang="en-US" dirty="0"/>
              <a:t>being </a:t>
            </a:r>
            <a:r>
              <a:rPr lang="en-US" dirty="0" smtClean="0"/>
              <a:t>26-32C.</a:t>
            </a:r>
          </a:p>
          <a:p>
            <a:r>
              <a:rPr lang="en-US" dirty="0"/>
              <a:t>Remember, the lower the pond water temperature, the less food the </a:t>
            </a:r>
            <a:r>
              <a:rPr lang="en-US" dirty="0" smtClean="0"/>
              <a:t>fish will </a:t>
            </a:r>
            <a:r>
              <a:rPr lang="en-US" dirty="0"/>
              <a:t>consume and the slower their growth rate will </a:t>
            </a:r>
            <a:r>
              <a:rPr lang="en-US" dirty="0" smtClean="0"/>
              <a:t>be</a:t>
            </a:r>
          </a:p>
          <a:p>
            <a:r>
              <a:rPr lang="en-US" dirty="0"/>
              <a:t>The higher the pond water temperature is, the lower the solubility </a:t>
            </a:r>
            <a:r>
              <a:rPr lang="en-US" dirty="0" smtClean="0"/>
              <a:t>of dissolved </a:t>
            </a:r>
            <a:r>
              <a:rPr lang="en-US" dirty="0"/>
              <a:t>oxygen in water</a:t>
            </a:r>
            <a:endParaRPr lang="en-US" dirty="0" smtClean="0"/>
          </a:p>
          <a:p>
            <a:endParaRPr lang="en-US" dirty="0"/>
          </a:p>
        </p:txBody>
      </p:sp>
    </p:spTree>
    <p:extLst>
      <p:ext uri="{BB962C8B-B14F-4D97-AF65-F5344CB8AC3E}">
        <p14:creationId xmlns:p14="http://schemas.microsoft.com/office/powerpoint/2010/main" val="7576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71600" y="1447800"/>
            <a:ext cx="6074881" cy="3477419"/>
          </a:xfrm>
          <a:prstGeom prst="rect">
            <a:avLst/>
          </a:prstGeom>
        </p:spPr>
      </p:pic>
      <p:sp>
        <p:nvSpPr>
          <p:cNvPr id="6" name="Rectangle 5"/>
          <p:cNvSpPr/>
          <p:nvPr/>
        </p:nvSpPr>
        <p:spPr>
          <a:xfrm>
            <a:off x="1600200" y="5181600"/>
            <a:ext cx="6705600" cy="646331"/>
          </a:xfrm>
          <a:prstGeom prst="rect">
            <a:avLst/>
          </a:prstGeom>
        </p:spPr>
        <p:txBody>
          <a:bodyPr wrap="square">
            <a:spAutoFit/>
          </a:bodyPr>
          <a:lstStyle/>
          <a:p>
            <a:r>
              <a:rPr lang="en-US" dirty="0">
                <a:solidFill>
                  <a:srgbClr val="111111"/>
                </a:solidFill>
                <a:latin typeface="Roboto"/>
              </a:rPr>
              <a:t>Effect of temperature on oxygen solubility in water (generated by extrapolation of data from </a:t>
            </a:r>
            <a:r>
              <a:rPr lang="en-US" dirty="0" err="1">
                <a:solidFill>
                  <a:srgbClr val="111111"/>
                </a:solidFill>
                <a:latin typeface="Roboto"/>
              </a:rPr>
              <a:t>Vesilind</a:t>
            </a:r>
            <a:r>
              <a:rPr lang="en-US" dirty="0">
                <a:solidFill>
                  <a:srgbClr val="111111"/>
                </a:solidFill>
                <a:latin typeface="Roboto"/>
              </a:rPr>
              <a:t>, 1996).</a:t>
            </a:r>
            <a:endParaRPr lang="en-US" b="0" i="0" dirty="0">
              <a:solidFill>
                <a:srgbClr val="111111"/>
              </a:solidFill>
              <a:effectLst/>
              <a:latin typeface="Roboto"/>
            </a:endParaRPr>
          </a:p>
        </p:txBody>
      </p:sp>
    </p:spTree>
    <p:extLst>
      <p:ext uri="{BB962C8B-B14F-4D97-AF65-F5344CB8AC3E}">
        <p14:creationId xmlns:p14="http://schemas.microsoft.com/office/powerpoint/2010/main" val="281676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92500" lnSpcReduction="20000"/>
          </a:bodyPr>
          <a:lstStyle/>
          <a:p>
            <a:pPr marL="109728" indent="0">
              <a:buNone/>
            </a:pPr>
            <a:r>
              <a:rPr lang="en-GB" b="1" dirty="0" smtClean="0"/>
              <a:t>3. pH</a:t>
            </a:r>
            <a:endParaRPr lang="en-GB" b="1" dirty="0"/>
          </a:p>
          <a:p>
            <a:r>
              <a:rPr lang="en-US" dirty="0"/>
              <a:t>pH is a measure of acidity (hydrogen ions) or alkalinity of the water. </a:t>
            </a:r>
            <a:endParaRPr lang="en-US" dirty="0" smtClean="0"/>
          </a:p>
          <a:p>
            <a:r>
              <a:rPr lang="en-US" dirty="0" smtClean="0"/>
              <a:t>It </a:t>
            </a:r>
            <a:r>
              <a:rPr lang="en-US" dirty="0"/>
              <a:t>is important to maintain a stable pH at a safe range because it affects the metabolism and other physiological processes of culture organisms. </a:t>
            </a:r>
            <a:endParaRPr lang="en-US" dirty="0" smtClean="0"/>
          </a:p>
          <a:p>
            <a:r>
              <a:rPr lang="en-US" dirty="0" smtClean="0"/>
              <a:t>It </a:t>
            </a:r>
            <a:r>
              <a:rPr lang="en-US" dirty="0"/>
              <a:t>can create stress, enhance the </a:t>
            </a:r>
            <a:r>
              <a:rPr lang="en-US" dirty="0" smtClean="0"/>
              <a:t>susceptibility to disease, </a:t>
            </a:r>
            <a:r>
              <a:rPr lang="en-US" dirty="0"/>
              <a:t>lower the production levels and cause poor growth and even death. Signs of sub-optimal pH are besides </a:t>
            </a:r>
            <a:endParaRPr lang="en-US" dirty="0" smtClean="0"/>
          </a:p>
          <a:p>
            <a:r>
              <a:rPr lang="en-US" dirty="0"/>
              <a:t>others increased mucus on the gill surfaces of fish, unusual swimming behavior, fin fray, harm to the eye lens as well as poor phytoplankton and zooplankton growth. Optimal pH levels in the pond should be in the range of 6.5 -  8.5.</a:t>
            </a:r>
            <a:br>
              <a:rPr lang="en-US" dirty="0"/>
            </a:br>
            <a:endParaRPr lang="en-GB" dirty="0"/>
          </a:p>
        </p:txBody>
      </p:sp>
    </p:spTree>
    <p:extLst>
      <p:ext uri="{BB962C8B-B14F-4D97-AF65-F5344CB8AC3E}">
        <p14:creationId xmlns:p14="http://schemas.microsoft.com/office/powerpoint/2010/main" val="426908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Carbon dioxide (CO</a:t>
            </a:r>
            <a:r>
              <a:rPr lang="en-GB" baseline="-25000" dirty="0"/>
              <a:t>2</a:t>
            </a:r>
            <a:r>
              <a:rPr lang="en-GB" dirty="0"/>
              <a:t>)</a:t>
            </a:r>
            <a:endParaRPr lang="en-GB" b="1" dirty="0"/>
          </a:p>
          <a:p>
            <a:r>
              <a:rPr lang="en-US" dirty="0"/>
              <a:t>Carbon dioxide (CO</a:t>
            </a:r>
            <a:r>
              <a:rPr lang="en-US" baseline="-25000" dirty="0"/>
              <a:t>2</a:t>
            </a:r>
            <a:r>
              <a:rPr lang="en-US" dirty="0"/>
              <a:t>) in ponds is primarily produced through respiration by fish/shrimp and the microscopic plants and animals that constitute the pond biota.</a:t>
            </a:r>
            <a:br>
              <a:rPr lang="en-US" dirty="0"/>
            </a:br>
            <a:r>
              <a:rPr lang="en-US" dirty="0"/>
              <a:t/>
            </a:r>
            <a:br>
              <a:rPr lang="en-US" dirty="0"/>
            </a:br>
            <a:r>
              <a:rPr lang="en-US" dirty="0"/>
              <a:t>Carbon dioxide levels (and toxicity) are highest when DO levels are lowest (Figure 2). Thus, dawn is a critical time for monitoring DO and CO</a:t>
            </a:r>
            <a:r>
              <a:rPr lang="en-US" baseline="-25000" dirty="0"/>
              <a:t>2</a:t>
            </a:r>
            <a:r>
              <a:rPr lang="en-US" dirty="0"/>
              <a:t>. High </a:t>
            </a:r>
            <a:endParaRPr lang="en-US" dirty="0" smtClean="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93572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lnSpcReduction="10000"/>
          </a:bodyPr>
          <a:lstStyle/>
          <a:p>
            <a:r>
              <a:rPr lang="en-US" sz="1600" dirty="0"/>
              <a:t>CO</a:t>
            </a:r>
            <a:r>
              <a:rPr lang="en-US" sz="1600" baseline="-25000" dirty="0"/>
              <a:t>2</a:t>
            </a:r>
            <a:r>
              <a:rPr lang="en-US" sz="1600" dirty="0"/>
              <a:t> concentrations inhibit the ability of fish and shrimp to extract O</a:t>
            </a:r>
            <a:r>
              <a:rPr lang="en-US" sz="1600" baseline="-25000" dirty="0"/>
              <a:t>2</a:t>
            </a:r>
            <a:r>
              <a:rPr lang="en-US" sz="1600" dirty="0"/>
              <a:t> from the water, reducing the tolerance to low O</a:t>
            </a:r>
            <a:r>
              <a:rPr lang="en-US" sz="1600" baseline="-25000" dirty="0"/>
              <a:t>2</a:t>
            </a:r>
            <a:r>
              <a:rPr lang="en-US" sz="1600" dirty="0"/>
              <a:t> conditions and inducing stress comparable to suffocation</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800" dirty="0" smtClean="0"/>
          </a:p>
          <a:p>
            <a:r>
              <a:rPr lang="en-US" sz="1800" dirty="0"/>
              <a:t>An increase in CO</a:t>
            </a:r>
            <a:r>
              <a:rPr lang="en-US" sz="1800" baseline="-25000" dirty="0"/>
              <a:t>2</a:t>
            </a:r>
            <a:r>
              <a:rPr lang="en-US" sz="1800" dirty="0"/>
              <a:t> may also decrease the pH, which can lead to toxicity of nitrite. If plants in the water absorb too much CO</a:t>
            </a:r>
            <a:r>
              <a:rPr lang="en-US" sz="1800" baseline="-25000" dirty="0"/>
              <a:t>2</a:t>
            </a:r>
            <a:r>
              <a:rPr lang="en-US" sz="1800" dirty="0"/>
              <a:t> for photosynthesis during the day, the pH will increase, and the fish and shrimp are subjected to higher un-ionized toxic ammonia (NH</a:t>
            </a:r>
            <a:r>
              <a:rPr lang="en-US" sz="1800" baseline="-25000" dirty="0"/>
              <a:t>3</a:t>
            </a:r>
            <a:r>
              <a:rPr lang="en-US" sz="1800" dirty="0"/>
              <a:t>) concentrations</a:t>
            </a:r>
            <a:r>
              <a:rPr lang="en-US" sz="1800" dirty="0" smtClean="0"/>
              <a:t>.</a:t>
            </a:r>
          </a:p>
          <a:p>
            <a:r>
              <a:rPr lang="en-US" sz="1800" dirty="0"/>
              <a:t>Carbon dioxide concentrations above 60 ppm may be lethal. In an emergency, CO</a:t>
            </a:r>
            <a:r>
              <a:rPr lang="en-US" sz="1800" baseline="-25000" dirty="0"/>
              <a:t>2</a:t>
            </a:r>
            <a:r>
              <a:rPr lang="en-US" sz="1800" dirty="0"/>
              <a:t> can be removed by adding liming agents such as quicklime, hydrated lime or sodium carbonate to the pond water.</a:t>
            </a:r>
            <a:endParaRPr lang="en-GB" sz="1800" dirty="0"/>
          </a:p>
          <a:p>
            <a:pPr marL="109728" indent="0">
              <a:buNone/>
            </a:pPr>
            <a:endParaRPr lang="en-US" sz="1600" dirty="0" smtClean="0"/>
          </a:p>
          <a:p>
            <a:endParaRPr lang="en-GB" sz="1600" dirty="0"/>
          </a:p>
        </p:txBody>
      </p:sp>
      <p:pic>
        <p:nvPicPr>
          <p:cNvPr id="4" name="Picture 3"/>
          <p:cNvPicPr/>
          <p:nvPr/>
        </p:nvPicPr>
        <p:blipFill>
          <a:blip r:embed="rId2"/>
          <a:stretch>
            <a:fillRect/>
          </a:stretch>
        </p:blipFill>
        <p:spPr>
          <a:xfrm>
            <a:off x="1828800" y="1600200"/>
            <a:ext cx="4038600" cy="1981200"/>
          </a:xfrm>
          <a:prstGeom prst="rect">
            <a:avLst/>
          </a:prstGeom>
        </p:spPr>
      </p:pic>
    </p:spTree>
    <p:extLst>
      <p:ext uri="{BB962C8B-B14F-4D97-AF65-F5344CB8AC3E}">
        <p14:creationId xmlns:p14="http://schemas.microsoft.com/office/powerpoint/2010/main" val="223939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b="1" dirty="0" smtClean="0">
                <a:solidFill>
                  <a:srgbClr val="FF0000"/>
                </a:solidFill>
              </a:rPr>
              <a:t>4. Ammonia</a:t>
            </a:r>
            <a:endParaRPr lang="en-US" b="1" dirty="0">
              <a:solidFill>
                <a:srgbClr val="FF0000"/>
              </a:solidFill>
            </a:endParaRPr>
          </a:p>
          <a:p>
            <a:r>
              <a:rPr lang="en-US" dirty="0"/>
              <a:t>Ammonia is the by-product from protein metabolism excreted by fish </a:t>
            </a:r>
            <a:r>
              <a:rPr lang="en-US" dirty="0" smtClean="0"/>
              <a:t>and bacterial </a:t>
            </a:r>
            <a:r>
              <a:rPr lang="en-US" dirty="0"/>
              <a:t>decomposition of organic matter</a:t>
            </a:r>
            <a:r>
              <a:rPr lang="en-US" dirty="0" smtClean="0"/>
              <a:t>.</a:t>
            </a:r>
          </a:p>
          <a:p>
            <a:r>
              <a:rPr lang="en-US" dirty="0"/>
              <a:t>Fish </a:t>
            </a:r>
            <a:r>
              <a:rPr lang="en-US" dirty="0" smtClean="0"/>
              <a:t>excrete ammonia </a:t>
            </a:r>
            <a:r>
              <a:rPr lang="en-US" dirty="0"/>
              <a:t>across their gills</a:t>
            </a:r>
            <a:r>
              <a:rPr lang="en-US" dirty="0" smtClean="0"/>
              <a:t>.</a:t>
            </a:r>
          </a:p>
          <a:p>
            <a:r>
              <a:rPr lang="en-US" dirty="0"/>
              <a:t>Ammonia is toxic to fish. High levels in </a:t>
            </a:r>
            <a:r>
              <a:rPr lang="en-US" dirty="0" smtClean="0"/>
              <a:t>water affect </a:t>
            </a:r>
            <a:r>
              <a:rPr lang="en-US" dirty="0"/>
              <a:t>ammonia excretion, blood pH, enzyme systems, and cause </a:t>
            </a:r>
            <a:r>
              <a:rPr lang="en-US" dirty="0" smtClean="0"/>
              <a:t>gill damage.</a:t>
            </a:r>
          </a:p>
          <a:p>
            <a:r>
              <a:rPr lang="en-US" dirty="0"/>
              <a:t>Because of the way the gills become affected, the efficiency with </a:t>
            </a:r>
            <a:r>
              <a:rPr lang="en-US" dirty="0" smtClean="0"/>
              <a:t>which the </a:t>
            </a:r>
            <a:r>
              <a:rPr lang="en-US" dirty="0"/>
              <a:t>fish can extract oxygen from the water through their gills also falls</a:t>
            </a:r>
            <a:endParaRPr lang="en-US" dirty="0">
              <a:solidFill>
                <a:srgbClr val="FF000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9859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 Quality and The Nitrogen Cycle in Your Koi Pond | Next Day Ko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406833" cy="494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Ammonia occurs in two forms depending on the acidity of the water. </a:t>
            </a:r>
            <a:endParaRPr lang="en-US" dirty="0" smtClean="0"/>
          </a:p>
          <a:p>
            <a:r>
              <a:rPr lang="en-US" dirty="0" smtClean="0"/>
              <a:t>The </a:t>
            </a:r>
            <a:r>
              <a:rPr lang="en-US" dirty="0" err="1" smtClean="0"/>
              <a:t>unionised</a:t>
            </a:r>
            <a:r>
              <a:rPr lang="en-US" dirty="0" smtClean="0"/>
              <a:t> </a:t>
            </a:r>
            <a:r>
              <a:rPr lang="en-US" dirty="0"/>
              <a:t>form of ammonia (NH3) is more dominant when the water </a:t>
            </a:r>
            <a:r>
              <a:rPr lang="en-US" dirty="0" smtClean="0"/>
              <a:t>is alkaline </a:t>
            </a:r>
            <a:r>
              <a:rPr lang="en-US" dirty="0"/>
              <a:t>and the </a:t>
            </a:r>
            <a:r>
              <a:rPr lang="en-US" dirty="0" err="1"/>
              <a:t>ionised</a:t>
            </a:r>
            <a:r>
              <a:rPr lang="en-US" dirty="0"/>
              <a:t> form, ammonium (</a:t>
            </a:r>
            <a:r>
              <a:rPr lang="en-US" dirty="0" smtClean="0"/>
              <a:t>NH4+) </a:t>
            </a:r>
            <a:r>
              <a:rPr lang="en-US" dirty="0"/>
              <a:t>when the water is acidic</a:t>
            </a:r>
            <a:r>
              <a:rPr lang="en-US" dirty="0" smtClean="0"/>
              <a:t>.</a:t>
            </a:r>
          </a:p>
          <a:p>
            <a:r>
              <a:rPr lang="en-US" dirty="0"/>
              <a:t>In most cases, both forms occur, hence the term Total </a:t>
            </a:r>
            <a:r>
              <a:rPr lang="en-US" dirty="0" smtClean="0"/>
              <a:t>Ammonia Nitrogen (TAN).</a:t>
            </a:r>
          </a:p>
          <a:p>
            <a:r>
              <a:rPr lang="en-US" dirty="0"/>
              <a:t>The </a:t>
            </a:r>
            <a:r>
              <a:rPr lang="en-US" dirty="0" err="1"/>
              <a:t>unionised</a:t>
            </a:r>
            <a:r>
              <a:rPr lang="en-US" dirty="0"/>
              <a:t> form, </a:t>
            </a:r>
            <a:r>
              <a:rPr lang="en-US" dirty="0" smtClean="0"/>
              <a:t>ammonia, is </a:t>
            </a:r>
            <a:r>
              <a:rPr lang="en-US" dirty="0"/>
              <a:t>the most toxic of the forms of Total Ammonia Nitrogen, to fish.</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3783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Production of fish, marine shrimp, and other species </a:t>
            </a:r>
            <a:r>
              <a:rPr lang="en-US" dirty="0" smtClean="0"/>
              <a:t>by aquaculture </a:t>
            </a:r>
            <a:r>
              <a:rPr lang="en-US" dirty="0">
                <a:solidFill>
                  <a:srgbClr val="FF0000"/>
                </a:solidFill>
              </a:rPr>
              <a:t>depends</a:t>
            </a:r>
            <a:r>
              <a:rPr lang="en-US" dirty="0"/>
              <a:t> upon a supply of high-quality water</a:t>
            </a:r>
            <a:r>
              <a:rPr lang="en-US" dirty="0" smtClean="0"/>
              <a:t>.</a:t>
            </a:r>
          </a:p>
          <a:p>
            <a:r>
              <a:rPr lang="en-US" dirty="0"/>
              <a:t>Water quality also </a:t>
            </a:r>
            <a:r>
              <a:rPr lang="en-US" dirty="0">
                <a:solidFill>
                  <a:srgbClr val="FF0000"/>
                </a:solidFill>
              </a:rPr>
              <a:t>declines </a:t>
            </a:r>
            <a:r>
              <a:rPr lang="en-US" dirty="0"/>
              <a:t>in aquaculture </a:t>
            </a:r>
            <a:r>
              <a:rPr lang="en-US" dirty="0" smtClean="0"/>
              <a:t>systems because </a:t>
            </a:r>
            <a:r>
              <a:rPr lang="en-US" dirty="0"/>
              <a:t>of waste accumulation and, thus, water </a:t>
            </a:r>
            <a:r>
              <a:rPr lang="en-US" dirty="0" smtClean="0"/>
              <a:t>quality management </a:t>
            </a:r>
            <a:r>
              <a:rPr lang="en-US" dirty="0"/>
              <a:t>must be applied to avoid stress and </a:t>
            </a:r>
            <a:r>
              <a:rPr lang="en-US" dirty="0" smtClean="0"/>
              <a:t>mortality of </a:t>
            </a:r>
            <a:r>
              <a:rPr lang="en-US" dirty="0"/>
              <a:t>aquaculture species, and to </a:t>
            </a:r>
            <a:r>
              <a:rPr lang="en-US" dirty="0" smtClean="0"/>
              <a:t>ensure </a:t>
            </a:r>
            <a:r>
              <a:rPr lang="en-US" dirty="0"/>
              <a:t>efficient </a:t>
            </a:r>
            <a:r>
              <a:rPr lang="en-US" dirty="0" smtClean="0"/>
              <a:t>production</a:t>
            </a:r>
          </a:p>
          <a:p>
            <a:r>
              <a:rPr lang="en-US" dirty="0"/>
              <a:t>Furthermore, the discharges from aquaculture </a:t>
            </a:r>
            <a:r>
              <a:rPr lang="en-US" dirty="0" smtClean="0"/>
              <a:t>facilities contain </a:t>
            </a:r>
            <a:r>
              <a:rPr lang="en-US" dirty="0"/>
              <a:t>nutrients, organic matter, and suspended </a:t>
            </a:r>
            <a:r>
              <a:rPr lang="en-US" dirty="0" smtClean="0"/>
              <a:t>solids that </a:t>
            </a:r>
            <a:r>
              <a:rPr lang="en-US" dirty="0">
                <a:solidFill>
                  <a:srgbClr val="FF0000"/>
                </a:solidFill>
              </a:rPr>
              <a:t>pollute</a:t>
            </a:r>
            <a:r>
              <a:rPr lang="en-US" dirty="0"/>
              <a:t> receiving water bodies.</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09365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rgbClr val="FF0000"/>
                </a:solidFill>
                <a:latin typeface="Arial" panose="020B0604020202020204" pitchFamily="34" charset="0"/>
                <a:cs typeface="Arial" panose="020B0604020202020204" pitchFamily="34" charset="0"/>
              </a:rPr>
              <a:t>In ponds, ammonia can be directly used by phytoplankton as a </a:t>
            </a:r>
            <a:r>
              <a:rPr lang="en-US" sz="2400" dirty="0" smtClean="0">
                <a:solidFill>
                  <a:srgbClr val="FF0000"/>
                </a:solidFill>
                <a:latin typeface="Arial" panose="020B0604020202020204" pitchFamily="34" charset="0"/>
                <a:cs typeface="Arial" panose="020B0604020202020204" pitchFamily="34" charset="0"/>
              </a:rPr>
              <a:t>direct nutrient </a:t>
            </a:r>
            <a:r>
              <a:rPr lang="en-US" sz="2400" dirty="0">
                <a:solidFill>
                  <a:srgbClr val="FF0000"/>
                </a:solidFill>
                <a:latin typeface="Arial" panose="020B0604020202020204" pitchFamily="34" charset="0"/>
                <a:cs typeface="Arial" panose="020B0604020202020204" pitchFamily="34" charset="0"/>
              </a:rPr>
              <a:t>source or is broken down by nitrifying bacteria into toxic </a:t>
            </a:r>
            <a:r>
              <a:rPr lang="en-US" sz="2400" dirty="0" smtClean="0">
                <a:solidFill>
                  <a:srgbClr val="FF0000"/>
                </a:solidFill>
                <a:latin typeface="Arial" panose="020B0604020202020204" pitchFamily="34" charset="0"/>
                <a:cs typeface="Arial" panose="020B0604020202020204" pitchFamily="34" charset="0"/>
              </a:rPr>
              <a:t>nitrite and </a:t>
            </a:r>
            <a:r>
              <a:rPr lang="en-US" sz="2400" dirty="0">
                <a:solidFill>
                  <a:srgbClr val="FF0000"/>
                </a:solidFill>
                <a:latin typeface="Arial" panose="020B0604020202020204" pitchFamily="34" charset="0"/>
                <a:cs typeface="Arial" panose="020B0604020202020204" pitchFamily="34" charset="0"/>
              </a:rPr>
              <a:t>then nitrate</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which is less toxic</a:t>
            </a:r>
            <a:r>
              <a:rPr lang="en-US" sz="2400" dirty="0" smtClean="0">
                <a:solidFill>
                  <a:srgbClr val="FF0000"/>
                </a:solidFill>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109728" indent="0">
              <a:buNone/>
            </a:pPr>
            <a:endParaRPr lang="en-US" sz="2400" dirty="0" smtClean="0">
              <a:latin typeface="Arial" panose="020B0604020202020204" pitchFamily="34" charset="0"/>
              <a:cs typeface="Arial" panose="020B0604020202020204" pitchFamily="34" charset="0"/>
            </a:endParaRPr>
          </a:p>
          <a:p>
            <a:r>
              <a:rPr lang="en-US" sz="2200" dirty="0"/>
              <a:t>O</a:t>
            </a:r>
            <a:r>
              <a:rPr lang="en-US" sz="2200" dirty="0" smtClean="0"/>
              <a:t>xygen </a:t>
            </a:r>
            <a:r>
              <a:rPr lang="en-US" sz="2200" dirty="0"/>
              <a:t>is required to transform ammonia </a:t>
            </a:r>
            <a:r>
              <a:rPr lang="en-US" sz="2200" dirty="0" smtClean="0"/>
              <a:t>into nitrite </a:t>
            </a:r>
            <a:r>
              <a:rPr lang="en-US" sz="2200" dirty="0"/>
              <a:t>then nitrate</a:t>
            </a:r>
            <a:r>
              <a:rPr lang="en-US" sz="2200" dirty="0" smtClean="0"/>
              <a:t>.</a:t>
            </a:r>
          </a:p>
          <a:p>
            <a:r>
              <a:rPr lang="en-US" sz="2200" dirty="0"/>
              <a:t>The bacteria that help in the process also </a:t>
            </a:r>
            <a:r>
              <a:rPr lang="en-US" sz="2200" dirty="0" smtClean="0"/>
              <a:t>require oxygen </a:t>
            </a:r>
            <a:r>
              <a:rPr lang="en-US" sz="2200" dirty="0"/>
              <a:t>to live.</a:t>
            </a:r>
            <a:endParaRPr lang="en-US" sz="22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066800" y="3124200"/>
            <a:ext cx="6400800" cy="990600"/>
          </a:xfrm>
          <a:prstGeom prst="rect">
            <a:avLst/>
          </a:prstGeom>
        </p:spPr>
      </p:pic>
    </p:spTree>
    <p:extLst>
      <p:ext uri="{BB962C8B-B14F-4D97-AF65-F5344CB8AC3E}">
        <p14:creationId xmlns:p14="http://schemas.microsoft.com/office/powerpoint/2010/main" val="167618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400" dirty="0">
                <a:latin typeface="Arial" panose="020B0604020202020204" pitchFamily="34" charset="0"/>
                <a:cs typeface="Arial" panose="020B0604020202020204" pitchFamily="34" charset="0"/>
              </a:rPr>
              <a:t>High levels of ammonia in water, therefore, indicate either a </a:t>
            </a:r>
            <a:r>
              <a:rPr lang="en-US" sz="2400" dirty="0" smtClean="0">
                <a:latin typeface="Arial" panose="020B0604020202020204" pitchFamily="34" charset="0"/>
                <a:cs typeface="Arial" panose="020B0604020202020204" pitchFamily="34" charset="0"/>
              </a:rPr>
              <a:t>poor phytoplankton </a:t>
            </a:r>
            <a:r>
              <a:rPr lang="en-US" sz="2400" dirty="0">
                <a:latin typeface="Arial" panose="020B0604020202020204" pitchFamily="34" charset="0"/>
                <a:cs typeface="Arial" panose="020B0604020202020204" pitchFamily="34" charset="0"/>
              </a:rPr>
              <a:t>bloom or a nutrient over-load within the pond at levels </a:t>
            </a:r>
            <a:r>
              <a:rPr lang="en-US" sz="2400" dirty="0" smtClean="0">
                <a:latin typeface="Arial" panose="020B0604020202020204" pitchFamily="34" charset="0"/>
                <a:cs typeface="Arial" panose="020B0604020202020204" pitchFamily="34" charset="0"/>
              </a:rPr>
              <a:t>the normal </a:t>
            </a:r>
            <a:r>
              <a:rPr lang="en-US" sz="2400" dirty="0">
                <a:latin typeface="Arial" panose="020B0604020202020204" pitchFamily="34" charset="0"/>
                <a:cs typeface="Arial" panose="020B0604020202020204" pitchFamily="34" charset="0"/>
              </a:rPr>
              <a:t>bacteria in the pond cannot </a:t>
            </a:r>
            <a:r>
              <a:rPr lang="en-US" sz="2400" dirty="0" smtClean="0">
                <a:latin typeface="Arial" panose="020B0604020202020204" pitchFamily="34" charset="0"/>
                <a:cs typeface="Arial" panose="020B0604020202020204" pitchFamily="34" charset="0"/>
              </a:rPr>
              <a:t>assimilate.</a:t>
            </a:r>
          </a:p>
          <a:p>
            <a:pPr algn="just"/>
            <a:r>
              <a:rPr lang="en-US" sz="2400" dirty="0" smtClean="0"/>
              <a:t>Ammonia </a:t>
            </a:r>
            <a:r>
              <a:rPr lang="en-US" sz="2400" dirty="0"/>
              <a:t>levels in ponds are therefore managed </a:t>
            </a:r>
            <a:r>
              <a:rPr lang="en-US" sz="2400" dirty="0" smtClean="0"/>
              <a:t>by </a:t>
            </a:r>
            <a:r>
              <a:rPr lang="en-US" sz="2400" b="1" dirty="0" smtClean="0"/>
              <a:t>Limiting </a:t>
            </a:r>
            <a:r>
              <a:rPr lang="en-US" sz="2400" b="1" dirty="0"/>
              <a:t>Feeding Rates</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182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4495800" cy="5626291"/>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09728" indent="0">
              <a:buNone/>
            </a:pPr>
            <a:r>
              <a:rPr lang="en-US" b="1" dirty="0" smtClean="0">
                <a:solidFill>
                  <a:srgbClr val="FF0000"/>
                </a:solidFill>
              </a:rPr>
              <a:t>5. Turbidity</a:t>
            </a:r>
            <a:endParaRPr lang="en-US" b="1" dirty="0">
              <a:solidFill>
                <a:srgbClr val="FF0000"/>
              </a:solidFill>
            </a:endParaRPr>
          </a:p>
          <a:p>
            <a:pPr>
              <a:buFont typeface="Wingdings" panose="05000000000000000000" pitchFamily="2" charset="2"/>
              <a:buChar char="Ø"/>
            </a:pPr>
            <a:r>
              <a:rPr lang="en-US" sz="2600" dirty="0"/>
              <a:t>Turbidity is a measure of the transparency of water in the pond</a:t>
            </a:r>
            <a:r>
              <a:rPr lang="en-US" sz="2600" dirty="0" smtClean="0"/>
              <a:t>.</a:t>
            </a:r>
          </a:p>
          <a:p>
            <a:r>
              <a:rPr lang="en-US" sz="2600" dirty="0" smtClean="0"/>
              <a:t>The </a:t>
            </a:r>
            <a:r>
              <a:rPr lang="en-US" sz="2600" dirty="0" err="1" smtClean="0"/>
              <a:t>colour</a:t>
            </a:r>
            <a:r>
              <a:rPr lang="en-US" sz="2600" dirty="0" smtClean="0"/>
              <a:t> </a:t>
            </a:r>
            <a:r>
              <a:rPr lang="en-US" sz="2600" dirty="0"/>
              <a:t>of the water gives an indication of what sort of turbidity it is. If </a:t>
            </a:r>
            <a:r>
              <a:rPr lang="en-US" sz="2600" dirty="0" smtClean="0"/>
              <a:t>it is </a:t>
            </a:r>
            <a:r>
              <a:rPr lang="en-US" sz="2600" dirty="0"/>
              <a:t>brown it is often due to clay and if it is greenish, it is due to </a:t>
            </a:r>
            <a:r>
              <a:rPr lang="en-US" sz="2600" i="1" dirty="0"/>
              <a:t>plankton</a:t>
            </a:r>
            <a:r>
              <a:rPr lang="en-US" sz="2600" dirty="0" smtClean="0"/>
              <a:t>.</a:t>
            </a:r>
          </a:p>
          <a:p>
            <a:r>
              <a:rPr lang="en-US" sz="2600" dirty="0"/>
              <a:t>Natural, unpolluted lakes may have </a:t>
            </a:r>
            <a:r>
              <a:rPr lang="en-US" sz="2600" dirty="0" err="1"/>
              <a:t>Secchi</a:t>
            </a:r>
            <a:r>
              <a:rPr lang="en-US" sz="2600" dirty="0"/>
              <a:t> </a:t>
            </a:r>
            <a:r>
              <a:rPr lang="en-US" sz="2600" dirty="0" smtClean="0"/>
              <a:t>disk visibilities </a:t>
            </a:r>
            <a:r>
              <a:rPr lang="en-US" sz="2600" dirty="0"/>
              <a:t>of 5–10 m, but aquaculture ponds often </a:t>
            </a:r>
            <a:r>
              <a:rPr lang="en-US" sz="2600" dirty="0" smtClean="0"/>
              <a:t>have </a:t>
            </a:r>
            <a:r>
              <a:rPr lang="en-GB" sz="2600" dirty="0" smtClean="0"/>
              <a:t>values </a:t>
            </a:r>
            <a:r>
              <a:rPr lang="en-GB" sz="2600" dirty="0"/>
              <a:t>&lt;75 cm.</a:t>
            </a:r>
            <a:endParaRPr lang="en-US" sz="2600" dirty="0">
              <a:solidFill>
                <a:srgbClr val="FF0000"/>
              </a:solidFill>
            </a:endParaRPr>
          </a:p>
        </p:txBody>
      </p:sp>
      <p:pic>
        <p:nvPicPr>
          <p:cNvPr id="4" name="Picture 3"/>
          <p:cNvPicPr>
            <a:picLocks noChangeAspect="1"/>
          </p:cNvPicPr>
          <p:nvPr/>
        </p:nvPicPr>
        <p:blipFill>
          <a:blip r:embed="rId2"/>
          <a:stretch>
            <a:fillRect/>
          </a:stretch>
        </p:blipFill>
        <p:spPr>
          <a:xfrm>
            <a:off x="5181600" y="381000"/>
            <a:ext cx="3200920" cy="4572000"/>
          </a:xfrm>
          <a:prstGeom prst="rect">
            <a:avLst/>
          </a:prstGeom>
        </p:spPr>
      </p:pic>
      <p:sp>
        <p:nvSpPr>
          <p:cNvPr id="5" name="Rectangle 4"/>
          <p:cNvSpPr/>
          <p:nvPr/>
        </p:nvSpPr>
        <p:spPr>
          <a:xfrm>
            <a:off x="5105400" y="5029200"/>
            <a:ext cx="3277120" cy="461665"/>
          </a:xfrm>
          <a:prstGeom prst="rect">
            <a:avLst/>
          </a:prstGeom>
        </p:spPr>
        <p:txBody>
          <a:bodyPr wrap="square">
            <a:spAutoFit/>
          </a:bodyPr>
          <a:lstStyle/>
          <a:p>
            <a:r>
              <a:rPr lang="en-US" sz="1200" dirty="0">
                <a:latin typeface="Univers"/>
              </a:rPr>
              <a:t>A </a:t>
            </a:r>
            <a:r>
              <a:rPr lang="en-US" sz="1200" dirty="0" err="1">
                <a:latin typeface="Univers"/>
              </a:rPr>
              <a:t>Secchi</a:t>
            </a:r>
            <a:r>
              <a:rPr lang="en-US" sz="1200" dirty="0">
                <a:latin typeface="Univers"/>
              </a:rPr>
              <a:t> disk is lowered into pond water</a:t>
            </a:r>
          </a:p>
          <a:p>
            <a:r>
              <a:rPr lang="en-GB" sz="1200" dirty="0">
                <a:latin typeface="Univers"/>
              </a:rPr>
              <a:t>to determine the turbidity.</a:t>
            </a:r>
            <a:endParaRPr lang="en-GB" sz="1200" dirty="0"/>
          </a:p>
        </p:txBody>
      </p:sp>
    </p:spTree>
    <p:extLst>
      <p:ext uri="{BB962C8B-B14F-4D97-AF65-F5344CB8AC3E}">
        <p14:creationId xmlns:p14="http://schemas.microsoft.com/office/powerpoint/2010/main" val="41352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85000" lnSpcReduction="20000"/>
          </a:bodyPr>
          <a:lstStyle/>
          <a:p>
            <a:pPr marL="109728" indent="0">
              <a:buNone/>
            </a:pPr>
            <a:r>
              <a:rPr lang="en-GB" sz="4100" b="1" dirty="0">
                <a:latin typeface="Arial" panose="020B0604020202020204" pitchFamily="34" charset="0"/>
                <a:cs typeface="Arial" panose="020B0604020202020204" pitchFamily="34" charset="0"/>
              </a:rPr>
              <a:t>Alkalinity</a:t>
            </a:r>
          </a:p>
          <a:p>
            <a:r>
              <a:rPr lang="en-US" dirty="0"/>
              <a:t>Alkalinity is the buffering </a:t>
            </a:r>
            <a:r>
              <a:rPr lang="en-US" dirty="0" err="1"/>
              <a:t>capacitiy</a:t>
            </a:r>
            <a:r>
              <a:rPr lang="en-US" dirty="0"/>
              <a:t> of water and represents its amount of carbonates and bicarbonates. </a:t>
            </a:r>
            <a:endParaRPr lang="en-US" dirty="0" smtClean="0"/>
          </a:p>
          <a:p>
            <a:r>
              <a:rPr lang="en-US" dirty="0" smtClean="0"/>
              <a:t>Alkalinity </a:t>
            </a:r>
            <a:r>
              <a:rPr lang="en-US" dirty="0"/>
              <a:t>can affect the potential for primary productivity and also the water </a:t>
            </a:r>
            <a:r>
              <a:rPr lang="en-US" dirty="0" err="1"/>
              <a:t>pH.</a:t>
            </a:r>
            <a:r>
              <a:rPr lang="en-US" dirty="0"/>
              <a:t> In case the water pH fluctuates greatly during the day, lime can be used to increase alkalinity in the water to stabilize the water </a:t>
            </a:r>
            <a:r>
              <a:rPr lang="en-US" dirty="0" err="1"/>
              <a:t>pH.</a:t>
            </a:r>
            <a:r>
              <a:rPr lang="en-US" dirty="0"/>
              <a:t> </a:t>
            </a:r>
            <a:endParaRPr lang="en-US" dirty="0" smtClean="0"/>
          </a:p>
          <a:p>
            <a:r>
              <a:rPr lang="en-US" dirty="0" smtClean="0"/>
              <a:t>Values </a:t>
            </a:r>
            <a:r>
              <a:rPr lang="en-US" dirty="0"/>
              <a:t>of </a:t>
            </a:r>
            <a:r>
              <a:rPr lang="en-US" dirty="0" smtClean="0"/>
              <a:t>50 to </a:t>
            </a:r>
            <a:r>
              <a:rPr lang="en-US" dirty="0"/>
              <a:t>100 mg/l are considered moderate and are recommended. </a:t>
            </a:r>
            <a:endParaRPr lang="en-US" dirty="0" smtClean="0"/>
          </a:p>
          <a:p>
            <a:r>
              <a:rPr lang="en-US" dirty="0" smtClean="0"/>
              <a:t>Total </a:t>
            </a:r>
            <a:r>
              <a:rPr lang="en-US" dirty="0"/>
              <a:t>alkalinity has been traditionally expressed as milligrams per liter (ppm) of equivalent calcium carbonate (CaCO</a:t>
            </a:r>
            <a:r>
              <a:rPr lang="en-US" baseline="-25000" dirty="0"/>
              <a:t>3</a:t>
            </a:r>
            <a:r>
              <a:rPr lang="en-US" dirty="0"/>
              <a:t>). Generally, alkalinity varies from site to site</a:t>
            </a:r>
            <a:r>
              <a:rPr lang="en-US" dirty="0" smtClean="0"/>
              <a:t>.</a:t>
            </a:r>
          </a:p>
          <a:p>
            <a:r>
              <a:rPr lang="en-US" dirty="0" smtClean="0"/>
              <a:t> </a:t>
            </a:r>
            <a:r>
              <a:rPr lang="en-US" dirty="0"/>
              <a:t>In the seawater, alkalinity is normally higher than 100 ppm but in freshwater areas, alkalinity is often low, particularly during the rainy season. Low alkalinity in freshwater or in low salinity areas will affect the survival rate and molting of shrimp.</a:t>
            </a:r>
            <a:endParaRPr lang="en-GB" dirty="0"/>
          </a:p>
        </p:txBody>
      </p:sp>
    </p:spTree>
    <p:extLst>
      <p:ext uri="{BB962C8B-B14F-4D97-AF65-F5344CB8AC3E}">
        <p14:creationId xmlns:p14="http://schemas.microsoft.com/office/powerpoint/2010/main" val="301742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Hardness</a:t>
            </a:r>
          </a:p>
          <a:p>
            <a:r>
              <a:rPr lang="en-US" dirty="0"/>
              <a:t>Hardness refers to the concentration of calcium and magnesium in </a:t>
            </a:r>
            <a:r>
              <a:rPr lang="en-US" dirty="0" smtClean="0"/>
              <a:t>water</a:t>
            </a:r>
          </a:p>
          <a:p>
            <a:r>
              <a:rPr lang="en-US" sz="2400" dirty="0"/>
              <a:t>Water can be classified to a degree of hardness</a:t>
            </a:r>
            <a:endParaRPr lang="en-GB" sz="2400" dirty="0"/>
          </a:p>
          <a:p>
            <a:endParaRPr lang="en-US" dirty="0"/>
          </a:p>
          <a:p>
            <a:endParaRPr lang="en-US" dirty="0" smtClean="0"/>
          </a:p>
          <a:p>
            <a:endParaRPr lang="en-GB" dirty="0"/>
          </a:p>
        </p:txBody>
      </p:sp>
      <p:sp>
        <p:nvSpPr>
          <p:cNvPr id="3" name="Title 2"/>
          <p:cNvSpPr>
            <a:spLocks noGrp="1"/>
          </p:cNvSpPr>
          <p:nvPr>
            <p:ph type="title"/>
          </p:nvPr>
        </p:nvSpPr>
        <p:spPr/>
        <p:txBody>
          <a:bodyPr/>
          <a:lstStyle/>
          <a:p>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480359711"/>
              </p:ext>
            </p:extLst>
          </p:nvPr>
        </p:nvGraphicFramePr>
        <p:xfrm>
          <a:off x="990600" y="3276600"/>
          <a:ext cx="4693920" cy="1239360"/>
        </p:xfrm>
        <a:graphic>
          <a:graphicData uri="http://schemas.openxmlformats.org/drawingml/2006/table">
            <a:tbl>
              <a:tblPr firstRow="1" firstCol="1" bandRow="1">
                <a:tableStyleId>{5C22544A-7EE6-4342-B048-85BDC9FD1C3A}</a:tableStyleId>
              </a:tblPr>
              <a:tblGrid>
                <a:gridCol w="2346960">
                  <a:extLst>
                    <a:ext uri="{9D8B030D-6E8A-4147-A177-3AD203B41FA5}">
                      <a16:colId xmlns:a16="http://schemas.microsoft.com/office/drawing/2014/main" val="2739946198"/>
                    </a:ext>
                  </a:extLst>
                </a:gridCol>
                <a:gridCol w="2346960">
                  <a:extLst>
                    <a:ext uri="{9D8B030D-6E8A-4147-A177-3AD203B41FA5}">
                      <a16:colId xmlns:a16="http://schemas.microsoft.com/office/drawing/2014/main" val="1716271190"/>
                    </a:ext>
                  </a:extLst>
                </a:gridCol>
              </a:tblGrid>
              <a:tr h="309840">
                <a:tc>
                  <a:txBody>
                    <a:bodyPr/>
                    <a:lstStyle/>
                    <a:p>
                      <a:pPr>
                        <a:spcAft>
                          <a:spcPts val="0"/>
                        </a:spcAft>
                      </a:pPr>
                      <a:r>
                        <a:rPr lang="en-US" sz="1350">
                          <a:effectLst/>
                        </a:rPr>
                        <a:t>0 -75 mg/L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350">
                          <a:effectLst/>
                        </a:rPr>
                        <a:t>Soft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0643942"/>
                  </a:ext>
                </a:extLst>
              </a:tr>
              <a:tr h="309840">
                <a:tc>
                  <a:txBody>
                    <a:bodyPr/>
                    <a:lstStyle/>
                    <a:p>
                      <a:pPr>
                        <a:spcAft>
                          <a:spcPts val="0"/>
                        </a:spcAft>
                      </a:pPr>
                      <a:r>
                        <a:rPr lang="en-US" sz="1350">
                          <a:effectLst/>
                        </a:rPr>
                        <a:t>75 - 150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350">
                          <a:effectLst/>
                        </a:rPr>
                        <a:t>Moderately hard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9260627"/>
                  </a:ext>
                </a:extLst>
              </a:tr>
              <a:tr h="309840">
                <a:tc>
                  <a:txBody>
                    <a:bodyPr/>
                    <a:lstStyle/>
                    <a:p>
                      <a:pPr>
                        <a:spcAft>
                          <a:spcPts val="0"/>
                        </a:spcAft>
                      </a:pPr>
                      <a:r>
                        <a:rPr lang="en-US" sz="1350">
                          <a:effectLst/>
                        </a:rPr>
                        <a:t>150 - 300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350">
                          <a:effectLst/>
                        </a:rPr>
                        <a:t>Hard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0269873"/>
                  </a:ext>
                </a:extLst>
              </a:tr>
              <a:tr h="309840">
                <a:tc>
                  <a:txBody>
                    <a:bodyPr/>
                    <a:lstStyle/>
                    <a:p>
                      <a:pPr>
                        <a:spcAft>
                          <a:spcPts val="0"/>
                        </a:spcAft>
                      </a:pPr>
                      <a:r>
                        <a:rPr lang="en-US" sz="1350">
                          <a:effectLst/>
                        </a:rPr>
                        <a:t>&gt;300 mg/L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350" dirty="0">
                          <a:effectLst/>
                        </a:rPr>
                        <a:t>Very hard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431126"/>
                  </a:ext>
                </a:extLst>
              </a:tr>
            </a:tbl>
          </a:graphicData>
        </a:graphic>
      </p:graphicFrame>
    </p:spTree>
    <p:extLst>
      <p:ext uri="{BB962C8B-B14F-4D97-AF65-F5344CB8AC3E}">
        <p14:creationId xmlns:p14="http://schemas.microsoft.com/office/powerpoint/2010/main" val="427115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109728" indent="0">
              <a:buNone/>
            </a:pPr>
            <a:r>
              <a:rPr lang="en-GB" b="1" dirty="0" smtClean="0"/>
              <a:t>TDS </a:t>
            </a:r>
          </a:p>
          <a:p>
            <a:r>
              <a:rPr lang="en-US" dirty="0"/>
              <a:t>The weight of dissolved solids in natural waters </a:t>
            </a:r>
            <a:r>
              <a:rPr lang="en-US" dirty="0" smtClean="0"/>
              <a:t>results primarily </a:t>
            </a:r>
            <a:r>
              <a:rPr lang="en-US" dirty="0"/>
              <a:t>from inorganic substances in ionic </a:t>
            </a:r>
            <a:r>
              <a:rPr lang="en-US" dirty="0" smtClean="0"/>
              <a:t>form</a:t>
            </a:r>
          </a:p>
          <a:p>
            <a:r>
              <a:rPr lang="en-GB" dirty="0" smtClean="0"/>
              <a:t>Natural water </a:t>
            </a:r>
            <a:r>
              <a:rPr lang="en-GB" dirty="0"/>
              <a:t>also contains soil particles, particulate </a:t>
            </a:r>
            <a:r>
              <a:rPr lang="en-GB" dirty="0" smtClean="0"/>
              <a:t>organic </a:t>
            </a:r>
            <a:r>
              <a:rPr lang="en-US" dirty="0" smtClean="0"/>
              <a:t>matter</a:t>
            </a:r>
            <a:r>
              <a:rPr lang="en-US" dirty="0"/>
              <a:t>, and micro-organisms in suspension</a:t>
            </a:r>
            <a:r>
              <a:rPr lang="en-US" dirty="0" smtClean="0"/>
              <a:t>.</a:t>
            </a:r>
          </a:p>
          <a:p>
            <a:r>
              <a:rPr lang="en-US" dirty="0"/>
              <a:t>Total solids (TS) are the weight of the residue </a:t>
            </a:r>
            <a:r>
              <a:rPr lang="en-US" dirty="0" smtClean="0"/>
              <a:t>remaining after </a:t>
            </a:r>
            <a:r>
              <a:rPr lang="en-US" dirty="0"/>
              <a:t>a water sample is evaporated completely</a:t>
            </a:r>
            <a:r>
              <a:rPr lang="en-US" dirty="0" smtClean="0"/>
              <a:t>.</a:t>
            </a:r>
          </a:p>
          <a:p>
            <a:r>
              <a:rPr lang="en-GB" dirty="0"/>
              <a:t>The </a:t>
            </a:r>
            <a:r>
              <a:rPr lang="en-GB" dirty="0" smtClean="0"/>
              <a:t>weight </a:t>
            </a:r>
            <a:r>
              <a:rPr lang="en-US" dirty="0" smtClean="0"/>
              <a:t>of </a:t>
            </a:r>
            <a:r>
              <a:rPr lang="en-US" dirty="0"/>
              <a:t>the residue after complete evaporation of a </a:t>
            </a:r>
            <a:r>
              <a:rPr lang="en-US" dirty="0" smtClean="0"/>
              <a:t>filtered sample </a:t>
            </a:r>
            <a:r>
              <a:rPr lang="en-US" dirty="0"/>
              <a:t>is the total dissolved solids (TDS</a:t>
            </a:r>
            <a:r>
              <a:rPr lang="en-US" dirty="0" smtClean="0"/>
              <a:t>).</a:t>
            </a:r>
          </a:p>
          <a:p>
            <a:r>
              <a:rPr lang="en-GB" dirty="0"/>
              <a:t>The TDS </a:t>
            </a:r>
            <a:r>
              <a:rPr lang="en-GB" dirty="0" smtClean="0"/>
              <a:t>consists primarily </a:t>
            </a:r>
            <a:r>
              <a:rPr lang="en-GB" dirty="0"/>
              <a:t>of major </a:t>
            </a:r>
            <a:r>
              <a:rPr lang="en-GB" dirty="0" smtClean="0"/>
              <a:t>ions</a:t>
            </a:r>
            <a:endParaRPr lang="en-GB"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63850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Rainwater may contain only 1 or 2 mg/L TDS in </a:t>
            </a:r>
            <a:r>
              <a:rPr lang="en-US" sz="2000" dirty="0" smtClean="0"/>
              <a:t>rural, inland </a:t>
            </a:r>
            <a:r>
              <a:rPr lang="en-US" sz="2000" dirty="0"/>
              <a:t>regions, but near cities, industrialized areas </a:t>
            </a:r>
            <a:r>
              <a:rPr lang="en-US" sz="2000" dirty="0" smtClean="0"/>
              <a:t>or coastal </a:t>
            </a:r>
            <a:r>
              <a:rPr lang="en-US" sz="2000" dirty="0"/>
              <a:t>regions, concentration may be 10–30 mg/L</a:t>
            </a:r>
            <a:r>
              <a:rPr lang="en-US" sz="2000" dirty="0" smtClean="0"/>
              <a:t>.</a:t>
            </a:r>
          </a:p>
          <a:p>
            <a:r>
              <a:rPr lang="en-US" dirty="0"/>
              <a:t>Freshwater is usually considered to have a TDS </a:t>
            </a:r>
            <a:r>
              <a:rPr lang="en-US" dirty="0" smtClean="0"/>
              <a:t>concentration</a:t>
            </a:r>
            <a:r>
              <a:rPr lang="en-GB" dirty="0" smtClean="0"/>
              <a:t>&lt;1000 </a:t>
            </a:r>
            <a:r>
              <a:rPr lang="en-GB" dirty="0"/>
              <a:t>mg/L.</a:t>
            </a:r>
            <a:endParaRPr lang="en-GB" sz="2000"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16350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109728" indent="0">
              <a:buNone/>
            </a:pPr>
            <a:r>
              <a:rPr lang="en-US" b="1" dirty="0"/>
              <a:t>Conductivity </a:t>
            </a:r>
            <a:endParaRPr lang="en-GB" b="1" dirty="0"/>
          </a:p>
          <a:p>
            <a:r>
              <a:rPr lang="en-US" dirty="0"/>
              <a:t>Conductivity is a measure of the overall ionic content of water, and hence shows </a:t>
            </a:r>
            <a:r>
              <a:rPr lang="en-US" dirty="0" smtClean="0"/>
              <a:t>the freshness </a:t>
            </a:r>
            <a:r>
              <a:rPr lang="en-US" dirty="0"/>
              <a:t>or otherwise of the water suggested by (</a:t>
            </a:r>
            <a:r>
              <a:rPr lang="en-US" dirty="0" err="1"/>
              <a:t>Ogbeibu</a:t>
            </a:r>
            <a:r>
              <a:rPr lang="en-US" dirty="0"/>
              <a:t> and Victor, 1995). </a:t>
            </a:r>
            <a:endParaRPr lang="en-US" dirty="0" smtClean="0"/>
          </a:p>
          <a:p>
            <a:r>
              <a:rPr lang="en-US" dirty="0" smtClean="0"/>
              <a:t>Primary </a:t>
            </a:r>
            <a:r>
              <a:rPr lang="en-US" dirty="0"/>
              <a:t>production (chemical richness) and hence fish production may be measured using conductivity. </a:t>
            </a:r>
            <a:endParaRPr lang="en-US" dirty="0" smtClean="0"/>
          </a:p>
          <a:p>
            <a:r>
              <a:rPr lang="en-US" dirty="0" smtClean="0"/>
              <a:t>Water </a:t>
            </a:r>
            <a:r>
              <a:rPr lang="en-US" dirty="0"/>
              <a:t>conductivity is depends on ionic concentrations (Ca2+, Mg2+, HCO3 - , CO3-, NO3-, and PO4-), temperature, and dissolved solids fluctuations. </a:t>
            </a:r>
            <a:endParaRPr lang="en-US" dirty="0" smtClean="0"/>
          </a:p>
          <a:p>
            <a:r>
              <a:rPr lang="en-US" dirty="0" smtClean="0"/>
              <a:t>Natural </a:t>
            </a:r>
            <a:r>
              <a:rPr lang="en-US" dirty="0"/>
              <a:t>waters have a conductivity of 20-1500 mhos/cm, but distilled water has a conductivity of approximately 1 mhos/cm (</a:t>
            </a:r>
            <a:r>
              <a:rPr lang="en-US" dirty="0" err="1"/>
              <a:t>Abowei</a:t>
            </a:r>
            <a:r>
              <a:rPr lang="en-US" dirty="0"/>
              <a:t>, 2010). </a:t>
            </a:r>
            <a:endParaRPr lang="en-US" dirty="0" smtClean="0"/>
          </a:p>
          <a:p>
            <a:r>
              <a:rPr lang="en-US" dirty="0" smtClean="0"/>
              <a:t>Freshwater </a:t>
            </a:r>
            <a:r>
              <a:rPr lang="en-US" dirty="0"/>
              <a:t>conductivity values from 50 to 1500 </a:t>
            </a:r>
            <a:r>
              <a:rPr lang="en-US" dirty="0" err="1"/>
              <a:t>hs</a:t>
            </a:r>
            <a:r>
              <a:rPr lang="en-US" dirty="0"/>
              <a:t>/cm (Boyd, 1979), but it can approach 10,000 </a:t>
            </a:r>
            <a:r>
              <a:rPr lang="en-US" dirty="0" err="1"/>
              <a:t>hs</a:t>
            </a:r>
            <a:r>
              <a:rPr lang="en-US" dirty="0"/>
              <a:t>/cm in polluted environments, while in sea water conductivity is approximately 35,000 </a:t>
            </a:r>
            <a:r>
              <a:rPr lang="en-US" dirty="0" err="1"/>
              <a:t>hs</a:t>
            </a:r>
            <a:r>
              <a:rPr lang="en-US" dirty="0"/>
              <a:t>/cm and more.</a:t>
            </a:r>
            <a:endParaRPr lang="en-GB" dirty="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763679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381000" y="152400"/>
            <a:ext cx="7696200" cy="2092022"/>
          </a:xfrm>
          <a:prstGeom prst="rect">
            <a:avLst/>
          </a:prstGeom>
        </p:spPr>
      </p:pic>
      <p:pic>
        <p:nvPicPr>
          <p:cNvPr id="5" name="Picture 4"/>
          <p:cNvPicPr>
            <a:picLocks noChangeAspect="1"/>
          </p:cNvPicPr>
          <p:nvPr/>
        </p:nvPicPr>
        <p:blipFill>
          <a:blip r:embed="rId3"/>
          <a:stretch>
            <a:fillRect/>
          </a:stretch>
        </p:blipFill>
        <p:spPr>
          <a:xfrm>
            <a:off x="652462" y="2057400"/>
            <a:ext cx="7839075" cy="4689900"/>
          </a:xfrm>
          <a:prstGeom prst="rect">
            <a:avLst/>
          </a:prstGeom>
        </p:spPr>
      </p:pic>
    </p:spTree>
    <p:extLst>
      <p:ext uri="{BB962C8B-B14F-4D97-AF65-F5344CB8AC3E}">
        <p14:creationId xmlns:p14="http://schemas.microsoft.com/office/powerpoint/2010/main" val="83763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417638"/>
            <a:ext cx="8229600" cy="3638085"/>
          </a:xfrm>
          <a:prstGeom prst="rect">
            <a:avLst/>
          </a:prstGeom>
        </p:spPr>
      </p:pic>
      <p:sp>
        <p:nvSpPr>
          <p:cNvPr id="5" name="TextBox 4"/>
          <p:cNvSpPr txBox="1"/>
          <p:nvPr/>
        </p:nvSpPr>
        <p:spPr>
          <a:xfrm>
            <a:off x="1066800" y="990600"/>
            <a:ext cx="3505200" cy="369332"/>
          </a:xfrm>
          <a:prstGeom prst="rect">
            <a:avLst/>
          </a:prstGeom>
          <a:noFill/>
        </p:spPr>
        <p:txBody>
          <a:bodyPr wrap="square" rtlCol="0">
            <a:spAutoFit/>
          </a:bodyPr>
          <a:lstStyle/>
          <a:p>
            <a:r>
              <a:rPr lang="en-GB" dirty="0" smtClean="0">
                <a:solidFill>
                  <a:srgbClr val="FF0000"/>
                </a:solidFill>
              </a:rPr>
              <a:t>Water quality parameters </a:t>
            </a:r>
            <a:endParaRPr lang="en-GB" dirty="0">
              <a:solidFill>
                <a:srgbClr val="FF0000"/>
              </a:solidFill>
            </a:endParaRPr>
          </a:p>
        </p:txBody>
      </p:sp>
    </p:spTree>
    <p:extLst>
      <p:ext uri="{BB962C8B-B14F-4D97-AF65-F5344CB8AC3E}">
        <p14:creationId xmlns:p14="http://schemas.microsoft.com/office/powerpoint/2010/main" val="374657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6910" y="1981200"/>
            <a:ext cx="8530179" cy="3496469"/>
          </a:xfrm>
          <a:prstGeom prst="rect">
            <a:avLst/>
          </a:prstGeom>
        </p:spPr>
      </p:pic>
      <p:sp>
        <p:nvSpPr>
          <p:cNvPr id="3" name="Title 2"/>
          <p:cNvSpPr>
            <a:spLocks noGrp="1"/>
          </p:cNvSpPr>
          <p:nvPr>
            <p:ph type="title"/>
          </p:nvPr>
        </p:nvSpPr>
        <p:spPr>
          <a:xfrm>
            <a:off x="639816" y="457200"/>
            <a:ext cx="8229600" cy="1143000"/>
          </a:xfrm>
        </p:spPr>
        <p:txBody>
          <a:bodyPr>
            <a:noAutofit/>
          </a:bodyPr>
          <a:lstStyle/>
          <a:p>
            <a:pPr algn="ctr"/>
            <a:r>
              <a:rPr lang="en-US" sz="4000" b="0" dirty="0" smtClean="0">
                <a:effectLst/>
                <a:latin typeface="Arial" panose="020B0604020202020204" pitchFamily="34" charset="0"/>
                <a:cs typeface="Arial" panose="020B0604020202020204" pitchFamily="34" charset="0"/>
              </a:rPr>
              <a:t>Factors that influence the water quality in fish farming </a:t>
            </a:r>
            <a:endParaRPr lang="en-US" sz="4000" b="0" dirty="0">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600200" y="5943600"/>
            <a:ext cx="5638800" cy="409575"/>
          </a:xfrm>
          <a:prstGeom prst="rect">
            <a:avLst/>
          </a:prstGeom>
        </p:spPr>
      </p:pic>
    </p:spTree>
    <p:extLst>
      <p:ext uri="{BB962C8B-B14F-4D97-AF65-F5344CB8AC3E}">
        <p14:creationId xmlns:p14="http://schemas.microsoft.com/office/powerpoint/2010/main" val="12505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109728" indent="0">
              <a:buNone/>
            </a:pPr>
            <a:r>
              <a:rPr lang="en-US" b="1" dirty="0"/>
              <a:t>Effects of micro-organisms on water </a:t>
            </a:r>
            <a:r>
              <a:rPr lang="en-US" b="1" dirty="0" smtClean="0"/>
              <a:t>quality</a:t>
            </a:r>
          </a:p>
          <a:p>
            <a:r>
              <a:rPr lang="en-US" sz="2000" dirty="0"/>
              <a:t>Phytoplankton abundance is related to </a:t>
            </a:r>
            <a:r>
              <a:rPr lang="en-US" sz="2000" dirty="0" smtClean="0"/>
              <a:t>the availability </a:t>
            </a:r>
            <a:r>
              <a:rPr lang="en-US" sz="2000" dirty="0"/>
              <a:t>of </a:t>
            </a:r>
            <a:r>
              <a:rPr lang="en-US" sz="2000" dirty="0" smtClean="0"/>
              <a:t>light </a:t>
            </a:r>
            <a:r>
              <a:rPr lang="en-GB" sz="2000" dirty="0" smtClean="0"/>
              <a:t>and </a:t>
            </a:r>
            <a:r>
              <a:rPr lang="en-GB" sz="2000" dirty="0"/>
              <a:t>nutrients</a:t>
            </a:r>
            <a:r>
              <a:rPr lang="en-GB" sz="2000" dirty="0" smtClean="0"/>
              <a:t>.</a:t>
            </a:r>
          </a:p>
          <a:p>
            <a:r>
              <a:rPr lang="en-US" sz="2000" dirty="0"/>
              <a:t>In water bodies of low nutrient status </a:t>
            </a:r>
            <a:r>
              <a:rPr lang="en-US" sz="2000" dirty="0" smtClean="0"/>
              <a:t>and clear </a:t>
            </a:r>
            <a:r>
              <a:rPr lang="en-US" sz="2000" dirty="0"/>
              <a:t>water, underwater weeds will flourish. Waters with </a:t>
            </a:r>
            <a:r>
              <a:rPr lang="en-US" sz="2000" dirty="0" smtClean="0"/>
              <a:t>a greater </a:t>
            </a:r>
            <a:r>
              <a:rPr lang="en-US" sz="2000" dirty="0"/>
              <a:t>availability of nutrients will develop </a:t>
            </a:r>
            <a:r>
              <a:rPr lang="en-US" sz="2000" dirty="0" smtClean="0"/>
              <a:t>phytoplankton blooms </a:t>
            </a:r>
            <a:r>
              <a:rPr lang="en-US" sz="2000" dirty="0"/>
              <a:t>unless they are </a:t>
            </a:r>
            <a:r>
              <a:rPr lang="en-US" sz="2000" dirty="0" smtClean="0"/>
              <a:t>light-limited </a:t>
            </a:r>
            <a:r>
              <a:rPr lang="en-US" sz="2000" dirty="0"/>
              <a:t>because of </a:t>
            </a:r>
            <a:r>
              <a:rPr lang="en-US" sz="2000" dirty="0" err="1" smtClean="0"/>
              <a:t>humic</a:t>
            </a:r>
            <a:r>
              <a:rPr lang="en-US" sz="2000" dirty="0"/>
              <a:t> </a:t>
            </a:r>
            <a:r>
              <a:rPr lang="en-GB" sz="2000" dirty="0" smtClean="0"/>
              <a:t>substances </a:t>
            </a:r>
            <a:r>
              <a:rPr lang="en-GB" sz="2000" dirty="0"/>
              <a:t>or clay </a:t>
            </a:r>
            <a:r>
              <a:rPr lang="en-GB" sz="2000" dirty="0" smtClean="0"/>
              <a:t>turbidity</a:t>
            </a:r>
          </a:p>
          <a:p>
            <a:r>
              <a:rPr lang="en-US" sz="2000" dirty="0"/>
              <a:t>Plants produce organic matter and release </a:t>
            </a:r>
            <a:r>
              <a:rPr lang="en-US" sz="2000" dirty="0" smtClean="0"/>
              <a:t>oxygen </a:t>
            </a:r>
            <a:r>
              <a:rPr lang="en-GB" sz="2000" dirty="0" smtClean="0"/>
              <a:t>through </a:t>
            </a:r>
            <a:r>
              <a:rPr lang="en-GB" sz="2000" dirty="0"/>
              <a:t>photosynthesis</a:t>
            </a:r>
            <a:r>
              <a:rPr lang="en-GB" sz="2000" dirty="0" smtClean="0"/>
              <a:t>:</a:t>
            </a:r>
          </a:p>
          <a:p>
            <a:r>
              <a:rPr lang="en-US" sz="2000" dirty="0">
                <a:solidFill>
                  <a:srgbClr val="FF0000"/>
                </a:solidFill>
              </a:rPr>
              <a:t>Organic matter from photosynthesis is the base of </a:t>
            </a:r>
            <a:r>
              <a:rPr lang="en-US" sz="2000" dirty="0" smtClean="0">
                <a:solidFill>
                  <a:srgbClr val="FF0000"/>
                </a:solidFill>
              </a:rPr>
              <a:t>the </a:t>
            </a:r>
            <a:r>
              <a:rPr lang="en-GB" sz="2000" dirty="0" smtClean="0">
                <a:solidFill>
                  <a:srgbClr val="FF0000"/>
                </a:solidFill>
              </a:rPr>
              <a:t>food </a:t>
            </a:r>
            <a:r>
              <a:rPr lang="en-GB" sz="2000" dirty="0">
                <a:solidFill>
                  <a:srgbClr val="FF0000"/>
                </a:solidFill>
              </a:rPr>
              <a:t>web </a:t>
            </a:r>
            <a:r>
              <a:rPr lang="en-GB" sz="2000" dirty="0" smtClean="0">
                <a:solidFill>
                  <a:srgbClr val="FF0000"/>
                </a:solidFill>
              </a:rPr>
              <a:t>in </a:t>
            </a:r>
            <a:r>
              <a:rPr lang="en-GB" sz="2000" dirty="0">
                <a:solidFill>
                  <a:srgbClr val="FF0000"/>
                </a:solidFill>
              </a:rPr>
              <a:t>water bodies</a:t>
            </a:r>
            <a:r>
              <a:rPr lang="en-GB" sz="2000" dirty="0" smtClean="0">
                <a:solidFill>
                  <a:srgbClr val="FF0000"/>
                </a:solidFill>
              </a:rPr>
              <a:t>.</a:t>
            </a:r>
          </a:p>
          <a:p>
            <a:endParaRPr lang="en-US" dirty="0"/>
          </a:p>
        </p:txBody>
      </p:sp>
      <p:pic>
        <p:nvPicPr>
          <p:cNvPr id="4" name="Picture 3"/>
          <p:cNvPicPr>
            <a:picLocks noChangeAspect="1"/>
          </p:cNvPicPr>
          <p:nvPr/>
        </p:nvPicPr>
        <p:blipFill>
          <a:blip r:embed="rId2"/>
          <a:stretch>
            <a:fillRect/>
          </a:stretch>
        </p:blipFill>
        <p:spPr>
          <a:xfrm>
            <a:off x="2092960" y="4876800"/>
            <a:ext cx="4958080" cy="609600"/>
          </a:xfrm>
          <a:prstGeom prst="rect">
            <a:avLst/>
          </a:prstGeom>
        </p:spPr>
      </p:pic>
    </p:spTree>
    <p:extLst>
      <p:ext uri="{BB962C8B-B14F-4D97-AF65-F5344CB8AC3E}">
        <p14:creationId xmlns:p14="http://schemas.microsoft.com/office/powerpoint/2010/main" val="64347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1371600"/>
            <a:ext cx="6000750" cy="3790950"/>
          </a:xfrm>
          <a:prstGeom prst="rect">
            <a:avLst/>
          </a:prstGeom>
        </p:spPr>
      </p:pic>
      <p:sp>
        <p:nvSpPr>
          <p:cNvPr id="5" name="Rectangle 4"/>
          <p:cNvSpPr/>
          <p:nvPr/>
        </p:nvSpPr>
        <p:spPr>
          <a:xfrm>
            <a:off x="2765663" y="838200"/>
            <a:ext cx="3365024" cy="369332"/>
          </a:xfrm>
          <a:prstGeom prst="rect">
            <a:avLst/>
          </a:prstGeom>
        </p:spPr>
        <p:txBody>
          <a:bodyPr wrap="none">
            <a:spAutoFit/>
          </a:bodyPr>
          <a:lstStyle/>
          <a:p>
            <a:r>
              <a:rPr lang="en-US" dirty="0">
                <a:latin typeface="Univers"/>
              </a:rPr>
              <a:t>The food web of a shrimp pond</a:t>
            </a:r>
            <a:endParaRPr lang="en-GB" dirty="0"/>
          </a:p>
        </p:txBody>
      </p:sp>
    </p:spTree>
    <p:extLst>
      <p:ext uri="{BB962C8B-B14F-4D97-AF65-F5344CB8AC3E}">
        <p14:creationId xmlns:p14="http://schemas.microsoft.com/office/powerpoint/2010/main" val="4238116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style>
          <a:lnRef idx="2">
            <a:schemeClr val="accent6"/>
          </a:lnRef>
          <a:fillRef idx="1">
            <a:schemeClr val="lt1"/>
          </a:fillRef>
          <a:effectRef idx="0">
            <a:schemeClr val="accent6"/>
          </a:effectRef>
          <a:fontRef idx="minor">
            <a:schemeClr val="dk1"/>
          </a:fontRef>
        </p:style>
        <p:txBody>
          <a:bodyPr>
            <a:normAutofit/>
          </a:bodyPr>
          <a:lstStyle/>
          <a:p>
            <a:r>
              <a:rPr lang="en-GB" sz="1800" dirty="0"/>
              <a:t>All organisms respire,</a:t>
            </a:r>
            <a:r>
              <a:rPr lang="en-US" sz="1800" dirty="0" smtClean="0"/>
              <a:t>and </a:t>
            </a:r>
            <a:r>
              <a:rPr lang="en-US" sz="1800" dirty="0"/>
              <a:t>much of the oxygen produced in photosynthesis </a:t>
            </a:r>
            <a:r>
              <a:rPr lang="en-US" sz="1800" dirty="0" smtClean="0"/>
              <a:t>is used </a:t>
            </a:r>
            <a:r>
              <a:rPr lang="en-US" sz="1800" dirty="0"/>
              <a:t>in respiration by the pond biota (including </a:t>
            </a:r>
            <a:r>
              <a:rPr lang="en-US" sz="1800" dirty="0" smtClean="0"/>
              <a:t>the phytoplankton </a:t>
            </a:r>
            <a:r>
              <a:rPr lang="en-US" sz="1800" dirty="0"/>
              <a:t>and water weed at night). </a:t>
            </a:r>
            <a:endParaRPr lang="en-US" sz="1800" dirty="0" smtClean="0"/>
          </a:p>
          <a:p>
            <a:r>
              <a:rPr lang="en-US" sz="1800" dirty="0" smtClean="0"/>
              <a:t>Respiration</a:t>
            </a:r>
            <a:r>
              <a:rPr lang="en-US" sz="1800" dirty="0"/>
              <a:t>, </a:t>
            </a:r>
            <a:r>
              <a:rPr lang="en-US" sz="1800" dirty="0" smtClean="0"/>
              <a:t>as an </a:t>
            </a:r>
            <a:r>
              <a:rPr lang="en-US" sz="1800" dirty="0"/>
              <a:t>ecological process, is essentially the </a:t>
            </a:r>
            <a:r>
              <a:rPr lang="en-US" sz="1800" dirty="0" smtClean="0"/>
              <a:t>reverse of </a:t>
            </a:r>
            <a:r>
              <a:rPr lang="en-GB" sz="1800" dirty="0" smtClean="0"/>
              <a:t>photosynthesis:</a:t>
            </a:r>
          </a:p>
          <a:p>
            <a:endParaRPr lang="en-GB" sz="1800" dirty="0"/>
          </a:p>
          <a:p>
            <a:endParaRPr lang="en-GB" sz="1800" dirty="0" smtClean="0"/>
          </a:p>
          <a:p>
            <a:endParaRPr lang="en-GB" sz="1800" dirty="0"/>
          </a:p>
          <a:p>
            <a:r>
              <a:rPr lang="en-US" sz="1900" dirty="0"/>
              <a:t>For our purposes, it is sufficient to note that </a:t>
            </a:r>
            <a:r>
              <a:rPr lang="en-US" sz="1900" dirty="0" smtClean="0"/>
              <a:t>plants produce </a:t>
            </a:r>
            <a:r>
              <a:rPr lang="en-US" sz="1900" dirty="0"/>
              <a:t>organic matter that is either used in their </a:t>
            </a:r>
            <a:r>
              <a:rPr lang="en-US" sz="1900" dirty="0" smtClean="0"/>
              <a:t>respiration or </a:t>
            </a:r>
            <a:r>
              <a:rPr lang="en-US" sz="1900" dirty="0"/>
              <a:t>in making their tissues. </a:t>
            </a:r>
            <a:endParaRPr lang="en-US" sz="1900" dirty="0" smtClean="0"/>
          </a:p>
          <a:p>
            <a:r>
              <a:rPr lang="en-US" sz="1900" dirty="0" smtClean="0"/>
              <a:t>Plant </a:t>
            </a:r>
            <a:r>
              <a:rPr lang="en-US" sz="1900" dirty="0"/>
              <a:t>bodies become </a:t>
            </a:r>
            <a:r>
              <a:rPr lang="en-US" sz="1900" dirty="0" smtClean="0"/>
              <a:t>food for </a:t>
            </a:r>
            <a:r>
              <a:rPr lang="en-US" sz="1900" dirty="0"/>
              <a:t>animals or substrate for organisms of </a:t>
            </a:r>
            <a:r>
              <a:rPr lang="en-US" sz="1900" dirty="0" smtClean="0"/>
              <a:t>decay. </a:t>
            </a:r>
          </a:p>
          <a:p>
            <a:r>
              <a:rPr lang="en-US" sz="1900" dirty="0" smtClean="0"/>
              <a:t>Phytoplankton </a:t>
            </a:r>
            <a:r>
              <a:rPr lang="en-US" sz="1900" dirty="0"/>
              <a:t>remove nutrients from the water, </a:t>
            </a:r>
            <a:r>
              <a:rPr lang="en-US" sz="1900" dirty="0" smtClean="0"/>
              <a:t>while </a:t>
            </a:r>
            <a:r>
              <a:rPr lang="en-GB" sz="1900" dirty="0" smtClean="0"/>
              <a:t>decomposer </a:t>
            </a:r>
            <a:r>
              <a:rPr lang="en-GB" sz="1900" dirty="0"/>
              <a:t>organisms recycle them.</a:t>
            </a:r>
            <a:endParaRPr lang="en-GB" sz="1900" dirty="0" smtClean="0"/>
          </a:p>
          <a:p>
            <a:endParaRPr lang="en-GB" dirty="0"/>
          </a:p>
        </p:txBody>
      </p:sp>
      <p:pic>
        <p:nvPicPr>
          <p:cNvPr id="4" name="Picture 3"/>
          <p:cNvPicPr>
            <a:picLocks noChangeAspect="1"/>
          </p:cNvPicPr>
          <p:nvPr/>
        </p:nvPicPr>
        <p:blipFill>
          <a:blip r:embed="rId2"/>
          <a:stretch>
            <a:fillRect/>
          </a:stretch>
        </p:blipFill>
        <p:spPr>
          <a:xfrm>
            <a:off x="1981200" y="2362200"/>
            <a:ext cx="3871495" cy="609600"/>
          </a:xfrm>
          <a:prstGeom prst="rect">
            <a:avLst/>
          </a:prstGeom>
        </p:spPr>
      </p:pic>
    </p:spTree>
    <p:extLst>
      <p:ext uri="{BB962C8B-B14F-4D97-AF65-F5344CB8AC3E}">
        <p14:creationId xmlns:p14="http://schemas.microsoft.com/office/powerpoint/2010/main" val="1580450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Dense phytoplankton blooms can cause shallow </a:t>
            </a:r>
            <a:r>
              <a:rPr lang="en-US" dirty="0" smtClean="0"/>
              <a:t>thermal stratification</a:t>
            </a:r>
            <a:r>
              <a:rPr lang="en-US" dirty="0"/>
              <a:t>. Dead phytoplankton settles into the </a:t>
            </a:r>
            <a:r>
              <a:rPr lang="en-US" dirty="0" err="1" smtClean="0"/>
              <a:t>hypolimnion</a:t>
            </a:r>
            <a:r>
              <a:rPr lang="en-US" dirty="0" smtClean="0"/>
              <a:t>, causing </a:t>
            </a:r>
            <a:r>
              <a:rPr lang="en-US" dirty="0"/>
              <a:t>DO depletion and the accumulation </a:t>
            </a:r>
            <a:r>
              <a:rPr lang="en-US" dirty="0" smtClean="0"/>
              <a:t>of </a:t>
            </a:r>
            <a:r>
              <a:rPr lang="en-GB" dirty="0" smtClean="0"/>
              <a:t>potentially </a:t>
            </a:r>
            <a:r>
              <a:rPr lang="en-GB" dirty="0"/>
              <a:t>toxic microbial </a:t>
            </a:r>
            <a:r>
              <a:rPr lang="en-GB" dirty="0" smtClean="0"/>
              <a:t>metabolites</a:t>
            </a:r>
          </a:p>
          <a:p>
            <a:r>
              <a:rPr lang="en-GB" dirty="0"/>
              <a:t>Sudden </a:t>
            </a:r>
            <a:r>
              <a:rPr lang="en-GB" dirty="0" smtClean="0"/>
              <a:t>thermal </a:t>
            </a:r>
            <a:r>
              <a:rPr lang="en-US" dirty="0" err="1" smtClean="0"/>
              <a:t>destratification</a:t>
            </a:r>
            <a:r>
              <a:rPr lang="en-US" dirty="0" smtClean="0"/>
              <a:t> </a:t>
            </a:r>
            <a:r>
              <a:rPr lang="en-US" dirty="0"/>
              <a:t>of water bodies resulting from high </a:t>
            </a:r>
            <a:r>
              <a:rPr lang="en-US" dirty="0" smtClean="0"/>
              <a:t>wind, heavy </a:t>
            </a:r>
            <a:r>
              <a:rPr lang="en-US" dirty="0"/>
              <a:t>rains or other factors can mix </a:t>
            </a:r>
            <a:r>
              <a:rPr lang="en-US" dirty="0" err="1"/>
              <a:t>hypolimnetic</a:t>
            </a:r>
            <a:r>
              <a:rPr lang="en-US" dirty="0"/>
              <a:t> </a:t>
            </a:r>
            <a:r>
              <a:rPr lang="en-US" dirty="0" smtClean="0"/>
              <a:t>water with </a:t>
            </a:r>
            <a:r>
              <a:rPr lang="en-US" dirty="0"/>
              <a:t>surface water, leading to DO depletion and </a:t>
            </a:r>
            <a:r>
              <a:rPr lang="en-US" dirty="0" smtClean="0"/>
              <a:t>fish </a:t>
            </a:r>
            <a:r>
              <a:rPr lang="en-GB" dirty="0" smtClean="0"/>
              <a:t>kills</a:t>
            </a:r>
            <a:r>
              <a:rPr lang="en-GB" dirty="0"/>
              <a:t>.</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84473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r>
              <a:rPr lang="en-US" sz="1800" dirty="0"/>
              <a:t>Phytoplankton profoundly affect pH, and </a:t>
            </a:r>
            <a:r>
              <a:rPr lang="en-US" sz="1800" dirty="0" smtClean="0"/>
              <a:t>concentrations of </a:t>
            </a:r>
            <a:r>
              <a:rPr lang="en-US" sz="1800" dirty="0"/>
              <a:t>DO and carbon dioxide during the 24-hour </a:t>
            </a:r>
            <a:r>
              <a:rPr lang="en-US" sz="1800" dirty="0" smtClean="0"/>
              <a:t>cycle </a:t>
            </a:r>
            <a:r>
              <a:rPr lang="en-GB" sz="1800" dirty="0" smtClean="0"/>
              <a:t>of </a:t>
            </a:r>
            <a:r>
              <a:rPr lang="en-GB" sz="1800" dirty="0"/>
              <a:t>light and darkness.</a:t>
            </a:r>
          </a:p>
        </p:txBody>
      </p:sp>
      <p:pic>
        <p:nvPicPr>
          <p:cNvPr id="4" name="Picture 3"/>
          <p:cNvPicPr>
            <a:picLocks noChangeAspect="1"/>
          </p:cNvPicPr>
          <p:nvPr/>
        </p:nvPicPr>
        <p:blipFill>
          <a:blip r:embed="rId2"/>
          <a:stretch>
            <a:fillRect/>
          </a:stretch>
        </p:blipFill>
        <p:spPr>
          <a:xfrm>
            <a:off x="571500" y="2057400"/>
            <a:ext cx="3810000" cy="3159716"/>
          </a:xfrm>
          <a:prstGeom prst="rect">
            <a:avLst/>
          </a:prstGeom>
        </p:spPr>
      </p:pic>
      <p:sp>
        <p:nvSpPr>
          <p:cNvPr id="5" name="TextBox 4"/>
          <p:cNvSpPr txBox="1"/>
          <p:nvPr/>
        </p:nvSpPr>
        <p:spPr>
          <a:xfrm>
            <a:off x="4495800" y="1524000"/>
            <a:ext cx="3962400" cy="397031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GB" dirty="0"/>
              <a:t>In daylight, photosynthesis </a:t>
            </a:r>
            <a:r>
              <a:rPr lang="en-GB" dirty="0" smtClean="0"/>
              <a:t>uses </a:t>
            </a:r>
            <a:r>
              <a:rPr lang="en-US" dirty="0" smtClean="0"/>
              <a:t>carbon </a:t>
            </a:r>
            <a:r>
              <a:rPr lang="en-US" dirty="0"/>
              <a:t>dioxide and releases DO faster than </a:t>
            </a:r>
            <a:r>
              <a:rPr lang="en-US" dirty="0" smtClean="0"/>
              <a:t>respiration releases </a:t>
            </a:r>
            <a:r>
              <a:rPr lang="en-US" dirty="0"/>
              <a:t>carbon dioxide and uses </a:t>
            </a:r>
            <a:r>
              <a:rPr lang="en-US" dirty="0" smtClean="0"/>
              <a:t>oxygen.</a:t>
            </a:r>
          </a:p>
          <a:p>
            <a:pPr marL="285750" indent="-285750">
              <a:buFont typeface="Wingdings" panose="05000000000000000000" pitchFamily="2" charset="2"/>
              <a:buChar char="Ø"/>
            </a:pPr>
            <a:r>
              <a:rPr lang="en-US" dirty="0" smtClean="0"/>
              <a:t>This </a:t>
            </a:r>
            <a:r>
              <a:rPr lang="en-US" dirty="0"/>
              <a:t>results </a:t>
            </a:r>
            <a:r>
              <a:rPr lang="en-US" dirty="0" smtClean="0"/>
              <a:t>in an </a:t>
            </a:r>
            <a:r>
              <a:rPr lang="en-US" dirty="0"/>
              <a:t>increase in DO concentration and a decrease in </a:t>
            </a:r>
            <a:r>
              <a:rPr lang="en-US" dirty="0" smtClean="0"/>
              <a:t>carbon dioxide </a:t>
            </a:r>
            <a:r>
              <a:rPr lang="en-US" dirty="0"/>
              <a:t>concentration. The decrease in carbon dioxide </a:t>
            </a:r>
            <a:r>
              <a:rPr lang="en-US" dirty="0" smtClean="0"/>
              <a:t>will cause </a:t>
            </a:r>
            <a:r>
              <a:rPr lang="en-US" dirty="0"/>
              <a:t>pH to increase. </a:t>
            </a:r>
            <a:endParaRPr lang="en-US" dirty="0" smtClean="0"/>
          </a:p>
          <a:p>
            <a:pPr marL="285750" indent="-285750">
              <a:buFont typeface="Wingdings" panose="05000000000000000000" pitchFamily="2" charset="2"/>
              <a:buChar char="Ø"/>
            </a:pPr>
            <a:r>
              <a:rPr lang="en-US" dirty="0" smtClean="0"/>
              <a:t>At </a:t>
            </a:r>
            <a:r>
              <a:rPr lang="en-US" dirty="0"/>
              <a:t>night, photosynthesis stops </a:t>
            </a:r>
            <a:r>
              <a:rPr lang="en-US" dirty="0" smtClean="0"/>
              <a:t>but </a:t>
            </a:r>
            <a:r>
              <a:rPr lang="en-GB" dirty="0" smtClean="0"/>
              <a:t>respiration continues. Depletion </a:t>
            </a:r>
            <a:r>
              <a:rPr lang="en-GB" dirty="0"/>
              <a:t>of DO </a:t>
            </a:r>
            <a:r>
              <a:rPr lang="en-GB" dirty="0" smtClean="0"/>
              <a:t>may </a:t>
            </a:r>
            <a:r>
              <a:rPr lang="en-US" dirty="0" smtClean="0"/>
              <a:t>occur </a:t>
            </a:r>
            <a:r>
              <a:rPr lang="en-US" dirty="0"/>
              <a:t>at night in water bodies with especially dense </a:t>
            </a:r>
            <a:r>
              <a:rPr lang="en-US" dirty="0" smtClean="0"/>
              <a:t>phytoplankton </a:t>
            </a:r>
            <a:r>
              <a:rPr lang="en-GB" dirty="0" smtClean="0"/>
              <a:t>blooms</a:t>
            </a:r>
            <a:endParaRPr lang="en-GB" dirty="0"/>
          </a:p>
        </p:txBody>
      </p:sp>
    </p:spTree>
    <p:extLst>
      <p:ext uri="{BB962C8B-B14F-4D97-AF65-F5344CB8AC3E}">
        <p14:creationId xmlns:p14="http://schemas.microsoft.com/office/powerpoint/2010/main" val="4098201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858000" cy="4525963"/>
          </a:xfrm>
        </p:spPr>
        <p:txBody>
          <a:bodyPr>
            <a:normAutofit/>
          </a:bodyPr>
          <a:lstStyle/>
          <a:p>
            <a:r>
              <a:rPr lang="en-US" dirty="0"/>
              <a:t>The effects of these water quality variables tend to </a:t>
            </a:r>
            <a:r>
              <a:rPr lang="en-US" dirty="0" smtClean="0"/>
              <a:t>follow three </a:t>
            </a:r>
            <a:r>
              <a:rPr lang="en-US" dirty="0"/>
              <a:t>patterns </a:t>
            </a:r>
            <a:r>
              <a:rPr lang="en-US" dirty="0" smtClean="0"/>
              <a:t>. ‘</a:t>
            </a:r>
            <a:r>
              <a:rPr lang="en-US" dirty="0"/>
              <a:t>Performance’ </a:t>
            </a:r>
            <a:r>
              <a:rPr lang="en-US" dirty="0" smtClean="0"/>
              <a:t>includes factors </a:t>
            </a:r>
            <a:r>
              <a:rPr lang="en-US" dirty="0"/>
              <a:t>such as </a:t>
            </a:r>
            <a:r>
              <a:rPr lang="en-US" dirty="0">
                <a:solidFill>
                  <a:srgbClr val="FF0000"/>
                </a:solidFill>
              </a:rPr>
              <a:t>level of feeding</a:t>
            </a:r>
            <a:r>
              <a:rPr lang="en-US" dirty="0"/>
              <a:t>, growth, normal </a:t>
            </a:r>
            <a:r>
              <a:rPr lang="en-US" dirty="0" smtClean="0"/>
              <a:t>behavior, </a:t>
            </a:r>
            <a:r>
              <a:rPr lang="en-GB" dirty="0" smtClean="0"/>
              <a:t>survival</a:t>
            </a:r>
            <a:r>
              <a:rPr lang="en-GB" dirty="0"/>
              <a:t>, fecundity, and immunity.</a:t>
            </a:r>
          </a:p>
        </p:txBody>
      </p:sp>
      <p:sp>
        <p:nvSpPr>
          <p:cNvPr id="3" name="Title 2"/>
          <p:cNvSpPr>
            <a:spLocks noGrp="1"/>
          </p:cNvSpPr>
          <p:nvPr>
            <p:ph type="title"/>
          </p:nvPr>
        </p:nvSpPr>
        <p:spPr/>
        <p:txBody>
          <a:bodyPr>
            <a:normAutofit/>
          </a:bodyPr>
          <a:lstStyle/>
          <a:p>
            <a:r>
              <a:rPr lang="en-GB" sz="3200" dirty="0"/>
              <a:t>EFFECTS OF WATER QUALITY</a:t>
            </a:r>
            <a:br>
              <a:rPr lang="en-GB" sz="3200" dirty="0"/>
            </a:br>
            <a:r>
              <a:rPr lang="en-GB" sz="3200" dirty="0"/>
              <a:t>ON CULTURE SPECIES</a:t>
            </a:r>
          </a:p>
        </p:txBody>
      </p:sp>
    </p:spTree>
    <p:extLst>
      <p:ext uri="{BB962C8B-B14F-4D97-AF65-F5344CB8AC3E}">
        <p14:creationId xmlns:p14="http://schemas.microsoft.com/office/powerpoint/2010/main" val="3878353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228600"/>
            <a:ext cx="3429000" cy="6268641"/>
          </a:xfrm>
          <a:prstGeom prst="rect">
            <a:avLst/>
          </a:prstGeom>
        </p:spPr>
      </p:pic>
      <p:sp>
        <p:nvSpPr>
          <p:cNvPr id="5" name="Rectangle 4"/>
          <p:cNvSpPr/>
          <p:nvPr/>
        </p:nvSpPr>
        <p:spPr>
          <a:xfrm>
            <a:off x="4191000" y="1219200"/>
            <a:ext cx="4038600" cy="5262979"/>
          </a:xfrm>
          <a:prstGeom prst="rect">
            <a:avLst/>
          </a:prstGeom>
          <a:ln w="28575">
            <a:solidFill>
              <a:schemeClr val="tx1"/>
            </a:solidFill>
          </a:ln>
        </p:spPr>
        <p:txBody>
          <a:bodyPr wrap="square">
            <a:spAutoFit/>
          </a:bodyPr>
          <a:lstStyle/>
          <a:p>
            <a:r>
              <a:rPr lang="en-US" sz="2400" dirty="0">
                <a:ea typeface="Segoe UI Symbol" panose="020B0502040204020203" pitchFamily="34" charset="0"/>
              </a:rPr>
              <a:t>Three curves showing different patterns </a:t>
            </a:r>
            <a:r>
              <a:rPr lang="en-US" sz="2400" dirty="0" smtClean="0">
                <a:ea typeface="Segoe UI Symbol" panose="020B0502040204020203" pitchFamily="34" charset="0"/>
              </a:rPr>
              <a:t>of the </a:t>
            </a:r>
            <a:r>
              <a:rPr lang="en-US" sz="2400" dirty="0">
                <a:ea typeface="Segoe UI Symbol" panose="020B0502040204020203" pitchFamily="34" charset="0"/>
              </a:rPr>
              <a:t>influence of environmental parameters </a:t>
            </a:r>
            <a:r>
              <a:rPr lang="en-US" sz="2400" dirty="0" smtClean="0">
                <a:ea typeface="Segoe UI Symbol" panose="020B0502040204020203" pitchFamily="34" charset="0"/>
              </a:rPr>
              <a:t>on cultured </a:t>
            </a:r>
            <a:r>
              <a:rPr lang="en-US" sz="2400" dirty="0">
                <a:ea typeface="Segoe UI Symbol" panose="020B0502040204020203" pitchFamily="34" charset="0"/>
              </a:rPr>
              <a:t>animals. </a:t>
            </a:r>
            <a:endParaRPr lang="en-US" sz="2400" dirty="0" smtClean="0">
              <a:ea typeface="Segoe UI Symbol" panose="020B0502040204020203" pitchFamily="34" charset="0"/>
            </a:endParaRPr>
          </a:p>
          <a:p>
            <a:r>
              <a:rPr lang="en-US" sz="2400" dirty="0" smtClean="0">
                <a:ea typeface="Segoe UI Symbol" panose="020B0502040204020203" pitchFamily="34" charset="0"/>
              </a:rPr>
              <a:t>A</a:t>
            </a:r>
            <a:r>
              <a:rPr lang="en-US" sz="2400" dirty="0">
                <a:ea typeface="Segoe UI Symbol" panose="020B0502040204020203" pitchFamily="34" charset="0"/>
              </a:rPr>
              <a:t>. With a distinct optimum level.</a:t>
            </a:r>
          </a:p>
          <a:p>
            <a:r>
              <a:rPr lang="en-US" sz="2400" dirty="0">
                <a:ea typeface="Segoe UI Symbol" panose="020B0502040204020203" pitchFamily="34" charset="0"/>
              </a:rPr>
              <a:t>B. Toxic environmental parameters. </a:t>
            </a:r>
            <a:endParaRPr lang="en-US" sz="2400" dirty="0" smtClean="0">
              <a:ea typeface="Segoe UI Symbol" panose="020B0502040204020203" pitchFamily="34" charset="0"/>
            </a:endParaRPr>
          </a:p>
          <a:p>
            <a:r>
              <a:rPr lang="en-US" sz="2400" dirty="0" smtClean="0">
                <a:ea typeface="Segoe UI Symbol" panose="020B0502040204020203" pitchFamily="34" charset="0"/>
              </a:rPr>
              <a:t>C</a:t>
            </a:r>
            <a:r>
              <a:rPr lang="en-US" sz="2400" dirty="0">
                <a:ea typeface="Segoe UI Symbol" panose="020B0502040204020203" pitchFamily="34" charset="0"/>
              </a:rPr>
              <a:t>. There is </a:t>
            </a:r>
            <a:r>
              <a:rPr lang="en-US" sz="2400" dirty="0" smtClean="0">
                <a:ea typeface="Segoe UI Symbol" panose="020B0502040204020203" pitchFamily="34" charset="0"/>
              </a:rPr>
              <a:t>a broad </a:t>
            </a:r>
            <a:r>
              <a:rPr lang="en-US" sz="2400" dirty="0">
                <a:ea typeface="Segoe UI Symbol" panose="020B0502040204020203" pitchFamily="34" charset="0"/>
              </a:rPr>
              <a:t>optimum, but an adverse effect of very </a:t>
            </a:r>
            <a:r>
              <a:rPr lang="en-US" sz="2400" dirty="0" smtClean="0">
                <a:ea typeface="Segoe UI Symbol" panose="020B0502040204020203" pitchFamily="34" charset="0"/>
              </a:rPr>
              <a:t>high levels </a:t>
            </a:r>
            <a:r>
              <a:rPr lang="en-US" sz="2400" dirty="0">
                <a:ea typeface="Segoe UI Symbol" panose="020B0502040204020203" pitchFamily="34" charset="0"/>
              </a:rPr>
              <a:t>of the parameter. After </a:t>
            </a:r>
            <a:r>
              <a:rPr lang="en-US" sz="2400" dirty="0" err="1">
                <a:ea typeface="Segoe UI Symbol" panose="020B0502040204020203" pitchFamily="34" charset="0"/>
              </a:rPr>
              <a:t>Tomasso</a:t>
            </a:r>
            <a:r>
              <a:rPr lang="en-US" sz="2400" dirty="0">
                <a:ea typeface="Segoe UI Symbol" panose="020B0502040204020203" pitchFamily="34" charset="0"/>
              </a:rPr>
              <a:t> (1996).</a:t>
            </a:r>
            <a:endParaRPr lang="en-GB" sz="2400" dirty="0">
              <a:ea typeface="Segoe UI Symbol" panose="020B0502040204020203" pitchFamily="34" charset="0"/>
            </a:endParaRPr>
          </a:p>
        </p:txBody>
      </p:sp>
    </p:spTree>
    <p:extLst>
      <p:ext uri="{BB962C8B-B14F-4D97-AF65-F5344CB8AC3E}">
        <p14:creationId xmlns:p14="http://schemas.microsoft.com/office/powerpoint/2010/main" val="507015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1"/>
            <a:ext cx="8229600" cy="52578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109728" indent="0">
              <a:buNone/>
            </a:pPr>
            <a:r>
              <a:rPr lang="en-GB" b="1" dirty="0" smtClean="0"/>
              <a:t>1. pH</a:t>
            </a:r>
            <a:endParaRPr lang="en-GB" b="1" dirty="0"/>
          </a:p>
          <a:p>
            <a:r>
              <a:rPr lang="en-US" dirty="0"/>
              <a:t>The optimum pH for growth and health of most </a:t>
            </a:r>
            <a:r>
              <a:rPr lang="en-US" dirty="0" smtClean="0"/>
              <a:t>freshwater aquatic </a:t>
            </a:r>
            <a:r>
              <a:rPr lang="en-US" dirty="0"/>
              <a:t>animals is in the range of 6.5 to 9.0.  </a:t>
            </a:r>
            <a:r>
              <a:rPr lang="en-US" dirty="0" smtClean="0">
                <a:solidFill>
                  <a:srgbClr val="FF0000"/>
                </a:solidFill>
              </a:rPr>
              <a:t>Acid and alkaline </a:t>
            </a:r>
            <a:r>
              <a:rPr lang="en-US" dirty="0">
                <a:solidFill>
                  <a:srgbClr val="FF0000"/>
                </a:solidFill>
              </a:rPr>
              <a:t>death points are approximately pH 4 and pH 11</a:t>
            </a:r>
            <a:r>
              <a:rPr lang="en-US" dirty="0" smtClean="0">
                <a:solidFill>
                  <a:srgbClr val="FF0000"/>
                </a:solidFill>
              </a:rPr>
              <a:t>.</a:t>
            </a:r>
          </a:p>
          <a:p>
            <a:r>
              <a:rPr lang="en-US" dirty="0">
                <a:solidFill>
                  <a:srgbClr val="00B0F0"/>
                </a:solidFill>
              </a:rPr>
              <a:t>The gills of aquatic animals are the primary target </a:t>
            </a:r>
            <a:r>
              <a:rPr lang="en-US" dirty="0" smtClean="0">
                <a:solidFill>
                  <a:srgbClr val="00B0F0"/>
                </a:solidFill>
              </a:rPr>
              <a:t>of elevated</a:t>
            </a:r>
            <a:r>
              <a:rPr lang="en-US" dirty="0">
                <a:solidFill>
                  <a:srgbClr val="00B0F0"/>
                </a:solidFill>
              </a:rPr>
              <a:t>, environmental H+ concentration. </a:t>
            </a:r>
            <a:endParaRPr lang="en-US" dirty="0" smtClean="0">
              <a:solidFill>
                <a:srgbClr val="00B0F0"/>
              </a:solidFill>
            </a:endParaRPr>
          </a:p>
          <a:p>
            <a:r>
              <a:rPr lang="en-US" dirty="0"/>
              <a:t>Maintaining </a:t>
            </a:r>
            <a:r>
              <a:rPr lang="en-US" dirty="0">
                <a:solidFill>
                  <a:srgbClr val="FF0000"/>
                </a:solidFill>
              </a:rPr>
              <a:t>internal ion balance </a:t>
            </a:r>
            <a:r>
              <a:rPr lang="en-US" dirty="0"/>
              <a:t>is the major </a:t>
            </a:r>
            <a:r>
              <a:rPr lang="en-US" dirty="0" smtClean="0"/>
              <a:t>problem facing </a:t>
            </a:r>
            <a:r>
              <a:rPr lang="en-US" dirty="0"/>
              <a:t>animals in low pH environments. Increased </a:t>
            </a:r>
            <a:r>
              <a:rPr lang="en-US" dirty="0" smtClean="0"/>
              <a:t>mucus production </a:t>
            </a:r>
            <a:r>
              <a:rPr lang="en-US" dirty="0"/>
              <a:t>and gill damage at low pH also impair </a:t>
            </a:r>
            <a:r>
              <a:rPr lang="en-US" dirty="0" smtClean="0"/>
              <a:t>respiratory </a:t>
            </a:r>
            <a:r>
              <a:rPr lang="en-GB" dirty="0" smtClean="0"/>
              <a:t>efficiency.</a:t>
            </a:r>
          </a:p>
          <a:p>
            <a:r>
              <a:rPr lang="en-US" dirty="0"/>
              <a:t>Respiration is further compromised </a:t>
            </a:r>
            <a:r>
              <a:rPr lang="en-US" dirty="0" smtClean="0"/>
              <a:t>by blood </a:t>
            </a:r>
            <a:r>
              <a:rPr lang="en-US" dirty="0"/>
              <a:t>acidosis, which decreases the affinity of </a:t>
            </a:r>
            <a:r>
              <a:rPr lang="en-US" dirty="0" smtClean="0"/>
              <a:t>hemoglobin for </a:t>
            </a:r>
            <a:r>
              <a:rPr lang="en-US" dirty="0"/>
              <a:t>oxygen. Under mild acid stress, animals expend </a:t>
            </a:r>
            <a:r>
              <a:rPr lang="en-US" dirty="0" smtClean="0"/>
              <a:t>extra metabolic </a:t>
            </a:r>
            <a:r>
              <a:rPr lang="en-US" dirty="0"/>
              <a:t>energy for maintenance of gill function at </a:t>
            </a:r>
            <a:r>
              <a:rPr lang="en-US" dirty="0" smtClean="0"/>
              <a:t>the expense </a:t>
            </a:r>
            <a:r>
              <a:rPr lang="en-US" dirty="0"/>
              <a:t>of growth and immune function</a:t>
            </a:r>
            <a:r>
              <a:rPr lang="en-US" dirty="0" smtClean="0"/>
              <a:t>.</a:t>
            </a:r>
          </a:p>
          <a:p>
            <a:r>
              <a:rPr lang="en-GB" dirty="0"/>
              <a:t>Under </a:t>
            </a:r>
            <a:r>
              <a:rPr lang="en-GB" dirty="0" smtClean="0"/>
              <a:t>extreme </a:t>
            </a:r>
            <a:r>
              <a:rPr lang="en-US" dirty="0" smtClean="0"/>
              <a:t>acid </a:t>
            </a:r>
            <a:r>
              <a:rPr lang="en-US" dirty="0"/>
              <a:t>stress, the animal is not capable of maintaining </a:t>
            </a:r>
            <a:r>
              <a:rPr lang="en-US" dirty="0" smtClean="0"/>
              <a:t>homeostasis </a:t>
            </a:r>
            <a:r>
              <a:rPr lang="en-GB" dirty="0" smtClean="0"/>
              <a:t>and </a:t>
            </a:r>
            <a:r>
              <a:rPr lang="en-GB" dirty="0"/>
              <a:t>dies</a:t>
            </a:r>
            <a:r>
              <a:rPr lang="en-GB" dirty="0" smtClean="0"/>
              <a:t>.</a:t>
            </a:r>
          </a:p>
          <a:p>
            <a:r>
              <a:rPr lang="en-GB" dirty="0"/>
              <a:t>Low pH </a:t>
            </a:r>
            <a:r>
              <a:rPr lang="en-GB" dirty="0" smtClean="0"/>
              <a:t>in </a:t>
            </a:r>
            <a:r>
              <a:rPr lang="en-US" dirty="0" smtClean="0"/>
              <a:t>aquaculture </a:t>
            </a:r>
            <a:r>
              <a:rPr lang="en-US" dirty="0"/>
              <a:t>systems usually can be controlled </a:t>
            </a:r>
            <a:r>
              <a:rPr lang="en-US" dirty="0" smtClean="0"/>
              <a:t>through </a:t>
            </a:r>
            <a:r>
              <a:rPr lang="en-GB" dirty="0" smtClean="0"/>
              <a:t>liming</a:t>
            </a:r>
            <a:r>
              <a:rPr lang="en-GB" dirty="0"/>
              <a:t>.</a:t>
            </a:r>
            <a:endParaRPr lang="en-GB" dirty="0" smtClean="0"/>
          </a:p>
        </p:txBody>
      </p:sp>
    </p:spTree>
    <p:extLst>
      <p:ext uri="{BB962C8B-B14F-4D97-AF65-F5344CB8AC3E}">
        <p14:creationId xmlns:p14="http://schemas.microsoft.com/office/powerpoint/2010/main" val="3719733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28575"/>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109728" indent="0">
              <a:buNone/>
            </a:pPr>
            <a:r>
              <a:rPr lang="en-GB" b="1" dirty="0" smtClean="0"/>
              <a:t>2. Dissolved oxygen</a:t>
            </a:r>
          </a:p>
          <a:p>
            <a:r>
              <a:rPr lang="en-US" dirty="0"/>
              <a:t>Oxygen is needed to </a:t>
            </a:r>
            <a:r>
              <a:rPr lang="en-US" dirty="0">
                <a:solidFill>
                  <a:srgbClr val="FF0000"/>
                </a:solidFill>
              </a:rPr>
              <a:t>oxidize organic matter from food </a:t>
            </a:r>
            <a:r>
              <a:rPr lang="en-US" dirty="0" smtClean="0">
                <a:solidFill>
                  <a:srgbClr val="FF0000"/>
                </a:solidFill>
              </a:rPr>
              <a:t>to provide </a:t>
            </a:r>
            <a:r>
              <a:rPr lang="en-US" dirty="0">
                <a:solidFill>
                  <a:srgbClr val="FF0000"/>
                </a:solidFill>
              </a:rPr>
              <a:t>energy for biological activit</a:t>
            </a:r>
            <a:r>
              <a:rPr lang="en-US" dirty="0"/>
              <a:t>ies. </a:t>
            </a:r>
            <a:endParaRPr lang="en-US" dirty="0" smtClean="0"/>
          </a:p>
          <a:p>
            <a:r>
              <a:rPr lang="en-US" dirty="0" smtClean="0"/>
              <a:t>Low </a:t>
            </a:r>
            <a:r>
              <a:rPr lang="en-US" dirty="0"/>
              <a:t>DO </a:t>
            </a:r>
            <a:r>
              <a:rPr lang="en-US" dirty="0" smtClean="0"/>
              <a:t>concentration may </a:t>
            </a:r>
            <a:r>
              <a:rPr lang="en-US" dirty="0"/>
              <a:t>cause chronic problems of poor appetite, </a:t>
            </a:r>
            <a:r>
              <a:rPr lang="en-US" dirty="0" smtClean="0"/>
              <a:t>slow growth</a:t>
            </a:r>
            <a:r>
              <a:rPr lang="en-US" dirty="0"/>
              <a:t>, and increased susceptibility to disease. It also </a:t>
            </a:r>
            <a:r>
              <a:rPr lang="en-US" dirty="0" smtClean="0"/>
              <a:t>may result </a:t>
            </a:r>
            <a:r>
              <a:rPr lang="en-US" dirty="0"/>
              <a:t>in mortality, with sudden severe DO </a:t>
            </a:r>
            <a:r>
              <a:rPr lang="en-US" dirty="0" smtClean="0"/>
              <a:t>depletion </a:t>
            </a:r>
            <a:r>
              <a:rPr lang="en-GB" dirty="0" smtClean="0"/>
              <a:t>causing </a:t>
            </a:r>
            <a:r>
              <a:rPr lang="en-GB" dirty="0"/>
              <a:t>massive mortality</a:t>
            </a:r>
            <a:r>
              <a:rPr lang="en-GB" dirty="0" smtClean="0"/>
              <a:t>.</a:t>
            </a:r>
          </a:p>
          <a:p>
            <a:r>
              <a:rPr lang="en-GB" dirty="0"/>
              <a:t>Critical DO concentrations </a:t>
            </a:r>
            <a:r>
              <a:rPr lang="en-GB" dirty="0" smtClean="0"/>
              <a:t>that </a:t>
            </a:r>
            <a:r>
              <a:rPr lang="en-US" dirty="0" smtClean="0"/>
              <a:t>negatively </a:t>
            </a:r>
            <a:r>
              <a:rPr lang="en-US" dirty="0"/>
              <a:t>affect growth are lower than 5–6 mg/L for </a:t>
            </a:r>
            <a:r>
              <a:rPr lang="en-US" dirty="0" smtClean="0"/>
              <a:t>trout and </a:t>
            </a:r>
            <a:r>
              <a:rPr lang="en-US" dirty="0"/>
              <a:t>salmon, and 3–4 mg/L for </a:t>
            </a:r>
            <a:r>
              <a:rPr lang="en-US" dirty="0" err="1"/>
              <a:t>warmwater</a:t>
            </a:r>
            <a:r>
              <a:rPr lang="en-US" dirty="0"/>
              <a:t> fish</a:t>
            </a:r>
            <a:r>
              <a:rPr lang="en-US" dirty="0" smtClean="0"/>
              <a:t>.</a:t>
            </a:r>
          </a:p>
          <a:p>
            <a:r>
              <a:rPr lang="en-US" dirty="0"/>
              <a:t>Fish feed best, grow fastest, and are healthiest </a:t>
            </a:r>
            <a:r>
              <a:rPr lang="en-US" dirty="0" smtClean="0"/>
              <a:t>when </a:t>
            </a:r>
            <a:r>
              <a:rPr lang="en-GB" dirty="0" smtClean="0"/>
              <a:t>DO </a:t>
            </a:r>
            <a:r>
              <a:rPr lang="en-GB" dirty="0"/>
              <a:t>concentrations are above 5 mg/L. As DO </a:t>
            </a:r>
            <a:r>
              <a:rPr lang="en-GB" dirty="0" smtClean="0"/>
              <a:t>concentrations </a:t>
            </a:r>
            <a:r>
              <a:rPr lang="en-US" dirty="0" smtClean="0"/>
              <a:t>fall </a:t>
            </a:r>
            <a:r>
              <a:rPr lang="en-US" dirty="0"/>
              <a:t>below 5 mg/L, fish compensate for </a:t>
            </a:r>
            <a:r>
              <a:rPr lang="en-US" dirty="0" smtClean="0"/>
              <a:t>decreased availability </a:t>
            </a:r>
            <a:r>
              <a:rPr lang="en-US" dirty="0"/>
              <a:t>of oxygen through behavioral and </a:t>
            </a:r>
            <a:r>
              <a:rPr lang="en-US" dirty="0" smtClean="0"/>
              <a:t>physiological </a:t>
            </a:r>
            <a:r>
              <a:rPr lang="en-GB" dirty="0" smtClean="0"/>
              <a:t>changes</a:t>
            </a:r>
            <a:r>
              <a:rPr lang="en-GB" dirty="0"/>
              <a:t>.</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571464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098" name="Picture 2" descr="David Sim on X: &quot;Like a fish out of water. Carp gasp for air in a net in  Hungary. Photo by Laszlo Balogh @reuterspictures http://t.co/nXIROI5LMl&quot;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6200"/>
            <a:ext cx="7753350" cy="5171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6059436"/>
            <a:ext cx="2210862" cy="369332"/>
          </a:xfrm>
          <a:prstGeom prst="rect">
            <a:avLst/>
          </a:prstGeom>
          <a:noFill/>
        </p:spPr>
        <p:txBody>
          <a:bodyPr wrap="none" rtlCol="0">
            <a:spAutoFit/>
          </a:bodyPr>
          <a:lstStyle/>
          <a:p>
            <a:r>
              <a:rPr lang="en-GB" dirty="0" smtClean="0">
                <a:solidFill>
                  <a:srgbClr val="FF0000"/>
                </a:solidFill>
              </a:rPr>
              <a:t>Fish gasping for air </a:t>
            </a:r>
            <a:endParaRPr lang="en-GB" dirty="0">
              <a:solidFill>
                <a:srgbClr val="FF0000"/>
              </a:solidFill>
            </a:endParaRPr>
          </a:p>
        </p:txBody>
      </p:sp>
    </p:spTree>
    <p:extLst>
      <p:ext uri="{BB962C8B-B14F-4D97-AF65-F5344CB8AC3E}">
        <p14:creationId xmlns:p14="http://schemas.microsoft.com/office/powerpoint/2010/main" val="32690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2050" name="Picture 2" descr="Water Quality Monitoring Equipment &amp; Testing Ki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45" y="2286000"/>
            <a:ext cx="5334000" cy="34880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azon.com: API FRESHWATER MASTER TEST KIT 800-Test Freshwater Aquarium  Water Master Test Kit, White, Single, Multi-colored : Patio, Lawn &amp; Gar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846138"/>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rinking Water Test Strips (16 i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200400"/>
            <a:ext cx="3230562" cy="3230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1524000"/>
            <a:ext cx="2667000" cy="369332"/>
          </a:xfrm>
          <a:prstGeom prst="rect">
            <a:avLst/>
          </a:prstGeom>
          <a:noFill/>
        </p:spPr>
        <p:txBody>
          <a:bodyPr wrap="square" rtlCol="0">
            <a:spAutoFit/>
          </a:bodyPr>
          <a:lstStyle/>
          <a:p>
            <a:r>
              <a:rPr lang="en-GB" dirty="0" smtClean="0">
                <a:solidFill>
                  <a:srgbClr val="FF0000"/>
                </a:solidFill>
              </a:rPr>
              <a:t>Water quality tools</a:t>
            </a:r>
            <a:endParaRPr lang="en-GB" dirty="0">
              <a:solidFill>
                <a:srgbClr val="FF0000"/>
              </a:solidFill>
            </a:endParaRPr>
          </a:p>
        </p:txBody>
      </p:sp>
      <p:sp>
        <p:nvSpPr>
          <p:cNvPr id="2" name="TextBox 1"/>
          <p:cNvSpPr txBox="1"/>
          <p:nvPr/>
        </p:nvSpPr>
        <p:spPr>
          <a:xfrm>
            <a:off x="1411683" y="5790203"/>
            <a:ext cx="3026390" cy="369332"/>
          </a:xfrm>
          <a:prstGeom prst="rect">
            <a:avLst/>
          </a:prstGeom>
          <a:noFill/>
        </p:spPr>
        <p:txBody>
          <a:bodyPr wrap="square" rtlCol="0">
            <a:spAutoFit/>
          </a:bodyPr>
          <a:lstStyle/>
          <a:p>
            <a:r>
              <a:rPr lang="en-GB" dirty="0" smtClean="0"/>
              <a:t>Multi-parameter meters</a:t>
            </a:r>
            <a:endParaRPr lang="en-GB" dirty="0"/>
          </a:p>
        </p:txBody>
      </p:sp>
      <p:sp>
        <p:nvSpPr>
          <p:cNvPr id="5" name="TextBox 4"/>
          <p:cNvSpPr txBox="1"/>
          <p:nvPr/>
        </p:nvSpPr>
        <p:spPr>
          <a:xfrm>
            <a:off x="5943600" y="990600"/>
            <a:ext cx="1981200" cy="369332"/>
          </a:xfrm>
          <a:prstGeom prst="rect">
            <a:avLst/>
          </a:prstGeom>
          <a:noFill/>
        </p:spPr>
        <p:txBody>
          <a:bodyPr wrap="square" rtlCol="0">
            <a:spAutoFit/>
          </a:bodyPr>
          <a:lstStyle/>
          <a:p>
            <a:r>
              <a:rPr lang="en-GB" dirty="0" smtClean="0"/>
              <a:t>Test kits</a:t>
            </a:r>
            <a:endParaRPr lang="en-GB" dirty="0"/>
          </a:p>
        </p:txBody>
      </p:sp>
      <p:sp>
        <p:nvSpPr>
          <p:cNvPr id="6" name="TextBox 5"/>
          <p:cNvSpPr txBox="1"/>
          <p:nvPr/>
        </p:nvSpPr>
        <p:spPr>
          <a:xfrm>
            <a:off x="5791200" y="6246296"/>
            <a:ext cx="1524000" cy="369332"/>
          </a:xfrm>
          <a:prstGeom prst="rect">
            <a:avLst/>
          </a:prstGeom>
          <a:noFill/>
        </p:spPr>
        <p:txBody>
          <a:bodyPr wrap="square" rtlCol="0">
            <a:spAutoFit/>
          </a:bodyPr>
          <a:lstStyle/>
          <a:p>
            <a:r>
              <a:rPr lang="en-GB" dirty="0" smtClean="0"/>
              <a:t>Test strips</a:t>
            </a:r>
            <a:endParaRPr lang="en-GB" dirty="0"/>
          </a:p>
        </p:txBody>
      </p:sp>
    </p:spTree>
    <p:extLst>
      <p:ext uri="{BB962C8B-B14F-4D97-AF65-F5344CB8AC3E}">
        <p14:creationId xmlns:p14="http://schemas.microsoft.com/office/powerpoint/2010/main" val="3495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28575"/>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t>Certain physiological responses to low DO </a:t>
            </a:r>
            <a:r>
              <a:rPr lang="en-US" dirty="0" smtClean="0"/>
              <a:t>concentrations </a:t>
            </a:r>
            <a:r>
              <a:rPr lang="en-US" dirty="0" smtClean="0">
                <a:solidFill>
                  <a:srgbClr val="FF0000"/>
                </a:solidFill>
              </a:rPr>
              <a:t>increase</a:t>
            </a:r>
            <a:r>
              <a:rPr lang="en-US" dirty="0" smtClean="0"/>
              <a:t> </a:t>
            </a:r>
            <a:r>
              <a:rPr lang="en-US" dirty="0"/>
              <a:t>the </a:t>
            </a:r>
            <a:r>
              <a:rPr lang="en-US" dirty="0">
                <a:solidFill>
                  <a:srgbClr val="FF0000"/>
                </a:solidFill>
              </a:rPr>
              <a:t>capability for gas exchange at </a:t>
            </a:r>
            <a:r>
              <a:rPr lang="en-US" dirty="0" smtClean="0">
                <a:solidFill>
                  <a:srgbClr val="FF0000"/>
                </a:solidFill>
              </a:rPr>
              <a:t>the gills</a:t>
            </a:r>
            <a:r>
              <a:rPr lang="en-US" dirty="0">
                <a:solidFill>
                  <a:srgbClr val="FF0000"/>
                </a:solidFill>
              </a:rPr>
              <a:t>. </a:t>
            </a:r>
            <a:r>
              <a:rPr lang="en-US" dirty="0" smtClean="0"/>
              <a:t>These </a:t>
            </a:r>
            <a:r>
              <a:rPr lang="en-US" dirty="0"/>
              <a:t>adaptations and responses allow </a:t>
            </a:r>
            <a:r>
              <a:rPr lang="en-US" dirty="0" smtClean="0"/>
              <a:t>warm water pond </a:t>
            </a:r>
            <a:r>
              <a:rPr lang="en-US" dirty="0"/>
              <a:t>fish to survive for days even when DO </a:t>
            </a:r>
            <a:r>
              <a:rPr lang="en-US" dirty="0" smtClean="0"/>
              <a:t>concentrations are </a:t>
            </a:r>
            <a:r>
              <a:rPr lang="en-US" dirty="0"/>
              <a:t>as low </a:t>
            </a:r>
            <a:r>
              <a:rPr lang="en-US" dirty="0">
                <a:solidFill>
                  <a:srgbClr val="FFC000"/>
                </a:solidFill>
              </a:rPr>
              <a:t>as 1–2 mg/L. </a:t>
            </a:r>
            <a:endParaRPr lang="en-US" dirty="0" smtClean="0">
              <a:solidFill>
                <a:srgbClr val="FFC000"/>
              </a:solidFill>
            </a:endParaRPr>
          </a:p>
          <a:p>
            <a:r>
              <a:rPr lang="en-US" dirty="0" smtClean="0"/>
              <a:t>At </a:t>
            </a:r>
            <a:r>
              <a:rPr lang="en-US" dirty="0"/>
              <a:t>some point, </a:t>
            </a:r>
            <a:r>
              <a:rPr lang="en-US" dirty="0" smtClean="0"/>
              <a:t>compensatory responses </a:t>
            </a:r>
            <a:r>
              <a:rPr lang="en-US" dirty="0"/>
              <a:t>are no longer sufficient and oxygen </a:t>
            </a:r>
            <a:r>
              <a:rPr lang="en-US" dirty="0" smtClean="0"/>
              <a:t>demand of </a:t>
            </a:r>
            <a:r>
              <a:rPr lang="en-US" dirty="0"/>
              <a:t>tissues exceeds the amount that can be supplied.  </a:t>
            </a:r>
            <a:r>
              <a:rPr lang="en-US" dirty="0" smtClean="0">
                <a:solidFill>
                  <a:srgbClr val="FF0000"/>
                </a:solidFill>
              </a:rPr>
              <a:t>At about </a:t>
            </a:r>
            <a:r>
              <a:rPr lang="en-US" dirty="0">
                <a:solidFill>
                  <a:srgbClr val="FF0000"/>
                </a:solidFill>
              </a:rPr>
              <a:t>that point, fish swim to the surface in an </a:t>
            </a:r>
            <a:r>
              <a:rPr lang="en-US" dirty="0" smtClean="0">
                <a:solidFill>
                  <a:srgbClr val="FF0000"/>
                </a:solidFill>
              </a:rPr>
              <a:t>attempt to </a:t>
            </a:r>
            <a:r>
              <a:rPr lang="en-US" dirty="0">
                <a:solidFill>
                  <a:srgbClr val="FF0000"/>
                </a:solidFill>
              </a:rPr>
              <a:t>exploit oxygen in the surface film</a:t>
            </a:r>
            <a:r>
              <a:rPr lang="en-US" dirty="0" smtClean="0">
                <a:solidFill>
                  <a:srgbClr val="FF0000"/>
                </a:solidFill>
              </a:rPr>
              <a:t>.</a:t>
            </a:r>
          </a:p>
          <a:p>
            <a:r>
              <a:rPr lang="en-GB" dirty="0"/>
              <a:t>Eventually, </a:t>
            </a:r>
            <a:r>
              <a:rPr lang="en-GB" dirty="0" smtClean="0"/>
              <a:t>the </a:t>
            </a:r>
            <a:r>
              <a:rPr lang="en-US" dirty="0" smtClean="0"/>
              <a:t>energy </a:t>
            </a:r>
            <a:r>
              <a:rPr lang="en-US" dirty="0"/>
              <a:t>requirement for metabolism in the brain is not </a:t>
            </a:r>
            <a:r>
              <a:rPr lang="en-US" dirty="0" smtClean="0"/>
              <a:t>met </a:t>
            </a:r>
            <a:r>
              <a:rPr lang="en-GB" dirty="0" smtClean="0"/>
              <a:t>and </a:t>
            </a:r>
            <a:r>
              <a:rPr lang="en-GB" dirty="0"/>
              <a:t>fish </a:t>
            </a:r>
            <a:r>
              <a:rPr lang="en-GB" dirty="0" smtClean="0"/>
              <a:t>die</a:t>
            </a:r>
          </a:p>
          <a:p>
            <a:r>
              <a:rPr lang="en-US" dirty="0"/>
              <a:t>Adult fish can live for several hours at </a:t>
            </a:r>
            <a:r>
              <a:rPr lang="en-US" dirty="0" smtClean="0"/>
              <a:t>DO concentrations </a:t>
            </a:r>
            <a:r>
              <a:rPr lang="en-US" dirty="0"/>
              <a:t>as low as 0.3–0.5 mg/L and fingerlings </a:t>
            </a:r>
            <a:r>
              <a:rPr lang="en-US" dirty="0" smtClean="0"/>
              <a:t>may survive </a:t>
            </a:r>
            <a:r>
              <a:rPr lang="en-US" dirty="0"/>
              <a:t>short exposure to lower concentrations</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952703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7696200" cy="4800599"/>
          </a:xfrm>
        </p:spPr>
        <p:txBody>
          <a:bodyPr>
            <a:normAutofit fontScale="55000" lnSpcReduction="20000"/>
          </a:bodyPr>
          <a:lstStyle/>
          <a:p>
            <a:pPr marL="109728" indent="0">
              <a:buNone/>
            </a:pPr>
            <a:r>
              <a:rPr lang="en-GB" sz="3200" b="1" dirty="0" smtClean="0"/>
              <a:t>3. Carbon </a:t>
            </a:r>
            <a:r>
              <a:rPr lang="en-GB" sz="3200" b="1" dirty="0"/>
              <a:t>dioxide</a:t>
            </a:r>
          </a:p>
          <a:p>
            <a:r>
              <a:rPr lang="en-US" sz="3300" dirty="0"/>
              <a:t>Carbon dioxide concentrations of more than about </a:t>
            </a:r>
            <a:r>
              <a:rPr lang="en-US" sz="3300" dirty="0" smtClean="0"/>
              <a:t>60–80 </a:t>
            </a:r>
            <a:r>
              <a:rPr lang="en-US" sz="3300" dirty="0"/>
              <a:t>mg/L have a </a:t>
            </a:r>
            <a:r>
              <a:rPr lang="en-US" sz="3300" dirty="0" smtClean="0"/>
              <a:t>narcotic effect  (</a:t>
            </a:r>
            <a:r>
              <a:rPr lang="en-GB" sz="3300" dirty="0"/>
              <a:t>Sedation or </a:t>
            </a:r>
            <a:r>
              <a:rPr lang="en-GB" sz="3300" dirty="0" smtClean="0"/>
              <a:t>drowsiness) </a:t>
            </a:r>
            <a:r>
              <a:rPr lang="en-US" sz="3300" dirty="0" smtClean="0"/>
              <a:t>on aquatic animals and higher </a:t>
            </a:r>
            <a:r>
              <a:rPr lang="en-US" sz="3300" dirty="0"/>
              <a:t>concentrations may cause </a:t>
            </a:r>
            <a:r>
              <a:rPr lang="en-US" sz="3300" dirty="0" smtClean="0"/>
              <a:t>death</a:t>
            </a:r>
          </a:p>
          <a:p>
            <a:r>
              <a:rPr lang="en-GB" sz="3300" dirty="0"/>
              <a:t>Lower </a:t>
            </a:r>
            <a:r>
              <a:rPr lang="en-GB" sz="3300" dirty="0" smtClean="0"/>
              <a:t>concentrations </a:t>
            </a:r>
            <a:r>
              <a:rPr lang="en-US" sz="3300" dirty="0" smtClean="0"/>
              <a:t>may </a:t>
            </a:r>
            <a:r>
              <a:rPr lang="en-US" sz="3300" dirty="0"/>
              <a:t>stress fish by interfering with respiration or </a:t>
            </a:r>
            <a:r>
              <a:rPr lang="en-US" sz="3300" dirty="0" smtClean="0"/>
              <a:t>by causing the </a:t>
            </a:r>
            <a:r>
              <a:rPr lang="en-US" sz="3300" dirty="0" smtClean="0">
                <a:solidFill>
                  <a:srgbClr val="FF0000"/>
                </a:solidFill>
              </a:rPr>
              <a:t>formation </a:t>
            </a:r>
            <a:r>
              <a:rPr lang="en-US" sz="3300" dirty="0">
                <a:solidFill>
                  <a:srgbClr val="FF0000"/>
                </a:solidFill>
              </a:rPr>
              <a:t>of calcareous deposits in the kidney.</a:t>
            </a:r>
          </a:p>
          <a:p>
            <a:r>
              <a:rPr lang="en-US" sz="3300" dirty="0"/>
              <a:t>High concentrations of dissolved carbon dioxide </a:t>
            </a:r>
            <a:r>
              <a:rPr lang="en-US" sz="3300" dirty="0" smtClean="0"/>
              <a:t>reduce carbon </a:t>
            </a:r>
            <a:r>
              <a:rPr lang="en-US" sz="3300" dirty="0"/>
              <a:t>dioxide excretion at fish gills </a:t>
            </a:r>
            <a:r>
              <a:rPr lang="en-US" sz="3300" dirty="0" smtClean="0"/>
              <a:t>cause </a:t>
            </a:r>
            <a:r>
              <a:rPr lang="en-US" sz="3300" dirty="0" smtClean="0">
                <a:solidFill>
                  <a:srgbClr val="FF0000"/>
                </a:solidFill>
              </a:rPr>
              <a:t>elevated levels </a:t>
            </a:r>
            <a:r>
              <a:rPr lang="en-US" sz="3300" dirty="0">
                <a:solidFill>
                  <a:srgbClr val="FF0000"/>
                </a:solidFill>
              </a:rPr>
              <a:t>of plasma carbon dioxide </a:t>
            </a:r>
            <a:r>
              <a:rPr lang="en-US" sz="3300" dirty="0"/>
              <a:t>and uncompensated </a:t>
            </a:r>
            <a:r>
              <a:rPr lang="en-US" sz="3300" dirty="0" smtClean="0"/>
              <a:t>respiratory acidosis</a:t>
            </a:r>
            <a:r>
              <a:rPr lang="en-US" sz="3300" dirty="0"/>
              <a:t>. </a:t>
            </a:r>
            <a:endParaRPr lang="en-US" sz="3300" dirty="0" smtClean="0"/>
          </a:p>
          <a:p>
            <a:r>
              <a:rPr lang="en-US" sz="3300" dirty="0" smtClean="0"/>
              <a:t>These </a:t>
            </a:r>
            <a:r>
              <a:rPr lang="en-US" sz="3300" dirty="0"/>
              <a:t>conditions decrease the affinity </a:t>
            </a:r>
            <a:r>
              <a:rPr lang="en-US" sz="3300" dirty="0" smtClean="0"/>
              <a:t>of hemoglobin </a:t>
            </a:r>
            <a:r>
              <a:rPr lang="en-US" sz="3300" dirty="0"/>
              <a:t>for oxygen and reduce oxygen uptake </a:t>
            </a:r>
            <a:r>
              <a:rPr lang="en-US" sz="3300" dirty="0" smtClean="0"/>
              <a:t>by blood </a:t>
            </a:r>
            <a:r>
              <a:rPr lang="en-US" sz="3300" dirty="0"/>
              <a:t>at the gills, even if DO concentrations are high</a:t>
            </a:r>
            <a:r>
              <a:rPr lang="en-US" sz="3300" dirty="0" smtClean="0"/>
              <a:t>.</a:t>
            </a:r>
          </a:p>
          <a:p>
            <a:r>
              <a:rPr lang="en-US" sz="3300" dirty="0"/>
              <a:t>In ponds, carbon dioxide concentrations may change </a:t>
            </a:r>
            <a:r>
              <a:rPr lang="en-US" sz="3300" dirty="0" smtClean="0"/>
              <a:t>by an </a:t>
            </a:r>
            <a:r>
              <a:rPr lang="en-US" sz="3300" dirty="0"/>
              <a:t>order of magnitude between night and </a:t>
            </a:r>
            <a:r>
              <a:rPr lang="en-US" sz="3300" dirty="0" smtClean="0"/>
              <a:t>day. If </a:t>
            </a:r>
            <a:r>
              <a:rPr lang="en-US" sz="3300" dirty="0"/>
              <a:t>DO concentrations are above about 5 </a:t>
            </a:r>
            <a:r>
              <a:rPr lang="en-US" sz="3300" dirty="0" smtClean="0"/>
              <a:t>mg/L, carbon </a:t>
            </a:r>
            <a:r>
              <a:rPr lang="en-US" sz="3300" dirty="0"/>
              <a:t>dioxide concentrations of at least 30 mg/L can </a:t>
            </a:r>
            <a:r>
              <a:rPr lang="en-US" sz="3300" dirty="0" smtClean="0"/>
              <a:t>be tolerated </a:t>
            </a:r>
            <a:r>
              <a:rPr lang="en-US" sz="3300" dirty="0"/>
              <a:t>by </a:t>
            </a:r>
            <a:r>
              <a:rPr lang="en-US" sz="3300" dirty="0" err="1"/>
              <a:t>warmwater</a:t>
            </a:r>
            <a:r>
              <a:rPr lang="en-US" sz="3300" dirty="0"/>
              <a:t> species. </a:t>
            </a:r>
            <a:endParaRPr lang="en-US" sz="3300" dirty="0" smtClean="0"/>
          </a:p>
          <a:p>
            <a:r>
              <a:rPr lang="en-US" sz="3300" dirty="0" smtClean="0">
                <a:solidFill>
                  <a:srgbClr val="FF0000"/>
                </a:solidFill>
              </a:rPr>
              <a:t>Nevertheless</a:t>
            </a:r>
            <a:r>
              <a:rPr lang="en-US" sz="3300" dirty="0">
                <a:solidFill>
                  <a:srgbClr val="FF0000"/>
                </a:solidFill>
              </a:rPr>
              <a:t>, fish </a:t>
            </a:r>
            <a:r>
              <a:rPr lang="en-US" sz="3300" dirty="0" smtClean="0">
                <a:solidFill>
                  <a:srgbClr val="FF0000"/>
                </a:solidFill>
              </a:rPr>
              <a:t>can sense </a:t>
            </a:r>
            <a:r>
              <a:rPr lang="en-US" sz="3300" dirty="0">
                <a:solidFill>
                  <a:srgbClr val="FF0000"/>
                </a:solidFill>
              </a:rPr>
              <a:t>small differences in carbon dioxide </a:t>
            </a:r>
            <a:r>
              <a:rPr lang="en-US" sz="3300" dirty="0" smtClean="0">
                <a:solidFill>
                  <a:srgbClr val="FF0000"/>
                </a:solidFill>
              </a:rPr>
              <a:t>concentrations and </a:t>
            </a:r>
            <a:r>
              <a:rPr lang="en-US" sz="3300" dirty="0">
                <a:solidFill>
                  <a:srgbClr val="FF0000"/>
                </a:solidFill>
              </a:rPr>
              <a:t>try to avoid areas with high concentrations</a:t>
            </a:r>
            <a:r>
              <a:rPr lang="en-US" sz="3300" dirty="0" smtClean="0">
                <a:solidFill>
                  <a:srgbClr val="FF0000"/>
                </a:solidFill>
              </a:rPr>
              <a:t>.</a:t>
            </a:r>
          </a:p>
        </p:txBody>
      </p:sp>
    </p:spTree>
    <p:extLst>
      <p:ext uri="{BB962C8B-B14F-4D97-AF65-F5344CB8AC3E}">
        <p14:creationId xmlns:p14="http://schemas.microsoft.com/office/powerpoint/2010/main" val="2044110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marL="109728" indent="0">
              <a:buNone/>
            </a:pPr>
            <a:r>
              <a:rPr lang="en-GB" sz="2400" b="1" dirty="0" smtClean="0"/>
              <a:t>4. Ammonia </a:t>
            </a:r>
            <a:r>
              <a:rPr lang="en-GB" sz="2400" b="1" dirty="0"/>
              <a:t>and </a:t>
            </a:r>
            <a:r>
              <a:rPr lang="en-GB" sz="2400" b="1" dirty="0" smtClean="0"/>
              <a:t>nitrite</a:t>
            </a:r>
          </a:p>
          <a:p>
            <a:r>
              <a:rPr lang="en-US" sz="1800" dirty="0"/>
              <a:t>Ammonia nitrogen exists in two forms, NH3 and </a:t>
            </a:r>
            <a:r>
              <a:rPr lang="en-US" sz="1800" dirty="0" smtClean="0"/>
              <a:t>NH4</a:t>
            </a:r>
            <a:r>
              <a:rPr lang="en-GB" sz="1800" dirty="0" smtClean="0"/>
              <a:t>+, in a </a:t>
            </a:r>
            <a:r>
              <a:rPr lang="en-GB" sz="1800" dirty="0"/>
              <a:t>pH- and temperature-dependent equilibrium</a:t>
            </a:r>
            <a:r>
              <a:rPr lang="en-GB" sz="1800" dirty="0" smtClean="0"/>
              <a:t>:</a:t>
            </a:r>
          </a:p>
          <a:p>
            <a:endParaRPr lang="en-GB" sz="1800" dirty="0"/>
          </a:p>
          <a:p>
            <a:endParaRPr lang="en-GB" sz="1800" dirty="0" smtClean="0"/>
          </a:p>
          <a:p>
            <a:r>
              <a:rPr lang="en-US" sz="2200" dirty="0"/>
              <a:t>As pH rises, un-ionized ammonia increases relative </a:t>
            </a:r>
            <a:r>
              <a:rPr lang="en-US" sz="2200" dirty="0" smtClean="0"/>
              <a:t>to ammonium</a:t>
            </a:r>
            <a:r>
              <a:rPr lang="en-US" sz="2200" dirty="0"/>
              <a:t>. </a:t>
            </a:r>
            <a:endParaRPr lang="en-US" sz="2200" dirty="0" smtClean="0"/>
          </a:p>
          <a:p>
            <a:r>
              <a:rPr lang="en-US" sz="2200" dirty="0" smtClean="0"/>
              <a:t>Water </a:t>
            </a:r>
            <a:r>
              <a:rPr lang="en-US" sz="2200" dirty="0"/>
              <a:t>temperature also causes an increase </a:t>
            </a:r>
            <a:r>
              <a:rPr lang="en-US" sz="2200" dirty="0" smtClean="0"/>
              <a:t>in the </a:t>
            </a:r>
            <a:r>
              <a:rPr lang="en-US" sz="2200" dirty="0"/>
              <a:t>proportion of un-ionized ammonia, but the effect </a:t>
            </a:r>
            <a:r>
              <a:rPr lang="en-US" sz="2200" dirty="0" smtClean="0"/>
              <a:t>of temperature </a:t>
            </a:r>
            <a:r>
              <a:rPr lang="en-US" sz="2200" dirty="0"/>
              <a:t>is less than that of </a:t>
            </a:r>
            <a:r>
              <a:rPr lang="en-US" sz="2200" dirty="0" err="1"/>
              <a:t>pH.</a:t>
            </a:r>
            <a:r>
              <a:rPr lang="en-US" sz="2200" dirty="0"/>
              <a:t> </a:t>
            </a:r>
            <a:endParaRPr lang="en-US" sz="2200" dirty="0" smtClean="0"/>
          </a:p>
          <a:p>
            <a:r>
              <a:rPr lang="en-US" sz="2200" dirty="0" smtClean="0"/>
              <a:t>The </a:t>
            </a:r>
            <a:r>
              <a:rPr lang="en-US" sz="2200" dirty="0"/>
              <a:t>common </a:t>
            </a:r>
            <a:r>
              <a:rPr lang="en-US" sz="2200" dirty="0" smtClean="0"/>
              <a:t>analytical procedures </a:t>
            </a:r>
            <a:r>
              <a:rPr lang="en-US" sz="2200" dirty="0"/>
              <a:t>for ammonia nitrogen measure </a:t>
            </a:r>
            <a:r>
              <a:rPr lang="en-US" sz="2200" dirty="0">
                <a:solidFill>
                  <a:srgbClr val="FF0000"/>
                </a:solidFill>
              </a:rPr>
              <a:t>total </a:t>
            </a:r>
            <a:r>
              <a:rPr lang="en-US" sz="2200" dirty="0" smtClean="0">
                <a:solidFill>
                  <a:srgbClr val="FF0000"/>
                </a:solidFill>
              </a:rPr>
              <a:t>ammonia nitrogen </a:t>
            </a:r>
            <a:r>
              <a:rPr lang="en-US" sz="2200" dirty="0">
                <a:solidFill>
                  <a:srgbClr val="FF0000"/>
                </a:solidFill>
              </a:rPr>
              <a:t>(TAN) which includes both NH3 and </a:t>
            </a:r>
            <a:r>
              <a:rPr lang="en-US" sz="2200" dirty="0" smtClean="0">
                <a:solidFill>
                  <a:srgbClr val="FF0000"/>
                </a:solidFill>
              </a:rPr>
              <a:t>NH4</a:t>
            </a:r>
            <a:r>
              <a:rPr lang="en-150" sz="2200" dirty="0" smtClean="0">
                <a:solidFill>
                  <a:srgbClr val="FF0000"/>
                </a:solidFill>
              </a:rPr>
              <a:t>+</a:t>
            </a:r>
            <a:r>
              <a:rPr lang="en-150" sz="2200" dirty="0" smtClean="0"/>
              <a:t>.</a:t>
            </a:r>
            <a:endParaRPr lang="en-GB" sz="2200" dirty="0" smtClean="0"/>
          </a:p>
          <a:p>
            <a:endParaRPr lang="en-GB" dirty="0"/>
          </a:p>
        </p:txBody>
      </p:sp>
      <p:pic>
        <p:nvPicPr>
          <p:cNvPr id="4" name="Picture 3"/>
          <p:cNvPicPr>
            <a:picLocks noChangeAspect="1"/>
          </p:cNvPicPr>
          <p:nvPr/>
        </p:nvPicPr>
        <p:blipFill>
          <a:blip r:embed="rId2"/>
          <a:stretch>
            <a:fillRect/>
          </a:stretch>
        </p:blipFill>
        <p:spPr>
          <a:xfrm>
            <a:off x="1433623" y="2133600"/>
            <a:ext cx="3138377" cy="533400"/>
          </a:xfrm>
          <a:prstGeom prst="rect">
            <a:avLst/>
          </a:prstGeom>
        </p:spPr>
      </p:pic>
    </p:spTree>
    <p:extLst>
      <p:ext uri="{BB962C8B-B14F-4D97-AF65-F5344CB8AC3E}">
        <p14:creationId xmlns:p14="http://schemas.microsoft.com/office/powerpoint/2010/main" val="2896568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77500" lnSpcReduction="20000"/>
          </a:bodyPr>
          <a:lstStyle/>
          <a:p>
            <a:r>
              <a:rPr lang="en-US" dirty="0"/>
              <a:t>The tolerance of aquatic organisms to ammonia </a:t>
            </a:r>
            <a:r>
              <a:rPr lang="en-US" dirty="0" smtClean="0"/>
              <a:t>varies with </a:t>
            </a:r>
            <a:r>
              <a:rPr lang="en-US" dirty="0"/>
              <a:t>species, physiological condition, and </a:t>
            </a:r>
            <a:r>
              <a:rPr lang="en-US" dirty="0" smtClean="0"/>
              <a:t>environmental factors</a:t>
            </a:r>
            <a:r>
              <a:rPr lang="en-US" dirty="0"/>
              <a:t>. </a:t>
            </a:r>
            <a:endParaRPr lang="en-US" dirty="0" smtClean="0"/>
          </a:p>
          <a:p>
            <a:r>
              <a:rPr lang="en-US" dirty="0" smtClean="0">
                <a:solidFill>
                  <a:srgbClr val="FF0000"/>
                </a:solidFill>
              </a:rPr>
              <a:t>Lethal </a:t>
            </a:r>
            <a:r>
              <a:rPr lang="en-US" dirty="0">
                <a:solidFill>
                  <a:srgbClr val="FF0000"/>
                </a:solidFill>
              </a:rPr>
              <a:t>concentrations to </a:t>
            </a:r>
            <a:r>
              <a:rPr lang="en-US" dirty="0" err="1">
                <a:solidFill>
                  <a:srgbClr val="FF0000"/>
                </a:solidFill>
              </a:rPr>
              <a:t>warmwater</a:t>
            </a:r>
            <a:r>
              <a:rPr lang="en-US" dirty="0">
                <a:solidFill>
                  <a:srgbClr val="FF0000"/>
                </a:solidFill>
              </a:rPr>
              <a:t> fish and </a:t>
            </a:r>
            <a:r>
              <a:rPr lang="en-US" dirty="0" smtClean="0">
                <a:solidFill>
                  <a:srgbClr val="FF0000"/>
                </a:solidFill>
              </a:rPr>
              <a:t>crustaceans for </a:t>
            </a:r>
            <a:r>
              <a:rPr lang="en-US" dirty="0">
                <a:solidFill>
                  <a:srgbClr val="FF0000"/>
                </a:solidFill>
              </a:rPr>
              <a:t>24–96 h exposure are between 0.4 and 2.0 </a:t>
            </a:r>
            <a:r>
              <a:rPr lang="en-US" dirty="0" smtClean="0">
                <a:solidFill>
                  <a:srgbClr val="FF0000"/>
                </a:solidFill>
              </a:rPr>
              <a:t>mg/L </a:t>
            </a:r>
            <a:r>
              <a:rPr lang="en-GB" dirty="0" smtClean="0">
                <a:solidFill>
                  <a:srgbClr val="FF0000"/>
                </a:solidFill>
              </a:rPr>
              <a:t>of </a:t>
            </a:r>
            <a:r>
              <a:rPr lang="en-GB" dirty="0">
                <a:solidFill>
                  <a:srgbClr val="FF0000"/>
                </a:solidFill>
              </a:rPr>
              <a:t>un-ionized ammonia</a:t>
            </a:r>
            <a:r>
              <a:rPr lang="en-GB" dirty="0" smtClean="0">
                <a:solidFill>
                  <a:srgbClr val="FF0000"/>
                </a:solidFill>
              </a:rPr>
              <a:t>.</a:t>
            </a:r>
          </a:p>
          <a:p>
            <a:r>
              <a:rPr lang="en-US" dirty="0"/>
              <a:t>TAN toxicity to fish and other aquatic creatures is </a:t>
            </a:r>
            <a:r>
              <a:rPr lang="en-US" dirty="0" smtClean="0"/>
              <a:t>attributed </a:t>
            </a:r>
            <a:r>
              <a:rPr lang="en-GB" dirty="0" smtClean="0"/>
              <a:t>primarily </a:t>
            </a:r>
            <a:r>
              <a:rPr lang="en-GB" dirty="0"/>
              <a:t>to </a:t>
            </a:r>
            <a:r>
              <a:rPr lang="en-GB" dirty="0" smtClean="0"/>
              <a:t>NH3. </a:t>
            </a:r>
            <a:r>
              <a:rPr lang="en-US" dirty="0" smtClean="0"/>
              <a:t>As </a:t>
            </a:r>
            <a:r>
              <a:rPr lang="en-US" dirty="0"/>
              <a:t>ammonia concentration in </a:t>
            </a:r>
            <a:r>
              <a:rPr lang="en-US" dirty="0" smtClean="0"/>
              <a:t>water increases</a:t>
            </a:r>
            <a:r>
              <a:rPr lang="en-US" dirty="0"/>
              <a:t>, ammonia excretion by aquatic organisms </a:t>
            </a:r>
            <a:r>
              <a:rPr lang="en-US" dirty="0" smtClean="0"/>
              <a:t>diminishes, and </a:t>
            </a:r>
            <a:r>
              <a:rPr lang="en-US" dirty="0"/>
              <a:t>levels of ammonia in blood and other </a:t>
            </a:r>
            <a:r>
              <a:rPr lang="en-US" dirty="0" smtClean="0"/>
              <a:t>tissues </a:t>
            </a:r>
            <a:r>
              <a:rPr lang="en-GB" dirty="0" smtClean="0"/>
              <a:t>increase.</a:t>
            </a:r>
          </a:p>
          <a:p>
            <a:r>
              <a:rPr lang="en-US" dirty="0"/>
              <a:t>The result is an elevation in blood pH and </a:t>
            </a:r>
            <a:r>
              <a:rPr lang="en-US" dirty="0" smtClean="0"/>
              <a:t>adverse effects </a:t>
            </a:r>
            <a:r>
              <a:rPr lang="en-US" dirty="0"/>
              <a:t>on enzyme-catalyzed reactions and membrane stability.</a:t>
            </a:r>
          </a:p>
          <a:p>
            <a:r>
              <a:rPr lang="en-US" dirty="0"/>
              <a:t>Ammonia increases oxygen consumption by </a:t>
            </a:r>
            <a:r>
              <a:rPr lang="en-US" dirty="0" smtClean="0"/>
              <a:t>tissues, damages </a:t>
            </a:r>
            <a:r>
              <a:rPr lang="en-US" dirty="0"/>
              <a:t>gills, and reduces the ability of blood to </a:t>
            </a:r>
            <a:r>
              <a:rPr lang="en-US" dirty="0" smtClean="0"/>
              <a:t>transport oxygen</a:t>
            </a:r>
            <a:r>
              <a:rPr lang="en-US" dirty="0"/>
              <a:t>. Its toxicity is usually </a:t>
            </a:r>
            <a:r>
              <a:rPr lang="en-US" dirty="0">
                <a:solidFill>
                  <a:srgbClr val="FF0000"/>
                </a:solidFill>
              </a:rPr>
              <a:t>expressed by </a:t>
            </a:r>
            <a:r>
              <a:rPr lang="en-US" dirty="0" smtClean="0">
                <a:solidFill>
                  <a:srgbClr val="FF0000"/>
                </a:solidFill>
              </a:rPr>
              <a:t>a reduced growth </a:t>
            </a:r>
            <a:r>
              <a:rPr lang="en-GB" dirty="0" smtClean="0">
                <a:solidFill>
                  <a:srgbClr val="FF0000"/>
                </a:solidFill>
              </a:rPr>
              <a:t>rate </a:t>
            </a:r>
            <a:r>
              <a:rPr lang="en-GB" dirty="0">
                <a:solidFill>
                  <a:srgbClr val="FF0000"/>
                </a:solidFill>
              </a:rPr>
              <a:t>instead of </a:t>
            </a:r>
            <a:r>
              <a:rPr lang="en-GB" dirty="0" smtClean="0">
                <a:solidFill>
                  <a:srgbClr val="FF0000"/>
                </a:solidFill>
              </a:rPr>
              <a:t>mortality</a:t>
            </a:r>
          </a:p>
          <a:p>
            <a:r>
              <a:rPr lang="en-GB" dirty="0"/>
              <a:t>However, disease </a:t>
            </a:r>
            <a:r>
              <a:rPr lang="en-GB" dirty="0" smtClean="0"/>
              <a:t>susceptibility </a:t>
            </a:r>
            <a:r>
              <a:rPr lang="en-US" dirty="0" smtClean="0"/>
              <a:t>also </a:t>
            </a:r>
            <a:r>
              <a:rPr lang="en-US" dirty="0"/>
              <a:t>increases in organisms exposed to </a:t>
            </a:r>
            <a:r>
              <a:rPr lang="en-US" dirty="0" err="1"/>
              <a:t>sublethal</a:t>
            </a:r>
            <a:r>
              <a:rPr lang="en-US" dirty="0"/>
              <a:t> </a:t>
            </a:r>
            <a:r>
              <a:rPr lang="en-US" dirty="0" smtClean="0"/>
              <a:t>concentrations </a:t>
            </a:r>
            <a:r>
              <a:rPr lang="en-GB" dirty="0" smtClean="0"/>
              <a:t>of </a:t>
            </a:r>
            <a:r>
              <a:rPr lang="en-GB" dirty="0"/>
              <a:t>ammonia.</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538464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Nitrite-nitrogen, NO2-N, may accumulate to </a:t>
            </a:r>
            <a:r>
              <a:rPr lang="en-US" dirty="0" smtClean="0"/>
              <a:t>concentrations of </a:t>
            </a:r>
            <a:r>
              <a:rPr lang="en-US" dirty="0"/>
              <a:t>1–10 mg/L or more in water of aquaculture </a:t>
            </a:r>
            <a:r>
              <a:rPr lang="en-US" dirty="0" smtClean="0"/>
              <a:t>systems under </a:t>
            </a:r>
            <a:r>
              <a:rPr lang="en-US" dirty="0"/>
              <a:t>certain </a:t>
            </a:r>
            <a:r>
              <a:rPr lang="en-US" dirty="0" smtClean="0"/>
              <a:t>conditions.</a:t>
            </a:r>
          </a:p>
          <a:p>
            <a:r>
              <a:rPr lang="en-US" dirty="0" smtClean="0"/>
              <a:t>When </a:t>
            </a:r>
            <a:r>
              <a:rPr lang="en-US" dirty="0" smtClean="0">
                <a:solidFill>
                  <a:srgbClr val="FF0000"/>
                </a:solidFill>
              </a:rPr>
              <a:t>fish absorb nitrite, it </a:t>
            </a:r>
            <a:r>
              <a:rPr lang="en-US" dirty="0">
                <a:solidFill>
                  <a:srgbClr val="FF0000"/>
                </a:solidFill>
              </a:rPr>
              <a:t>oxidizes ferrous iron in hemoglobin</a:t>
            </a:r>
            <a:r>
              <a:rPr lang="en-US" dirty="0"/>
              <a:t> to ferric iron to </a:t>
            </a:r>
            <a:r>
              <a:rPr lang="en-US" dirty="0" smtClean="0"/>
              <a:t>form </a:t>
            </a:r>
            <a:r>
              <a:rPr lang="en-US" dirty="0" err="1" smtClean="0"/>
              <a:t>methemoglobin</a:t>
            </a:r>
            <a:r>
              <a:rPr lang="en-US" dirty="0" smtClean="0"/>
              <a:t> </a:t>
            </a:r>
            <a:r>
              <a:rPr lang="en-US" dirty="0"/>
              <a:t>that is not capable of combining </a:t>
            </a:r>
            <a:r>
              <a:rPr lang="en-US" dirty="0" smtClean="0"/>
              <a:t>with oxygen</a:t>
            </a:r>
            <a:r>
              <a:rPr lang="en-US" dirty="0"/>
              <a:t>. </a:t>
            </a:r>
            <a:endParaRPr lang="en-US" dirty="0" smtClean="0"/>
          </a:p>
          <a:p>
            <a:r>
              <a:rPr lang="en-US" dirty="0" smtClean="0"/>
              <a:t>Blood </a:t>
            </a:r>
            <a:r>
              <a:rPr lang="en-US" dirty="0"/>
              <a:t>containing significant amounts of </a:t>
            </a:r>
            <a:r>
              <a:rPr lang="en-US" dirty="0" err="1" smtClean="0"/>
              <a:t>methemoglobin</a:t>
            </a:r>
            <a:r>
              <a:rPr lang="en-US" dirty="0"/>
              <a:t> </a:t>
            </a:r>
            <a:r>
              <a:rPr lang="en-US" dirty="0" smtClean="0"/>
              <a:t>is </a:t>
            </a:r>
            <a:r>
              <a:rPr lang="en-US" dirty="0"/>
              <a:t>brown, so nitrite poisoning is </a:t>
            </a:r>
            <a:r>
              <a:rPr lang="en-US" dirty="0" smtClean="0"/>
              <a:t>commonly </a:t>
            </a:r>
            <a:r>
              <a:rPr lang="en-GB" dirty="0" smtClean="0"/>
              <a:t>called </a:t>
            </a:r>
            <a:r>
              <a:rPr lang="en-GB" dirty="0">
                <a:solidFill>
                  <a:srgbClr val="FF0000"/>
                </a:solidFill>
              </a:rPr>
              <a:t>“brown blood disease</a:t>
            </a:r>
            <a:r>
              <a:rPr lang="en-GB" dirty="0"/>
              <a:t>.”</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939729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dirty="0" smtClean="0"/>
              <a:t>5. Total </a:t>
            </a:r>
            <a:r>
              <a:rPr lang="en-US" b="1" dirty="0"/>
              <a:t>alkalinity and total </a:t>
            </a:r>
            <a:r>
              <a:rPr lang="en-US" b="1" dirty="0" smtClean="0"/>
              <a:t>hardness</a:t>
            </a:r>
          </a:p>
          <a:p>
            <a:r>
              <a:rPr lang="en-US" dirty="0"/>
              <a:t>Total alkalinity results primarily from bicarbonate </a:t>
            </a:r>
            <a:r>
              <a:rPr lang="en-US" dirty="0" smtClean="0"/>
              <a:t>in waters </a:t>
            </a:r>
            <a:r>
              <a:rPr lang="en-US" dirty="0"/>
              <a:t>for aquaculture, and fish have no direct </a:t>
            </a:r>
            <a:r>
              <a:rPr lang="en-US" dirty="0" smtClean="0"/>
              <a:t>requirement </a:t>
            </a:r>
            <a:r>
              <a:rPr lang="en-GB" dirty="0" smtClean="0"/>
              <a:t>for </a:t>
            </a:r>
            <a:r>
              <a:rPr lang="en-GB" dirty="0" smtClean="0">
                <a:solidFill>
                  <a:srgbClr val="FF0000"/>
                </a:solidFill>
              </a:rPr>
              <a:t>bicarbonate.</a:t>
            </a:r>
          </a:p>
          <a:p>
            <a:r>
              <a:rPr lang="en-US" dirty="0">
                <a:solidFill>
                  <a:srgbClr val="FF0000"/>
                </a:solidFill>
              </a:rPr>
              <a:t>There is evidence that crustaceans </a:t>
            </a:r>
            <a:r>
              <a:rPr lang="en-US" dirty="0" smtClean="0">
                <a:solidFill>
                  <a:srgbClr val="FF0000"/>
                </a:solidFill>
              </a:rPr>
              <a:t>need bicarbonate </a:t>
            </a:r>
            <a:r>
              <a:rPr lang="en-US" dirty="0">
                <a:solidFill>
                  <a:srgbClr val="FF0000"/>
                </a:solidFill>
              </a:rPr>
              <a:t>when </a:t>
            </a:r>
            <a:r>
              <a:rPr lang="en-US" dirty="0" err="1">
                <a:solidFill>
                  <a:srgbClr val="FF0000"/>
                </a:solidFill>
              </a:rPr>
              <a:t>moulting</a:t>
            </a:r>
            <a:r>
              <a:rPr lang="en-US" dirty="0">
                <a:solidFill>
                  <a:srgbClr val="FF0000"/>
                </a:solidFill>
              </a:rPr>
              <a:t>, and 75–100 mg/L is </a:t>
            </a:r>
            <a:r>
              <a:rPr lang="en-US" dirty="0" smtClean="0">
                <a:solidFill>
                  <a:srgbClr val="FF0000"/>
                </a:solidFill>
              </a:rPr>
              <a:t>considered </a:t>
            </a:r>
            <a:r>
              <a:rPr lang="en-GB" dirty="0" smtClean="0">
                <a:solidFill>
                  <a:srgbClr val="FF0000"/>
                </a:solidFill>
              </a:rPr>
              <a:t>sufficient </a:t>
            </a:r>
            <a:r>
              <a:rPr lang="en-GB" dirty="0">
                <a:solidFill>
                  <a:srgbClr val="FF0000"/>
                </a:solidFill>
              </a:rPr>
              <a:t>for this purpose</a:t>
            </a:r>
            <a:r>
              <a:rPr lang="en-GB" dirty="0" smtClean="0">
                <a:solidFill>
                  <a:srgbClr val="FF0000"/>
                </a:solidFill>
              </a:rPr>
              <a:t>.</a:t>
            </a:r>
          </a:p>
          <a:p>
            <a:r>
              <a:rPr lang="en-US" dirty="0"/>
              <a:t>Waters with low total </a:t>
            </a:r>
            <a:r>
              <a:rPr lang="en-US" dirty="0" smtClean="0"/>
              <a:t>alkalinity are </a:t>
            </a:r>
            <a:r>
              <a:rPr lang="en-US" dirty="0"/>
              <a:t>poorly buffered and the availability of </a:t>
            </a:r>
            <a:r>
              <a:rPr lang="en-US" dirty="0" smtClean="0"/>
              <a:t>carbon </a:t>
            </a:r>
            <a:r>
              <a:rPr lang="en-GB" dirty="0" smtClean="0"/>
              <a:t>dioxide </a:t>
            </a:r>
            <a:r>
              <a:rPr lang="en-GB" dirty="0"/>
              <a:t>is limited</a:t>
            </a:r>
            <a:r>
              <a:rPr lang="en-GB" dirty="0" smtClean="0"/>
              <a:t>.</a:t>
            </a:r>
          </a:p>
          <a:p>
            <a:r>
              <a:rPr lang="en-US" dirty="0"/>
              <a:t>Waters containing 50 mg/L or more </a:t>
            </a:r>
            <a:r>
              <a:rPr lang="en-US" dirty="0" smtClean="0"/>
              <a:t>total alkalinity </a:t>
            </a:r>
            <a:r>
              <a:rPr lang="en-US" dirty="0"/>
              <a:t>have more stable water quality and are </a:t>
            </a:r>
            <a:r>
              <a:rPr lang="en-US" dirty="0" smtClean="0"/>
              <a:t>more </a:t>
            </a:r>
            <a:r>
              <a:rPr lang="en-US" dirty="0"/>
              <a:t>productive than waters of lower total alkalinity. </a:t>
            </a:r>
            <a:endParaRPr lang="en-US" dirty="0" smtClean="0"/>
          </a:p>
          <a:p>
            <a:r>
              <a:rPr lang="en-US" dirty="0" smtClean="0">
                <a:solidFill>
                  <a:srgbClr val="FF0000"/>
                </a:solidFill>
              </a:rPr>
              <a:t>Waters</a:t>
            </a:r>
            <a:r>
              <a:rPr lang="en-US" dirty="0">
                <a:solidFill>
                  <a:srgbClr val="FF0000"/>
                </a:solidFill>
              </a:rPr>
              <a:t> </a:t>
            </a:r>
            <a:r>
              <a:rPr lang="en-US" dirty="0" smtClean="0">
                <a:solidFill>
                  <a:srgbClr val="FF0000"/>
                </a:solidFill>
              </a:rPr>
              <a:t>with </a:t>
            </a:r>
            <a:r>
              <a:rPr lang="en-US" dirty="0">
                <a:solidFill>
                  <a:srgbClr val="FF0000"/>
                </a:solidFill>
              </a:rPr>
              <a:t>total alkalinity more than 200–300 mg/L may </a:t>
            </a:r>
            <a:r>
              <a:rPr lang="en-US" dirty="0" smtClean="0">
                <a:solidFill>
                  <a:srgbClr val="FF0000"/>
                </a:solidFill>
              </a:rPr>
              <a:t>have high </a:t>
            </a:r>
            <a:r>
              <a:rPr lang="en-US" dirty="0">
                <a:solidFill>
                  <a:srgbClr val="FF0000"/>
                </a:solidFill>
              </a:rPr>
              <a:t>pH and low availability of phosphorus</a:t>
            </a:r>
            <a:r>
              <a:rPr lang="en-US" dirty="0" smtClean="0">
                <a:solidFill>
                  <a:srgbClr val="FF0000"/>
                </a:solidFill>
              </a:rPr>
              <a:t>.</a:t>
            </a:r>
          </a:p>
          <a:p>
            <a:r>
              <a:rPr lang="en-US" dirty="0"/>
              <a:t>Calcium is a major contributor to total hardness in </a:t>
            </a:r>
            <a:r>
              <a:rPr lang="en-US" dirty="0" smtClean="0"/>
              <a:t>freshwater and </a:t>
            </a:r>
            <a:r>
              <a:rPr lang="en-US" dirty="0"/>
              <a:t>low hardness is an indicator of low </a:t>
            </a:r>
            <a:r>
              <a:rPr lang="en-US" dirty="0" smtClean="0"/>
              <a:t>calcium </a:t>
            </a:r>
            <a:r>
              <a:rPr lang="en-GB" dirty="0" smtClean="0"/>
              <a:t>concentration</a:t>
            </a:r>
            <a:r>
              <a:rPr lang="en-GB" dirty="0"/>
              <a:t>.</a:t>
            </a:r>
            <a:endParaRPr lang="en-GB" dirty="0">
              <a:solidFill>
                <a:srgbClr val="FF0000"/>
              </a:solidFill>
            </a:endParaRPr>
          </a:p>
        </p:txBody>
      </p:sp>
    </p:spTree>
    <p:extLst>
      <p:ext uri="{BB962C8B-B14F-4D97-AF65-F5344CB8AC3E}">
        <p14:creationId xmlns:p14="http://schemas.microsoft.com/office/powerpoint/2010/main" val="2204183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081271"/>
          </a:xfrm>
          <a:ln w="28575"/>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109728" indent="0">
              <a:buNone/>
            </a:pPr>
            <a:r>
              <a:rPr lang="en-GB" b="1" dirty="0" smtClean="0"/>
              <a:t>1. Pollution and turbidity</a:t>
            </a:r>
          </a:p>
          <a:p>
            <a:r>
              <a:rPr lang="en-US" dirty="0"/>
              <a:t>High turbidity in surface water is common where </a:t>
            </a:r>
            <a:r>
              <a:rPr lang="en-US" dirty="0" smtClean="0"/>
              <a:t>agriculture, logging</a:t>
            </a:r>
            <a:r>
              <a:rPr lang="en-US" dirty="0"/>
              <a:t>, </a:t>
            </a:r>
            <a:r>
              <a:rPr lang="en-US" dirty="0" smtClean="0"/>
              <a:t>mining, </a:t>
            </a:r>
            <a:r>
              <a:rPr lang="en-US" dirty="0"/>
              <a:t>or other activities have </a:t>
            </a:r>
            <a:r>
              <a:rPr lang="en-US" dirty="0" smtClean="0"/>
              <a:t>disturbed soils in </a:t>
            </a:r>
            <a:r>
              <a:rPr lang="en-US" dirty="0"/>
              <a:t>the catchment area. </a:t>
            </a:r>
            <a:endParaRPr lang="en-US" dirty="0" smtClean="0"/>
          </a:p>
          <a:p>
            <a:r>
              <a:rPr lang="en-US" dirty="0" smtClean="0"/>
              <a:t>Water </a:t>
            </a:r>
            <a:r>
              <a:rPr lang="en-US" dirty="0"/>
              <a:t>from agricultural </a:t>
            </a:r>
            <a:r>
              <a:rPr lang="en-US" dirty="0" smtClean="0"/>
              <a:t>areas may </a:t>
            </a:r>
            <a:r>
              <a:rPr lang="en-US" dirty="0"/>
              <a:t>be contaminated with pesticides. Pollution </a:t>
            </a:r>
            <a:r>
              <a:rPr lang="en-US" dirty="0" smtClean="0"/>
              <a:t>from domestic </a:t>
            </a:r>
            <a:r>
              <a:rPr lang="en-US" dirty="0"/>
              <a:t>and municipal sources has high </a:t>
            </a:r>
            <a:r>
              <a:rPr lang="en-US" dirty="0" smtClean="0"/>
              <a:t>concentrations of </a:t>
            </a:r>
            <a:r>
              <a:rPr lang="en-US" dirty="0"/>
              <a:t>nutrients and organic matter. Industrial pollution can </a:t>
            </a:r>
            <a:r>
              <a:rPr lang="en-US" dirty="0" smtClean="0"/>
              <a:t>be a </a:t>
            </a:r>
            <a:r>
              <a:rPr lang="en-US" dirty="0"/>
              <a:t>source of heavy metals, potentially toxic inorganic </a:t>
            </a:r>
            <a:r>
              <a:rPr lang="en-US" dirty="0" smtClean="0"/>
              <a:t>and organic </a:t>
            </a:r>
            <a:r>
              <a:rPr lang="en-US" dirty="0"/>
              <a:t>chemicals, organic matter, and acids and bases.</a:t>
            </a:r>
          </a:p>
          <a:p>
            <a:r>
              <a:rPr lang="en-US" dirty="0"/>
              <a:t>Limitations from turbidity and acidity can usually </a:t>
            </a:r>
            <a:r>
              <a:rPr lang="en-US" dirty="0" smtClean="0"/>
              <a:t>be corrected </a:t>
            </a:r>
            <a:r>
              <a:rPr lang="en-US" dirty="0"/>
              <a:t>at aquaculture facilities, but little can be </a:t>
            </a:r>
            <a:r>
              <a:rPr lang="en-US" dirty="0" smtClean="0"/>
              <a:t>done at </a:t>
            </a:r>
            <a:r>
              <a:rPr lang="en-US" dirty="0"/>
              <a:t>the farm level to mitigate other types of pollution </a:t>
            </a:r>
            <a:r>
              <a:rPr lang="en-US" dirty="0" smtClean="0"/>
              <a:t>in </a:t>
            </a:r>
            <a:r>
              <a:rPr lang="en-GB" dirty="0" smtClean="0"/>
              <a:t>source </a:t>
            </a:r>
            <a:r>
              <a:rPr lang="en-GB" dirty="0"/>
              <a:t>water</a:t>
            </a:r>
            <a:r>
              <a:rPr lang="en-GB" dirty="0" smtClean="0"/>
              <a:t>.</a:t>
            </a:r>
          </a:p>
          <a:p>
            <a:r>
              <a:rPr lang="en-US" dirty="0"/>
              <a:t>Turbidity from suspended soil particles can best be </a:t>
            </a:r>
            <a:r>
              <a:rPr lang="en-US" dirty="0" smtClean="0"/>
              <a:t>corrected by </a:t>
            </a:r>
            <a:r>
              <a:rPr lang="en-US" dirty="0"/>
              <a:t>eliminating the source of the turbidity on </a:t>
            </a:r>
            <a:r>
              <a:rPr lang="en-US" dirty="0" smtClean="0"/>
              <a:t>the catchment</a:t>
            </a:r>
            <a:r>
              <a:rPr lang="en-US" dirty="0"/>
              <a:t>. If this cannot be done, a settling basin may </a:t>
            </a:r>
            <a:r>
              <a:rPr lang="en-US" dirty="0" smtClean="0"/>
              <a:t>be constructed </a:t>
            </a:r>
            <a:r>
              <a:rPr lang="en-US" dirty="0"/>
              <a:t>to remove suspended soil particles from </a:t>
            </a:r>
            <a:r>
              <a:rPr lang="en-US" dirty="0" smtClean="0"/>
              <a:t>water before </a:t>
            </a:r>
            <a:r>
              <a:rPr lang="en-US" dirty="0"/>
              <a:t>it enters production units</a:t>
            </a:r>
            <a:endParaRPr lang="en-GB" dirty="0"/>
          </a:p>
        </p:txBody>
      </p:sp>
      <p:sp>
        <p:nvSpPr>
          <p:cNvPr id="3" name="Title 2"/>
          <p:cNvSpPr>
            <a:spLocks noGrp="1"/>
          </p:cNvSpPr>
          <p:nvPr>
            <p:ph type="title"/>
          </p:nvPr>
        </p:nvSpPr>
        <p:spPr>
          <a:xfrm>
            <a:off x="443345" y="338328"/>
            <a:ext cx="8229600" cy="1143000"/>
          </a:xfrm>
        </p:spPr>
        <p:txBody>
          <a:bodyPr>
            <a:normAutofit/>
          </a:bodyPr>
          <a:lstStyle/>
          <a:p>
            <a:pPr algn="ctr"/>
            <a:r>
              <a:rPr lang="en-GB" sz="3200" dirty="0"/>
              <a:t>WATER QUALITY MANAGEMENT</a:t>
            </a:r>
          </a:p>
        </p:txBody>
      </p:sp>
    </p:spTree>
    <p:extLst>
      <p:ext uri="{BB962C8B-B14F-4D97-AF65-F5344CB8AC3E}">
        <p14:creationId xmlns:p14="http://schemas.microsoft.com/office/powerpoint/2010/main" val="2347497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5071872"/>
          </a:xfrm>
        </p:spPr>
        <p:txBody>
          <a:bodyPr>
            <a:normAutofit fontScale="77500" lnSpcReduction="20000"/>
          </a:bodyPr>
          <a:lstStyle/>
          <a:p>
            <a:r>
              <a:rPr lang="en-US" b="1" dirty="0"/>
              <a:t>Liming of acidic, low-alkalinity </a:t>
            </a:r>
            <a:r>
              <a:rPr lang="en-US" b="1" dirty="0" smtClean="0"/>
              <a:t>water</a:t>
            </a:r>
          </a:p>
          <a:p>
            <a:r>
              <a:rPr lang="en-US" dirty="0"/>
              <a:t>Ponds built in areas with </a:t>
            </a:r>
            <a:r>
              <a:rPr lang="en-US" dirty="0">
                <a:solidFill>
                  <a:srgbClr val="FF0000"/>
                </a:solidFill>
              </a:rPr>
              <a:t>acidic-sulfate soils </a:t>
            </a:r>
            <a:r>
              <a:rPr lang="en-US" dirty="0"/>
              <a:t>may </a:t>
            </a:r>
            <a:r>
              <a:rPr lang="en-US" dirty="0" smtClean="0"/>
              <a:t>have waters </a:t>
            </a:r>
            <a:r>
              <a:rPr lang="en-US" dirty="0"/>
              <a:t>with pH values so low that culture species will </a:t>
            </a:r>
            <a:r>
              <a:rPr lang="en-US" dirty="0" smtClean="0"/>
              <a:t>not survive </a:t>
            </a:r>
            <a:r>
              <a:rPr lang="en-US" dirty="0"/>
              <a:t>or, if they survive, they will not grow </a:t>
            </a:r>
            <a:r>
              <a:rPr lang="en-US" dirty="0" smtClean="0"/>
              <a:t>well</a:t>
            </a:r>
          </a:p>
          <a:p>
            <a:r>
              <a:rPr lang="en-US" dirty="0"/>
              <a:t>However, it is best to avoid </a:t>
            </a:r>
            <a:r>
              <a:rPr lang="en-US" dirty="0" smtClean="0"/>
              <a:t>using sites </a:t>
            </a:r>
            <a:r>
              <a:rPr lang="en-US" dirty="0"/>
              <a:t>with potential acid-sulfate soils for aquaculture</a:t>
            </a:r>
            <a:r>
              <a:rPr lang="en-US" dirty="0" smtClean="0"/>
              <a:t>.</a:t>
            </a:r>
          </a:p>
          <a:p>
            <a:r>
              <a:rPr lang="en-US" dirty="0"/>
              <a:t>The more common acidity problem occurs in </a:t>
            </a:r>
            <a:r>
              <a:rPr lang="en-US" dirty="0" smtClean="0"/>
              <a:t>ponds constructed </a:t>
            </a:r>
            <a:r>
              <a:rPr lang="en-US" dirty="0"/>
              <a:t>on soils with a high concentration of </a:t>
            </a:r>
            <a:r>
              <a:rPr lang="en-US" dirty="0" smtClean="0"/>
              <a:t>exchangeable aluminum</a:t>
            </a:r>
            <a:r>
              <a:rPr lang="en-US" dirty="0"/>
              <a:t>. Waters in such ponds have pH of </a:t>
            </a:r>
            <a:r>
              <a:rPr lang="en-US" dirty="0" smtClean="0"/>
              <a:t>5.5–6.5 and </a:t>
            </a:r>
            <a:r>
              <a:rPr lang="en-US" dirty="0"/>
              <a:t>alkalinity below 20 mg/L</a:t>
            </a:r>
            <a:r>
              <a:rPr lang="en-US" dirty="0" smtClean="0"/>
              <a:t>.</a:t>
            </a:r>
          </a:p>
          <a:p>
            <a:r>
              <a:rPr lang="en-US" dirty="0"/>
              <a:t>Liming materials increase the pH of bottom soils </a:t>
            </a:r>
            <a:r>
              <a:rPr lang="en-US" dirty="0" smtClean="0"/>
              <a:t>and elevate </a:t>
            </a:r>
            <a:r>
              <a:rPr lang="en-US" dirty="0"/>
              <a:t>alkalinity and hardness in water. </a:t>
            </a:r>
            <a:endParaRPr lang="en-US" dirty="0" smtClean="0"/>
          </a:p>
          <a:p>
            <a:r>
              <a:rPr lang="en-US" dirty="0" smtClean="0"/>
              <a:t>These changes improve </a:t>
            </a:r>
            <a:r>
              <a:rPr lang="en-US" dirty="0"/>
              <a:t>conditions for microbial activity and growth </a:t>
            </a:r>
            <a:r>
              <a:rPr lang="en-US" dirty="0" smtClean="0"/>
              <a:t>of benthic </a:t>
            </a:r>
            <a:r>
              <a:rPr lang="en-US" dirty="0"/>
              <a:t>animals; increase the availability of </a:t>
            </a:r>
            <a:r>
              <a:rPr lang="en-US" dirty="0" smtClean="0"/>
              <a:t>carbon dioxide</a:t>
            </a:r>
            <a:r>
              <a:rPr lang="en-US" dirty="0"/>
              <a:t>, phosphorus, and other nutrients; enhance </a:t>
            </a:r>
            <a:r>
              <a:rPr lang="en-US" dirty="0" smtClean="0"/>
              <a:t>phytoplankton growth</a:t>
            </a:r>
            <a:r>
              <a:rPr lang="en-US" dirty="0"/>
              <a:t>; and improve the survival and growth </a:t>
            </a:r>
            <a:r>
              <a:rPr lang="en-US" dirty="0" smtClean="0"/>
              <a:t>of </a:t>
            </a:r>
            <a:r>
              <a:rPr lang="en-GB" dirty="0" smtClean="0"/>
              <a:t>the </a:t>
            </a:r>
            <a:r>
              <a:rPr lang="en-GB" dirty="0" err="1"/>
              <a:t>aquacultural</a:t>
            </a:r>
            <a:r>
              <a:rPr lang="en-GB" dirty="0"/>
              <a:t> crop.</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096628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most common liming materials are </a:t>
            </a:r>
            <a:r>
              <a:rPr lang="en-US" dirty="0" smtClean="0"/>
              <a:t>agricultural limestone</a:t>
            </a:r>
            <a:r>
              <a:rPr lang="en-US" dirty="0"/>
              <a:t>, burnt lime, and hydrated lime</a:t>
            </a:r>
            <a:r>
              <a:rPr lang="en-US" dirty="0" smtClean="0"/>
              <a:t>.</a:t>
            </a:r>
          </a:p>
          <a:p>
            <a:r>
              <a:rPr lang="en-GB" dirty="0"/>
              <a:t>Agricultural limestone neutralizes acidity with </a:t>
            </a:r>
            <a:r>
              <a:rPr lang="en-GB" dirty="0" smtClean="0"/>
              <a:t>release </a:t>
            </a:r>
            <a:r>
              <a:rPr lang="en-US" dirty="0" smtClean="0"/>
              <a:t>of </a:t>
            </a:r>
            <a:r>
              <a:rPr lang="en-US" dirty="0"/>
              <a:t>calcium to calcium ions, carbon dioxide, and </a:t>
            </a:r>
            <a:r>
              <a:rPr lang="en-US" dirty="0" smtClean="0"/>
              <a:t>water</a:t>
            </a:r>
          </a:p>
          <a:p>
            <a:r>
              <a:rPr lang="en-US" dirty="0"/>
              <a:t>Ponds with total alkalinity below 50–60 mg/L must </a:t>
            </a:r>
            <a:r>
              <a:rPr lang="en-US" dirty="0" smtClean="0"/>
              <a:t>be limed</a:t>
            </a:r>
            <a:r>
              <a:rPr lang="en-US" dirty="0"/>
              <a:t>. </a:t>
            </a:r>
            <a:endParaRPr lang="en-US" dirty="0" smtClean="0"/>
          </a:p>
          <a:p>
            <a:r>
              <a:rPr lang="en-US" dirty="0" smtClean="0"/>
              <a:t>The </a:t>
            </a:r>
            <a:r>
              <a:rPr lang="en-US" dirty="0"/>
              <a:t>liming rate </a:t>
            </a:r>
            <a:r>
              <a:rPr lang="en-US" dirty="0" smtClean="0"/>
              <a:t>is </a:t>
            </a:r>
            <a:r>
              <a:rPr lang="en-US" dirty="0"/>
              <a:t>to </a:t>
            </a:r>
            <a:r>
              <a:rPr lang="en-US" dirty="0" smtClean="0"/>
              <a:t>apply agricultural </a:t>
            </a:r>
            <a:r>
              <a:rPr lang="en-US" dirty="0"/>
              <a:t>limestone at 1000 kg/ha and check total </a:t>
            </a:r>
            <a:r>
              <a:rPr lang="en-US" dirty="0" smtClean="0"/>
              <a:t>alkalinity after </a:t>
            </a:r>
            <a:r>
              <a:rPr lang="en-US" dirty="0"/>
              <a:t>3 or 4 weeks. If the alkalinity is still low, </a:t>
            </a:r>
            <a:r>
              <a:rPr lang="en-US" dirty="0" smtClean="0"/>
              <a:t>more agricultural </a:t>
            </a:r>
            <a:r>
              <a:rPr lang="en-US" dirty="0"/>
              <a:t>limestone may be applied</a:t>
            </a:r>
            <a:r>
              <a:rPr lang="en-US" dirty="0" smtClean="0"/>
              <a:t>.</a:t>
            </a:r>
          </a:p>
          <a:p>
            <a:r>
              <a:rPr lang="en-US" dirty="0"/>
              <a:t>Acidic ponds usually will need to be limed after every </a:t>
            </a:r>
            <a:r>
              <a:rPr lang="en-US" dirty="0" smtClean="0"/>
              <a:t>crop if </a:t>
            </a:r>
            <a:r>
              <a:rPr lang="en-US" dirty="0"/>
              <a:t>they are drained for harvest</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396694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i="1" dirty="0"/>
              <a:t>Control of high </a:t>
            </a:r>
            <a:r>
              <a:rPr lang="en-GB" b="1" i="1" dirty="0" smtClean="0"/>
              <a:t>pH</a:t>
            </a:r>
          </a:p>
          <a:p>
            <a:r>
              <a:rPr lang="en-US" dirty="0"/>
              <a:t>Several treatments have been used to lower </a:t>
            </a:r>
            <a:r>
              <a:rPr lang="en-US" dirty="0" err="1"/>
              <a:t>pH.</a:t>
            </a:r>
            <a:r>
              <a:rPr lang="en-US" dirty="0"/>
              <a:t> In </a:t>
            </a:r>
            <a:r>
              <a:rPr lang="en-US" dirty="0" smtClean="0"/>
              <a:t>some cases</a:t>
            </a:r>
            <a:r>
              <a:rPr lang="en-US" dirty="0"/>
              <a:t>, water exchange may be used to flush out </a:t>
            </a:r>
            <a:r>
              <a:rPr lang="en-US" dirty="0" smtClean="0"/>
              <a:t>phytoplankton and </a:t>
            </a:r>
            <a:r>
              <a:rPr lang="en-US" dirty="0"/>
              <a:t>this will often lower </a:t>
            </a:r>
            <a:r>
              <a:rPr lang="en-US" dirty="0" err="1"/>
              <a:t>pH</a:t>
            </a:r>
            <a:r>
              <a:rPr lang="en-US" dirty="0" err="1" smtClean="0"/>
              <a:t>.</a:t>
            </a:r>
            <a:endParaRPr lang="en-US" dirty="0" smtClean="0"/>
          </a:p>
          <a:p>
            <a:r>
              <a:rPr lang="en-GB" dirty="0"/>
              <a:t>Copper </a:t>
            </a:r>
            <a:r>
              <a:rPr lang="en-GB" dirty="0" err="1" smtClean="0"/>
              <a:t>sulfate</a:t>
            </a:r>
            <a:r>
              <a:rPr lang="en-GB" dirty="0" smtClean="0"/>
              <a:t> </a:t>
            </a:r>
            <a:r>
              <a:rPr lang="en-US" dirty="0" smtClean="0"/>
              <a:t>treatment </a:t>
            </a:r>
            <a:r>
              <a:rPr lang="en-US" dirty="0"/>
              <a:t>will kill algae, causing a decline in </a:t>
            </a:r>
            <a:r>
              <a:rPr lang="en-US" dirty="0" smtClean="0"/>
              <a:t>carbon dioxide </a:t>
            </a:r>
            <a:r>
              <a:rPr lang="en-US" dirty="0"/>
              <a:t>use in photosynthesis and a resulting drop in </a:t>
            </a:r>
            <a:r>
              <a:rPr lang="en-US" dirty="0" err="1"/>
              <a:t>pH</a:t>
            </a:r>
            <a:r>
              <a:rPr lang="en-US" dirty="0" err="1" smtClean="0"/>
              <a:t>.</a:t>
            </a:r>
            <a:endParaRPr lang="en-US" dirty="0" smtClean="0"/>
          </a:p>
          <a:p>
            <a:r>
              <a:rPr lang="en-US" dirty="0"/>
              <a:t>This practice, however, can cause low DO </a:t>
            </a:r>
            <a:r>
              <a:rPr lang="en-US" dirty="0" smtClean="0"/>
              <a:t>concentration </a:t>
            </a:r>
            <a:r>
              <a:rPr lang="en-GB" dirty="0" smtClean="0"/>
              <a:t>when </a:t>
            </a:r>
            <a:r>
              <a:rPr lang="en-GB" dirty="0"/>
              <a:t>dead algae decay</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80996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The key water quality parameters for pond production are </a:t>
            </a:r>
            <a:endParaRPr lang="en-US" dirty="0" smtClean="0"/>
          </a:p>
          <a:p>
            <a:r>
              <a:rPr lang="en-US" dirty="0" smtClean="0"/>
              <a:t>Temperature</a:t>
            </a:r>
            <a:endParaRPr lang="en-US" dirty="0"/>
          </a:p>
          <a:p>
            <a:r>
              <a:rPr lang="en-US" dirty="0" smtClean="0"/>
              <a:t>Oxygen</a:t>
            </a:r>
          </a:p>
          <a:p>
            <a:r>
              <a:rPr lang="en-US" dirty="0" smtClean="0"/>
              <a:t>pH</a:t>
            </a:r>
          </a:p>
          <a:p>
            <a:r>
              <a:rPr lang="en-US" dirty="0" smtClean="0"/>
              <a:t>Alkalinity</a:t>
            </a:r>
          </a:p>
          <a:p>
            <a:r>
              <a:rPr lang="en-US" dirty="0"/>
              <a:t>H</a:t>
            </a:r>
            <a:r>
              <a:rPr lang="en-US" dirty="0" smtClean="0"/>
              <a:t>ardness </a:t>
            </a:r>
            <a:endParaRPr lang="en-US" dirty="0"/>
          </a:p>
          <a:p>
            <a:r>
              <a:rPr lang="en-US" dirty="0"/>
              <a:t>N</a:t>
            </a:r>
            <a:r>
              <a:rPr lang="en-US" dirty="0" smtClean="0"/>
              <a:t>itrogenous </a:t>
            </a:r>
            <a:r>
              <a:rPr lang="en-US" dirty="0"/>
              <a:t>waste</a:t>
            </a:r>
          </a:p>
        </p:txBody>
      </p:sp>
      <p:sp>
        <p:nvSpPr>
          <p:cNvPr id="3" name="Title 2"/>
          <p:cNvSpPr>
            <a:spLocks noGrp="1"/>
          </p:cNvSpPr>
          <p:nvPr>
            <p:ph type="title"/>
          </p:nvPr>
        </p:nvSpPr>
        <p:spPr>
          <a:xfrm>
            <a:off x="494145" y="533400"/>
            <a:ext cx="8229600" cy="1143000"/>
          </a:xfrm>
        </p:spPr>
        <p:txBody>
          <a:bodyPr>
            <a:normAutofit/>
          </a:bodyPr>
          <a:lstStyle/>
          <a:p>
            <a:pPr algn="ctr"/>
            <a:r>
              <a:rPr lang="en-US" sz="3600" dirty="0" smtClean="0">
                <a:effectLst/>
                <a:latin typeface="Arial" panose="020B0604020202020204" pitchFamily="34" charset="0"/>
                <a:cs typeface="Arial" panose="020B0604020202020204" pitchFamily="34" charset="0"/>
              </a:rPr>
              <a:t>Key water quality parameters </a:t>
            </a:r>
            <a:endParaRPr lang="en-US"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495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Organic amendments such </a:t>
            </a:r>
            <a:r>
              <a:rPr lang="en-GB" dirty="0" smtClean="0"/>
              <a:t>as </a:t>
            </a:r>
            <a:r>
              <a:rPr lang="en-US" dirty="0" smtClean="0"/>
              <a:t>manure </a:t>
            </a:r>
            <a:r>
              <a:rPr lang="en-US" dirty="0"/>
              <a:t>and molasses have been applied because </a:t>
            </a:r>
            <a:r>
              <a:rPr lang="en-US" dirty="0" smtClean="0"/>
              <a:t>carbon dioxide </a:t>
            </a:r>
            <a:r>
              <a:rPr lang="en-US" dirty="0"/>
              <a:t>released when these materials decay will </a:t>
            </a:r>
            <a:r>
              <a:rPr lang="en-US" dirty="0" smtClean="0"/>
              <a:t>depress </a:t>
            </a:r>
            <a:r>
              <a:rPr lang="en-US" dirty="0" err="1" smtClean="0"/>
              <a:t>pH</a:t>
            </a:r>
            <a:r>
              <a:rPr lang="en-US" dirty="0" err="1"/>
              <a:t>.</a:t>
            </a:r>
            <a:r>
              <a:rPr lang="en-US" dirty="0"/>
              <a:t> This treatment is seldom highly successful and it </a:t>
            </a:r>
            <a:r>
              <a:rPr lang="en-US" dirty="0" smtClean="0"/>
              <a:t>also </a:t>
            </a:r>
            <a:r>
              <a:rPr lang="en-GB" dirty="0" smtClean="0"/>
              <a:t>can </a:t>
            </a:r>
            <a:r>
              <a:rPr lang="en-GB" dirty="0"/>
              <a:t>cause DO depletion</a:t>
            </a:r>
            <a:r>
              <a:rPr lang="en-GB" dirty="0" smtClean="0"/>
              <a:t>.</a:t>
            </a:r>
          </a:p>
          <a:p>
            <a:r>
              <a:rPr lang="en-GB" dirty="0"/>
              <a:t>In emergencies, </a:t>
            </a:r>
            <a:r>
              <a:rPr lang="en-GB" dirty="0" err="1"/>
              <a:t>aluminum</a:t>
            </a:r>
            <a:r>
              <a:rPr lang="en-GB" dirty="0"/>
              <a:t> </a:t>
            </a:r>
            <a:r>
              <a:rPr lang="en-GB" dirty="0" err="1" smtClean="0"/>
              <a:t>sulfate</a:t>
            </a:r>
            <a:r>
              <a:rPr lang="en-GB" dirty="0" smtClean="0"/>
              <a:t> </a:t>
            </a:r>
            <a:r>
              <a:rPr lang="en-US" dirty="0"/>
              <a:t>may be applied. Aluminum ion hydrolyzes to </a:t>
            </a:r>
            <a:r>
              <a:rPr lang="en-US" dirty="0" smtClean="0"/>
              <a:t>release hydrogen </a:t>
            </a:r>
            <a:r>
              <a:rPr lang="en-US" dirty="0"/>
              <a:t>ions and lower </a:t>
            </a:r>
            <a:r>
              <a:rPr lang="en-US" dirty="0" err="1"/>
              <a:t>pH.</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410473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b="1" i="1" dirty="0" smtClean="0"/>
              <a:t>Manures</a:t>
            </a:r>
          </a:p>
          <a:p>
            <a:r>
              <a:rPr lang="en-US" dirty="0" smtClean="0"/>
              <a:t>A wide </a:t>
            </a:r>
            <a:r>
              <a:rPr lang="en-US" dirty="0"/>
              <a:t>variety of organic materials may be used to </a:t>
            </a:r>
            <a:r>
              <a:rPr lang="en-US" dirty="0" smtClean="0"/>
              <a:t>fertilize ponds</a:t>
            </a:r>
            <a:r>
              <a:rPr lang="en-US" dirty="0"/>
              <a:t>. </a:t>
            </a:r>
            <a:endParaRPr lang="en-US" dirty="0" smtClean="0"/>
          </a:p>
          <a:p>
            <a:r>
              <a:rPr lang="en-US" dirty="0" smtClean="0"/>
              <a:t>Application </a:t>
            </a:r>
            <a:r>
              <a:rPr lang="en-US" dirty="0"/>
              <a:t>rates must not exceed about 25 </a:t>
            </a:r>
            <a:r>
              <a:rPr lang="en-US" dirty="0" smtClean="0"/>
              <a:t>kg/ha of </a:t>
            </a:r>
            <a:r>
              <a:rPr lang="en-US" dirty="0"/>
              <a:t>dry matter per day in unaerated ponds to avoid </a:t>
            </a:r>
            <a:r>
              <a:rPr lang="en-US" dirty="0" smtClean="0"/>
              <a:t>dissolved oxygen </a:t>
            </a:r>
            <a:r>
              <a:rPr lang="en-US" dirty="0"/>
              <a:t>depression by microbial degradation of the </a:t>
            </a:r>
            <a:r>
              <a:rPr lang="en-US" dirty="0" smtClean="0"/>
              <a:t>manure.</a:t>
            </a:r>
          </a:p>
          <a:p>
            <a:r>
              <a:rPr lang="en-US" dirty="0"/>
              <a:t>Fish production in manured ponds can be as high as </a:t>
            </a:r>
            <a:r>
              <a:rPr lang="en-US" dirty="0" smtClean="0"/>
              <a:t>or higher </a:t>
            </a:r>
            <a:r>
              <a:rPr lang="en-US" dirty="0"/>
              <a:t>than that achieved with chemical fertilizers</a:t>
            </a:r>
            <a:r>
              <a:rPr lang="en-US" dirty="0" smtClean="0"/>
              <a:t>.</a:t>
            </a:r>
          </a:p>
          <a:p>
            <a:r>
              <a:rPr lang="en-US" dirty="0"/>
              <a:t>Manures have their maximum benefit in developing </a:t>
            </a:r>
            <a:r>
              <a:rPr lang="en-US" dirty="0" smtClean="0"/>
              <a:t>countries where </a:t>
            </a:r>
            <a:r>
              <a:rPr lang="en-US" dirty="0"/>
              <a:t>small-scale farmers may have manure </a:t>
            </a:r>
            <a:r>
              <a:rPr lang="en-US" dirty="0" smtClean="0"/>
              <a:t>available from </a:t>
            </a:r>
            <a:r>
              <a:rPr lang="en-US" dirty="0"/>
              <a:t>farm livestock and cannot afford chemical</a:t>
            </a:r>
          </a:p>
          <a:p>
            <a:r>
              <a:rPr lang="en-US" dirty="0"/>
              <a:t>fertilizers</a:t>
            </a:r>
            <a:r>
              <a:rPr lang="en-US" dirty="0" smtClean="0"/>
              <a:t>.</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283301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28575"/>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09728" indent="0">
              <a:buNone/>
            </a:pPr>
            <a:r>
              <a:rPr lang="en-US" dirty="0" smtClean="0"/>
              <a:t>There </a:t>
            </a:r>
            <a:r>
              <a:rPr lang="en-US" dirty="0"/>
              <a:t>are, however, several disadvantages </a:t>
            </a:r>
            <a:r>
              <a:rPr lang="en-US" dirty="0" smtClean="0"/>
              <a:t>to </a:t>
            </a:r>
            <a:r>
              <a:rPr lang="en-GB" dirty="0" smtClean="0"/>
              <a:t>manures:</a:t>
            </a:r>
          </a:p>
          <a:p>
            <a:pPr>
              <a:buFont typeface="Wingdings" panose="05000000000000000000" pitchFamily="2" charset="2"/>
              <a:buChar char="Ø"/>
            </a:pPr>
            <a:r>
              <a:rPr lang="en-US" dirty="0" smtClean="0"/>
              <a:t>Manures </a:t>
            </a:r>
            <a:r>
              <a:rPr lang="en-US" dirty="0"/>
              <a:t>have a low percentage of nutrients and vary </a:t>
            </a:r>
            <a:r>
              <a:rPr lang="en-US" dirty="0" smtClean="0"/>
              <a:t>in </a:t>
            </a:r>
            <a:r>
              <a:rPr lang="en-GB" dirty="0" smtClean="0"/>
              <a:t>composition.</a:t>
            </a:r>
          </a:p>
          <a:p>
            <a:pPr>
              <a:buFont typeface="Wingdings" panose="05000000000000000000" pitchFamily="2" charset="2"/>
              <a:buChar char="Ø"/>
            </a:pPr>
            <a:r>
              <a:rPr lang="en-US" dirty="0" smtClean="0"/>
              <a:t>Because </a:t>
            </a:r>
            <a:r>
              <a:rPr lang="en-US" dirty="0"/>
              <a:t>of low nutrient quality, large application </a:t>
            </a:r>
            <a:r>
              <a:rPr lang="en-US" dirty="0" smtClean="0"/>
              <a:t>rates </a:t>
            </a:r>
            <a:r>
              <a:rPr lang="en-GB" dirty="0" smtClean="0"/>
              <a:t>are necessary.</a:t>
            </a:r>
          </a:p>
          <a:p>
            <a:pPr>
              <a:buFont typeface="Wingdings" panose="05000000000000000000" pitchFamily="2" charset="2"/>
              <a:buChar char="Ø"/>
            </a:pPr>
            <a:r>
              <a:rPr lang="en-GB" dirty="0" smtClean="0"/>
              <a:t>Large </a:t>
            </a:r>
            <a:r>
              <a:rPr lang="en-GB" dirty="0"/>
              <a:t>applications can cause dissolved oxygen </a:t>
            </a:r>
            <a:r>
              <a:rPr lang="en-GB" dirty="0" smtClean="0"/>
              <a:t>depletion </a:t>
            </a:r>
            <a:r>
              <a:rPr lang="en-US" dirty="0" smtClean="0"/>
              <a:t>and </a:t>
            </a:r>
            <a:r>
              <a:rPr lang="en-US" dirty="0"/>
              <a:t>accumulation of partially decomposed manure </a:t>
            </a:r>
            <a:r>
              <a:rPr lang="en-US" dirty="0" smtClean="0"/>
              <a:t>in </a:t>
            </a:r>
            <a:r>
              <a:rPr lang="en-GB" dirty="0" smtClean="0"/>
              <a:t>pond bottoms.</a:t>
            </a:r>
          </a:p>
          <a:p>
            <a:pPr>
              <a:buFont typeface="Wingdings" panose="05000000000000000000" pitchFamily="2" charset="2"/>
              <a:buChar char="Ø"/>
            </a:pPr>
            <a:r>
              <a:rPr lang="en-US" dirty="0" smtClean="0"/>
              <a:t>Manures </a:t>
            </a:r>
            <a:r>
              <a:rPr lang="en-US" dirty="0"/>
              <a:t>encourage growth of algal </a:t>
            </a:r>
            <a:r>
              <a:rPr lang="en-US" dirty="0" smtClean="0"/>
              <a:t>mats.</a:t>
            </a:r>
          </a:p>
          <a:p>
            <a:pPr>
              <a:buFont typeface="Wingdings" panose="05000000000000000000" pitchFamily="2" charset="2"/>
              <a:buChar char="Ø"/>
            </a:pPr>
            <a:r>
              <a:rPr lang="en-US" dirty="0" smtClean="0"/>
              <a:t>Manures </a:t>
            </a:r>
            <a:r>
              <a:rPr lang="en-US" dirty="0"/>
              <a:t>may contain antibiotics put into animal </a:t>
            </a:r>
            <a:r>
              <a:rPr lang="en-US" dirty="0" smtClean="0"/>
              <a:t>feeds and </a:t>
            </a:r>
            <a:r>
              <a:rPr lang="en-US" dirty="0"/>
              <a:t>they have high concentrations of trace </a:t>
            </a:r>
            <a:r>
              <a:rPr lang="en-US" dirty="0" smtClean="0"/>
              <a:t>metals.</a:t>
            </a:r>
          </a:p>
          <a:p>
            <a:pPr>
              <a:buFont typeface="Wingdings" panose="05000000000000000000" pitchFamily="2" charset="2"/>
              <a:buChar char="Ø"/>
            </a:pPr>
            <a:r>
              <a:rPr lang="en-US" dirty="0" smtClean="0"/>
              <a:t>Many </a:t>
            </a:r>
            <a:r>
              <a:rPr lang="en-US" dirty="0"/>
              <a:t>consumers do not prefer aquaculture </a:t>
            </a:r>
            <a:r>
              <a:rPr lang="en-US" dirty="0" smtClean="0"/>
              <a:t>products </a:t>
            </a:r>
            <a:r>
              <a:rPr lang="en-GB" dirty="0" smtClean="0"/>
              <a:t>from </a:t>
            </a:r>
            <a:r>
              <a:rPr lang="en-GB" dirty="0"/>
              <a:t>manured ponds.</a:t>
            </a:r>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320342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Chemical </a:t>
            </a:r>
            <a:r>
              <a:rPr lang="en-GB" b="1" dirty="0" smtClean="0"/>
              <a:t>fertilizers</a:t>
            </a:r>
          </a:p>
          <a:p>
            <a:r>
              <a:rPr lang="en-US" dirty="0"/>
              <a:t>two most common fertilizers used worldwide in </a:t>
            </a:r>
            <a:r>
              <a:rPr lang="en-US" dirty="0" smtClean="0"/>
              <a:t>aquaculture are </a:t>
            </a:r>
            <a:r>
              <a:rPr lang="en-US" dirty="0"/>
              <a:t>triple superphosphate and urea</a:t>
            </a:r>
            <a:r>
              <a:rPr lang="en-US" dirty="0" smtClean="0"/>
              <a:t>.</a:t>
            </a:r>
          </a:p>
          <a:p>
            <a:r>
              <a:rPr lang="en-US" dirty="0"/>
              <a:t>Nitrogen in fertilizers is present as urea, ammonium </a:t>
            </a:r>
            <a:r>
              <a:rPr lang="en-US" dirty="0" smtClean="0"/>
              <a:t>or nitrate</a:t>
            </a:r>
            <a:r>
              <a:rPr lang="en-US" dirty="0"/>
              <a:t>. </a:t>
            </a:r>
            <a:endParaRPr lang="en-US" dirty="0" smtClean="0"/>
          </a:p>
          <a:p>
            <a:r>
              <a:rPr lang="en-US" dirty="0" smtClean="0"/>
              <a:t>Phosphorus </a:t>
            </a:r>
            <a:r>
              <a:rPr lang="en-US" dirty="0"/>
              <a:t>occurs as orthophosphate or </a:t>
            </a:r>
            <a:r>
              <a:rPr lang="en-US" dirty="0" smtClean="0"/>
              <a:t>polyphosphate, while </a:t>
            </a:r>
            <a:r>
              <a:rPr lang="en-US" dirty="0"/>
              <a:t>potassium appears in its ionic form.</a:t>
            </a:r>
          </a:p>
          <a:p>
            <a:r>
              <a:rPr lang="en-US" dirty="0"/>
              <a:t>Fertilizers dissolve in water to release their nutrients.</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494455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38200" y="1276955"/>
            <a:ext cx="4086548" cy="4525962"/>
          </a:xfrm>
          <a:prstGeom prst="rect">
            <a:avLst/>
          </a:prstGeom>
        </p:spPr>
      </p:pic>
      <p:sp>
        <p:nvSpPr>
          <p:cNvPr id="6" name="TextBox 5"/>
          <p:cNvSpPr txBox="1"/>
          <p:nvPr/>
        </p:nvSpPr>
        <p:spPr>
          <a:xfrm>
            <a:off x="4943221" y="1523999"/>
            <a:ext cx="3381052" cy="4031873"/>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Ø"/>
            </a:pPr>
            <a:r>
              <a:rPr lang="en-US" sz="1600" dirty="0"/>
              <a:t>Fertilizer granules or </a:t>
            </a:r>
            <a:r>
              <a:rPr lang="en-US" sz="1600" dirty="0" err="1"/>
              <a:t>prills</a:t>
            </a:r>
            <a:r>
              <a:rPr lang="en-US" sz="1600" dirty="0"/>
              <a:t> are water soluble but </a:t>
            </a:r>
            <a:r>
              <a:rPr lang="en-US" sz="1600" dirty="0" smtClean="0"/>
              <a:t>settle to </a:t>
            </a:r>
            <a:r>
              <a:rPr lang="en-US" sz="1600" dirty="0"/>
              <a:t>the pond bottom before completely dissolving. Much </a:t>
            </a:r>
            <a:r>
              <a:rPr lang="en-US" sz="1600" dirty="0" smtClean="0"/>
              <a:t>of the </a:t>
            </a:r>
            <a:r>
              <a:rPr lang="en-US" sz="1600" dirty="0"/>
              <a:t>phosphorus may be adsorbed by the bottom soil </a:t>
            </a:r>
            <a:r>
              <a:rPr lang="en-US" sz="1600" dirty="0" smtClean="0"/>
              <a:t>instead of </a:t>
            </a:r>
            <a:r>
              <a:rPr lang="en-US" sz="1600" dirty="0"/>
              <a:t>remaining in the water. </a:t>
            </a:r>
            <a:endParaRPr lang="en-US" sz="1600" dirty="0" smtClean="0"/>
          </a:p>
          <a:p>
            <a:pPr marL="285750" indent="-285750">
              <a:buFont typeface="Wingdings" panose="05000000000000000000" pitchFamily="2" charset="2"/>
              <a:buChar char="Ø"/>
            </a:pPr>
            <a:r>
              <a:rPr lang="en-US" sz="1600" dirty="0" smtClean="0"/>
              <a:t>This </a:t>
            </a:r>
            <a:r>
              <a:rPr lang="en-US" sz="1600" dirty="0"/>
              <a:t>problem can be </a:t>
            </a:r>
            <a:r>
              <a:rPr lang="en-US" sz="1600" dirty="0" smtClean="0"/>
              <a:t>lessened </a:t>
            </a:r>
            <a:r>
              <a:rPr lang="en-GB" sz="1600" dirty="0" smtClean="0"/>
              <a:t>by </a:t>
            </a:r>
            <a:r>
              <a:rPr lang="en-GB" sz="1600" dirty="0"/>
              <a:t>using liquid </a:t>
            </a:r>
            <a:r>
              <a:rPr lang="en-GB" sz="1600" dirty="0" smtClean="0"/>
              <a:t>fertilizers. </a:t>
            </a:r>
            <a:r>
              <a:rPr lang="en-US" sz="1600" dirty="0" smtClean="0"/>
              <a:t>Once </a:t>
            </a:r>
            <a:r>
              <a:rPr lang="en-US" sz="1600" dirty="0"/>
              <a:t>blooms have been initiated, fertilizer can </a:t>
            </a:r>
            <a:r>
              <a:rPr lang="en-US" sz="1600" dirty="0" smtClean="0"/>
              <a:t>be applied </a:t>
            </a:r>
            <a:r>
              <a:rPr lang="en-US" sz="1600" dirty="0"/>
              <a:t>according to need as judged from the </a:t>
            </a:r>
            <a:r>
              <a:rPr lang="en-US" sz="1600" dirty="0" err="1"/>
              <a:t>Secchi</a:t>
            </a:r>
            <a:r>
              <a:rPr lang="en-US" sz="1600" dirty="0"/>
              <a:t> </a:t>
            </a:r>
            <a:r>
              <a:rPr lang="en-US" sz="1600" dirty="0" smtClean="0"/>
              <a:t>disk visibility</a:t>
            </a:r>
            <a:r>
              <a:rPr lang="en-US" sz="1600" dirty="0"/>
              <a:t>. </a:t>
            </a:r>
            <a:endParaRPr lang="en-US" sz="1600" dirty="0" smtClean="0"/>
          </a:p>
          <a:p>
            <a:pPr marL="285750" indent="-285750">
              <a:buFont typeface="Wingdings" panose="05000000000000000000" pitchFamily="2" charset="2"/>
              <a:buChar char="Ø"/>
            </a:pPr>
            <a:r>
              <a:rPr lang="en-US" sz="1600" dirty="0" smtClean="0"/>
              <a:t>A </a:t>
            </a:r>
            <a:r>
              <a:rPr lang="en-US" sz="1600" dirty="0" err="1"/>
              <a:t>Secchi</a:t>
            </a:r>
            <a:r>
              <a:rPr lang="en-US" sz="1600" dirty="0"/>
              <a:t> disk visibility of 25–40 cm is </a:t>
            </a:r>
            <a:r>
              <a:rPr lang="en-US" sz="1600" dirty="0" smtClean="0"/>
              <a:t>usually </a:t>
            </a:r>
            <a:r>
              <a:rPr lang="en-GB" sz="1600" dirty="0" smtClean="0"/>
              <a:t>considered </a:t>
            </a:r>
            <a:r>
              <a:rPr lang="en-GB" sz="1600" dirty="0"/>
              <a:t>adequate.</a:t>
            </a:r>
          </a:p>
        </p:txBody>
      </p:sp>
    </p:spTree>
    <p:extLst>
      <p:ext uri="{BB962C8B-B14F-4D97-AF65-F5344CB8AC3E}">
        <p14:creationId xmlns:p14="http://schemas.microsoft.com/office/powerpoint/2010/main" val="2656165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b="1" dirty="0"/>
              <a:t>Feeding </a:t>
            </a:r>
            <a:r>
              <a:rPr lang="en-GB" b="1" dirty="0" smtClean="0"/>
              <a:t>and </a:t>
            </a:r>
            <a:r>
              <a:rPr lang="en-GB" b="1" dirty="0"/>
              <a:t>water </a:t>
            </a:r>
            <a:r>
              <a:rPr lang="en-GB" b="1" dirty="0" smtClean="0"/>
              <a:t>quality</a:t>
            </a:r>
          </a:p>
          <a:p>
            <a:r>
              <a:rPr lang="en-US" dirty="0"/>
              <a:t>Only a portion of the feed applied is eaten. Fish </a:t>
            </a:r>
            <a:r>
              <a:rPr lang="en-US" dirty="0" smtClean="0"/>
              <a:t>quickly ingest </a:t>
            </a:r>
            <a:r>
              <a:rPr lang="en-US" dirty="0"/>
              <a:t>feed pellets and, with careful feeding, 90% or </a:t>
            </a:r>
            <a:r>
              <a:rPr lang="en-US" dirty="0" smtClean="0"/>
              <a:t>more of </a:t>
            </a:r>
            <a:r>
              <a:rPr lang="en-US" dirty="0"/>
              <a:t>the feed will be consumed</a:t>
            </a:r>
            <a:r>
              <a:rPr lang="en-US" dirty="0" smtClean="0"/>
              <a:t>.</a:t>
            </a:r>
          </a:p>
          <a:p>
            <a:r>
              <a:rPr lang="en-US" dirty="0"/>
              <a:t>Absorbed nutrients are used in metabolism and, to </a:t>
            </a:r>
            <a:r>
              <a:rPr lang="en-US" dirty="0" smtClean="0"/>
              <a:t>a </a:t>
            </a:r>
            <a:r>
              <a:rPr lang="en-GB" dirty="0" smtClean="0"/>
              <a:t>lesser </a:t>
            </a:r>
            <a:r>
              <a:rPr lang="en-GB" dirty="0"/>
              <a:t>degree, for </a:t>
            </a:r>
            <a:r>
              <a:rPr lang="en-GB" dirty="0" smtClean="0"/>
              <a:t>growth</a:t>
            </a:r>
          </a:p>
          <a:p>
            <a:r>
              <a:rPr lang="en-GB" dirty="0"/>
              <a:t>Water, carbon dioxide, </a:t>
            </a:r>
            <a:r>
              <a:rPr lang="en-GB" dirty="0" smtClean="0"/>
              <a:t>ammonia, </a:t>
            </a:r>
            <a:r>
              <a:rPr lang="en-US" dirty="0" smtClean="0"/>
              <a:t>phosphate</a:t>
            </a:r>
            <a:r>
              <a:rPr lang="en-US" dirty="0"/>
              <a:t>, and other basic compounds are excreted </a:t>
            </a:r>
            <a:r>
              <a:rPr lang="en-US" dirty="0" smtClean="0"/>
              <a:t>as </a:t>
            </a:r>
            <a:r>
              <a:rPr lang="en-GB" dirty="0" smtClean="0"/>
              <a:t>metabolic wastes</a:t>
            </a:r>
          </a:p>
          <a:p>
            <a:r>
              <a:rPr lang="en-US" dirty="0"/>
              <a:t>A relatively small amount </a:t>
            </a:r>
            <a:r>
              <a:rPr lang="en-US" dirty="0" smtClean="0"/>
              <a:t>of the </a:t>
            </a:r>
            <a:r>
              <a:rPr lang="en-US" dirty="0"/>
              <a:t>nutrients in the original feed input is captured </a:t>
            </a:r>
            <a:r>
              <a:rPr lang="en-US" dirty="0" smtClean="0"/>
              <a:t>in biomass </a:t>
            </a:r>
            <a:r>
              <a:rPr lang="en-US" dirty="0"/>
              <a:t>of harvested animals. </a:t>
            </a:r>
            <a:endParaRPr lang="en-US" dirty="0" smtClean="0"/>
          </a:p>
          <a:p>
            <a:r>
              <a:rPr lang="en-US" dirty="0" err="1"/>
              <a:t>A</a:t>
            </a:r>
            <a:r>
              <a:rPr lang="en-US" dirty="0" err="1" smtClean="0"/>
              <a:t>quacultured</a:t>
            </a:r>
            <a:r>
              <a:rPr lang="en-US" dirty="0" smtClean="0"/>
              <a:t> fish may contain </a:t>
            </a:r>
            <a:r>
              <a:rPr lang="en-US" dirty="0"/>
              <a:t>only 12.2% of the carbon, 25.8% </a:t>
            </a:r>
            <a:r>
              <a:rPr lang="en-US" dirty="0" smtClean="0"/>
              <a:t>of the </a:t>
            </a:r>
            <a:r>
              <a:rPr lang="en-US" dirty="0"/>
              <a:t>nitrogen, and 14.2% of the phosphorus applied in feed.</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527241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8528" y="1292622"/>
            <a:ext cx="6086942" cy="4272756"/>
          </a:xfrm>
          <a:prstGeom prst="rect">
            <a:avLst/>
          </a:prstGeom>
        </p:spPr>
      </p:pic>
      <p:sp>
        <p:nvSpPr>
          <p:cNvPr id="5" name="Rectangle 4"/>
          <p:cNvSpPr/>
          <p:nvPr/>
        </p:nvSpPr>
        <p:spPr>
          <a:xfrm>
            <a:off x="2667000" y="5638800"/>
            <a:ext cx="3890809" cy="369332"/>
          </a:xfrm>
          <a:prstGeom prst="rect">
            <a:avLst/>
          </a:prstGeom>
        </p:spPr>
        <p:txBody>
          <a:bodyPr wrap="none">
            <a:spAutoFit/>
          </a:bodyPr>
          <a:lstStyle/>
          <a:p>
            <a:r>
              <a:rPr lang="en-US" dirty="0">
                <a:latin typeface="Univers"/>
              </a:rPr>
              <a:t>Fate of feed in an aquaculture pond.</a:t>
            </a:r>
            <a:endParaRPr lang="en-GB" dirty="0"/>
          </a:p>
        </p:txBody>
      </p:sp>
    </p:spTree>
    <p:extLst>
      <p:ext uri="{BB962C8B-B14F-4D97-AF65-F5344CB8AC3E}">
        <p14:creationId xmlns:p14="http://schemas.microsoft.com/office/powerpoint/2010/main" val="3328488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Wastes from feeding have a tremendous influence </a:t>
            </a:r>
            <a:r>
              <a:rPr lang="en-US" dirty="0" smtClean="0"/>
              <a:t>on pond </a:t>
            </a:r>
            <a:r>
              <a:rPr lang="en-US" dirty="0"/>
              <a:t>water quality. Micro-organisms readily </a:t>
            </a:r>
            <a:r>
              <a:rPr lang="en-US" dirty="0" smtClean="0"/>
              <a:t>decompose organic </a:t>
            </a:r>
            <a:r>
              <a:rPr lang="en-US" dirty="0"/>
              <a:t>matter in uneaten feed and </a:t>
            </a:r>
            <a:r>
              <a:rPr lang="en-US" dirty="0" smtClean="0"/>
              <a:t>feces</a:t>
            </a:r>
          </a:p>
          <a:p>
            <a:r>
              <a:rPr lang="en-US" dirty="0" smtClean="0"/>
              <a:t>This decay process </a:t>
            </a:r>
            <a:r>
              <a:rPr lang="en-US" dirty="0"/>
              <a:t>removes dissolved oxygen from the water </a:t>
            </a:r>
            <a:r>
              <a:rPr lang="en-US" dirty="0" smtClean="0"/>
              <a:t>and releases </a:t>
            </a:r>
            <a:r>
              <a:rPr lang="en-US" dirty="0"/>
              <a:t>carbon dioxide, ammonia, </a:t>
            </a:r>
            <a:r>
              <a:rPr lang="en-US" dirty="0" smtClean="0"/>
              <a:t>phosphate, </a:t>
            </a:r>
            <a:r>
              <a:rPr lang="en-US" dirty="0"/>
              <a:t>and </a:t>
            </a:r>
            <a:r>
              <a:rPr lang="en-US" dirty="0" smtClean="0"/>
              <a:t>other mineral nutrients.</a:t>
            </a:r>
          </a:p>
          <a:p>
            <a:r>
              <a:rPr lang="en-US" dirty="0" smtClean="0"/>
              <a:t>The </a:t>
            </a:r>
            <a:r>
              <a:rPr lang="en-US" dirty="0"/>
              <a:t>culture species also consumes </a:t>
            </a:r>
            <a:r>
              <a:rPr lang="en-US" dirty="0" smtClean="0"/>
              <a:t>dissolved oxygen </a:t>
            </a:r>
            <a:r>
              <a:rPr lang="en-US" dirty="0"/>
              <a:t>and excretes minerals similar to those </a:t>
            </a:r>
            <a:r>
              <a:rPr lang="en-US" dirty="0" smtClean="0"/>
              <a:t>generated </a:t>
            </a:r>
            <a:r>
              <a:rPr lang="en-GB" dirty="0" smtClean="0"/>
              <a:t>by decomposition. </a:t>
            </a:r>
            <a:r>
              <a:rPr lang="en-US" dirty="0" smtClean="0"/>
              <a:t>Ammonia </a:t>
            </a:r>
            <a:r>
              <a:rPr lang="en-US" dirty="0"/>
              <a:t>and phosphate stimulate growth of </a:t>
            </a:r>
            <a:r>
              <a:rPr lang="en-US" dirty="0" smtClean="0"/>
              <a:t>planktonic and </a:t>
            </a:r>
            <a:r>
              <a:rPr lang="en-US" dirty="0"/>
              <a:t>benthic algae. Algal abundance in ponds increases </a:t>
            </a:r>
            <a:r>
              <a:rPr lang="en-US" dirty="0" smtClean="0"/>
              <a:t>as feed </a:t>
            </a:r>
            <a:r>
              <a:rPr lang="en-US" dirty="0"/>
              <a:t>inputs increase. </a:t>
            </a:r>
            <a:endParaRPr lang="en-US" dirty="0" smtClean="0"/>
          </a:p>
          <a:p>
            <a:r>
              <a:rPr lang="en-US" dirty="0" smtClean="0"/>
              <a:t>Ponds </a:t>
            </a:r>
            <a:r>
              <a:rPr lang="en-US" dirty="0"/>
              <a:t>with </a:t>
            </a:r>
            <a:r>
              <a:rPr lang="en-US" dirty="0">
                <a:solidFill>
                  <a:srgbClr val="FF0000"/>
                </a:solidFill>
              </a:rPr>
              <a:t>dense blooms of </a:t>
            </a:r>
            <a:r>
              <a:rPr lang="en-US" dirty="0" smtClean="0">
                <a:solidFill>
                  <a:srgbClr val="FF0000"/>
                </a:solidFill>
              </a:rPr>
              <a:t>planktonic </a:t>
            </a:r>
            <a:r>
              <a:rPr lang="en-US" dirty="0" smtClean="0"/>
              <a:t>algae </a:t>
            </a:r>
            <a:r>
              <a:rPr lang="en-US" dirty="0"/>
              <a:t>typically have high dissolved oxygen </a:t>
            </a:r>
            <a:r>
              <a:rPr lang="en-US" dirty="0" smtClean="0"/>
              <a:t>concentrations during </a:t>
            </a:r>
            <a:r>
              <a:rPr lang="en-US" dirty="0"/>
              <a:t>the day, but lower dissolved oxygen </a:t>
            </a:r>
            <a:r>
              <a:rPr lang="en-US" dirty="0" smtClean="0"/>
              <a:t>at night </a:t>
            </a:r>
            <a:r>
              <a:rPr lang="en-US" dirty="0"/>
              <a:t>can stress or kill the culture </a:t>
            </a:r>
            <a:r>
              <a:rPr lang="en-US" dirty="0" smtClean="0"/>
              <a:t>species</a:t>
            </a:r>
          </a:p>
          <a:p>
            <a:r>
              <a:rPr lang="en-US" dirty="0" smtClean="0"/>
              <a:t>Low </a:t>
            </a:r>
            <a:r>
              <a:rPr lang="en-US" dirty="0"/>
              <a:t>DO stresses culture species, so mechanical </a:t>
            </a:r>
            <a:r>
              <a:rPr lang="en-US" dirty="0" smtClean="0"/>
              <a:t>aeration is </a:t>
            </a:r>
            <a:r>
              <a:rPr lang="en-US" dirty="0"/>
              <a:t>necessary at higher daily feeding </a:t>
            </a:r>
            <a:r>
              <a:rPr lang="en-US" dirty="0" smtClean="0"/>
              <a:t>rates</a:t>
            </a:r>
          </a:p>
          <a:p>
            <a:r>
              <a:rPr lang="en-US" dirty="0"/>
              <a:t>Water exchange sometimes is used to flush plankton </a:t>
            </a:r>
            <a:r>
              <a:rPr lang="en-US" dirty="0" smtClean="0"/>
              <a:t>and nutrients </a:t>
            </a:r>
            <a:r>
              <a:rPr lang="en-US" dirty="0"/>
              <a:t>from ponds and improve water quality. </a:t>
            </a:r>
            <a:endParaRPr lang="en-GB" dirty="0"/>
          </a:p>
        </p:txBody>
      </p:sp>
    </p:spTree>
    <p:extLst>
      <p:ext uri="{BB962C8B-B14F-4D97-AF65-F5344CB8AC3E}">
        <p14:creationId xmlns:p14="http://schemas.microsoft.com/office/powerpoint/2010/main" val="1604787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GB" b="1" i="1" dirty="0"/>
              <a:t>Mechanical </a:t>
            </a:r>
            <a:r>
              <a:rPr lang="en-GB" b="1" i="1" dirty="0" smtClean="0"/>
              <a:t>aeration</a:t>
            </a:r>
          </a:p>
          <a:p>
            <a:r>
              <a:rPr lang="en-US" dirty="0"/>
              <a:t>Mechanical aeration is widely used in pond aquaculture </a:t>
            </a:r>
            <a:r>
              <a:rPr lang="en-US" dirty="0" smtClean="0"/>
              <a:t>to prevent </a:t>
            </a:r>
            <a:r>
              <a:rPr lang="en-US" dirty="0"/>
              <a:t>low DO concentrations, especially at night; </a:t>
            </a:r>
            <a:r>
              <a:rPr lang="en-US" dirty="0" smtClean="0"/>
              <a:t>to improve </a:t>
            </a:r>
            <a:r>
              <a:rPr lang="en-US" dirty="0"/>
              <a:t>the efficiency of feed use; and increase </a:t>
            </a:r>
            <a:r>
              <a:rPr lang="en-US" dirty="0" smtClean="0"/>
              <a:t>production </a:t>
            </a:r>
            <a:r>
              <a:rPr lang="en-GB" dirty="0" smtClean="0"/>
              <a:t>of </a:t>
            </a:r>
            <a:r>
              <a:rPr lang="en-GB" dirty="0"/>
              <a:t>the cultured species</a:t>
            </a:r>
            <a:r>
              <a:rPr lang="en-GB" dirty="0" smtClean="0"/>
              <a:t>.</a:t>
            </a:r>
          </a:p>
          <a:p>
            <a:r>
              <a:rPr lang="en-US" dirty="0"/>
              <a:t>Mechanical aerators increase the rate at which </a:t>
            </a:r>
            <a:r>
              <a:rPr lang="en-US" dirty="0" smtClean="0"/>
              <a:t>oxygen from </a:t>
            </a:r>
            <a:r>
              <a:rPr lang="en-US" dirty="0"/>
              <a:t>air enters water by providing a greater surface </a:t>
            </a:r>
            <a:r>
              <a:rPr lang="en-US" dirty="0" smtClean="0"/>
              <a:t>area between </a:t>
            </a:r>
            <a:r>
              <a:rPr lang="en-US" dirty="0"/>
              <a:t>air and water to facilitate </a:t>
            </a:r>
            <a:r>
              <a:rPr lang="en-US" dirty="0" smtClean="0"/>
              <a:t>diffusion</a:t>
            </a:r>
          </a:p>
          <a:p>
            <a:r>
              <a:rPr lang="en-GB" dirty="0"/>
              <a:t>This can </a:t>
            </a:r>
            <a:r>
              <a:rPr lang="en-GB" dirty="0" smtClean="0"/>
              <a:t>be </a:t>
            </a:r>
            <a:r>
              <a:rPr lang="en-US" dirty="0" smtClean="0"/>
              <a:t>achieved </a:t>
            </a:r>
            <a:r>
              <a:rPr lang="en-US" dirty="0"/>
              <a:t>mechanically by two methods. Water may </a:t>
            </a:r>
            <a:r>
              <a:rPr lang="en-US" dirty="0" smtClean="0"/>
              <a:t>be splashed </a:t>
            </a:r>
            <a:r>
              <a:rPr lang="en-US" dirty="0"/>
              <a:t>into air to increase its surface area and </a:t>
            </a:r>
            <a:r>
              <a:rPr lang="en-US" dirty="0" smtClean="0"/>
              <a:t>accelerate the </a:t>
            </a:r>
            <a:r>
              <a:rPr lang="en-US" dirty="0"/>
              <a:t>rate of diffusion. </a:t>
            </a:r>
            <a:endParaRPr lang="en-US" dirty="0" smtClean="0"/>
          </a:p>
          <a:p>
            <a:r>
              <a:rPr lang="en-US" dirty="0" smtClean="0"/>
              <a:t>Alternatively</a:t>
            </a:r>
            <a:r>
              <a:rPr lang="en-US" dirty="0"/>
              <a:t>, bubbles of air may </a:t>
            </a:r>
            <a:r>
              <a:rPr lang="en-US" dirty="0" smtClean="0"/>
              <a:t>be released </a:t>
            </a:r>
            <a:r>
              <a:rPr lang="en-US" dirty="0"/>
              <a:t>into water to create a large surface area </a:t>
            </a:r>
            <a:r>
              <a:rPr lang="en-US" dirty="0" smtClean="0"/>
              <a:t>between bubbles </a:t>
            </a:r>
            <a:r>
              <a:rPr lang="en-US" dirty="0"/>
              <a:t>and water through which oxygen from the </a:t>
            </a:r>
            <a:r>
              <a:rPr lang="en-US" dirty="0" smtClean="0"/>
              <a:t>bubbles </a:t>
            </a:r>
            <a:r>
              <a:rPr lang="en-GB" dirty="0" smtClean="0"/>
              <a:t>enters </a:t>
            </a:r>
            <a:r>
              <a:rPr lang="en-GB" dirty="0"/>
              <a:t>the water.</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86151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803564"/>
            <a:ext cx="2819400" cy="2819400"/>
          </a:xfrm>
          <a:prstGeom prst="rect">
            <a:avLst/>
          </a:prstGeom>
        </p:spPr>
      </p:pic>
      <p:pic>
        <p:nvPicPr>
          <p:cNvPr id="6" name="Picture 5"/>
          <p:cNvPicPr>
            <a:picLocks noChangeAspect="1"/>
          </p:cNvPicPr>
          <p:nvPr/>
        </p:nvPicPr>
        <p:blipFill>
          <a:blip r:embed="rId3"/>
          <a:stretch>
            <a:fillRect/>
          </a:stretch>
        </p:blipFill>
        <p:spPr>
          <a:xfrm>
            <a:off x="914400" y="3657600"/>
            <a:ext cx="2857500" cy="2857500"/>
          </a:xfrm>
          <a:prstGeom prst="rect">
            <a:avLst/>
          </a:prstGeom>
        </p:spPr>
      </p:pic>
      <p:pic>
        <p:nvPicPr>
          <p:cNvPr id="1028" name="Picture 4" descr="Which is better root blower or ring b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336" y="1219200"/>
            <a:ext cx="4550064" cy="4044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86870" y="397287"/>
            <a:ext cx="1569660" cy="369332"/>
          </a:xfrm>
          <a:prstGeom prst="rect">
            <a:avLst/>
          </a:prstGeom>
          <a:noFill/>
        </p:spPr>
        <p:txBody>
          <a:bodyPr wrap="none" rtlCol="0">
            <a:spAutoFit/>
          </a:bodyPr>
          <a:lstStyle/>
          <a:p>
            <a:r>
              <a:rPr lang="en-GB" dirty="0" smtClean="0"/>
              <a:t>Paddlewheel </a:t>
            </a:r>
            <a:endParaRPr lang="en-GB" dirty="0"/>
          </a:p>
        </p:txBody>
      </p:sp>
      <p:sp>
        <p:nvSpPr>
          <p:cNvPr id="8" name="TextBox 7"/>
          <p:cNvSpPr txBox="1"/>
          <p:nvPr/>
        </p:nvSpPr>
        <p:spPr>
          <a:xfrm>
            <a:off x="1066800" y="3810000"/>
            <a:ext cx="1371600" cy="646331"/>
          </a:xfrm>
          <a:prstGeom prst="rect">
            <a:avLst/>
          </a:prstGeom>
          <a:noFill/>
        </p:spPr>
        <p:txBody>
          <a:bodyPr wrap="square" rtlCol="0">
            <a:spAutoFit/>
          </a:bodyPr>
          <a:lstStyle/>
          <a:p>
            <a:r>
              <a:rPr lang="en-GB" dirty="0" smtClean="0"/>
              <a:t>Solar aerator </a:t>
            </a:r>
            <a:endParaRPr lang="en-GB" dirty="0"/>
          </a:p>
        </p:txBody>
      </p:sp>
      <p:sp>
        <p:nvSpPr>
          <p:cNvPr id="9" name="TextBox 8"/>
          <p:cNvSpPr txBox="1"/>
          <p:nvPr/>
        </p:nvSpPr>
        <p:spPr>
          <a:xfrm>
            <a:off x="5105400" y="4876800"/>
            <a:ext cx="1752600" cy="369332"/>
          </a:xfrm>
          <a:prstGeom prst="rect">
            <a:avLst/>
          </a:prstGeom>
          <a:noFill/>
        </p:spPr>
        <p:txBody>
          <a:bodyPr wrap="square" rtlCol="0">
            <a:spAutoFit/>
          </a:bodyPr>
          <a:lstStyle/>
          <a:p>
            <a:r>
              <a:rPr lang="en-GB" dirty="0" smtClean="0"/>
              <a:t>Roots blower</a:t>
            </a:r>
            <a:endParaRPr lang="en-GB" dirty="0"/>
          </a:p>
        </p:txBody>
      </p:sp>
      <p:sp>
        <p:nvSpPr>
          <p:cNvPr id="10" name="TextBox 9"/>
          <p:cNvSpPr txBox="1"/>
          <p:nvPr/>
        </p:nvSpPr>
        <p:spPr>
          <a:xfrm>
            <a:off x="6957291" y="803564"/>
            <a:ext cx="1600200" cy="646331"/>
          </a:xfrm>
          <a:prstGeom prst="rect">
            <a:avLst/>
          </a:prstGeom>
          <a:noFill/>
        </p:spPr>
        <p:txBody>
          <a:bodyPr wrap="square" rtlCol="0">
            <a:spAutoFit/>
          </a:bodyPr>
          <a:lstStyle/>
          <a:p>
            <a:r>
              <a:rPr lang="en-GB" dirty="0" smtClean="0"/>
              <a:t>Air compressor </a:t>
            </a:r>
            <a:endParaRPr lang="en-GB" dirty="0"/>
          </a:p>
        </p:txBody>
      </p:sp>
    </p:spTree>
    <p:extLst>
      <p:ext uri="{BB962C8B-B14F-4D97-AF65-F5344CB8AC3E}">
        <p14:creationId xmlns:p14="http://schemas.microsoft.com/office/powerpoint/2010/main" val="166086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914400"/>
            <a:ext cx="8317855" cy="5410200"/>
          </a:xfrm>
          <a:prstGeom prst="rect">
            <a:avLst/>
          </a:prstGeom>
        </p:spPr>
      </p:pic>
    </p:spTree>
    <p:extLst>
      <p:ext uri="{BB962C8B-B14F-4D97-AF65-F5344CB8AC3E}">
        <p14:creationId xmlns:p14="http://schemas.microsoft.com/office/powerpoint/2010/main" val="3833025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addition to transferring oxygen to water, </a:t>
            </a:r>
            <a:r>
              <a:rPr lang="en-US" dirty="0" smtClean="0"/>
              <a:t>aerators circulate </a:t>
            </a:r>
            <a:r>
              <a:rPr lang="en-US" dirty="0"/>
              <a:t>pond water. Water circulation is beneficial </a:t>
            </a:r>
            <a:r>
              <a:rPr lang="en-US" dirty="0" smtClean="0"/>
              <a:t>in moving </a:t>
            </a:r>
            <a:r>
              <a:rPr lang="en-US" dirty="0"/>
              <a:t>oxygenated water away from aerators to </a:t>
            </a:r>
            <a:r>
              <a:rPr lang="en-US" dirty="0" smtClean="0"/>
              <a:t>prevent localized </a:t>
            </a:r>
            <a:r>
              <a:rPr lang="en-US" dirty="0"/>
              <a:t>saturation and loss of oxygen-transfer efficiency.</a:t>
            </a:r>
          </a:p>
          <a:p>
            <a:r>
              <a:rPr lang="en-US" dirty="0"/>
              <a:t>It also prevents ponds from thermally stratifying</a:t>
            </a:r>
            <a:r>
              <a:rPr lang="en-US" dirty="0" smtClean="0"/>
              <a:t>.  </a:t>
            </a:r>
            <a:endParaRPr lang="en-GB"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902944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GB" sz="5400" b="1" dirty="0"/>
          </a:p>
          <a:p>
            <a:pPr marL="109728" indent="0">
              <a:buNone/>
            </a:pPr>
            <a:endParaRPr lang="en-GB" sz="5400" b="1" dirty="0" smtClean="0"/>
          </a:p>
          <a:p>
            <a:pPr marL="109728" indent="0">
              <a:buNone/>
            </a:pPr>
            <a:r>
              <a:rPr lang="en-GB" sz="5400" b="1" dirty="0" smtClean="0"/>
              <a:t>      END OF TOPIC </a:t>
            </a:r>
          </a:p>
          <a:p>
            <a:pPr marL="109728" indent="0">
              <a:buNone/>
            </a:pPr>
            <a:r>
              <a:rPr lang="en-GB" sz="5400" b="1" dirty="0" smtClean="0"/>
              <a:t>       QUIZ 2</a:t>
            </a:r>
            <a:endParaRPr lang="en-GB" sz="5400" b="1"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48164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000" y="609600"/>
            <a:ext cx="8429713" cy="5710238"/>
          </a:xfrm>
          <a:prstGeom prst="rect">
            <a:avLst/>
          </a:prstGeom>
        </p:spPr>
      </p:pic>
    </p:spTree>
    <p:extLst>
      <p:ext uri="{BB962C8B-B14F-4D97-AF65-F5344CB8AC3E}">
        <p14:creationId xmlns:p14="http://schemas.microsoft.com/office/powerpoint/2010/main" val="48695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1" y="1417639"/>
            <a:ext cx="8734782" cy="3611562"/>
          </a:xfrm>
          <a:prstGeom prst="rect">
            <a:avLst/>
          </a:prstGeom>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1676400" y="5562600"/>
            <a:ext cx="5638800" cy="409575"/>
          </a:xfrm>
          <a:prstGeom prst="rect">
            <a:avLst/>
          </a:prstGeom>
        </p:spPr>
      </p:pic>
    </p:spTree>
    <p:extLst>
      <p:ext uri="{BB962C8B-B14F-4D97-AF65-F5344CB8AC3E}">
        <p14:creationId xmlns:p14="http://schemas.microsoft.com/office/powerpoint/2010/main" val="37277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solidFill>
                  <a:srgbClr val="FF0000"/>
                </a:solidFill>
              </a:rPr>
              <a:t>1. Dissolved Oxygen</a:t>
            </a:r>
          </a:p>
          <a:p>
            <a:r>
              <a:rPr lang="en-US" sz="2000" dirty="0">
                <a:latin typeface="Arial" panose="020B0604020202020204" pitchFamily="34" charset="0"/>
                <a:cs typeface="Arial" panose="020B0604020202020204" pitchFamily="34" charset="0"/>
              </a:rPr>
              <a:t>Most of the dissolved oxygen in non-aerated fish ponds is generated as </a:t>
            </a:r>
            <a:r>
              <a:rPr lang="en-US" sz="2000" dirty="0" smtClean="0">
                <a:latin typeface="Arial" panose="020B0604020202020204" pitchFamily="34" charset="0"/>
                <a:cs typeface="Arial" panose="020B0604020202020204" pitchFamily="34" charset="0"/>
              </a:rPr>
              <a:t>a result </a:t>
            </a:r>
            <a:r>
              <a:rPr lang="en-US" sz="2000" dirty="0">
                <a:latin typeface="Arial" panose="020B0604020202020204" pitchFamily="34" charset="0"/>
                <a:cs typeface="Arial" panose="020B0604020202020204" pitchFamily="34" charset="0"/>
              </a:rPr>
              <a:t>of photosynthesis by </a:t>
            </a:r>
            <a:r>
              <a:rPr lang="en-US" sz="2000" dirty="0" smtClean="0">
                <a:latin typeface="Arial" panose="020B0604020202020204" pitchFamily="34" charset="0"/>
                <a:cs typeface="Arial" panose="020B0604020202020204" pitchFamily="34" charset="0"/>
              </a:rPr>
              <a:t>phytoplankton</a:t>
            </a:r>
          </a:p>
          <a:p>
            <a:r>
              <a:rPr lang="en-US" sz="2000" dirty="0" smtClean="0">
                <a:latin typeface="Arial" panose="020B0604020202020204" pitchFamily="34" charset="0"/>
                <a:cs typeface="Arial" panose="020B0604020202020204" pitchFamily="34" charset="0"/>
              </a:rPr>
              <a:t>Some oxygen </a:t>
            </a:r>
            <a:r>
              <a:rPr lang="en-US" sz="2000" dirty="0">
                <a:latin typeface="Arial" panose="020B0604020202020204" pitchFamily="34" charset="0"/>
                <a:cs typeface="Arial" panose="020B0604020202020204" pitchFamily="34" charset="0"/>
              </a:rPr>
              <a:t>is also incorporated into the water from the air, especially </a:t>
            </a:r>
            <a:r>
              <a:rPr lang="en-US" sz="2000" dirty="0" smtClean="0">
                <a:latin typeface="Arial" panose="020B0604020202020204" pitchFamily="34" charset="0"/>
                <a:cs typeface="Arial" panose="020B0604020202020204" pitchFamily="34" charset="0"/>
              </a:rPr>
              <a:t>when the </a:t>
            </a:r>
            <a:r>
              <a:rPr lang="en-US" sz="2000" dirty="0">
                <a:latin typeface="Arial" panose="020B0604020202020204" pitchFamily="34" charset="0"/>
                <a:cs typeface="Arial" panose="020B0604020202020204" pitchFamily="34" charset="0"/>
              </a:rPr>
              <a:t>wind blows over the water surface and creates water </a:t>
            </a:r>
            <a:r>
              <a:rPr lang="en-US" sz="2000" dirty="0" smtClean="0">
                <a:latin typeface="Arial" panose="020B0604020202020204" pitchFamily="34" charset="0"/>
                <a:cs typeface="Arial" panose="020B0604020202020204" pitchFamily="34" charset="0"/>
              </a:rPr>
              <a:t>movement (mixing)</a:t>
            </a:r>
          </a:p>
          <a:p>
            <a:r>
              <a:rPr lang="en-US" sz="2000" dirty="0">
                <a:latin typeface="Arial" panose="020B0604020202020204" pitchFamily="34" charset="0"/>
                <a:cs typeface="Arial" panose="020B0604020202020204" pitchFamily="34" charset="0"/>
              </a:rPr>
              <a:t>Photosynthesis occurs only in the column where sunlight </a:t>
            </a:r>
            <a:r>
              <a:rPr lang="en-US" sz="2000" dirty="0" smtClean="0">
                <a:latin typeface="Arial" panose="020B0604020202020204" pitchFamily="34" charset="0"/>
                <a:cs typeface="Arial" panose="020B0604020202020204" pitchFamily="34" charset="0"/>
              </a:rPr>
              <a:t>can penetrate because </a:t>
            </a:r>
            <a:r>
              <a:rPr lang="en-US" sz="2000" dirty="0">
                <a:latin typeface="Arial" panose="020B0604020202020204" pitchFamily="34" charset="0"/>
                <a:cs typeface="Arial" panose="020B0604020202020204" pitchFamily="34" charset="0"/>
              </a:rPr>
              <a:t>sunlight is a catalyst to the </a:t>
            </a:r>
            <a:r>
              <a:rPr lang="en-US" sz="2000" dirty="0" smtClean="0">
                <a:latin typeface="Arial" panose="020B0604020202020204" pitchFamily="34" charset="0"/>
                <a:cs typeface="Arial" panose="020B0604020202020204" pitchFamily="34" charset="0"/>
              </a:rPr>
              <a:t>process</a:t>
            </a:r>
          </a:p>
          <a:p>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1143000" y="4419601"/>
            <a:ext cx="6942660" cy="838199"/>
          </a:xfrm>
          <a:prstGeom prst="rect">
            <a:avLst/>
          </a:prstGeom>
        </p:spPr>
      </p:pic>
    </p:spTree>
    <p:extLst>
      <p:ext uri="{BB962C8B-B14F-4D97-AF65-F5344CB8AC3E}">
        <p14:creationId xmlns:p14="http://schemas.microsoft.com/office/powerpoint/2010/main" val="3331907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6024</TotalTime>
  <Words>4072</Words>
  <Application>Microsoft Office PowerPoint</Application>
  <PresentationFormat>On-screen Show (4:3)</PresentationFormat>
  <Paragraphs>259</Paragraphs>
  <Slides>61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Roboto</vt:lpstr>
      <vt:lpstr>Segoe UI Symbol</vt:lpstr>
      <vt:lpstr>Times New Roman</vt:lpstr>
      <vt:lpstr>Univers</vt:lpstr>
      <vt:lpstr>Verdana</vt:lpstr>
      <vt:lpstr>Wingdings</vt:lpstr>
      <vt:lpstr>Wingdings 2</vt:lpstr>
      <vt:lpstr>Wingdings 3</vt:lpstr>
      <vt:lpstr>Concourse</vt:lpstr>
      <vt:lpstr>5. Water Quality  </vt:lpstr>
      <vt:lpstr>PowerPoint Presentation</vt:lpstr>
      <vt:lpstr>Factors that influence the water quality in fish farming </vt:lpstr>
      <vt:lpstr>PowerPoint Presentation</vt:lpstr>
      <vt:lpstr>Key water quality parameters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WATER QUALITY ON CULTURE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QUALITY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Management of Aquaculture systems</dc:title>
  <dc:creator>Wiza</dc:creator>
  <cp:lastModifiedBy>HP</cp:lastModifiedBy>
  <cp:revision>321</cp:revision>
  <dcterms:created xsi:type="dcterms:W3CDTF">2023-03-16T16:40:48Z</dcterms:created>
  <dcterms:modified xsi:type="dcterms:W3CDTF">2024-04-10T05:58:20Z</dcterms:modified>
</cp:coreProperties>
</file>