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302" r:id="rId3"/>
    <p:sldId id="281" r:id="rId4"/>
    <p:sldId id="258" r:id="rId5"/>
    <p:sldId id="265" r:id="rId6"/>
    <p:sldId id="275" r:id="rId7"/>
    <p:sldId id="259" r:id="rId8"/>
    <p:sldId id="277" r:id="rId9"/>
    <p:sldId id="279" r:id="rId10"/>
    <p:sldId id="260" r:id="rId11"/>
    <p:sldId id="262" r:id="rId12"/>
    <p:sldId id="282" r:id="rId13"/>
    <p:sldId id="283" r:id="rId14"/>
    <p:sldId id="263" r:id="rId15"/>
    <p:sldId id="284" r:id="rId16"/>
    <p:sldId id="285" r:id="rId17"/>
    <p:sldId id="264" r:id="rId18"/>
    <p:sldId id="290" r:id="rId19"/>
    <p:sldId id="291" r:id="rId20"/>
    <p:sldId id="266" r:id="rId21"/>
    <p:sldId id="267" r:id="rId22"/>
    <p:sldId id="288" r:id="rId23"/>
    <p:sldId id="268" r:id="rId24"/>
    <p:sldId id="289" r:id="rId25"/>
    <p:sldId id="269" r:id="rId26"/>
    <p:sldId id="270" r:id="rId27"/>
    <p:sldId id="286" r:id="rId28"/>
    <p:sldId id="287" r:id="rId29"/>
    <p:sldId id="271" r:id="rId30"/>
    <p:sldId id="272" r:id="rId31"/>
    <p:sldId id="292" r:id="rId32"/>
    <p:sldId id="293" r:id="rId33"/>
    <p:sldId id="273" r:id="rId34"/>
    <p:sldId id="294" r:id="rId35"/>
    <p:sldId id="295" r:id="rId36"/>
    <p:sldId id="274" r:id="rId37"/>
    <p:sldId id="296" r:id="rId38"/>
    <p:sldId id="297" r:id="rId39"/>
    <p:sldId id="276" r:id="rId40"/>
    <p:sldId id="298" r:id="rId41"/>
    <p:sldId id="278" r:id="rId42"/>
    <p:sldId id="299" r:id="rId43"/>
    <p:sldId id="280" r:id="rId44"/>
    <p:sldId id="300" r:id="rId45"/>
    <p:sldId id="301" r:id="rId46"/>
  </p:sldIdLst>
  <p:sldSz cx="12192000" cy="6858000"/>
  <p:notesSz cx="6858000" cy="9144000"/>
  <p:defaultTextStyle>
    <a:defPPr>
      <a:defRPr lan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presProps" Target="presProps.xml" /><Relationship Id="rId50" Type="http://schemas.openxmlformats.org/officeDocument/2006/relationships/tableStyles" Target="tableStyle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slide" Target="slides/slide40.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theme" Target="theme/theme1.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viewProps" Target="viewProps.xml" /><Relationship Id="rId8" Type="http://schemas.openxmlformats.org/officeDocument/2006/relationships/slide" Target="slides/slide7.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55B83-CA71-FC1B-AA19-08ED460C7E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
          </a:p>
        </p:txBody>
      </p:sp>
      <p:sp>
        <p:nvSpPr>
          <p:cNvPr id="3" name="Subtitle 2">
            <a:extLst>
              <a:ext uri="{FF2B5EF4-FFF2-40B4-BE49-F238E27FC236}">
                <a16:creationId xmlns:a16="http://schemas.microsoft.com/office/drawing/2014/main" id="{EAAFE4BE-5329-54F3-F6B6-8DAFE95F88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
          </a:p>
        </p:txBody>
      </p:sp>
      <p:sp>
        <p:nvSpPr>
          <p:cNvPr id="4" name="Date Placeholder 3">
            <a:extLst>
              <a:ext uri="{FF2B5EF4-FFF2-40B4-BE49-F238E27FC236}">
                <a16:creationId xmlns:a16="http://schemas.microsoft.com/office/drawing/2014/main" id="{2DDFDB38-DF7E-A25B-A845-3E76B48DF1A1}"/>
              </a:ext>
            </a:extLst>
          </p:cNvPr>
          <p:cNvSpPr>
            <a:spLocks noGrp="1"/>
          </p:cNvSpPr>
          <p:nvPr>
            <p:ph type="dt" sz="half" idx="10"/>
          </p:nvPr>
        </p:nvSpPr>
        <p:spPr/>
        <p:txBody>
          <a:bodyPr/>
          <a:lstStyle/>
          <a:p>
            <a:fld id="{FDC32A8E-A9F3-C241-84CD-02261EF20557}" type="datetimeFigureOut">
              <a:rPr lang="" smtClean="0"/>
              <a:t>05/23/2024</a:t>
            </a:fld>
            <a:endParaRPr lang=""/>
          </a:p>
        </p:txBody>
      </p:sp>
      <p:sp>
        <p:nvSpPr>
          <p:cNvPr id="5" name="Footer Placeholder 4">
            <a:extLst>
              <a:ext uri="{FF2B5EF4-FFF2-40B4-BE49-F238E27FC236}">
                <a16:creationId xmlns:a16="http://schemas.microsoft.com/office/drawing/2014/main" id="{FE802741-A2AC-0F17-8ED0-A4F11BB3F692}"/>
              </a:ext>
            </a:extLst>
          </p:cNvPr>
          <p:cNvSpPr>
            <a:spLocks noGrp="1"/>
          </p:cNvSpPr>
          <p:nvPr>
            <p:ph type="ftr" sz="quarter" idx="11"/>
          </p:nvPr>
        </p:nvSpPr>
        <p:spPr/>
        <p:txBody>
          <a:bodyPr/>
          <a:lstStyle/>
          <a:p>
            <a:endParaRPr lang=""/>
          </a:p>
        </p:txBody>
      </p:sp>
      <p:sp>
        <p:nvSpPr>
          <p:cNvPr id="6" name="Slide Number Placeholder 5">
            <a:extLst>
              <a:ext uri="{FF2B5EF4-FFF2-40B4-BE49-F238E27FC236}">
                <a16:creationId xmlns:a16="http://schemas.microsoft.com/office/drawing/2014/main" id="{D6714DA1-EBA9-9EE8-FA65-AC36A9418B1D}"/>
              </a:ext>
            </a:extLst>
          </p:cNvPr>
          <p:cNvSpPr>
            <a:spLocks noGrp="1"/>
          </p:cNvSpPr>
          <p:nvPr>
            <p:ph type="sldNum" sz="quarter" idx="12"/>
          </p:nvPr>
        </p:nvSpPr>
        <p:spPr/>
        <p:txBody>
          <a:bodyPr/>
          <a:lstStyle/>
          <a:p>
            <a:fld id="{99B9E8F6-EA60-7B46-B394-9DEF43090D8A}" type="slidenum">
              <a:rPr lang="" smtClean="0"/>
              <a:t>‹#›</a:t>
            </a:fld>
            <a:endParaRPr lang=""/>
          </a:p>
        </p:txBody>
      </p:sp>
    </p:spTree>
    <p:extLst>
      <p:ext uri="{BB962C8B-B14F-4D97-AF65-F5344CB8AC3E}">
        <p14:creationId xmlns:p14="http://schemas.microsoft.com/office/powerpoint/2010/main" val="1760525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13BED-1AC2-8A40-2249-12F00CCCDEEF}"/>
              </a:ext>
            </a:extLst>
          </p:cNvPr>
          <p:cNvSpPr>
            <a:spLocks noGrp="1"/>
          </p:cNvSpPr>
          <p:nvPr>
            <p:ph type="title"/>
          </p:nvPr>
        </p:nvSpPr>
        <p:spPr/>
        <p:txBody>
          <a:bodyPr/>
          <a:lstStyle/>
          <a:p>
            <a:r>
              <a:rPr lang="en-US"/>
              <a:t>Click to edit Master title style</a:t>
            </a:r>
            <a:endParaRPr lang=""/>
          </a:p>
        </p:txBody>
      </p:sp>
      <p:sp>
        <p:nvSpPr>
          <p:cNvPr id="3" name="Vertical Text Placeholder 2">
            <a:extLst>
              <a:ext uri="{FF2B5EF4-FFF2-40B4-BE49-F238E27FC236}">
                <a16:creationId xmlns:a16="http://schemas.microsoft.com/office/drawing/2014/main" id="{B762C77A-EC04-AE36-2BE1-E872F17AC3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
          </a:p>
        </p:txBody>
      </p:sp>
      <p:sp>
        <p:nvSpPr>
          <p:cNvPr id="4" name="Date Placeholder 3">
            <a:extLst>
              <a:ext uri="{FF2B5EF4-FFF2-40B4-BE49-F238E27FC236}">
                <a16:creationId xmlns:a16="http://schemas.microsoft.com/office/drawing/2014/main" id="{8BC12BFC-CEB3-713C-B10E-9CEB1BD1FDE8}"/>
              </a:ext>
            </a:extLst>
          </p:cNvPr>
          <p:cNvSpPr>
            <a:spLocks noGrp="1"/>
          </p:cNvSpPr>
          <p:nvPr>
            <p:ph type="dt" sz="half" idx="10"/>
          </p:nvPr>
        </p:nvSpPr>
        <p:spPr/>
        <p:txBody>
          <a:bodyPr/>
          <a:lstStyle/>
          <a:p>
            <a:fld id="{FDC32A8E-A9F3-C241-84CD-02261EF20557}" type="datetimeFigureOut">
              <a:rPr lang="" smtClean="0"/>
              <a:t>05/23/2024</a:t>
            </a:fld>
            <a:endParaRPr lang=""/>
          </a:p>
        </p:txBody>
      </p:sp>
      <p:sp>
        <p:nvSpPr>
          <p:cNvPr id="5" name="Footer Placeholder 4">
            <a:extLst>
              <a:ext uri="{FF2B5EF4-FFF2-40B4-BE49-F238E27FC236}">
                <a16:creationId xmlns:a16="http://schemas.microsoft.com/office/drawing/2014/main" id="{5928AF10-D122-9450-7153-41CD57DD17F3}"/>
              </a:ext>
            </a:extLst>
          </p:cNvPr>
          <p:cNvSpPr>
            <a:spLocks noGrp="1"/>
          </p:cNvSpPr>
          <p:nvPr>
            <p:ph type="ftr" sz="quarter" idx="11"/>
          </p:nvPr>
        </p:nvSpPr>
        <p:spPr/>
        <p:txBody>
          <a:bodyPr/>
          <a:lstStyle/>
          <a:p>
            <a:endParaRPr lang=""/>
          </a:p>
        </p:txBody>
      </p:sp>
      <p:sp>
        <p:nvSpPr>
          <p:cNvPr id="6" name="Slide Number Placeholder 5">
            <a:extLst>
              <a:ext uri="{FF2B5EF4-FFF2-40B4-BE49-F238E27FC236}">
                <a16:creationId xmlns:a16="http://schemas.microsoft.com/office/drawing/2014/main" id="{F44B1D58-F808-FB3E-2185-4C1B32121BE3}"/>
              </a:ext>
            </a:extLst>
          </p:cNvPr>
          <p:cNvSpPr>
            <a:spLocks noGrp="1"/>
          </p:cNvSpPr>
          <p:nvPr>
            <p:ph type="sldNum" sz="quarter" idx="12"/>
          </p:nvPr>
        </p:nvSpPr>
        <p:spPr/>
        <p:txBody>
          <a:bodyPr/>
          <a:lstStyle/>
          <a:p>
            <a:fld id="{99B9E8F6-EA60-7B46-B394-9DEF43090D8A}" type="slidenum">
              <a:rPr lang="" smtClean="0"/>
              <a:t>‹#›</a:t>
            </a:fld>
            <a:endParaRPr lang=""/>
          </a:p>
        </p:txBody>
      </p:sp>
    </p:spTree>
    <p:extLst>
      <p:ext uri="{BB962C8B-B14F-4D97-AF65-F5344CB8AC3E}">
        <p14:creationId xmlns:p14="http://schemas.microsoft.com/office/powerpoint/2010/main" val="2041301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6E6B1C-2E9C-1538-B495-5D8D6C1D039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
          </a:p>
        </p:txBody>
      </p:sp>
      <p:sp>
        <p:nvSpPr>
          <p:cNvPr id="3" name="Vertical Text Placeholder 2">
            <a:extLst>
              <a:ext uri="{FF2B5EF4-FFF2-40B4-BE49-F238E27FC236}">
                <a16:creationId xmlns:a16="http://schemas.microsoft.com/office/drawing/2014/main" id="{1AC93F53-EF8F-D0E7-9B27-5780968103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
          </a:p>
        </p:txBody>
      </p:sp>
      <p:sp>
        <p:nvSpPr>
          <p:cNvPr id="4" name="Date Placeholder 3">
            <a:extLst>
              <a:ext uri="{FF2B5EF4-FFF2-40B4-BE49-F238E27FC236}">
                <a16:creationId xmlns:a16="http://schemas.microsoft.com/office/drawing/2014/main" id="{8518F273-910B-7C82-252C-E03E701B8147}"/>
              </a:ext>
            </a:extLst>
          </p:cNvPr>
          <p:cNvSpPr>
            <a:spLocks noGrp="1"/>
          </p:cNvSpPr>
          <p:nvPr>
            <p:ph type="dt" sz="half" idx="10"/>
          </p:nvPr>
        </p:nvSpPr>
        <p:spPr/>
        <p:txBody>
          <a:bodyPr/>
          <a:lstStyle/>
          <a:p>
            <a:fld id="{FDC32A8E-A9F3-C241-84CD-02261EF20557}" type="datetimeFigureOut">
              <a:rPr lang="" smtClean="0"/>
              <a:t>05/23/2024</a:t>
            </a:fld>
            <a:endParaRPr lang=""/>
          </a:p>
        </p:txBody>
      </p:sp>
      <p:sp>
        <p:nvSpPr>
          <p:cNvPr id="5" name="Footer Placeholder 4">
            <a:extLst>
              <a:ext uri="{FF2B5EF4-FFF2-40B4-BE49-F238E27FC236}">
                <a16:creationId xmlns:a16="http://schemas.microsoft.com/office/drawing/2014/main" id="{451A57D3-4F95-8DE7-1165-978CEE9F7744}"/>
              </a:ext>
            </a:extLst>
          </p:cNvPr>
          <p:cNvSpPr>
            <a:spLocks noGrp="1"/>
          </p:cNvSpPr>
          <p:nvPr>
            <p:ph type="ftr" sz="quarter" idx="11"/>
          </p:nvPr>
        </p:nvSpPr>
        <p:spPr/>
        <p:txBody>
          <a:bodyPr/>
          <a:lstStyle/>
          <a:p>
            <a:endParaRPr lang=""/>
          </a:p>
        </p:txBody>
      </p:sp>
      <p:sp>
        <p:nvSpPr>
          <p:cNvPr id="6" name="Slide Number Placeholder 5">
            <a:extLst>
              <a:ext uri="{FF2B5EF4-FFF2-40B4-BE49-F238E27FC236}">
                <a16:creationId xmlns:a16="http://schemas.microsoft.com/office/drawing/2014/main" id="{AA23F6FB-5F9D-710B-1F68-03B5D0814ECA}"/>
              </a:ext>
            </a:extLst>
          </p:cNvPr>
          <p:cNvSpPr>
            <a:spLocks noGrp="1"/>
          </p:cNvSpPr>
          <p:nvPr>
            <p:ph type="sldNum" sz="quarter" idx="12"/>
          </p:nvPr>
        </p:nvSpPr>
        <p:spPr/>
        <p:txBody>
          <a:bodyPr/>
          <a:lstStyle/>
          <a:p>
            <a:fld id="{99B9E8F6-EA60-7B46-B394-9DEF43090D8A}" type="slidenum">
              <a:rPr lang="" smtClean="0"/>
              <a:t>‹#›</a:t>
            </a:fld>
            <a:endParaRPr lang=""/>
          </a:p>
        </p:txBody>
      </p:sp>
    </p:spTree>
    <p:extLst>
      <p:ext uri="{BB962C8B-B14F-4D97-AF65-F5344CB8AC3E}">
        <p14:creationId xmlns:p14="http://schemas.microsoft.com/office/powerpoint/2010/main" val="2599102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CC6AD-E582-BA40-CC2F-9930B021473C}"/>
              </a:ext>
            </a:extLst>
          </p:cNvPr>
          <p:cNvSpPr>
            <a:spLocks noGrp="1"/>
          </p:cNvSpPr>
          <p:nvPr>
            <p:ph type="title"/>
          </p:nvPr>
        </p:nvSpPr>
        <p:spPr/>
        <p:txBody>
          <a:bodyPr/>
          <a:lstStyle/>
          <a:p>
            <a:r>
              <a:rPr lang="en-US"/>
              <a:t>Click to edit Master title style</a:t>
            </a:r>
            <a:endParaRPr lang=""/>
          </a:p>
        </p:txBody>
      </p:sp>
      <p:sp>
        <p:nvSpPr>
          <p:cNvPr id="3" name="Content Placeholder 2">
            <a:extLst>
              <a:ext uri="{FF2B5EF4-FFF2-40B4-BE49-F238E27FC236}">
                <a16:creationId xmlns:a16="http://schemas.microsoft.com/office/drawing/2014/main" id="{807DF902-F86F-356B-8F95-A12962232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
          </a:p>
        </p:txBody>
      </p:sp>
      <p:sp>
        <p:nvSpPr>
          <p:cNvPr id="4" name="Date Placeholder 3">
            <a:extLst>
              <a:ext uri="{FF2B5EF4-FFF2-40B4-BE49-F238E27FC236}">
                <a16:creationId xmlns:a16="http://schemas.microsoft.com/office/drawing/2014/main" id="{6D8006B4-C6C9-33F8-C0B9-3A336CE7C4DE}"/>
              </a:ext>
            </a:extLst>
          </p:cNvPr>
          <p:cNvSpPr>
            <a:spLocks noGrp="1"/>
          </p:cNvSpPr>
          <p:nvPr>
            <p:ph type="dt" sz="half" idx="10"/>
          </p:nvPr>
        </p:nvSpPr>
        <p:spPr/>
        <p:txBody>
          <a:bodyPr/>
          <a:lstStyle/>
          <a:p>
            <a:fld id="{FDC32A8E-A9F3-C241-84CD-02261EF20557}" type="datetimeFigureOut">
              <a:rPr lang="" smtClean="0"/>
              <a:t>05/23/2024</a:t>
            </a:fld>
            <a:endParaRPr lang=""/>
          </a:p>
        </p:txBody>
      </p:sp>
      <p:sp>
        <p:nvSpPr>
          <p:cNvPr id="5" name="Footer Placeholder 4">
            <a:extLst>
              <a:ext uri="{FF2B5EF4-FFF2-40B4-BE49-F238E27FC236}">
                <a16:creationId xmlns:a16="http://schemas.microsoft.com/office/drawing/2014/main" id="{B7DC2F97-E59B-886A-FB50-E6C2167FD8EC}"/>
              </a:ext>
            </a:extLst>
          </p:cNvPr>
          <p:cNvSpPr>
            <a:spLocks noGrp="1"/>
          </p:cNvSpPr>
          <p:nvPr>
            <p:ph type="ftr" sz="quarter" idx="11"/>
          </p:nvPr>
        </p:nvSpPr>
        <p:spPr/>
        <p:txBody>
          <a:bodyPr/>
          <a:lstStyle/>
          <a:p>
            <a:endParaRPr lang=""/>
          </a:p>
        </p:txBody>
      </p:sp>
      <p:sp>
        <p:nvSpPr>
          <p:cNvPr id="6" name="Slide Number Placeholder 5">
            <a:extLst>
              <a:ext uri="{FF2B5EF4-FFF2-40B4-BE49-F238E27FC236}">
                <a16:creationId xmlns:a16="http://schemas.microsoft.com/office/drawing/2014/main" id="{4FD8DB7D-04CF-9D0D-CD0F-EBC961F5F825}"/>
              </a:ext>
            </a:extLst>
          </p:cNvPr>
          <p:cNvSpPr>
            <a:spLocks noGrp="1"/>
          </p:cNvSpPr>
          <p:nvPr>
            <p:ph type="sldNum" sz="quarter" idx="12"/>
          </p:nvPr>
        </p:nvSpPr>
        <p:spPr/>
        <p:txBody>
          <a:bodyPr/>
          <a:lstStyle/>
          <a:p>
            <a:fld id="{99B9E8F6-EA60-7B46-B394-9DEF43090D8A}" type="slidenum">
              <a:rPr lang="" smtClean="0"/>
              <a:t>‹#›</a:t>
            </a:fld>
            <a:endParaRPr lang=""/>
          </a:p>
        </p:txBody>
      </p:sp>
    </p:spTree>
    <p:extLst>
      <p:ext uri="{BB962C8B-B14F-4D97-AF65-F5344CB8AC3E}">
        <p14:creationId xmlns:p14="http://schemas.microsoft.com/office/powerpoint/2010/main" val="3374188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E1744-8942-ECD2-2C78-0AAE8026B8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
          </a:p>
        </p:txBody>
      </p:sp>
      <p:sp>
        <p:nvSpPr>
          <p:cNvPr id="3" name="Text Placeholder 2">
            <a:extLst>
              <a:ext uri="{FF2B5EF4-FFF2-40B4-BE49-F238E27FC236}">
                <a16:creationId xmlns:a16="http://schemas.microsoft.com/office/drawing/2014/main" id="{7289F273-FFF7-239A-0EF0-44591354076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BFDF18-FE87-2D1D-300A-D2EBDE30B2E2}"/>
              </a:ext>
            </a:extLst>
          </p:cNvPr>
          <p:cNvSpPr>
            <a:spLocks noGrp="1"/>
          </p:cNvSpPr>
          <p:nvPr>
            <p:ph type="dt" sz="half" idx="10"/>
          </p:nvPr>
        </p:nvSpPr>
        <p:spPr/>
        <p:txBody>
          <a:bodyPr/>
          <a:lstStyle/>
          <a:p>
            <a:fld id="{FDC32A8E-A9F3-C241-84CD-02261EF20557}" type="datetimeFigureOut">
              <a:rPr lang="" smtClean="0"/>
              <a:t>05/23/2024</a:t>
            </a:fld>
            <a:endParaRPr lang=""/>
          </a:p>
        </p:txBody>
      </p:sp>
      <p:sp>
        <p:nvSpPr>
          <p:cNvPr id="5" name="Footer Placeholder 4">
            <a:extLst>
              <a:ext uri="{FF2B5EF4-FFF2-40B4-BE49-F238E27FC236}">
                <a16:creationId xmlns:a16="http://schemas.microsoft.com/office/drawing/2014/main" id="{9D7A64DE-CD71-D906-2978-3217A5F40160}"/>
              </a:ext>
            </a:extLst>
          </p:cNvPr>
          <p:cNvSpPr>
            <a:spLocks noGrp="1"/>
          </p:cNvSpPr>
          <p:nvPr>
            <p:ph type="ftr" sz="quarter" idx="11"/>
          </p:nvPr>
        </p:nvSpPr>
        <p:spPr/>
        <p:txBody>
          <a:bodyPr/>
          <a:lstStyle/>
          <a:p>
            <a:endParaRPr lang=""/>
          </a:p>
        </p:txBody>
      </p:sp>
      <p:sp>
        <p:nvSpPr>
          <p:cNvPr id="6" name="Slide Number Placeholder 5">
            <a:extLst>
              <a:ext uri="{FF2B5EF4-FFF2-40B4-BE49-F238E27FC236}">
                <a16:creationId xmlns:a16="http://schemas.microsoft.com/office/drawing/2014/main" id="{D0C1BE23-802A-62BF-BEC5-32895F3A60CB}"/>
              </a:ext>
            </a:extLst>
          </p:cNvPr>
          <p:cNvSpPr>
            <a:spLocks noGrp="1"/>
          </p:cNvSpPr>
          <p:nvPr>
            <p:ph type="sldNum" sz="quarter" idx="12"/>
          </p:nvPr>
        </p:nvSpPr>
        <p:spPr/>
        <p:txBody>
          <a:bodyPr/>
          <a:lstStyle/>
          <a:p>
            <a:fld id="{99B9E8F6-EA60-7B46-B394-9DEF43090D8A}" type="slidenum">
              <a:rPr lang="" smtClean="0"/>
              <a:t>‹#›</a:t>
            </a:fld>
            <a:endParaRPr lang=""/>
          </a:p>
        </p:txBody>
      </p:sp>
    </p:spTree>
    <p:extLst>
      <p:ext uri="{BB962C8B-B14F-4D97-AF65-F5344CB8AC3E}">
        <p14:creationId xmlns:p14="http://schemas.microsoft.com/office/powerpoint/2010/main" val="87513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05792-9496-1959-7110-709A0CE9E871}"/>
              </a:ext>
            </a:extLst>
          </p:cNvPr>
          <p:cNvSpPr>
            <a:spLocks noGrp="1"/>
          </p:cNvSpPr>
          <p:nvPr>
            <p:ph type="title"/>
          </p:nvPr>
        </p:nvSpPr>
        <p:spPr/>
        <p:txBody>
          <a:bodyPr/>
          <a:lstStyle/>
          <a:p>
            <a:r>
              <a:rPr lang="en-US"/>
              <a:t>Click to edit Master title style</a:t>
            </a:r>
            <a:endParaRPr lang=""/>
          </a:p>
        </p:txBody>
      </p:sp>
      <p:sp>
        <p:nvSpPr>
          <p:cNvPr id="3" name="Content Placeholder 2">
            <a:extLst>
              <a:ext uri="{FF2B5EF4-FFF2-40B4-BE49-F238E27FC236}">
                <a16:creationId xmlns:a16="http://schemas.microsoft.com/office/drawing/2014/main" id="{36C70462-23A3-DAF0-53F0-2B40EAC3F6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
          </a:p>
        </p:txBody>
      </p:sp>
      <p:sp>
        <p:nvSpPr>
          <p:cNvPr id="4" name="Content Placeholder 3">
            <a:extLst>
              <a:ext uri="{FF2B5EF4-FFF2-40B4-BE49-F238E27FC236}">
                <a16:creationId xmlns:a16="http://schemas.microsoft.com/office/drawing/2014/main" id="{27E213ED-1205-B056-D44B-DBD99ACABE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
          </a:p>
        </p:txBody>
      </p:sp>
      <p:sp>
        <p:nvSpPr>
          <p:cNvPr id="5" name="Date Placeholder 4">
            <a:extLst>
              <a:ext uri="{FF2B5EF4-FFF2-40B4-BE49-F238E27FC236}">
                <a16:creationId xmlns:a16="http://schemas.microsoft.com/office/drawing/2014/main" id="{8EBCD272-34CF-01CB-E879-80957E6CD1A4}"/>
              </a:ext>
            </a:extLst>
          </p:cNvPr>
          <p:cNvSpPr>
            <a:spLocks noGrp="1"/>
          </p:cNvSpPr>
          <p:nvPr>
            <p:ph type="dt" sz="half" idx="10"/>
          </p:nvPr>
        </p:nvSpPr>
        <p:spPr/>
        <p:txBody>
          <a:bodyPr/>
          <a:lstStyle/>
          <a:p>
            <a:fld id="{FDC32A8E-A9F3-C241-84CD-02261EF20557}" type="datetimeFigureOut">
              <a:rPr lang="" smtClean="0"/>
              <a:t>05/23/2024</a:t>
            </a:fld>
            <a:endParaRPr lang=""/>
          </a:p>
        </p:txBody>
      </p:sp>
      <p:sp>
        <p:nvSpPr>
          <p:cNvPr id="6" name="Footer Placeholder 5">
            <a:extLst>
              <a:ext uri="{FF2B5EF4-FFF2-40B4-BE49-F238E27FC236}">
                <a16:creationId xmlns:a16="http://schemas.microsoft.com/office/drawing/2014/main" id="{3D436FD0-FE5C-0B1E-703D-4F1347C7FC0C}"/>
              </a:ext>
            </a:extLst>
          </p:cNvPr>
          <p:cNvSpPr>
            <a:spLocks noGrp="1"/>
          </p:cNvSpPr>
          <p:nvPr>
            <p:ph type="ftr" sz="quarter" idx="11"/>
          </p:nvPr>
        </p:nvSpPr>
        <p:spPr/>
        <p:txBody>
          <a:bodyPr/>
          <a:lstStyle/>
          <a:p>
            <a:endParaRPr lang=""/>
          </a:p>
        </p:txBody>
      </p:sp>
      <p:sp>
        <p:nvSpPr>
          <p:cNvPr id="7" name="Slide Number Placeholder 6">
            <a:extLst>
              <a:ext uri="{FF2B5EF4-FFF2-40B4-BE49-F238E27FC236}">
                <a16:creationId xmlns:a16="http://schemas.microsoft.com/office/drawing/2014/main" id="{9790BFE1-7141-03FA-F436-E525B8D40039}"/>
              </a:ext>
            </a:extLst>
          </p:cNvPr>
          <p:cNvSpPr>
            <a:spLocks noGrp="1"/>
          </p:cNvSpPr>
          <p:nvPr>
            <p:ph type="sldNum" sz="quarter" idx="12"/>
          </p:nvPr>
        </p:nvSpPr>
        <p:spPr/>
        <p:txBody>
          <a:bodyPr/>
          <a:lstStyle/>
          <a:p>
            <a:fld id="{99B9E8F6-EA60-7B46-B394-9DEF43090D8A}" type="slidenum">
              <a:rPr lang="" smtClean="0"/>
              <a:t>‹#›</a:t>
            </a:fld>
            <a:endParaRPr lang=""/>
          </a:p>
        </p:txBody>
      </p:sp>
    </p:spTree>
    <p:extLst>
      <p:ext uri="{BB962C8B-B14F-4D97-AF65-F5344CB8AC3E}">
        <p14:creationId xmlns:p14="http://schemas.microsoft.com/office/powerpoint/2010/main" val="2615660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55203-1925-0E27-3E63-3E78DB358BEB}"/>
              </a:ext>
            </a:extLst>
          </p:cNvPr>
          <p:cNvSpPr>
            <a:spLocks noGrp="1"/>
          </p:cNvSpPr>
          <p:nvPr>
            <p:ph type="title"/>
          </p:nvPr>
        </p:nvSpPr>
        <p:spPr>
          <a:xfrm>
            <a:off x="839788" y="365125"/>
            <a:ext cx="10515600" cy="1325563"/>
          </a:xfrm>
        </p:spPr>
        <p:txBody>
          <a:bodyPr/>
          <a:lstStyle/>
          <a:p>
            <a:r>
              <a:rPr lang="en-US"/>
              <a:t>Click to edit Master title style</a:t>
            </a:r>
            <a:endParaRPr lang=""/>
          </a:p>
        </p:txBody>
      </p:sp>
      <p:sp>
        <p:nvSpPr>
          <p:cNvPr id="3" name="Text Placeholder 2">
            <a:extLst>
              <a:ext uri="{FF2B5EF4-FFF2-40B4-BE49-F238E27FC236}">
                <a16:creationId xmlns:a16="http://schemas.microsoft.com/office/drawing/2014/main" id="{2D79662B-EB68-317C-02FB-94EA0291FC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30980F-6B33-BD16-E143-34CD224982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
          </a:p>
        </p:txBody>
      </p:sp>
      <p:sp>
        <p:nvSpPr>
          <p:cNvPr id="5" name="Text Placeholder 4">
            <a:extLst>
              <a:ext uri="{FF2B5EF4-FFF2-40B4-BE49-F238E27FC236}">
                <a16:creationId xmlns:a16="http://schemas.microsoft.com/office/drawing/2014/main" id="{6BEB5620-6486-0A73-A236-284B2B6F80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BD1132-A73B-A82C-CA64-822671B15E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
          </a:p>
        </p:txBody>
      </p:sp>
      <p:sp>
        <p:nvSpPr>
          <p:cNvPr id="7" name="Date Placeholder 6">
            <a:extLst>
              <a:ext uri="{FF2B5EF4-FFF2-40B4-BE49-F238E27FC236}">
                <a16:creationId xmlns:a16="http://schemas.microsoft.com/office/drawing/2014/main" id="{9E2FB228-4832-1ECF-8444-BED94DEBE381}"/>
              </a:ext>
            </a:extLst>
          </p:cNvPr>
          <p:cNvSpPr>
            <a:spLocks noGrp="1"/>
          </p:cNvSpPr>
          <p:nvPr>
            <p:ph type="dt" sz="half" idx="10"/>
          </p:nvPr>
        </p:nvSpPr>
        <p:spPr/>
        <p:txBody>
          <a:bodyPr/>
          <a:lstStyle/>
          <a:p>
            <a:fld id="{FDC32A8E-A9F3-C241-84CD-02261EF20557}" type="datetimeFigureOut">
              <a:rPr lang="" smtClean="0"/>
              <a:t>05/23/2024</a:t>
            </a:fld>
            <a:endParaRPr lang=""/>
          </a:p>
        </p:txBody>
      </p:sp>
      <p:sp>
        <p:nvSpPr>
          <p:cNvPr id="8" name="Footer Placeholder 7">
            <a:extLst>
              <a:ext uri="{FF2B5EF4-FFF2-40B4-BE49-F238E27FC236}">
                <a16:creationId xmlns:a16="http://schemas.microsoft.com/office/drawing/2014/main" id="{A2807C91-1310-CB9C-341A-EE961E382280}"/>
              </a:ext>
            </a:extLst>
          </p:cNvPr>
          <p:cNvSpPr>
            <a:spLocks noGrp="1"/>
          </p:cNvSpPr>
          <p:nvPr>
            <p:ph type="ftr" sz="quarter" idx="11"/>
          </p:nvPr>
        </p:nvSpPr>
        <p:spPr/>
        <p:txBody>
          <a:bodyPr/>
          <a:lstStyle/>
          <a:p>
            <a:endParaRPr lang=""/>
          </a:p>
        </p:txBody>
      </p:sp>
      <p:sp>
        <p:nvSpPr>
          <p:cNvPr id="9" name="Slide Number Placeholder 8">
            <a:extLst>
              <a:ext uri="{FF2B5EF4-FFF2-40B4-BE49-F238E27FC236}">
                <a16:creationId xmlns:a16="http://schemas.microsoft.com/office/drawing/2014/main" id="{C4CC3F9D-D6EA-6919-A745-18AE49219562}"/>
              </a:ext>
            </a:extLst>
          </p:cNvPr>
          <p:cNvSpPr>
            <a:spLocks noGrp="1"/>
          </p:cNvSpPr>
          <p:nvPr>
            <p:ph type="sldNum" sz="quarter" idx="12"/>
          </p:nvPr>
        </p:nvSpPr>
        <p:spPr/>
        <p:txBody>
          <a:bodyPr/>
          <a:lstStyle/>
          <a:p>
            <a:fld id="{99B9E8F6-EA60-7B46-B394-9DEF43090D8A}" type="slidenum">
              <a:rPr lang="" smtClean="0"/>
              <a:t>‹#›</a:t>
            </a:fld>
            <a:endParaRPr lang=""/>
          </a:p>
        </p:txBody>
      </p:sp>
    </p:spTree>
    <p:extLst>
      <p:ext uri="{BB962C8B-B14F-4D97-AF65-F5344CB8AC3E}">
        <p14:creationId xmlns:p14="http://schemas.microsoft.com/office/powerpoint/2010/main" val="795482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FF051-6880-6C14-98EC-53E60206FABA}"/>
              </a:ext>
            </a:extLst>
          </p:cNvPr>
          <p:cNvSpPr>
            <a:spLocks noGrp="1"/>
          </p:cNvSpPr>
          <p:nvPr>
            <p:ph type="title"/>
          </p:nvPr>
        </p:nvSpPr>
        <p:spPr/>
        <p:txBody>
          <a:bodyPr/>
          <a:lstStyle/>
          <a:p>
            <a:r>
              <a:rPr lang="en-US"/>
              <a:t>Click to edit Master title style</a:t>
            </a:r>
            <a:endParaRPr lang=""/>
          </a:p>
        </p:txBody>
      </p:sp>
      <p:sp>
        <p:nvSpPr>
          <p:cNvPr id="3" name="Date Placeholder 2">
            <a:extLst>
              <a:ext uri="{FF2B5EF4-FFF2-40B4-BE49-F238E27FC236}">
                <a16:creationId xmlns:a16="http://schemas.microsoft.com/office/drawing/2014/main" id="{1F7C8FCA-875E-7D09-A09B-C2F95D113DFE}"/>
              </a:ext>
            </a:extLst>
          </p:cNvPr>
          <p:cNvSpPr>
            <a:spLocks noGrp="1"/>
          </p:cNvSpPr>
          <p:nvPr>
            <p:ph type="dt" sz="half" idx="10"/>
          </p:nvPr>
        </p:nvSpPr>
        <p:spPr/>
        <p:txBody>
          <a:bodyPr/>
          <a:lstStyle/>
          <a:p>
            <a:fld id="{FDC32A8E-A9F3-C241-84CD-02261EF20557}" type="datetimeFigureOut">
              <a:rPr lang="" smtClean="0"/>
              <a:t>05/23/2024</a:t>
            </a:fld>
            <a:endParaRPr lang=""/>
          </a:p>
        </p:txBody>
      </p:sp>
      <p:sp>
        <p:nvSpPr>
          <p:cNvPr id="4" name="Footer Placeholder 3">
            <a:extLst>
              <a:ext uri="{FF2B5EF4-FFF2-40B4-BE49-F238E27FC236}">
                <a16:creationId xmlns:a16="http://schemas.microsoft.com/office/drawing/2014/main" id="{0BF52183-0ED6-C40A-18AE-F8007DA5B01A}"/>
              </a:ext>
            </a:extLst>
          </p:cNvPr>
          <p:cNvSpPr>
            <a:spLocks noGrp="1"/>
          </p:cNvSpPr>
          <p:nvPr>
            <p:ph type="ftr" sz="quarter" idx="11"/>
          </p:nvPr>
        </p:nvSpPr>
        <p:spPr/>
        <p:txBody>
          <a:bodyPr/>
          <a:lstStyle/>
          <a:p>
            <a:endParaRPr lang=""/>
          </a:p>
        </p:txBody>
      </p:sp>
      <p:sp>
        <p:nvSpPr>
          <p:cNvPr id="5" name="Slide Number Placeholder 4">
            <a:extLst>
              <a:ext uri="{FF2B5EF4-FFF2-40B4-BE49-F238E27FC236}">
                <a16:creationId xmlns:a16="http://schemas.microsoft.com/office/drawing/2014/main" id="{428EB2FC-727F-E6F6-276C-46FF6136EF2C}"/>
              </a:ext>
            </a:extLst>
          </p:cNvPr>
          <p:cNvSpPr>
            <a:spLocks noGrp="1"/>
          </p:cNvSpPr>
          <p:nvPr>
            <p:ph type="sldNum" sz="quarter" idx="12"/>
          </p:nvPr>
        </p:nvSpPr>
        <p:spPr/>
        <p:txBody>
          <a:bodyPr/>
          <a:lstStyle/>
          <a:p>
            <a:fld id="{99B9E8F6-EA60-7B46-B394-9DEF43090D8A}" type="slidenum">
              <a:rPr lang="" smtClean="0"/>
              <a:t>‹#›</a:t>
            </a:fld>
            <a:endParaRPr lang=""/>
          </a:p>
        </p:txBody>
      </p:sp>
    </p:spTree>
    <p:extLst>
      <p:ext uri="{BB962C8B-B14F-4D97-AF65-F5344CB8AC3E}">
        <p14:creationId xmlns:p14="http://schemas.microsoft.com/office/powerpoint/2010/main" val="1776147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7B396A-E455-C093-98E5-03968B9BD0F5}"/>
              </a:ext>
            </a:extLst>
          </p:cNvPr>
          <p:cNvSpPr>
            <a:spLocks noGrp="1"/>
          </p:cNvSpPr>
          <p:nvPr>
            <p:ph type="dt" sz="half" idx="10"/>
          </p:nvPr>
        </p:nvSpPr>
        <p:spPr/>
        <p:txBody>
          <a:bodyPr/>
          <a:lstStyle/>
          <a:p>
            <a:fld id="{FDC32A8E-A9F3-C241-84CD-02261EF20557}" type="datetimeFigureOut">
              <a:rPr lang="" smtClean="0"/>
              <a:t>05/23/2024</a:t>
            </a:fld>
            <a:endParaRPr lang=""/>
          </a:p>
        </p:txBody>
      </p:sp>
      <p:sp>
        <p:nvSpPr>
          <p:cNvPr id="3" name="Footer Placeholder 2">
            <a:extLst>
              <a:ext uri="{FF2B5EF4-FFF2-40B4-BE49-F238E27FC236}">
                <a16:creationId xmlns:a16="http://schemas.microsoft.com/office/drawing/2014/main" id="{DC86820B-6617-A4CB-0CF4-1150F349DC42}"/>
              </a:ext>
            </a:extLst>
          </p:cNvPr>
          <p:cNvSpPr>
            <a:spLocks noGrp="1"/>
          </p:cNvSpPr>
          <p:nvPr>
            <p:ph type="ftr" sz="quarter" idx="11"/>
          </p:nvPr>
        </p:nvSpPr>
        <p:spPr/>
        <p:txBody>
          <a:bodyPr/>
          <a:lstStyle/>
          <a:p>
            <a:endParaRPr lang=""/>
          </a:p>
        </p:txBody>
      </p:sp>
      <p:sp>
        <p:nvSpPr>
          <p:cNvPr id="4" name="Slide Number Placeholder 3">
            <a:extLst>
              <a:ext uri="{FF2B5EF4-FFF2-40B4-BE49-F238E27FC236}">
                <a16:creationId xmlns:a16="http://schemas.microsoft.com/office/drawing/2014/main" id="{EB89F1AE-BFD7-7298-3FA6-59EB0B62D413}"/>
              </a:ext>
            </a:extLst>
          </p:cNvPr>
          <p:cNvSpPr>
            <a:spLocks noGrp="1"/>
          </p:cNvSpPr>
          <p:nvPr>
            <p:ph type="sldNum" sz="quarter" idx="12"/>
          </p:nvPr>
        </p:nvSpPr>
        <p:spPr/>
        <p:txBody>
          <a:bodyPr/>
          <a:lstStyle/>
          <a:p>
            <a:fld id="{99B9E8F6-EA60-7B46-B394-9DEF43090D8A}" type="slidenum">
              <a:rPr lang="" smtClean="0"/>
              <a:t>‹#›</a:t>
            </a:fld>
            <a:endParaRPr lang=""/>
          </a:p>
        </p:txBody>
      </p:sp>
    </p:spTree>
    <p:extLst>
      <p:ext uri="{BB962C8B-B14F-4D97-AF65-F5344CB8AC3E}">
        <p14:creationId xmlns:p14="http://schemas.microsoft.com/office/powerpoint/2010/main" val="4278931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A6A9A-5833-10DE-5FB2-C47CD64517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
          </a:p>
        </p:txBody>
      </p:sp>
      <p:sp>
        <p:nvSpPr>
          <p:cNvPr id="3" name="Content Placeholder 2">
            <a:extLst>
              <a:ext uri="{FF2B5EF4-FFF2-40B4-BE49-F238E27FC236}">
                <a16:creationId xmlns:a16="http://schemas.microsoft.com/office/drawing/2014/main" id="{1972C780-9D0A-9A7E-BD5F-CC036D34F1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
          </a:p>
        </p:txBody>
      </p:sp>
      <p:sp>
        <p:nvSpPr>
          <p:cNvPr id="4" name="Text Placeholder 3">
            <a:extLst>
              <a:ext uri="{FF2B5EF4-FFF2-40B4-BE49-F238E27FC236}">
                <a16:creationId xmlns:a16="http://schemas.microsoft.com/office/drawing/2014/main" id="{EBE6AC11-27E5-A9D0-8FC9-9EF79C41B1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1AB169-204F-2005-DEBF-1B0DAF770232}"/>
              </a:ext>
            </a:extLst>
          </p:cNvPr>
          <p:cNvSpPr>
            <a:spLocks noGrp="1"/>
          </p:cNvSpPr>
          <p:nvPr>
            <p:ph type="dt" sz="half" idx="10"/>
          </p:nvPr>
        </p:nvSpPr>
        <p:spPr/>
        <p:txBody>
          <a:bodyPr/>
          <a:lstStyle/>
          <a:p>
            <a:fld id="{FDC32A8E-A9F3-C241-84CD-02261EF20557}" type="datetimeFigureOut">
              <a:rPr lang="" smtClean="0"/>
              <a:t>05/23/2024</a:t>
            </a:fld>
            <a:endParaRPr lang=""/>
          </a:p>
        </p:txBody>
      </p:sp>
      <p:sp>
        <p:nvSpPr>
          <p:cNvPr id="6" name="Footer Placeholder 5">
            <a:extLst>
              <a:ext uri="{FF2B5EF4-FFF2-40B4-BE49-F238E27FC236}">
                <a16:creationId xmlns:a16="http://schemas.microsoft.com/office/drawing/2014/main" id="{9FAD92E0-17CF-19BB-7D9A-856465BA3831}"/>
              </a:ext>
            </a:extLst>
          </p:cNvPr>
          <p:cNvSpPr>
            <a:spLocks noGrp="1"/>
          </p:cNvSpPr>
          <p:nvPr>
            <p:ph type="ftr" sz="quarter" idx="11"/>
          </p:nvPr>
        </p:nvSpPr>
        <p:spPr/>
        <p:txBody>
          <a:bodyPr/>
          <a:lstStyle/>
          <a:p>
            <a:endParaRPr lang=""/>
          </a:p>
        </p:txBody>
      </p:sp>
      <p:sp>
        <p:nvSpPr>
          <p:cNvPr id="7" name="Slide Number Placeholder 6">
            <a:extLst>
              <a:ext uri="{FF2B5EF4-FFF2-40B4-BE49-F238E27FC236}">
                <a16:creationId xmlns:a16="http://schemas.microsoft.com/office/drawing/2014/main" id="{B2CC9191-DAA0-2702-A810-6B6F28551077}"/>
              </a:ext>
            </a:extLst>
          </p:cNvPr>
          <p:cNvSpPr>
            <a:spLocks noGrp="1"/>
          </p:cNvSpPr>
          <p:nvPr>
            <p:ph type="sldNum" sz="quarter" idx="12"/>
          </p:nvPr>
        </p:nvSpPr>
        <p:spPr/>
        <p:txBody>
          <a:bodyPr/>
          <a:lstStyle/>
          <a:p>
            <a:fld id="{99B9E8F6-EA60-7B46-B394-9DEF43090D8A}" type="slidenum">
              <a:rPr lang="" smtClean="0"/>
              <a:t>‹#›</a:t>
            </a:fld>
            <a:endParaRPr lang=""/>
          </a:p>
        </p:txBody>
      </p:sp>
    </p:spTree>
    <p:extLst>
      <p:ext uri="{BB962C8B-B14F-4D97-AF65-F5344CB8AC3E}">
        <p14:creationId xmlns:p14="http://schemas.microsoft.com/office/powerpoint/2010/main" val="3557820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9D934-91C1-284F-C054-DD7794616D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
          </a:p>
        </p:txBody>
      </p:sp>
      <p:sp>
        <p:nvSpPr>
          <p:cNvPr id="3" name="Picture Placeholder 2">
            <a:extLst>
              <a:ext uri="{FF2B5EF4-FFF2-40B4-BE49-F238E27FC236}">
                <a16:creationId xmlns:a16="http://schemas.microsoft.com/office/drawing/2014/main" id="{C77AB925-D4F0-E89F-4C7B-C700F33A71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
          </a:p>
        </p:txBody>
      </p:sp>
      <p:sp>
        <p:nvSpPr>
          <p:cNvPr id="4" name="Text Placeholder 3">
            <a:extLst>
              <a:ext uri="{FF2B5EF4-FFF2-40B4-BE49-F238E27FC236}">
                <a16:creationId xmlns:a16="http://schemas.microsoft.com/office/drawing/2014/main" id="{4A0CB199-63B1-43C6-37AF-C2DBDD4B87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241637-DB7E-1F27-8BCE-A0701B588ECB}"/>
              </a:ext>
            </a:extLst>
          </p:cNvPr>
          <p:cNvSpPr>
            <a:spLocks noGrp="1"/>
          </p:cNvSpPr>
          <p:nvPr>
            <p:ph type="dt" sz="half" idx="10"/>
          </p:nvPr>
        </p:nvSpPr>
        <p:spPr/>
        <p:txBody>
          <a:bodyPr/>
          <a:lstStyle/>
          <a:p>
            <a:fld id="{FDC32A8E-A9F3-C241-84CD-02261EF20557}" type="datetimeFigureOut">
              <a:rPr lang="" smtClean="0"/>
              <a:t>05/23/2024</a:t>
            </a:fld>
            <a:endParaRPr lang=""/>
          </a:p>
        </p:txBody>
      </p:sp>
      <p:sp>
        <p:nvSpPr>
          <p:cNvPr id="6" name="Footer Placeholder 5">
            <a:extLst>
              <a:ext uri="{FF2B5EF4-FFF2-40B4-BE49-F238E27FC236}">
                <a16:creationId xmlns:a16="http://schemas.microsoft.com/office/drawing/2014/main" id="{50A078BF-5379-D30C-A1DB-B5F388FCB29C}"/>
              </a:ext>
            </a:extLst>
          </p:cNvPr>
          <p:cNvSpPr>
            <a:spLocks noGrp="1"/>
          </p:cNvSpPr>
          <p:nvPr>
            <p:ph type="ftr" sz="quarter" idx="11"/>
          </p:nvPr>
        </p:nvSpPr>
        <p:spPr/>
        <p:txBody>
          <a:bodyPr/>
          <a:lstStyle/>
          <a:p>
            <a:endParaRPr lang=""/>
          </a:p>
        </p:txBody>
      </p:sp>
      <p:sp>
        <p:nvSpPr>
          <p:cNvPr id="7" name="Slide Number Placeholder 6">
            <a:extLst>
              <a:ext uri="{FF2B5EF4-FFF2-40B4-BE49-F238E27FC236}">
                <a16:creationId xmlns:a16="http://schemas.microsoft.com/office/drawing/2014/main" id="{2DD1EA7F-EC24-7697-8B6A-E6140F686F34}"/>
              </a:ext>
            </a:extLst>
          </p:cNvPr>
          <p:cNvSpPr>
            <a:spLocks noGrp="1"/>
          </p:cNvSpPr>
          <p:nvPr>
            <p:ph type="sldNum" sz="quarter" idx="12"/>
          </p:nvPr>
        </p:nvSpPr>
        <p:spPr/>
        <p:txBody>
          <a:bodyPr/>
          <a:lstStyle/>
          <a:p>
            <a:fld id="{99B9E8F6-EA60-7B46-B394-9DEF43090D8A}" type="slidenum">
              <a:rPr lang="" smtClean="0"/>
              <a:t>‹#›</a:t>
            </a:fld>
            <a:endParaRPr lang=""/>
          </a:p>
        </p:txBody>
      </p:sp>
    </p:spTree>
    <p:extLst>
      <p:ext uri="{BB962C8B-B14F-4D97-AF65-F5344CB8AC3E}">
        <p14:creationId xmlns:p14="http://schemas.microsoft.com/office/powerpoint/2010/main" val="3349749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95EEF1-07CB-50E0-00C0-F732170CB9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
          </a:p>
        </p:txBody>
      </p:sp>
      <p:sp>
        <p:nvSpPr>
          <p:cNvPr id="3" name="Text Placeholder 2">
            <a:extLst>
              <a:ext uri="{FF2B5EF4-FFF2-40B4-BE49-F238E27FC236}">
                <a16:creationId xmlns:a16="http://schemas.microsoft.com/office/drawing/2014/main" id="{0C10D388-D938-678C-10CB-D1962023F8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
          </a:p>
        </p:txBody>
      </p:sp>
      <p:sp>
        <p:nvSpPr>
          <p:cNvPr id="4" name="Date Placeholder 3">
            <a:extLst>
              <a:ext uri="{FF2B5EF4-FFF2-40B4-BE49-F238E27FC236}">
                <a16:creationId xmlns:a16="http://schemas.microsoft.com/office/drawing/2014/main" id="{2F63E206-6BEB-191D-439A-4AB81A49CF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DC32A8E-A9F3-C241-84CD-02261EF20557}" type="datetimeFigureOut">
              <a:rPr lang="" smtClean="0"/>
              <a:t>05/23/2024</a:t>
            </a:fld>
            <a:endParaRPr lang=""/>
          </a:p>
        </p:txBody>
      </p:sp>
      <p:sp>
        <p:nvSpPr>
          <p:cNvPr id="5" name="Footer Placeholder 4">
            <a:extLst>
              <a:ext uri="{FF2B5EF4-FFF2-40B4-BE49-F238E27FC236}">
                <a16:creationId xmlns:a16="http://schemas.microsoft.com/office/drawing/2014/main" id="{A6FD82E6-AF8B-4E23-BE06-3CBA8D2D6F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
          </a:p>
        </p:txBody>
      </p:sp>
      <p:sp>
        <p:nvSpPr>
          <p:cNvPr id="6" name="Slide Number Placeholder 5">
            <a:extLst>
              <a:ext uri="{FF2B5EF4-FFF2-40B4-BE49-F238E27FC236}">
                <a16:creationId xmlns:a16="http://schemas.microsoft.com/office/drawing/2014/main" id="{4364A62C-B83E-3356-1DF0-3F91FDEDDC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9B9E8F6-EA60-7B46-B394-9DEF43090D8A}" type="slidenum">
              <a:rPr lang="" smtClean="0"/>
              <a:t>‹#›</a:t>
            </a:fld>
            <a:endParaRPr lang=""/>
          </a:p>
        </p:txBody>
      </p:sp>
    </p:spTree>
    <p:extLst>
      <p:ext uri="{BB962C8B-B14F-4D97-AF65-F5344CB8AC3E}">
        <p14:creationId xmlns:p14="http://schemas.microsoft.com/office/powerpoint/2010/main" val="9105051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2.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7.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4.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7.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7.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7.xml" /></Relationships>
</file>

<file path=ppt/slides/_rels/slide28.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7.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1.xml.rels><?xml version="1.0" encoding="UTF-8" standalone="yes"?>
<Relationships xmlns="http://schemas.openxmlformats.org/package/2006/relationships"><Relationship Id="rId2" Type="http://schemas.openxmlformats.org/officeDocument/2006/relationships/image" Target="../media/image15.jpeg" /><Relationship Id="rId1" Type="http://schemas.openxmlformats.org/officeDocument/2006/relationships/slideLayout" Target="../slideLayouts/slideLayout7.xml" /></Relationships>
</file>

<file path=ppt/slides/_rels/slide32.xml.rels><?xml version="1.0" encoding="UTF-8" standalone="yes"?>
<Relationships xmlns="http://schemas.openxmlformats.org/package/2006/relationships"><Relationship Id="rId2" Type="http://schemas.openxmlformats.org/officeDocument/2006/relationships/image" Target="../media/image16.jpeg" /><Relationship Id="rId1" Type="http://schemas.openxmlformats.org/officeDocument/2006/relationships/slideLayout" Target="../slideLayouts/slideLayout7.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4.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Layout" Target="../slideLayouts/slideLayout7.xml" /></Relationships>
</file>

<file path=ppt/slides/_rels/slide35.xml.rels><?xml version="1.0" encoding="UTF-8" standalone="yes"?>
<Relationships xmlns="http://schemas.openxmlformats.org/package/2006/relationships"><Relationship Id="rId2" Type="http://schemas.openxmlformats.org/officeDocument/2006/relationships/image" Target="../media/image18.jpeg" /><Relationship Id="rId1" Type="http://schemas.openxmlformats.org/officeDocument/2006/relationships/slideLayout" Target="../slideLayouts/slideLayout7.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7.xml.rels><?xml version="1.0" encoding="UTF-8" standalone="yes"?>
<Relationships xmlns="http://schemas.openxmlformats.org/package/2006/relationships"><Relationship Id="rId2" Type="http://schemas.openxmlformats.org/officeDocument/2006/relationships/image" Target="../media/image19.jpeg" /><Relationship Id="rId1" Type="http://schemas.openxmlformats.org/officeDocument/2006/relationships/slideLayout" Target="../slideLayouts/slideLayout7.xml" /></Relationships>
</file>

<file path=ppt/slides/_rels/slide38.xml.rels><?xml version="1.0" encoding="UTF-8" standalone="yes"?>
<Relationships xmlns="http://schemas.openxmlformats.org/package/2006/relationships"><Relationship Id="rId2" Type="http://schemas.openxmlformats.org/officeDocument/2006/relationships/image" Target="../media/image20.jpeg" /><Relationship Id="rId1" Type="http://schemas.openxmlformats.org/officeDocument/2006/relationships/slideLayout" Target="../slideLayouts/slideLayout7.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0.xml.rels><?xml version="1.0" encoding="UTF-8" standalone="yes"?>
<Relationships xmlns="http://schemas.openxmlformats.org/package/2006/relationships"><Relationship Id="rId2" Type="http://schemas.openxmlformats.org/officeDocument/2006/relationships/image" Target="../media/image21.jpeg" /><Relationship Id="rId1" Type="http://schemas.openxmlformats.org/officeDocument/2006/relationships/slideLayout" Target="../slideLayouts/slideLayout7.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2.xml.rels><?xml version="1.0" encoding="UTF-8" standalone="yes"?>
<Relationships xmlns="http://schemas.openxmlformats.org/package/2006/relationships"><Relationship Id="rId2" Type="http://schemas.openxmlformats.org/officeDocument/2006/relationships/image" Target="../media/image22.jpeg" /><Relationship Id="rId1" Type="http://schemas.openxmlformats.org/officeDocument/2006/relationships/slideLayout" Target="../slideLayouts/slideLayout7.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4.xml.rels><?xml version="1.0" encoding="UTF-8" standalone="yes"?>
<Relationships xmlns="http://schemas.openxmlformats.org/package/2006/relationships"><Relationship Id="rId2" Type="http://schemas.openxmlformats.org/officeDocument/2006/relationships/image" Target="../media/image23.jpeg" /><Relationship Id="rId1" Type="http://schemas.openxmlformats.org/officeDocument/2006/relationships/slideLayout" Target="../slideLayouts/slideLayout7.xml"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5.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4DEB3-4381-50DE-277C-04115911DF63}"/>
              </a:ext>
            </a:extLst>
          </p:cNvPr>
          <p:cNvSpPr>
            <a:spLocks noGrp="1"/>
          </p:cNvSpPr>
          <p:nvPr>
            <p:ph type="title"/>
          </p:nvPr>
        </p:nvSpPr>
        <p:spPr/>
        <p:txBody>
          <a:bodyPr/>
          <a:lstStyle/>
          <a:p>
            <a:r>
              <a:rPr lang="" b="1" dirty="0"/>
              <a:t> </a:t>
            </a:r>
          </a:p>
        </p:txBody>
      </p:sp>
      <p:sp>
        <p:nvSpPr>
          <p:cNvPr id="5" name="Content Placeholder 2">
            <a:extLst>
              <a:ext uri="{FF2B5EF4-FFF2-40B4-BE49-F238E27FC236}">
                <a16:creationId xmlns:a16="http://schemas.microsoft.com/office/drawing/2014/main" id="{720AD64C-A65F-CAB3-823C-FC04370941CE}"/>
              </a:ext>
            </a:extLst>
          </p:cNvPr>
          <p:cNvSpPr txBox="1">
            <a:spLocks noGrp="1"/>
          </p:cNvSpPr>
          <p:nvPr>
            <p:ph idx="1"/>
          </p:nvPr>
        </p:nvSpPr>
        <p:spPr>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 b="1" dirty="0"/>
              <a:t>                               THE UNIVERSITY OF ZAMBIA </a:t>
            </a:r>
          </a:p>
          <a:p>
            <a:pPr marL="0" indent="0">
              <a:buFont typeface="Arial" panose="020B0604020202020204" pitchFamily="34" charset="0"/>
              <a:buNone/>
            </a:pPr>
            <a:r>
              <a:rPr lang="" b="1" dirty="0"/>
              <a:t>                       SCHOOL OF AGRICULTURAL SCIENCES</a:t>
            </a:r>
          </a:p>
          <a:p>
            <a:pPr marL="0" indent="0">
              <a:buFont typeface="Arial" panose="020B0604020202020204" pitchFamily="34" charset="0"/>
              <a:buNone/>
            </a:pPr>
            <a:r>
              <a:rPr lang="" b="1" dirty="0"/>
              <a:t>                           DEPARTMENT OF ANIMAL SCIENCE </a:t>
            </a:r>
          </a:p>
          <a:p>
            <a:pPr marL="0" indent="0">
              <a:buFont typeface="Arial" panose="020B0604020202020204" pitchFamily="34" charset="0"/>
              <a:buNone/>
            </a:pPr>
            <a:r>
              <a:rPr lang="" b="1" dirty="0"/>
              <a:t>COURSE:BEEF AND SMALL RUMINANTS PRODUCTION </a:t>
            </a:r>
          </a:p>
          <a:p>
            <a:pPr marL="0" indent="0">
              <a:buFont typeface="Arial" panose="020B0604020202020204" pitchFamily="34" charset="0"/>
              <a:buNone/>
            </a:pPr>
            <a:r>
              <a:rPr lang="" b="1"/>
              <a:t>COURSE CODE:AGA451</a:t>
            </a:r>
            <a:r>
              <a:rPr lang="" b="1" dirty="0"/>
              <a:t>1</a:t>
            </a:r>
          </a:p>
          <a:p>
            <a:pPr marL="0" indent="0">
              <a:buFont typeface="Arial" panose="020B0604020202020204" pitchFamily="34" charset="0"/>
              <a:buNone/>
            </a:pPr>
            <a:r>
              <a:rPr lang="" b="1" dirty="0"/>
              <a:t>GROUP NUMBER:FIVE (5)</a:t>
            </a:r>
          </a:p>
          <a:p>
            <a:pPr marL="0" indent="0">
              <a:buFont typeface="Arial" panose="020B0604020202020204" pitchFamily="34" charset="0"/>
              <a:buNone/>
            </a:pPr>
            <a:r>
              <a:rPr lang="" b="1" dirty="0"/>
              <a:t>TASK: ASSIGNMENT ONE</a:t>
            </a:r>
          </a:p>
          <a:p>
            <a:pPr marL="0" indent="0">
              <a:buFont typeface="Arial" panose="020B0604020202020204" pitchFamily="34" charset="0"/>
              <a:buNone/>
            </a:pPr>
            <a:r>
              <a:rPr lang="" b="1" dirty="0"/>
              <a:t>QUESTION: GOATS AND SHEEP BREEDS IN ZAMBIA </a:t>
            </a:r>
          </a:p>
        </p:txBody>
      </p:sp>
    </p:spTree>
    <p:extLst>
      <p:ext uri="{BB962C8B-B14F-4D97-AF65-F5344CB8AC3E}">
        <p14:creationId xmlns:p14="http://schemas.microsoft.com/office/powerpoint/2010/main" val="2532209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a:extLst>
              <a:ext uri="{FF2B5EF4-FFF2-40B4-BE49-F238E27FC236}">
                <a16:creationId xmlns:a16="http://schemas.microsoft.com/office/drawing/2014/main" id="{7B7619D4-6357-1146-6355-0777E400446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4140" y="178593"/>
            <a:ext cx="11447860" cy="6411515"/>
          </a:xfrm>
        </p:spPr>
      </p:pic>
    </p:spTree>
    <p:extLst>
      <p:ext uri="{BB962C8B-B14F-4D97-AF65-F5344CB8AC3E}">
        <p14:creationId xmlns:p14="http://schemas.microsoft.com/office/powerpoint/2010/main" val="2114489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8F657-66EB-ADB1-1EC2-F4F4B6937DFE}"/>
              </a:ext>
            </a:extLst>
          </p:cNvPr>
          <p:cNvSpPr>
            <a:spLocks noGrp="1"/>
          </p:cNvSpPr>
          <p:nvPr>
            <p:ph type="title" idx="4294967295"/>
          </p:nvPr>
        </p:nvSpPr>
        <p:spPr>
          <a:xfrm>
            <a:off x="0" y="365125"/>
            <a:ext cx="10515600" cy="1325563"/>
          </a:xfrm>
        </p:spPr>
        <p:txBody>
          <a:bodyPr/>
          <a:lstStyle/>
          <a:p>
            <a:r>
              <a:rPr lang="" b="1" dirty="0"/>
              <a:t>3.THE SAANEN</a:t>
            </a:r>
          </a:p>
        </p:txBody>
      </p:sp>
      <p:sp>
        <p:nvSpPr>
          <p:cNvPr id="3" name="Content Placeholder 2">
            <a:extLst>
              <a:ext uri="{FF2B5EF4-FFF2-40B4-BE49-F238E27FC236}">
                <a16:creationId xmlns:a16="http://schemas.microsoft.com/office/drawing/2014/main" id="{DE4F5010-1402-94B5-0E91-82EB48709A11}"/>
              </a:ext>
            </a:extLst>
          </p:cNvPr>
          <p:cNvSpPr>
            <a:spLocks noGrp="1"/>
          </p:cNvSpPr>
          <p:nvPr>
            <p:ph idx="4294967295"/>
          </p:nvPr>
        </p:nvSpPr>
        <p:spPr>
          <a:xfrm>
            <a:off x="0" y="1825625"/>
            <a:ext cx="10515600" cy="4351338"/>
          </a:xfrm>
        </p:spPr>
        <p:txBody>
          <a:bodyPr/>
          <a:lstStyle/>
          <a:p>
            <a:r>
              <a:rPr lang="en-US" dirty="0"/>
              <a:t>The </a:t>
            </a:r>
            <a:r>
              <a:rPr lang="en-US" dirty="0" err="1"/>
              <a:t>Saanen</a:t>
            </a:r>
            <a:r>
              <a:rPr lang="en-US" dirty="0"/>
              <a:t> originates from Switzerland. The </a:t>
            </a:r>
            <a:r>
              <a:rPr lang="en-US" dirty="0" err="1"/>
              <a:t>Saanen</a:t>
            </a:r>
            <a:r>
              <a:rPr lang="en-US" dirty="0"/>
              <a:t> is heavy milk producer, yielding 2 –5 </a:t>
            </a:r>
            <a:r>
              <a:rPr lang="en-US" dirty="0" err="1"/>
              <a:t>litres</a:t>
            </a:r>
            <a:r>
              <a:rPr lang="en-US" dirty="0"/>
              <a:t> per day containing 3 –4 percent milk fat.</a:t>
            </a:r>
          </a:p>
          <a:p>
            <a:r>
              <a:rPr lang="en-US" dirty="0"/>
              <a:t>It is medium to large in size (65 kg) and is generally white or light cream in </a:t>
            </a:r>
            <a:r>
              <a:rPr lang="en-US" dirty="0" err="1"/>
              <a:t>colour</a:t>
            </a:r>
            <a:r>
              <a:rPr lang="en-US" dirty="0"/>
              <a:t> with forward-facing ears; </a:t>
            </a:r>
            <a:r>
              <a:rPr lang="en-US" dirty="0" err="1"/>
              <a:t>kindand</a:t>
            </a:r>
            <a:r>
              <a:rPr lang="en-US" dirty="0"/>
              <a:t> friendly.</a:t>
            </a:r>
          </a:p>
          <a:p>
            <a:r>
              <a:rPr lang="en-US" dirty="0"/>
              <a:t>The </a:t>
            </a:r>
            <a:r>
              <a:rPr lang="en-US" dirty="0" err="1"/>
              <a:t>Saanen</a:t>
            </a:r>
            <a:r>
              <a:rPr lang="en-US" dirty="0"/>
              <a:t> can be reared as a pure breed or be used to up-grade local goats; and does reasonably well in the tropical countries, including Zambia, when management is good.</a:t>
            </a:r>
          </a:p>
          <a:p>
            <a:r>
              <a:rPr lang="en-US" dirty="0"/>
              <a:t>The </a:t>
            </a:r>
            <a:r>
              <a:rPr lang="en-US" dirty="0" err="1"/>
              <a:t>Saanen</a:t>
            </a:r>
            <a:r>
              <a:rPr lang="en-US" dirty="0"/>
              <a:t> is not recommended to be reared when good pasture or roughage are not available.</a:t>
            </a:r>
            <a:endParaRPr lang="" dirty="0"/>
          </a:p>
        </p:txBody>
      </p:sp>
    </p:spTree>
    <p:extLst>
      <p:ext uri="{BB962C8B-B14F-4D97-AF65-F5344CB8AC3E}">
        <p14:creationId xmlns:p14="http://schemas.microsoft.com/office/powerpoint/2010/main" val="389738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94BAA7-4EBC-378C-DD2F-25550C88BB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547" y="607007"/>
            <a:ext cx="10751344" cy="6137836"/>
          </a:xfrm>
          <a:prstGeom prst="rect">
            <a:avLst/>
          </a:prstGeom>
        </p:spPr>
      </p:pic>
    </p:spTree>
    <p:extLst>
      <p:ext uri="{BB962C8B-B14F-4D97-AF65-F5344CB8AC3E}">
        <p14:creationId xmlns:p14="http://schemas.microsoft.com/office/powerpoint/2010/main" val="2790845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9D7D5E-40AD-2AFE-28ED-02B904AFF7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939" y="1037629"/>
            <a:ext cx="10331052" cy="5248871"/>
          </a:xfrm>
          <a:prstGeom prst="rect">
            <a:avLst/>
          </a:prstGeom>
        </p:spPr>
      </p:pic>
    </p:spTree>
    <p:extLst>
      <p:ext uri="{BB962C8B-B14F-4D97-AF65-F5344CB8AC3E}">
        <p14:creationId xmlns:p14="http://schemas.microsoft.com/office/powerpoint/2010/main" val="1449115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8307E-5822-5C5D-3578-1171C5DA7B31}"/>
              </a:ext>
            </a:extLst>
          </p:cNvPr>
          <p:cNvSpPr>
            <a:spLocks noGrp="1"/>
          </p:cNvSpPr>
          <p:nvPr>
            <p:ph type="title" idx="4294967295"/>
          </p:nvPr>
        </p:nvSpPr>
        <p:spPr>
          <a:xfrm>
            <a:off x="0" y="365125"/>
            <a:ext cx="10515600" cy="1325563"/>
          </a:xfrm>
        </p:spPr>
        <p:txBody>
          <a:bodyPr/>
          <a:lstStyle/>
          <a:p>
            <a:r>
              <a:rPr lang="" b="1" dirty="0"/>
              <a:t>4.THE KALAHARI RED</a:t>
            </a:r>
          </a:p>
        </p:txBody>
      </p:sp>
      <p:sp>
        <p:nvSpPr>
          <p:cNvPr id="3" name="Content Placeholder 2">
            <a:extLst>
              <a:ext uri="{FF2B5EF4-FFF2-40B4-BE49-F238E27FC236}">
                <a16:creationId xmlns:a16="http://schemas.microsoft.com/office/drawing/2014/main" id="{F154CE2F-C823-8580-48F0-DEBE04DD55BE}"/>
              </a:ext>
            </a:extLst>
          </p:cNvPr>
          <p:cNvSpPr>
            <a:spLocks noGrp="1"/>
          </p:cNvSpPr>
          <p:nvPr>
            <p:ph idx="4294967295"/>
          </p:nvPr>
        </p:nvSpPr>
        <p:spPr>
          <a:xfrm>
            <a:off x="0" y="1825625"/>
            <a:ext cx="10515600" cy="4351338"/>
          </a:xfrm>
        </p:spPr>
        <p:txBody>
          <a:bodyPr/>
          <a:lstStyle/>
          <a:p>
            <a:r>
              <a:rPr lang="en-US" dirty="0"/>
              <a:t>The Kalahari Red is a breed originates from South Africa. The breed has become increasingly popular in recent years with many </a:t>
            </a:r>
            <a:r>
              <a:rPr lang="en-US" dirty="0" err="1"/>
              <a:t>neighbouring</a:t>
            </a:r>
            <a:r>
              <a:rPr lang="en-US" dirty="0"/>
              <a:t> countries now starting to rear them</a:t>
            </a:r>
            <a:r>
              <a:rPr lang="" dirty="0"/>
              <a:t>.</a:t>
            </a:r>
            <a:endParaRPr lang="en-US" dirty="0"/>
          </a:p>
          <a:p>
            <a:r>
              <a:rPr lang="en-US" dirty="0"/>
              <a:t>They got their name, Kalahari Red, because of their coat is red and their habitat is located near the Kalahari Desert that spans the borders of Botswana, South Africa and Namibia.</a:t>
            </a:r>
            <a:endParaRPr lang="" dirty="0"/>
          </a:p>
        </p:txBody>
      </p:sp>
    </p:spTree>
    <p:extLst>
      <p:ext uri="{BB962C8B-B14F-4D97-AF65-F5344CB8AC3E}">
        <p14:creationId xmlns:p14="http://schemas.microsoft.com/office/powerpoint/2010/main" val="3907674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956AF1-5535-4AC7-8A5E-508CA54B66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281" y="255724"/>
            <a:ext cx="9822657" cy="6248097"/>
          </a:xfrm>
          <a:prstGeom prst="rect">
            <a:avLst/>
          </a:prstGeom>
        </p:spPr>
      </p:pic>
    </p:spTree>
    <p:extLst>
      <p:ext uri="{BB962C8B-B14F-4D97-AF65-F5344CB8AC3E}">
        <p14:creationId xmlns:p14="http://schemas.microsoft.com/office/powerpoint/2010/main" val="189680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9621E8D-3F0E-A528-8032-5E4E3C2CAC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156" y="179992"/>
            <a:ext cx="9751220" cy="6537931"/>
          </a:xfrm>
          <a:prstGeom prst="rect">
            <a:avLst/>
          </a:prstGeom>
        </p:spPr>
      </p:pic>
    </p:spTree>
    <p:extLst>
      <p:ext uri="{BB962C8B-B14F-4D97-AF65-F5344CB8AC3E}">
        <p14:creationId xmlns:p14="http://schemas.microsoft.com/office/powerpoint/2010/main" val="430621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337D3-3499-7480-EB1F-94481B2006AA}"/>
              </a:ext>
            </a:extLst>
          </p:cNvPr>
          <p:cNvSpPr>
            <a:spLocks noGrp="1"/>
          </p:cNvSpPr>
          <p:nvPr>
            <p:ph type="title" idx="4294967295"/>
          </p:nvPr>
        </p:nvSpPr>
        <p:spPr>
          <a:xfrm>
            <a:off x="0" y="365125"/>
            <a:ext cx="10515600" cy="1325563"/>
          </a:xfrm>
        </p:spPr>
        <p:txBody>
          <a:bodyPr/>
          <a:lstStyle/>
          <a:p>
            <a:r>
              <a:rPr lang="" b="1" dirty="0"/>
              <a:t>5. ANGORA GOAT </a:t>
            </a:r>
            <a:endParaRPr lang="" dirty="0"/>
          </a:p>
        </p:txBody>
      </p:sp>
      <p:sp>
        <p:nvSpPr>
          <p:cNvPr id="3" name="Content Placeholder 2">
            <a:extLst>
              <a:ext uri="{FF2B5EF4-FFF2-40B4-BE49-F238E27FC236}">
                <a16:creationId xmlns:a16="http://schemas.microsoft.com/office/drawing/2014/main" id="{4C6F4A83-2F25-D736-5914-A2F0B5B131DD}"/>
              </a:ext>
            </a:extLst>
          </p:cNvPr>
          <p:cNvSpPr>
            <a:spLocks noGrp="1"/>
          </p:cNvSpPr>
          <p:nvPr>
            <p:ph idx="4294967295"/>
          </p:nvPr>
        </p:nvSpPr>
        <p:spPr>
          <a:xfrm>
            <a:off x="0" y="1825625"/>
            <a:ext cx="10515600" cy="4351338"/>
          </a:xfrm>
        </p:spPr>
        <p:txBody>
          <a:bodyPr>
            <a:normAutofit fontScale="92500"/>
          </a:bodyPr>
          <a:lstStyle/>
          <a:p>
            <a:r>
              <a:rPr lang="en-US" dirty="0"/>
              <a:t>The Angora Goat originated from Asia Minor (Turkey) and is reared for mohair production; since biblical times (Moses).</a:t>
            </a:r>
          </a:p>
          <a:p>
            <a:r>
              <a:rPr lang="en-US" dirty="0"/>
              <a:t>The Angora goat is now found in most of the Mediterranean countries.</a:t>
            </a:r>
          </a:p>
          <a:p>
            <a:r>
              <a:rPr lang="en-US" dirty="0"/>
              <a:t>Of all the Angora goats in the world, Turkey has a population of about 45%.</a:t>
            </a:r>
          </a:p>
          <a:p>
            <a:r>
              <a:rPr lang="en-US" dirty="0"/>
              <a:t>Mohair is very similar to wool in chemical composition but differs from wool in that it is has a much smoother surface and is very thin.</a:t>
            </a:r>
          </a:p>
          <a:p>
            <a:r>
              <a:rPr lang="en-US" dirty="0"/>
              <a:t>The average goat shears about 5 kg of mohair annually. However, meat and milk (2 kg/day) are good</a:t>
            </a:r>
            <a:endParaRPr lang="" dirty="0"/>
          </a:p>
        </p:txBody>
      </p:sp>
    </p:spTree>
    <p:extLst>
      <p:ext uri="{BB962C8B-B14F-4D97-AF65-F5344CB8AC3E}">
        <p14:creationId xmlns:p14="http://schemas.microsoft.com/office/powerpoint/2010/main" val="1448641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828705-3F43-C85A-8254-7F0AD2B236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797" y="500064"/>
            <a:ext cx="11019234" cy="6148512"/>
          </a:xfrm>
          <a:prstGeom prst="rect">
            <a:avLst/>
          </a:prstGeom>
        </p:spPr>
      </p:pic>
    </p:spTree>
    <p:extLst>
      <p:ext uri="{BB962C8B-B14F-4D97-AF65-F5344CB8AC3E}">
        <p14:creationId xmlns:p14="http://schemas.microsoft.com/office/powerpoint/2010/main" val="3112562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DE93DC-9D32-BF7B-69FB-BAC82D4914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593" y="285750"/>
            <a:ext cx="10962141" cy="6482048"/>
          </a:xfrm>
          <a:prstGeom prst="rect">
            <a:avLst/>
          </a:prstGeom>
        </p:spPr>
      </p:pic>
    </p:spTree>
    <p:extLst>
      <p:ext uri="{BB962C8B-B14F-4D97-AF65-F5344CB8AC3E}">
        <p14:creationId xmlns:p14="http://schemas.microsoft.com/office/powerpoint/2010/main" val="1609380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B7CA9-9878-F21E-486D-B7586FFACF2A}"/>
              </a:ext>
            </a:extLst>
          </p:cNvPr>
          <p:cNvSpPr>
            <a:spLocks noGrp="1"/>
          </p:cNvSpPr>
          <p:nvPr>
            <p:ph type="title"/>
          </p:nvPr>
        </p:nvSpPr>
        <p:spPr/>
        <p:txBody>
          <a:bodyPr/>
          <a:lstStyle/>
          <a:p>
            <a:r>
              <a:rPr lang=""/>
              <a:t>Introduction </a:t>
            </a:r>
          </a:p>
        </p:txBody>
      </p:sp>
      <p:sp>
        <p:nvSpPr>
          <p:cNvPr id="3" name="Content Placeholder 2">
            <a:extLst>
              <a:ext uri="{FF2B5EF4-FFF2-40B4-BE49-F238E27FC236}">
                <a16:creationId xmlns:a16="http://schemas.microsoft.com/office/drawing/2014/main" id="{2A4A911A-33AF-B313-BE30-DA43534DF336}"/>
              </a:ext>
            </a:extLst>
          </p:cNvPr>
          <p:cNvSpPr>
            <a:spLocks noGrp="1"/>
          </p:cNvSpPr>
          <p:nvPr>
            <p:ph idx="1"/>
          </p:nvPr>
        </p:nvSpPr>
        <p:spPr/>
        <p:txBody>
          <a:bodyPr/>
          <a:lstStyle/>
          <a:p>
            <a:r>
              <a:rPr lang="" dirty="0"/>
              <a:t>Goats and sheep are ruminant mammals, digesting plant-based foods with their four-chambered stomach.</a:t>
            </a:r>
          </a:p>
          <a:p>
            <a:r>
              <a:rPr lang="" dirty="0"/>
              <a:t>They regurgitate and re-chew their food to extract nutrients.</a:t>
            </a:r>
          </a:p>
          <a:p>
            <a:r>
              <a:rPr lang="" dirty="0"/>
              <a:t>Both are hooved, herbivorous, </a:t>
            </a:r>
          </a:p>
          <a:p>
            <a:r>
              <a:rPr lang="" dirty="0"/>
              <a:t>And often raised for meat, milk, and wool.</a:t>
            </a:r>
          </a:p>
        </p:txBody>
      </p:sp>
    </p:spTree>
    <p:extLst>
      <p:ext uri="{BB962C8B-B14F-4D97-AF65-F5344CB8AC3E}">
        <p14:creationId xmlns:p14="http://schemas.microsoft.com/office/powerpoint/2010/main" val="3529605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1732E-75E3-0427-EF0E-F31ADC573ECB}"/>
              </a:ext>
            </a:extLst>
          </p:cNvPr>
          <p:cNvSpPr>
            <a:spLocks noGrp="1"/>
          </p:cNvSpPr>
          <p:nvPr>
            <p:ph type="title" idx="4294967295"/>
          </p:nvPr>
        </p:nvSpPr>
        <p:spPr>
          <a:xfrm>
            <a:off x="0" y="365125"/>
            <a:ext cx="10515600" cy="1325563"/>
          </a:xfrm>
        </p:spPr>
        <p:txBody>
          <a:bodyPr/>
          <a:lstStyle/>
          <a:p>
            <a:r>
              <a:rPr lang="" b="1" dirty="0"/>
              <a:t>6.THE ALPINE</a:t>
            </a:r>
          </a:p>
        </p:txBody>
      </p:sp>
      <p:sp>
        <p:nvSpPr>
          <p:cNvPr id="3" name="Content Placeholder 2">
            <a:extLst>
              <a:ext uri="{FF2B5EF4-FFF2-40B4-BE49-F238E27FC236}">
                <a16:creationId xmlns:a16="http://schemas.microsoft.com/office/drawing/2014/main" id="{9914FE35-E7C6-B23E-DEF4-039310252B6B}"/>
              </a:ext>
            </a:extLst>
          </p:cNvPr>
          <p:cNvSpPr>
            <a:spLocks noGrp="1"/>
          </p:cNvSpPr>
          <p:nvPr>
            <p:ph idx="4294967295"/>
          </p:nvPr>
        </p:nvSpPr>
        <p:spPr>
          <a:xfrm>
            <a:off x="0" y="1825625"/>
            <a:ext cx="10515600" cy="4351338"/>
          </a:xfrm>
        </p:spPr>
        <p:txBody>
          <a:bodyPr/>
          <a:lstStyle/>
          <a:p>
            <a:r>
              <a:rPr lang="en-US" dirty="0"/>
              <a:t>The Alpine, also referred to as the French Alpine or the Alpine Dairy Goat, originates from the Alps Mountains</a:t>
            </a:r>
          </a:p>
          <a:p>
            <a:r>
              <a:rPr lang="en-US" dirty="0"/>
              <a:t>They are hardy and adaptable goats that thrive in any climate while maintaining good health and excellent milk production (2 –5 </a:t>
            </a:r>
            <a:r>
              <a:rPr lang="en-US" dirty="0" err="1"/>
              <a:t>litres</a:t>
            </a:r>
            <a:r>
              <a:rPr lang="en-US" dirty="0"/>
              <a:t> per day). The Alpine has large, well-shaped udders with well-placed teats of desirable shape.</a:t>
            </a:r>
            <a:endParaRPr lang="" dirty="0"/>
          </a:p>
          <a:p>
            <a:r>
              <a:rPr lang="" dirty="0"/>
              <a:t>T</a:t>
            </a:r>
            <a:r>
              <a:rPr lang="en-US" dirty="0"/>
              <a:t>he adult females weigh about 65 kg and adult males about 60 kg live-weight. The butterfat content of the milk is 3.6%.</a:t>
            </a:r>
            <a:endParaRPr lang="" dirty="0"/>
          </a:p>
        </p:txBody>
      </p:sp>
    </p:spTree>
    <p:extLst>
      <p:ext uri="{BB962C8B-B14F-4D97-AF65-F5344CB8AC3E}">
        <p14:creationId xmlns:p14="http://schemas.microsoft.com/office/powerpoint/2010/main" val="2448478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AFA929-B679-8997-74D5-656B80E1B713}"/>
              </a:ext>
            </a:extLst>
          </p:cNvPr>
          <p:cNvSpPr>
            <a:spLocks noGrp="1"/>
          </p:cNvSpPr>
          <p:nvPr>
            <p:ph idx="4294967295"/>
          </p:nvPr>
        </p:nvSpPr>
        <p:spPr>
          <a:xfrm>
            <a:off x="0" y="1825625"/>
            <a:ext cx="10515600" cy="4351338"/>
          </a:xfrm>
        </p:spPr>
        <p:txBody>
          <a:bodyPr/>
          <a:lstStyle/>
          <a:p>
            <a:r>
              <a:rPr lang="" dirty="0"/>
              <a:t>The breed does not have an established colour. The colour ranges from pure white through to shades of fawn, gray, brown, black, red, bluff, piebald, or various shadings or combinations of these colours.</a:t>
            </a:r>
          </a:p>
          <a:p>
            <a:r>
              <a:rPr lang="" dirty="0"/>
              <a:t>Both sexes are generally short haired but the bucks usually have a roach of long hair along the spine with pronounced beards.</a:t>
            </a:r>
          </a:p>
          <a:p>
            <a:r>
              <a:rPr lang="" dirty="0"/>
              <a:t>The breed has dished or curved noses and upright ears.</a:t>
            </a:r>
          </a:p>
        </p:txBody>
      </p:sp>
    </p:spTree>
    <p:extLst>
      <p:ext uri="{BB962C8B-B14F-4D97-AF65-F5344CB8AC3E}">
        <p14:creationId xmlns:p14="http://schemas.microsoft.com/office/powerpoint/2010/main" val="144322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6639E0-1310-2825-7893-E7C372E442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308" y="598289"/>
            <a:ext cx="11972692" cy="5661422"/>
          </a:xfrm>
          <a:prstGeom prst="rect">
            <a:avLst/>
          </a:prstGeom>
        </p:spPr>
      </p:pic>
    </p:spTree>
    <p:extLst>
      <p:ext uri="{BB962C8B-B14F-4D97-AF65-F5344CB8AC3E}">
        <p14:creationId xmlns:p14="http://schemas.microsoft.com/office/powerpoint/2010/main" val="17479114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0054D-7C89-8047-F0C2-25922B9F3C0D}"/>
              </a:ext>
            </a:extLst>
          </p:cNvPr>
          <p:cNvSpPr>
            <a:spLocks noGrp="1"/>
          </p:cNvSpPr>
          <p:nvPr>
            <p:ph type="title" idx="4294967295"/>
          </p:nvPr>
        </p:nvSpPr>
        <p:spPr>
          <a:xfrm>
            <a:off x="0" y="365125"/>
            <a:ext cx="10515600" cy="1325563"/>
          </a:xfrm>
        </p:spPr>
        <p:txBody>
          <a:bodyPr/>
          <a:lstStyle/>
          <a:p>
            <a:r>
              <a:rPr lang="" b="1" dirty="0"/>
              <a:t>7.THE TOGGENBURG</a:t>
            </a:r>
          </a:p>
        </p:txBody>
      </p:sp>
      <p:sp>
        <p:nvSpPr>
          <p:cNvPr id="3" name="Content Placeholder 2">
            <a:extLst>
              <a:ext uri="{FF2B5EF4-FFF2-40B4-BE49-F238E27FC236}">
                <a16:creationId xmlns:a16="http://schemas.microsoft.com/office/drawing/2014/main" id="{581BAB0A-9AFE-4954-B47A-D1204B757E01}"/>
              </a:ext>
            </a:extLst>
          </p:cNvPr>
          <p:cNvSpPr>
            <a:spLocks noGrp="1"/>
          </p:cNvSpPr>
          <p:nvPr>
            <p:ph idx="4294967295"/>
          </p:nvPr>
        </p:nvSpPr>
        <p:spPr>
          <a:xfrm>
            <a:off x="0" y="1825625"/>
            <a:ext cx="10515600" cy="4351338"/>
          </a:xfrm>
        </p:spPr>
        <p:txBody>
          <a:bodyPr>
            <a:normAutofit/>
          </a:bodyPr>
          <a:lstStyle/>
          <a:p>
            <a:r>
              <a:rPr lang="" dirty="0"/>
              <a:t>The Toggenburgalso originated from Switzerland. This is a chocolate coloured goat with white markings on the face, the hindquarters and the legs.</a:t>
            </a:r>
          </a:p>
          <a:p>
            <a:r>
              <a:rPr lang=""/>
              <a:t>It </a:t>
            </a:r>
            <a:r>
              <a:rPr lang="" dirty="0"/>
              <a:t>is a very </a:t>
            </a:r>
            <a:r>
              <a:rPr lang=""/>
              <a:t>good milking </a:t>
            </a:r>
            <a:r>
              <a:rPr lang="" dirty="0"/>
              <a:t>goat that has been introduced into many tropical countries, including Zambia. 
The adult females weigh about 65kg and adult males about 50kg live-weight.Their 
milk (2 –5 litres/day) has an average butterfat content of 3.7 p</a:t>
            </a:r>
          </a:p>
        </p:txBody>
      </p:sp>
    </p:spTree>
    <p:extLst>
      <p:ext uri="{BB962C8B-B14F-4D97-AF65-F5344CB8AC3E}">
        <p14:creationId xmlns:p14="http://schemas.microsoft.com/office/powerpoint/2010/main" val="16386439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02F430-9F58-F9BC-38ED-5CF8F6A884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610" y="567102"/>
            <a:ext cx="11394282" cy="6370781"/>
          </a:xfrm>
          <a:prstGeom prst="rect">
            <a:avLst/>
          </a:prstGeom>
        </p:spPr>
      </p:pic>
    </p:spTree>
    <p:extLst>
      <p:ext uri="{BB962C8B-B14F-4D97-AF65-F5344CB8AC3E}">
        <p14:creationId xmlns:p14="http://schemas.microsoft.com/office/powerpoint/2010/main" val="9688811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7598B-853A-813C-8E0A-F364A1498A22}"/>
              </a:ext>
            </a:extLst>
          </p:cNvPr>
          <p:cNvSpPr>
            <a:spLocks noGrp="1"/>
          </p:cNvSpPr>
          <p:nvPr>
            <p:ph type="title" idx="4294967295"/>
          </p:nvPr>
        </p:nvSpPr>
        <p:spPr>
          <a:xfrm>
            <a:off x="0" y="365125"/>
            <a:ext cx="10515600" cy="1325563"/>
          </a:xfrm>
        </p:spPr>
        <p:txBody>
          <a:bodyPr/>
          <a:lstStyle/>
          <a:p>
            <a:r>
              <a:rPr lang="" b="1" dirty="0"/>
              <a:t>8.THE NUBIAN GOAT</a:t>
            </a:r>
          </a:p>
        </p:txBody>
      </p:sp>
      <p:sp>
        <p:nvSpPr>
          <p:cNvPr id="3" name="Content Placeholder 2">
            <a:extLst>
              <a:ext uri="{FF2B5EF4-FFF2-40B4-BE49-F238E27FC236}">
                <a16:creationId xmlns:a16="http://schemas.microsoft.com/office/drawing/2014/main" id="{F16B9897-9D7D-6D47-3F86-C7D5EA289E4A}"/>
              </a:ext>
            </a:extLst>
          </p:cNvPr>
          <p:cNvSpPr>
            <a:spLocks noGrp="1"/>
          </p:cNvSpPr>
          <p:nvPr>
            <p:ph idx="4294967295"/>
          </p:nvPr>
        </p:nvSpPr>
        <p:spPr>
          <a:xfrm>
            <a:off x="0" y="1825625"/>
            <a:ext cx="10515600" cy="4351338"/>
          </a:xfrm>
        </p:spPr>
        <p:txBody>
          <a:bodyPr>
            <a:normAutofit/>
          </a:bodyPr>
          <a:lstStyle/>
          <a:p>
            <a:r>
              <a:rPr lang="en-US" dirty="0"/>
              <a:t>The origin of this breed is the Sudan. However, as a result of its good characteristics, the Nubian goat has now spread all over North-East Africa and the Mediterranean countries.</a:t>
            </a:r>
          </a:p>
          <a:p>
            <a:r>
              <a:rPr lang="en-US" dirty="0"/>
              <a:t>The breed is also found in Europe and America where it has been further improved by crossing breeding with local milk breeds and resulting into an excellent new breed, the Anglo-Nubian. </a:t>
            </a:r>
            <a:endParaRPr lang="" dirty="0"/>
          </a:p>
        </p:txBody>
      </p:sp>
    </p:spTree>
    <p:extLst>
      <p:ext uri="{BB962C8B-B14F-4D97-AF65-F5344CB8AC3E}">
        <p14:creationId xmlns:p14="http://schemas.microsoft.com/office/powerpoint/2010/main" val="38734869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CB46C6-B0CD-2D42-313E-39BE6B92B33C}"/>
              </a:ext>
            </a:extLst>
          </p:cNvPr>
          <p:cNvSpPr>
            <a:spLocks noGrp="1"/>
          </p:cNvSpPr>
          <p:nvPr>
            <p:ph idx="4294967295"/>
          </p:nvPr>
        </p:nvSpPr>
        <p:spPr>
          <a:xfrm>
            <a:off x="0" y="1825625"/>
            <a:ext cx="10515600" cy="4351338"/>
          </a:xfrm>
        </p:spPr>
        <p:txBody>
          <a:bodyPr/>
          <a:lstStyle/>
          <a:p>
            <a:r>
              <a:rPr lang="" dirty="0"/>
              <a:t>This is the most popular tropical milking goat. This breed is large; has long, wide and pendulous ears; and a roman nose.</a:t>
            </a:r>
          </a:p>
          <a:p>
            <a:r>
              <a:rPr lang="" dirty="0"/>
              <a:t>It is a very good tropical milk breed with various local types that vary in milk yield as well as in appearance. The Anglo-Nubian is a large long-legged goat with long pendulous ears.</a:t>
            </a:r>
          </a:p>
          <a:p>
            <a:r>
              <a:rPr lang="" dirty="0"/>
              <a:t>In general, it is black or brownish in colour. The adult females weigh about 60kg and adult males about 70kg live-weight.</a:t>
            </a:r>
          </a:p>
          <a:p>
            <a:r>
              <a:rPr lang="" dirty="0"/>
              <a:t>They produce milk (2 –5 litres per day) with high butterfat content (4.5%) that is good for cheese making.</a:t>
            </a:r>
          </a:p>
        </p:txBody>
      </p:sp>
    </p:spTree>
    <p:extLst>
      <p:ext uri="{BB962C8B-B14F-4D97-AF65-F5344CB8AC3E}">
        <p14:creationId xmlns:p14="http://schemas.microsoft.com/office/powerpoint/2010/main" val="27867777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0A6C838-1159-D0B6-F2B5-33EB3E5F8B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031" y="29421"/>
            <a:ext cx="10447735" cy="6624696"/>
          </a:xfrm>
          <a:prstGeom prst="rect">
            <a:avLst/>
          </a:prstGeom>
        </p:spPr>
      </p:pic>
    </p:spTree>
    <p:extLst>
      <p:ext uri="{BB962C8B-B14F-4D97-AF65-F5344CB8AC3E}">
        <p14:creationId xmlns:p14="http://schemas.microsoft.com/office/powerpoint/2010/main" val="26625482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96E4BD7-4A98-A174-8840-EB8DAA5B03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031" y="0"/>
            <a:ext cx="11537157" cy="6762657"/>
          </a:xfrm>
          <a:prstGeom prst="rect">
            <a:avLst/>
          </a:prstGeom>
        </p:spPr>
      </p:pic>
    </p:spTree>
    <p:extLst>
      <p:ext uri="{BB962C8B-B14F-4D97-AF65-F5344CB8AC3E}">
        <p14:creationId xmlns:p14="http://schemas.microsoft.com/office/powerpoint/2010/main" val="42793347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4B252-6920-0901-86DA-1550AB9C67EF}"/>
              </a:ext>
            </a:extLst>
          </p:cNvPr>
          <p:cNvSpPr>
            <a:spLocks noGrp="1"/>
          </p:cNvSpPr>
          <p:nvPr>
            <p:ph type="title" idx="4294967295"/>
          </p:nvPr>
        </p:nvSpPr>
        <p:spPr>
          <a:xfrm>
            <a:off x="0" y="365125"/>
            <a:ext cx="10515600" cy="1325563"/>
          </a:xfrm>
        </p:spPr>
        <p:txBody>
          <a:bodyPr/>
          <a:lstStyle/>
          <a:p>
            <a:r>
              <a:rPr lang="" b="1" dirty="0"/>
              <a:t>                SHEEP BREEEDS IN ZAMBIA</a:t>
            </a:r>
          </a:p>
        </p:txBody>
      </p:sp>
      <p:sp>
        <p:nvSpPr>
          <p:cNvPr id="3" name="Content Placeholder 2">
            <a:extLst>
              <a:ext uri="{FF2B5EF4-FFF2-40B4-BE49-F238E27FC236}">
                <a16:creationId xmlns:a16="http://schemas.microsoft.com/office/drawing/2014/main" id="{6EEB0D81-AEC3-9987-B216-970198E8DCF8}"/>
              </a:ext>
            </a:extLst>
          </p:cNvPr>
          <p:cNvSpPr>
            <a:spLocks noGrp="1"/>
          </p:cNvSpPr>
          <p:nvPr>
            <p:ph idx="4294967295"/>
          </p:nvPr>
        </p:nvSpPr>
        <p:spPr>
          <a:xfrm>
            <a:off x="0" y="1825625"/>
            <a:ext cx="10515600" cy="4351338"/>
          </a:xfrm>
        </p:spPr>
        <p:txBody>
          <a:bodyPr/>
          <a:lstStyle/>
          <a:p>
            <a:r>
              <a:rPr lang="en-US" dirty="0"/>
              <a:t>Sheep are reared in the tropics, including Zambia, for meat and as a subsidiary for wool, hair, skins, milk and manure. In India, a bushier breed of sheep is used as pack animals to carry up to 3 kg loads.</a:t>
            </a:r>
          </a:p>
          <a:p>
            <a:r>
              <a:rPr lang="en-US" dirty="0"/>
              <a:t>Meat (mutton) is an important product of sheep. Just like goats, sheep also survive periods of drought and semi-starvation; and still produce mutton and enough milk.</a:t>
            </a:r>
          </a:p>
          <a:p>
            <a:r>
              <a:rPr lang="en-US" dirty="0"/>
              <a:t>Milk is produced at commercial level only in a few countries. In most countries, milk is produced for home consu</a:t>
            </a:r>
            <a:r>
              <a:rPr lang="" dirty="0"/>
              <a:t>mption</a:t>
            </a:r>
          </a:p>
        </p:txBody>
      </p:sp>
    </p:spTree>
    <p:extLst>
      <p:ext uri="{BB962C8B-B14F-4D97-AF65-F5344CB8AC3E}">
        <p14:creationId xmlns:p14="http://schemas.microsoft.com/office/powerpoint/2010/main" val="2999855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D41A6-E343-3E23-CF77-897FEBDD2A69}"/>
              </a:ext>
            </a:extLst>
          </p:cNvPr>
          <p:cNvSpPr>
            <a:spLocks noGrp="1"/>
          </p:cNvSpPr>
          <p:nvPr>
            <p:ph type="title" idx="4294967295"/>
          </p:nvPr>
        </p:nvSpPr>
        <p:spPr>
          <a:xfrm>
            <a:off x="0" y="365125"/>
            <a:ext cx="10515600" cy="1325563"/>
          </a:xfrm>
        </p:spPr>
        <p:txBody>
          <a:bodyPr/>
          <a:lstStyle/>
          <a:p>
            <a:r>
              <a:rPr lang="" b="1" dirty="0"/>
              <a:t>GOAT BREEDS IN ZAMBIA</a:t>
            </a:r>
          </a:p>
        </p:txBody>
      </p:sp>
      <p:sp>
        <p:nvSpPr>
          <p:cNvPr id="3" name="Content Placeholder 2">
            <a:extLst>
              <a:ext uri="{FF2B5EF4-FFF2-40B4-BE49-F238E27FC236}">
                <a16:creationId xmlns:a16="http://schemas.microsoft.com/office/drawing/2014/main" id="{8D4DC849-2C6D-C06B-D8F9-95E01B7F67B6}"/>
              </a:ext>
            </a:extLst>
          </p:cNvPr>
          <p:cNvSpPr>
            <a:spLocks noGrp="1"/>
          </p:cNvSpPr>
          <p:nvPr>
            <p:ph idx="4294967295"/>
          </p:nvPr>
        </p:nvSpPr>
        <p:spPr>
          <a:xfrm>
            <a:off x="0" y="1825625"/>
            <a:ext cx="10515600" cy="4351338"/>
          </a:xfrm>
        </p:spPr>
        <p:txBody>
          <a:bodyPr/>
          <a:lstStyle/>
          <a:p>
            <a:r>
              <a:rPr lang="" dirty="0"/>
              <a:t>The following are some of the breeds that are reared in Zambia :</a:t>
            </a:r>
          </a:p>
          <a:p>
            <a:r>
              <a:rPr lang="" b="1" dirty="0"/>
              <a:t>1.The Small East-African Goat
</a:t>
            </a:r>
            <a:r>
              <a:rPr lang="" dirty="0"/>
              <a:t>The local goats are commonly referred to as a branch of the Small East-African goat. A branch of the Small East-African goatincludes the Gwembe goat that has pricky ears and ishorned</a:t>
            </a:r>
          </a:p>
        </p:txBody>
      </p:sp>
    </p:spTree>
    <p:extLst>
      <p:ext uri="{BB962C8B-B14F-4D97-AF65-F5344CB8AC3E}">
        <p14:creationId xmlns:p14="http://schemas.microsoft.com/office/powerpoint/2010/main" val="39669167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B9E54-D9F3-65F7-66E1-971502A81D13}"/>
              </a:ext>
            </a:extLst>
          </p:cNvPr>
          <p:cNvSpPr>
            <a:spLocks noGrp="1"/>
          </p:cNvSpPr>
          <p:nvPr>
            <p:ph type="title" idx="4294967295"/>
          </p:nvPr>
        </p:nvSpPr>
        <p:spPr>
          <a:xfrm>
            <a:off x="0" y="365125"/>
            <a:ext cx="10515600" cy="1325563"/>
          </a:xfrm>
        </p:spPr>
        <p:txBody>
          <a:bodyPr/>
          <a:lstStyle/>
          <a:p>
            <a:r>
              <a:rPr lang="" b="1" dirty="0"/>
              <a:t>1.The East-African fat-tailed Sheep</a:t>
            </a:r>
            <a:endParaRPr lang="" dirty="0"/>
          </a:p>
        </p:txBody>
      </p:sp>
      <p:sp>
        <p:nvSpPr>
          <p:cNvPr id="3" name="Content Placeholder 2">
            <a:extLst>
              <a:ext uri="{FF2B5EF4-FFF2-40B4-BE49-F238E27FC236}">
                <a16:creationId xmlns:a16="http://schemas.microsoft.com/office/drawing/2014/main" id="{E6B64B6D-FDE3-0EEA-D3A9-8E12CC034299}"/>
              </a:ext>
            </a:extLst>
          </p:cNvPr>
          <p:cNvSpPr>
            <a:spLocks noGrp="1"/>
          </p:cNvSpPr>
          <p:nvPr>
            <p:ph idx="4294967295"/>
          </p:nvPr>
        </p:nvSpPr>
        <p:spPr>
          <a:xfrm>
            <a:off x="0" y="1825625"/>
            <a:ext cx="10515600" cy="4351338"/>
          </a:xfrm>
        </p:spPr>
        <p:txBody>
          <a:bodyPr/>
          <a:lstStyle/>
          <a:p>
            <a:r>
              <a:rPr lang="en-US" dirty="0"/>
              <a:t>The East African fat-tailed sheep are the local breed of sheep that are found all over Zambia and kept under traditional conditions</a:t>
            </a:r>
          </a:p>
          <a:p>
            <a:r>
              <a:rPr lang="en-US" dirty="0"/>
              <a:t> The breed has poor meat conformation (bone and fleshing structure) and stores large amounts of </a:t>
            </a:r>
            <a:r>
              <a:rPr lang="en-US" dirty="0" err="1"/>
              <a:t>fatover</a:t>
            </a:r>
            <a:r>
              <a:rPr lang="en-US" dirty="0"/>
              <a:t> the tail; and hence the name fat-tailed sheep.</a:t>
            </a:r>
          </a:p>
          <a:p>
            <a:r>
              <a:rPr lang="en-US" dirty="0"/>
              <a:t>The East African fat-tailed sheep are very hardy and resistant to various diseases </a:t>
            </a:r>
            <a:r>
              <a:rPr lang="en-US" dirty="0" err="1"/>
              <a:t>andhave</a:t>
            </a:r>
            <a:r>
              <a:rPr lang="en-US" dirty="0"/>
              <a:t> mixed </a:t>
            </a:r>
            <a:r>
              <a:rPr lang="en-US" dirty="0" err="1"/>
              <a:t>colours</a:t>
            </a:r>
            <a:r>
              <a:rPr lang="en-US" dirty="0"/>
              <a:t>.</a:t>
            </a:r>
            <a:endParaRPr lang="" dirty="0"/>
          </a:p>
        </p:txBody>
      </p:sp>
    </p:spTree>
    <p:extLst>
      <p:ext uri="{BB962C8B-B14F-4D97-AF65-F5344CB8AC3E}">
        <p14:creationId xmlns:p14="http://schemas.microsoft.com/office/powerpoint/2010/main" val="5501377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38BAF57-A4DC-E4CE-8646-384388FA0C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080" y="0"/>
            <a:ext cx="11561920" cy="6286499"/>
          </a:xfrm>
          <a:prstGeom prst="rect">
            <a:avLst/>
          </a:prstGeom>
        </p:spPr>
      </p:pic>
    </p:spTree>
    <p:extLst>
      <p:ext uri="{BB962C8B-B14F-4D97-AF65-F5344CB8AC3E}">
        <p14:creationId xmlns:p14="http://schemas.microsoft.com/office/powerpoint/2010/main" val="342305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C1F121-DFBF-FE18-52D4-0AB7E3F26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969" y="196453"/>
            <a:ext cx="10036969" cy="5732860"/>
          </a:xfrm>
          <a:prstGeom prst="rect">
            <a:avLst/>
          </a:prstGeom>
        </p:spPr>
      </p:pic>
    </p:spTree>
    <p:extLst>
      <p:ext uri="{BB962C8B-B14F-4D97-AF65-F5344CB8AC3E}">
        <p14:creationId xmlns:p14="http://schemas.microsoft.com/office/powerpoint/2010/main" val="13680993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9A038-8295-7A27-FADE-419D87D9B64F}"/>
              </a:ext>
            </a:extLst>
          </p:cNvPr>
          <p:cNvSpPr>
            <a:spLocks noGrp="1"/>
          </p:cNvSpPr>
          <p:nvPr>
            <p:ph type="title" idx="4294967295"/>
          </p:nvPr>
        </p:nvSpPr>
        <p:spPr>
          <a:xfrm>
            <a:off x="0" y="365125"/>
            <a:ext cx="10515600" cy="1325563"/>
          </a:xfrm>
        </p:spPr>
        <p:txBody>
          <a:bodyPr/>
          <a:lstStyle/>
          <a:p>
            <a:r>
              <a:rPr lang="" b="1" dirty="0"/>
              <a:t>2.The Black Head Persian (BHP)</a:t>
            </a:r>
          </a:p>
        </p:txBody>
      </p:sp>
      <p:sp>
        <p:nvSpPr>
          <p:cNvPr id="3" name="Content Placeholder 2">
            <a:extLst>
              <a:ext uri="{FF2B5EF4-FFF2-40B4-BE49-F238E27FC236}">
                <a16:creationId xmlns:a16="http://schemas.microsoft.com/office/drawing/2014/main" id="{D2A9FFC7-4587-6A4E-624A-D22F3A9DBD81}"/>
              </a:ext>
            </a:extLst>
          </p:cNvPr>
          <p:cNvSpPr>
            <a:spLocks noGrp="1"/>
          </p:cNvSpPr>
          <p:nvPr>
            <p:ph idx="4294967295"/>
          </p:nvPr>
        </p:nvSpPr>
        <p:spPr>
          <a:xfrm>
            <a:off x="0" y="1825625"/>
            <a:ext cx="10515600" cy="4351338"/>
          </a:xfrm>
        </p:spPr>
        <p:txBody>
          <a:bodyPr/>
          <a:lstStyle/>
          <a:p>
            <a:r>
              <a:rPr lang="en-US" dirty="0"/>
              <a:t>The BHP crosses well with the indigenous sheep. It is </a:t>
            </a:r>
            <a:r>
              <a:rPr lang="en-US" dirty="0" err="1"/>
              <a:t>thelargest</a:t>
            </a:r>
            <a:r>
              <a:rPr lang="en-US" dirty="0"/>
              <a:t> of the fat-rump sheep and has a hairy coat, white in </a:t>
            </a:r>
            <a:r>
              <a:rPr lang="en-US" dirty="0" err="1"/>
              <a:t>colour</a:t>
            </a:r>
            <a:r>
              <a:rPr lang="en-US" dirty="0"/>
              <a:t> except for a black head and neck.</a:t>
            </a:r>
          </a:p>
          <a:p>
            <a:r>
              <a:rPr lang="en-US" dirty="0"/>
              <a:t>The haired nature of the coat makes the breed very suitable to seeding, i.e. the penetration of grass seeds of the </a:t>
            </a:r>
            <a:r>
              <a:rPr lang="en-US" dirty="0" err="1"/>
              <a:t>Heteropogon</a:t>
            </a:r>
            <a:r>
              <a:rPr lang="en-US" dirty="0"/>
              <a:t> </a:t>
            </a:r>
            <a:r>
              <a:rPr lang="en-US" dirty="0" err="1"/>
              <a:t>contortustype</a:t>
            </a:r>
            <a:r>
              <a:rPr lang="en-US" dirty="0"/>
              <a:t> into fleece(coarse wool/hair) and eventually into the skin.</a:t>
            </a:r>
          </a:p>
          <a:p>
            <a:r>
              <a:rPr lang="en-US" dirty="0"/>
              <a:t>The breed is recommended for the average farmer who keeps sheep under an extensive system of management because it is a hardy breed and well able to withstand veldt conditions.</a:t>
            </a:r>
            <a:endParaRPr lang="" dirty="0"/>
          </a:p>
        </p:txBody>
      </p:sp>
    </p:spTree>
    <p:extLst>
      <p:ext uri="{BB962C8B-B14F-4D97-AF65-F5344CB8AC3E}">
        <p14:creationId xmlns:p14="http://schemas.microsoft.com/office/powerpoint/2010/main" val="18819528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11C3A8F-B04A-763A-77A8-6946793670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554" y="501252"/>
            <a:ext cx="10554891" cy="6231731"/>
          </a:xfrm>
          <a:prstGeom prst="rect">
            <a:avLst/>
          </a:prstGeom>
        </p:spPr>
      </p:pic>
    </p:spTree>
    <p:extLst>
      <p:ext uri="{BB962C8B-B14F-4D97-AF65-F5344CB8AC3E}">
        <p14:creationId xmlns:p14="http://schemas.microsoft.com/office/powerpoint/2010/main" val="40292304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0A2C7ED-F2D0-05CF-0025-C03764937E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0" y="303608"/>
            <a:ext cx="10644188" cy="6131979"/>
          </a:xfrm>
          <a:prstGeom prst="rect">
            <a:avLst/>
          </a:prstGeom>
        </p:spPr>
      </p:pic>
    </p:spTree>
    <p:extLst>
      <p:ext uri="{BB962C8B-B14F-4D97-AF65-F5344CB8AC3E}">
        <p14:creationId xmlns:p14="http://schemas.microsoft.com/office/powerpoint/2010/main" val="31710354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33E66-BBFF-38B7-E066-AD335017A12A}"/>
              </a:ext>
            </a:extLst>
          </p:cNvPr>
          <p:cNvSpPr>
            <a:spLocks noGrp="1"/>
          </p:cNvSpPr>
          <p:nvPr>
            <p:ph type="title" idx="4294967295"/>
          </p:nvPr>
        </p:nvSpPr>
        <p:spPr>
          <a:xfrm>
            <a:off x="0" y="365125"/>
            <a:ext cx="10515600" cy="1325563"/>
          </a:xfrm>
        </p:spPr>
        <p:txBody>
          <a:bodyPr/>
          <a:lstStyle/>
          <a:p>
            <a:r>
              <a:rPr lang="" b="1" dirty="0"/>
              <a:t>3.The Dorset Horn</a:t>
            </a:r>
          </a:p>
        </p:txBody>
      </p:sp>
      <p:sp>
        <p:nvSpPr>
          <p:cNvPr id="3" name="Content Placeholder 2">
            <a:extLst>
              <a:ext uri="{FF2B5EF4-FFF2-40B4-BE49-F238E27FC236}">
                <a16:creationId xmlns:a16="http://schemas.microsoft.com/office/drawing/2014/main" id="{B5F9BD41-F7EF-850C-41A8-4BFBA8EDCE70}"/>
              </a:ext>
            </a:extLst>
          </p:cNvPr>
          <p:cNvSpPr>
            <a:spLocks noGrp="1"/>
          </p:cNvSpPr>
          <p:nvPr>
            <p:ph idx="4294967295"/>
          </p:nvPr>
        </p:nvSpPr>
        <p:spPr>
          <a:xfrm>
            <a:off x="0" y="1825625"/>
            <a:ext cx="10515600" cy="4351338"/>
          </a:xfrm>
        </p:spPr>
        <p:txBody>
          <a:bodyPr>
            <a:normAutofit fontScale="85000" lnSpcReduction="20000"/>
          </a:bodyPr>
          <a:lstStyle/>
          <a:p>
            <a:r>
              <a:rPr lang="" dirty="0"/>
              <a:t>The Dorset Horn is known for its good qualities as a meat and wool producer. The breeds’ chief distinction is its horns that are large and curled, in both rams and ewes.</a:t>
            </a:r>
          </a:p>
          <a:p>
            <a:r>
              <a:rPr lang="" dirty="0"/>
              <a:t>The Dorset Horn is a big sheep (ewes weigh 70 –90 kg and rams 100 –120 kg) that is hardy and very active. The breed has a pink nose and light coloured hooves. 
The fleece (coarse wool/hair) is of medium length, fine and very white with the face and legs clear of wool. The fleece average 2.25 –4 kg in the ewes.</a:t>
            </a:r>
          </a:p>
          <a:p>
            <a:r>
              <a:rPr lang="" dirty="0"/>
              <a:t> The staple length is 6 –10 cm.The fibre diameter ranges from 23.0 to 27.0 microns.
Dorset ewes can breed twice in one year although three lambings in two years is more usual.They are excellent mothers with abundant milk. Multiple births are</a:t>
            </a:r>
          </a:p>
        </p:txBody>
      </p:sp>
    </p:spTree>
    <p:extLst>
      <p:ext uri="{BB962C8B-B14F-4D97-AF65-F5344CB8AC3E}">
        <p14:creationId xmlns:p14="http://schemas.microsoft.com/office/powerpoint/2010/main" val="29921503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2C389B-2220-C949-3374-DF3800DE2D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392" y="464345"/>
            <a:ext cx="10519172" cy="5893594"/>
          </a:xfrm>
          <a:prstGeom prst="rect">
            <a:avLst/>
          </a:prstGeom>
        </p:spPr>
      </p:pic>
    </p:spTree>
    <p:extLst>
      <p:ext uri="{BB962C8B-B14F-4D97-AF65-F5344CB8AC3E}">
        <p14:creationId xmlns:p14="http://schemas.microsoft.com/office/powerpoint/2010/main" val="15420936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EDAAB50-AC57-EF4C-455E-88350C6A84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625" y="341462"/>
            <a:ext cx="10751344" cy="6192718"/>
          </a:xfrm>
          <a:prstGeom prst="rect">
            <a:avLst/>
          </a:prstGeom>
        </p:spPr>
      </p:pic>
    </p:spTree>
    <p:extLst>
      <p:ext uri="{BB962C8B-B14F-4D97-AF65-F5344CB8AC3E}">
        <p14:creationId xmlns:p14="http://schemas.microsoft.com/office/powerpoint/2010/main" val="6956384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43531-9788-41AD-7B7D-0C9795C251C2}"/>
              </a:ext>
            </a:extLst>
          </p:cNvPr>
          <p:cNvSpPr>
            <a:spLocks noGrp="1"/>
          </p:cNvSpPr>
          <p:nvPr>
            <p:ph type="title" idx="4294967295"/>
          </p:nvPr>
        </p:nvSpPr>
        <p:spPr>
          <a:xfrm>
            <a:off x="0" y="365125"/>
            <a:ext cx="10515600" cy="1325563"/>
          </a:xfrm>
        </p:spPr>
        <p:txBody>
          <a:bodyPr/>
          <a:lstStyle/>
          <a:p>
            <a:r>
              <a:rPr lang="" b="1" dirty="0"/>
              <a:t>4. The Dorper</a:t>
            </a:r>
            <a:r>
              <a:rPr lang="" dirty="0"/>
              <a:t>: </a:t>
            </a:r>
            <a:br>
              <a:rPr lang="" dirty="0"/>
            </a:br>
            <a:endParaRPr lang="" dirty="0"/>
          </a:p>
        </p:txBody>
      </p:sp>
      <p:sp>
        <p:nvSpPr>
          <p:cNvPr id="3" name="Content Placeholder 2">
            <a:extLst>
              <a:ext uri="{FF2B5EF4-FFF2-40B4-BE49-F238E27FC236}">
                <a16:creationId xmlns:a16="http://schemas.microsoft.com/office/drawing/2014/main" id="{5938AB35-3D02-96AB-D225-958E660572B8}"/>
              </a:ext>
            </a:extLst>
          </p:cNvPr>
          <p:cNvSpPr>
            <a:spLocks noGrp="1"/>
          </p:cNvSpPr>
          <p:nvPr>
            <p:ph idx="4294967295"/>
          </p:nvPr>
        </p:nvSpPr>
        <p:spPr>
          <a:xfrm>
            <a:off x="0" y="1825625"/>
            <a:ext cx="10515600" cy="4351338"/>
          </a:xfrm>
        </p:spPr>
        <p:txBody>
          <a:bodyPr>
            <a:normAutofit fontScale="85000" lnSpcReduction="20000"/>
          </a:bodyPr>
          <a:lstStyle/>
          <a:p>
            <a:r>
              <a:rPr lang="" dirty="0"/>
              <a:t>This breed is an established cross between the Dorset Horn and the BHP. The Dorper combines the hardiness and disease resistance of the BHP with good growth and meat productivity of the Dorset Horn.</a:t>
            </a:r>
          </a:p>
          <a:p>
            <a:r>
              <a:rPr lang="" dirty="0"/>
              <a:t> Therefore, the Dorper can be reared in hardy conditions where few of the improved breeds would survive. Adult weight varies from 30 –80 kg.</a:t>
            </a:r>
          </a:p>
          <a:p>
            <a:r>
              <a:rPr lang="" dirty="0"/>
              <a:t>The Dorper has a black head and white body. It carries a poor kempy type of fleece (coarse wool/hair) which tends to be naturally shed in the warm season (spring).</a:t>
            </a:r>
          </a:p>
          <a:p>
            <a:r>
              <a:rPr lang="" dirty="0"/>
              <a:t> The fleece consists of at least 50% pure wool. This breed is, therefore, not suitable to rear in grass veldt (range) containing a high proportion of spear grasses. 
The Dorper should be sheared in September to November in order to remove the  ‘dead fleece</a:t>
            </a:r>
            <a:r>
              <a:rPr lang=""/>
              <a:t>’. </a:t>
            </a:r>
            <a:endParaRPr lang="" dirty="0"/>
          </a:p>
        </p:txBody>
      </p:sp>
    </p:spTree>
    <p:extLst>
      <p:ext uri="{BB962C8B-B14F-4D97-AF65-F5344CB8AC3E}">
        <p14:creationId xmlns:p14="http://schemas.microsoft.com/office/powerpoint/2010/main" val="3886832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A51C00-AC8C-7127-55F1-016BF78A2126}"/>
              </a:ext>
            </a:extLst>
          </p:cNvPr>
          <p:cNvSpPr>
            <a:spLocks noGrp="1"/>
          </p:cNvSpPr>
          <p:nvPr>
            <p:ph idx="4294967295"/>
          </p:nvPr>
        </p:nvSpPr>
        <p:spPr>
          <a:xfrm>
            <a:off x="0" y="1825625"/>
            <a:ext cx="10515600" cy="4351338"/>
          </a:xfrm>
        </p:spPr>
        <p:txBody>
          <a:bodyPr/>
          <a:lstStyle/>
          <a:p>
            <a:r>
              <a:rPr lang="" dirty="0"/>
              <a:t>Th</a:t>
            </a:r>
            <a:r>
              <a:rPr lang="en-US" dirty="0"/>
              <a:t>e adult males can attain 25 kg weight. The local goats are prolific breeders, hardy and prefer browsing.</a:t>
            </a:r>
          </a:p>
          <a:p>
            <a:r>
              <a:rPr lang="en-US" dirty="0"/>
              <a:t> </a:t>
            </a:r>
            <a:r>
              <a:rPr lang="en-US" dirty="0" err="1"/>
              <a:t>TheSmall</a:t>
            </a:r>
            <a:r>
              <a:rPr lang="en-US" dirty="0"/>
              <a:t> East-African goats are multi-purpose animals providing man with meat (</a:t>
            </a:r>
            <a:r>
              <a:rPr lang="en-US" dirty="0" err="1"/>
              <a:t>chevon</a:t>
            </a:r>
            <a:r>
              <a:rPr lang="en-US" dirty="0"/>
              <a:t>), milk, skins and hair for direct or indirect use</a:t>
            </a:r>
            <a:r>
              <a:rPr lang="" dirty="0"/>
              <a:t>.</a:t>
            </a:r>
            <a:endParaRPr lang="en-US" dirty="0"/>
          </a:p>
          <a:p>
            <a:r>
              <a:rPr lang="en-US" dirty="0"/>
              <a:t>The local goats are poor milk producers, yielding about 0.2 –0.5 </a:t>
            </a:r>
            <a:r>
              <a:rPr lang="en-US" dirty="0" err="1"/>
              <a:t>litres</a:t>
            </a:r>
            <a:r>
              <a:rPr lang="en-US" dirty="0"/>
              <a:t> of milk per day.</a:t>
            </a:r>
          </a:p>
          <a:p>
            <a:r>
              <a:rPr lang="en-US" dirty="0"/>
              <a:t>As a result of the low milk yields, goat owners do not bother to milk them. Where the local goats are milked it is done by children / shepherds.</a:t>
            </a:r>
            <a:endParaRPr lang="" dirty="0"/>
          </a:p>
        </p:txBody>
      </p:sp>
    </p:spTree>
    <p:extLst>
      <p:ext uri="{BB962C8B-B14F-4D97-AF65-F5344CB8AC3E}">
        <p14:creationId xmlns:p14="http://schemas.microsoft.com/office/powerpoint/2010/main" val="37814374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37C17C-8B5E-325A-64A1-3E3DFD2897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453" y="285750"/>
            <a:ext cx="11626453" cy="6304359"/>
          </a:xfrm>
          <a:prstGeom prst="rect">
            <a:avLst/>
          </a:prstGeom>
        </p:spPr>
      </p:pic>
    </p:spTree>
    <p:extLst>
      <p:ext uri="{BB962C8B-B14F-4D97-AF65-F5344CB8AC3E}">
        <p14:creationId xmlns:p14="http://schemas.microsoft.com/office/powerpoint/2010/main" val="37952901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D386C-91C7-79E7-77DD-C135D5E7DD74}"/>
              </a:ext>
            </a:extLst>
          </p:cNvPr>
          <p:cNvSpPr>
            <a:spLocks noGrp="1"/>
          </p:cNvSpPr>
          <p:nvPr>
            <p:ph type="title" idx="4294967295"/>
          </p:nvPr>
        </p:nvSpPr>
        <p:spPr>
          <a:xfrm>
            <a:off x="0" y="365125"/>
            <a:ext cx="10515600" cy="1325563"/>
          </a:xfrm>
        </p:spPr>
        <p:txBody>
          <a:bodyPr/>
          <a:lstStyle/>
          <a:p>
            <a:r>
              <a:rPr lang="" b="1" dirty="0"/>
              <a:t>5. THE SUFFOLK</a:t>
            </a:r>
          </a:p>
        </p:txBody>
      </p:sp>
      <p:sp>
        <p:nvSpPr>
          <p:cNvPr id="5" name="Content Placeholder 2">
            <a:extLst>
              <a:ext uri="{FF2B5EF4-FFF2-40B4-BE49-F238E27FC236}">
                <a16:creationId xmlns:a16="http://schemas.microsoft.com/office/drawing/2014/main" id="{DE1C084B-0409-F476-AA6E-71D20E0A1FAE}"/>
              </a:ext>
            </a:extLst>
          </p:cNvPr>
          <p:cNvSpPr txBox="1">
            <a:spLocks noGrp="1"/>
          </p:cNvSpPr>
          <p:nvPr>
            <p:ph idx="4294967295"/>
          </p:nvPr>
        </p:nvSpPr>
        <p:spPr>
          <a:xfrm>
            <a:off x="0" y="1825625"/>
            <a:ext cx="10515600" cy="43513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 dirty="0"/>
              <a:t>One of the main British breeds of meat producing sheep. The breed has a black face that appears in lambs even when they are crossed with a white faced sheep breed.</a:t>
            </a:r>
          </a:p>
          <a:p>
            <a:r>
              <a:rPr lang="" dirty="0"/>
              <a:t>It is suited to crossing with Dorper for high quality lamb production. The Suffolk is a pure exogenous mutton and wool breed that is capable of thriving under Zambian conditions.</a:t>
            </a:r>
          </a:p>
          <a:p>
            <a:r>
              <a:rPr lang="" dirty="0"/>
              <a:t>However, being a woollen breed means that it requires improved pastures (to prevent seeding) and a very high standard of management.</a:t>
            </a:r>
          </a:p>
          <a:p>
            <a:r>
              <a:rPr lang="" dirty="0"/>
              <a:t>Therefore, the breed should not be recommended to a new sheep farmer who has no experience of sheep rearing. The breed has excellent growth rate and conformation, and the wool is of good quality provided a uniform plane of nutrition is maintained.</a:t>
            </a:r>
          </a:p>
        </p:txBody>
      </p:sp>
    </p:spTree>
    <p:extLst>
      <p:ext uri="{BB962C8B-B14F-4D97-AF65-F5344CB8AC3E}">
        <p14:creationId xmlns:p14="http://schemas.microsoft.com/office/powerpoint/2010/main" val="16838362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063CB66-35AD-114B-D195-20BE725AAD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484" y="507496"/>
            <a:ext cx="11376422" cy="5975457"/>
          </a:xfrm>
          <a:prstGeom prst="rect">
            <a:avLst/>
          </a:prstGeom>
        </p:spPr>
      </p:pic>
    </p:spTree>
    <p:extLst>
      <p:ext uri="{BB962C8B-B14F-4D97-AF65-F5344CB8AC3E}">
        <p14:creationId xmlns:p14="http://schemas.microsoft.com/office/powerpoint/2010/main" val="15117097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9077B-B051-743F-005A-CC5ADBEC1DC0}"/>
              </a:ext>
            </a:extLst>
          </p:cNvPr>
          <p:cNvSpPr>
            <a:spLocks noGrp="1"/>
          </p:cNvSpPr>
          <p:nvPr>
            <p:ph type="title" idx="4294967295"/>
          </p:nvPr>
        </p:nvSpPr>
        <p:spPr>
          <a:xfrm>
            <a:off x="0" y="365125"/>
            <a:ext cx="10515600" cy="1325563"/>
          </a:xfrm>
        </p:spPr>
        <p:txBody>
          <a:bodyPr/>
          <a:lstStyle/>
          <a:p>
            <a:r>
              <a:rPr lang="" b="1" dirty="0"/>
              <a:t>6.THE MERINO</a:t>
            </a:r>
          </a:p>
        </p:txBody>
      </p:sp>
      <p:sp>
        <p:nvSpPr>
          <p:cNvPr id="3" name="Content Placeholder 2">
            <a:extLst>
              <a:ext uri="{FF2B5EF4-FFF2-40B4-BE49-F238E27FC236}">
                <a16:creationId xmlns:a16="http://schemas.microsoft.com/office/drawing/2014/main" id="{BA91CCCE-BCF5-C450-CC17-859987D74425}"/>
              </a:ext>
            </a:extLst>
          </p:cNvPr>
          <p:cNvSpPr>
            <a:spLocks noGrp="1"/>
          </p:cNvSpPr>
          <p:nvPr>
            <p:ph idx="4294967295"/>
          </p:nvPr>
        </p:nvSpPr>
        <p:spPr>
          <a:xfrm>
            <a:off x="0" y="1825625"/>
            <a:ext cx="10515600" cy="4351338"/>
          </a:xfrm>
        </p:spPr>
        <p:txBody>
          <a:bodyPr>
            <a:normAutofit fontScale="92500" lnSpcReduction="20000"/>
          </a:bodyPr>
          <a:lstStyle/>
          <a:p>
            <a:r>
              <a:rPr lang="" dirty="0"/>
              <a:t>Merinos are primarily grown / reared for wool production but their improved carcass quality makes the breed dual purpose. The Merino sheep are intermediate in body size and produce some of the finest and softest wool available in the world.</a:t>
            </a:r>
          </a:p>
          <a:p>
            <a:r>
              <a:rPr lang="" dirty="0"/>
              <a:t>The wool is used by the textile industry, in particular, high quality apparel wool. The Merino are large framed and relatively plain bodied.</a:t>
            </a:r>
          </a:p>
          <a:p>
            <a:r>
              <a:rPr lang="" dirty="0"/>
              <a:t>They produce a heavy fleece (coarse wool/hair) which is soft and of good colour with a fibre diameter of 20 –22 microns.
Staple length is approximately 90mm. A Merino sheep produces 4 –8 kg wool annually. </a:t>
            </a:r>
          </a:p>
          <a:p>
            <a:r>
              <a:rPr lang="" dirty="0"/>
              <a:t>The Merino are noted for their hardiness and their herding instincts. They are white-faced. The rams are horned but the ewes are hornless.</a:t>
            </a:r>
          </a:p>
        </p:txBody>
      </p:sp>
    </p:spTree>
    <p:extLst>
      <p:ext uri="{BB962C8B-B14F-4D97-AF65-F5344CB8AC3E}">
        <p14:creationId xmlns:p14="http://schemas.microsoft.com/office/powerpoint/2010/main" val="31587359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D17C2E5-AB31-9F64-4E4D-97A3EA00CF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6533"/>
            <a:ext cx="12394406" cy="6417668"/>
          </a:xfrm>
          <a:prstGeom prst="rect">
            <a:avLst/>
          </a:prstGeom>
        </p:spPr>
      </p:pic>
    </p:spTree>
    <p:extLst>
      <p:ext uri="{BB962C8B-B14F-4D97-AF65-F5344CB8AC3E}">
        <p14:creationId xmlns:p14="http://schemas.microsoft.com/office/powerpoint/2010/main" val="9467863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46A7A-627F-62F1-7469-D36BBC82ED3E}"/>
              </a:ext>
            </a:extLst>
          </p:cNvPr>
          <p:cNvSpPr>
            <a:spLocks noGrp="1"/>
          </p:cNvSpPr>
          <p:nvPr>
            <p:ph type="title"/>
          </p:nvPr>
        </p:nvSpPr>
        <p:spPr/>
        <p:txBody>
          <a:bodyPr>
            <a:normAutofit fontScale="90000"/>
          </a:bodyPr>
          <a:lstStyle/>
          <a:p>
            <a:r>
              <a:rPr lang="" b="1" dirty="0"/>
              <a:t>                        </a:t>
            </a:r>
            <a:br>
              <a:rPr lang="" b="1" dirty="0"/>
            </a:br>
            <a:br>
              <a:rPr lang="" b="1" dirty="0"/>
            </a:br>
            <a:br>
              <a:rPr lang="" b="1" dirty="0"/>
            </a:br>
            <a:br>
              <a:rPr lang="" b="1" dirty="0"/>
            </a:br>
            <a:br>
              <a:rPr lang="" b="1" dirty="0"/>
            </a:br>
            <a:br>
              <a:rPr lang="" b="1" dirty="0"/>
            </a:br>
            <a:br>
              <a:rPr lang="" b="1" dirty="0"/>
            </a:br>
            <a:br>
              <a:rPr lang="" b="1" dirty="0"/>
            </a:br>
            <a:br>
              <a:rPr lang="" b="1" dirty="0"/>
            </a:br>
            <a:br>
              <a:rPr lang="" b="1" dirty="0"/>
            </a:br>
            <a:br>
              <a:rPr lang="" b="1" dirty="0"/>
            </a:br>
            <a:r>
              <a:rPr lang="" b="1"/>
              <a:t>                                           </a:t>
            </a:r>
            <a:r>
              <a:rPr lang="" b="1" dirty="0"/>
              <a:t>THE END </a:t>
            </a:r>
          </a:p>
        </p:txBody>
      </p:sp>
    </p:spTree>
    <p:extLst>
      <p:ext uri="{BB962C8B-B14F-4D97-AF65-F5344CB8AC3E}">
        <p14:creationId xmlns:p14="http://schemas.microsoft.com/office/powerpoint/2010/main" val="2890399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7C3A7C-8CEA-C164-DB6C-2752009CA4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203" y="125016"/>
            <a:ext cx="11555016" cy="6732984"/>
          </a:xfrm>
          <a:prstGeom prst="rect">
            <a:avLst/>
          </a:prstGeom>
        </p:spPr>
      </p:pic>
    </p:spTree>
    <p:extLst>
      <p:ext uri="{BB962C8B-B14F-4D97-AF65-F5344CB8AC3E}">
        <p14:creationId xmlns:p14="http://schemas.microsoft.com/office/powerpoint/2010/main" val="4256921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9F8474A-F0EE-E387-E8E6-07BB04B1A0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781" y="410766"/>
            <a:ext cx="10358437" cy="6036468"/>
          </a:xfrm>
          <a:prstGeom prst="rect">
            <a:avLst/>
          </a:prstGeom>
        </p:spPr>
      </p:pic>
    </p:spTree>
    <p:extLst>
      <p:ext uri="{BB962C8B-B14F-4D97-AF65-F5344CB8AC3E}">
        <p14:creationId xmlns:p14="http://schemas.microsoft.com/office/powerpoint/2010/main" val="2918811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38F9E-7280-3B02-2FA6-29CE7DFAA893}"/>
              </a:ext>
            </a:extLst>
          </p:cNvPr>
          <p:cNvSpPr>
            <a:spLocks noGrp="1"/>
          </p:cNvSpPr>
          <p:nvPr>
            <p:ph type="title"/>
          </p:nvPr>
        </p:nvSpPr>
        <p:spPr/>
        <p:txBody>
          <a:bodyPr/>
          <a:lstStyle/>
          <a:p>
            <a:r>
              <a:rPr lang="" b="1" dirty="0"/>
              <a:t>2.THE BOER GOAT</a:t>
            </a:r>
          </a:p>
        </p:txBody>
      </p:sp>
      <p:sp>
        <p:nvSpPr>
          <p:cNvPr id="3" name="Content Placeholder 2">
            <a:extLst>
              <a:ext uri="{FF2B5EF4-FFF2-40B4-BE49-F238E27FC236}">
                <a16:creationId xmlns:a16="http://schemas.microsoft.com/office/drawing/2014/main" id="{E972A5D0-84C9-6946-DAFB-2EC4DF94CBDA}"/>
              </a:ext>
            </a:extLst>
          </p:cNvPr>
          <p:cNvSpPr>
            <a:spLocks noGrp="1"/>
          </p:cNvSpPr>
          <p:nvPr>
            <p:ph idx="1"/>
          </p:nvPr>
        </p:nvSpPr>
        <p:spPr/>
        <p:txBody>
          <a:bodyPr>
            <a:normAutofit/>
          </a:bodyPr>
          <a:lstStyle/>
          <a:p>
            <a:r>
              <a:rPr lang="" dirty="0"/>
              <a:t>The Boer Goat, imported from South Africa, is a typical meat (chevon) producer with a fairly good milk yield.</a:t>
            </a:r>
          </a:p>
          <a:p>
            <a:r>
              <a:rPr lang="" dirty="0"/>
              <a:t>The Boer Goat has good carcase characteristics and is far superior to any othermeat goat in Zambia.</a:t>
            </a:r>
          </a:p>
          <a:p>
            <a:r>
              <a:rPr lang="" dirty="0"/>
              <a:t>Although the Boer Goat is a meat breed it yields 1.2 –2.0 litres of milk per day containing 5 –6% butterfat.As a result of its good characteristics (meat and milk), the Boer Goat is used to up-grade the indigenous breeds through cross breeding</a:t>
            </a:r>
          </a:p>
        </p:txBody>
      </p:sp>
    </p:spTree>
    <p:extLst>
      <p:ext uri="{BB962C8B-B14F-4D97-AF65-F5344CB8AC3E}">
        <p14:creationId xmlns:p14="http://schemas.microsoft.com/office/powerpoint/2010/main" val="2952769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FAD65-2224-2FE2-36AE-28167FD73B5A}"/>
              </a:ext>
            </a:extLst>
          </p:cNvPr>
          <p:cNvSpPr>
            <a:spLocks noGrp="1"/>
          </p:cNvSpPr>
          <p:nvPr>
            <p:ph type="title"/>
          </p:nvPr>
        </p:nvSpPr>
        <p:spPr/>
        <p:txBody>
          <a:bodyPr/>
          <a:lstStyle/>
          <a:p>
            <a:r>
              <a:rPr lang="" b="1" dirty="0"/>
              <a:t> </a:t>
            </a:r>
          </a:p>
        </p:txBody>
      </p:sp>
      <p:sp>
        <p:nvSpPr>
          <p:cNvPr id="4" name="Content Placeholder 2">
            <a:extLst>
              <a:ext uri="{FF2B5EF4-FFF2-40B4-BE49-F238E27FC236}">
                <a16:creationId xmlns:a16="http://schemas.microsoft.com/office/drawing/2014/main" id="{ABEEE17B-42AA-E5C4-283B-5CAD659579A3}"/>
              </a:ext>
            </a:extLst>
          </p:cNvPr>
          <p:cNvSpPr txBox="1">
            <a:spLocks noGrp="1"/>
          </p:cNvSpPr>
          <p:nvPr>
            <p:ph idx="1"/>
          </p:nvPr>
        </p:nvSpPr>
        <p:spPr>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 dirty="0"/>
              <a:t> The Boer Goat is also used to replace the indigenous goat.</a:t>
            </a:r>
          </a:p>
          <a:p>
            <a:r>
              <a:rPr lang="" dirty="0"/>
              <a:t>The Boer goat has a nice colour pattern of white and brown, a white body with a brown head.</a:t>
            </a:r>
          </a:p>
          <a:p>
            <a:r>
              <a:rPr lang="" dirty="0"/>
              <a:t>The Boer goat has drooping ears and an upturned tail.It is a prolific breeder, a good browsing animal with good mothering ability and adults weigh 30 –80 kg.</a:t>
            </a:r>
          </a:p>
          <a:p>
            <a:r>
              <a:rPr lang="" dirty="0"/>
              <a:t>Hence, it is larger than the indigenous or local goat.</a:t>
            </a:r>
          </a:p>
        </p:txBody>
      </p:sp>
    </p:spTree>
    <p:extLst>
      <p:ext uri="{BB962C8B-B14F-4D97-AF65-F5344CB8AC3E}">
        <p14:creationId xmlns:p14="http://schemas.microsoft.com/office/powerpoint/2010/main" val="2388695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89BA026-0121-3A2C-1E1D-FF8182277E5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7923" y="0"/>
            <a:ext cx="11287124" cy="6176963"/>
          </a:xfrm>
        </p:spPr>
      </p:pic>
    </p:spTree>
    <p:extLst>
      <p:ext uri="{BB962C8B-B14F-4D97-AF65-F5344CB8AC3E}">
        <p14:creationId xmlns:p14="http://schemas.microsoft.com/office/powerpoint/2010/main" val="28858247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45</Slides>
  <Notes>0</Notes>
  <HiddenSlides>0</HiddenSlide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 </vt:lpstr>
      <vt:lpstr>Introduction </vt:lpstr>
      <vt:lpstr>GOAT BREEDS IN ZAMBIA</vt:lpstr>
      <vt:lpstr>PowerPoint Presentation</vt:lpstr>
      <vt:lpstr>PowerPoint Presentation</vt:lpstr>
      <vt:lpstr>PowerPoint Presentation</vt:lpstr>
      <vt:lpstr>2.THE BOER GOAT</vt:lpstr>
      <vt:lpstr> </vt:lpstr>
      <vt:lpstr>PowerPoint Presentation</vt:lpstr>
      <vt:lpstr>PowerPoint Presentation</vt:lpstr>
      <vt:lpstr>3.THE SAANEN</vt:lpstr>
      <vt:lpstr>PowerPoint Presentation</vt:lpstr>
      <vt:lpstr>PowerPoint Presentation</vt:lpstr>
      <vt:lpstr>4.THE KALAHARI RED</vt:lpstr>
      <vt:lpstr>PowerPoint Presentation</vt:lpstr>
      <vt:lpstr>PowerPoint Presentation</vt:lpstr>
      <vt:lpstr>5. ANGORA GOAT </vt:lpstr>
      <vt:lpstr>PowerPoint Presentation</vt:lpstr>
      <vt:lpstr>PowerPoint Presentation</vt:lpstr>
      <vt:lpstr>6.THE ALPINE</vt:lpstr>
      <vt:lpstr>PowerPoint Presentation</vt:lpstr>
      <vt:lpstr>PowerPoint Presentation</vt:lpstr>
      <vt:lpstr>7.THE TOGGENBURG</vt:lpstr>
      <vt:lpstr>PowerPoint Presentation</vt:lpstr>
      <vt:lpstr>8.THE NUBIAN GOAT</vt:lpstr>
      <vt:lpstr>PowerPoint Presentation</vt:lpstr>
      <vt:lpstr>PowerPoint Presentation</vt:lpstr>
      <vt:lpstr>PowerPoint Presentation</vt:lpstr>
      <vt:lpstr>                SHEEP BREEEDS IN ZAMBIA</vt:lpstr>
      <vt:lpstr>1.The East-African fat-tailed Sheep</vt:lpstr>
      <vt:lpstr>PowerPoint Presentation</vt:lpstr>
      <vt:lpstr>PowerPoint Presentation</vt:lpstr>
      <vt:lpstr>2.The Black Head Persian (BHP)</vt:lpstr>
      <vt:lpstr>PowerPoint Presentation</vt:lpstr>
      <vt:lpstr>PowerPoint Presentation</vt:lpstr>
      <vt:lpstr>3.The Dorset Horn</vt:lpstr>
      <vt:lpstr>PowerPoint Presentation</vt:lpstr>
      <vt:lpstr>PowerPoint Presentation</vt:lpstr>
      <vt:lpstr>4. The Dorper:  </vt:lpstr>
      <vt:lpstr>PowerPoint Presentation</vt:lpstr>
      <vt:lpstr>5. THE SUFFOLK</vt:lpstr>
      <vt:lpstr>PowerPoint Presentation</vt:lpstr>
      <vt:lpstr>6.THE MERINO</vt:lpstr>
      <vt:lpstr>PowerPoint Presentation</vt:lpstr>
      <vt:lpstr>                                                                              THE END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senkwemulenga1@gmail.com</dc:creator>
  <cp:lastModifiedBy>senkwemulenga1@gmail.com</cp:lastModifiedBy>
  <cp:revision>38</cp:revision>
  <dcterms:created xsi:type="dcterms:W3CDTF">2024-05-22T18:18:18Z</dcterms:created>
  <dcterms:modified xsi:type="dcterms:W3CDTF">2024-05-23T05:39:26Z</dcterms:modified>
</cp:coreProperties>
</file>