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8" r:id="rId3"/>
    <p:sldId id="304" r:id="rId4"/>
    <p:sldId id="260" r:id="rId5"/>
    <p:sldId id="303" r:id="rId6"/>
    <p:sldId id="305" r:id="rId7"/>
    <p:sldId id="264" r:id="rId8"/>
    <p:sldId id="271" r:id="rId9"/>
    <p:sldId id="273" r:id="rId10"/>
    <p:sldId id="306" r:id="rId11"/>
    <p:sldId id="275" r:id="rId12"/>
    <p:sldId id="277" r:id="rId13"/>
    <p:sldId id="307" r:id="rId14"/>
    <p:sldId id="279" r:id="rId15"/>
    <p:sldId id="278" r:id="rId16"/>
    <p:sldId id="308" r:id="rId17"/>
    <p:sldId id="276" r:id="rId18"/>
    <p:sldId id="274" r:id="rId19"/>
    <p:sldId id="272" r:id="rId20"/>
    <p:sldId id="283" r:id="rId21"/>
    <p:sldId id="309" r:id="rId22"/>
    <p:sldId id="282" r:id="rId23"/>
    <p:sldId id="281" r:id="rId24"/>
    <p:sldId id="280" r:id="rId25"/>
    <p:sldId id="269" r:id="rId26"/>
    <p:sldId id="286" r:id="rId27"/>
    <p:sldId id="285" r:id="rId28"/>
    <p:sldId id="284" r:id="rId29"/>
    <p:sldId id="263" r:id="rId30"/>
    <p:sldId id="262" r:id="rId31"/>
    <p:sldId id="261" r:id="rId32"/>
    <p:sldId id="310" r:id="rId33"/>
    <p:sldId id="268" r:id="rId34"/>
    <p:sldId id="266" r:id="rId35"/>
    <p:sldId id="265" r:id="rId36"/>
    <p:sldId id="291" r:id="rId37"/>
    <p:sldId id="287" r:id="rId38"/>
    <p:sldId id="292" r:id="rId39"/>
    <p:sldId id="290" r:id="rId40"/>
    <p:sldId id="312" r:id="rId41"/>
    <p:sldId id="313" r:id="rId42"/>
    <p:sldId id="298" r:id="rId43"/>
    <p:sldId id="315" r:id="rId44"/>
    <p:sldId id="311" r:id="rId45"/>
    <p:sldId id="316" r:id="rId46"/>
    <p:sldId id="314" r:id="rId47"/>
    <p:sldId id="297" r:id="rId48"/>
    <p:sldId id="300" r:id="rId49"/>
    <p:sldId id="299" r:id="rId50"/>
    <p:sldId id="296" r:id="rId51"/>
    <p:sldId id="295" r:id="rId52"/>
    <p:sldId id="294" r:id="rId53"/>
    <p:sldId id="293" r:id="rId5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32451" autoAdjust="0"/>
  </p:normalViewPr>
  <p:slideViewPr>
    <p:cSldViewPr snapToGrid="0">
      <p:cViewPr varScale="1">
        <p:scale>
          <a:sx n="29" d="100"/>
          <a:sy n="29" d="100"/>
        </p:scale>
        <p:origin x="2412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65A5-A83C-4D36-8361-F10E12926A0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9DCD-F394-4F99-9A46-64664AF5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5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9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54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6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7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3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38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5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9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5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8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0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0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5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2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6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0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3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7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37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1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1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6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1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92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3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17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4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3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9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2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9DCD-F394-4F99-9A46-64664AF51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7448" y="6492875"/>
            <a:ext cx="2228850" cy="365125"/>
          </a:xfrm>
        </p:spPr>
        <p:txBody>
          <a:bodyPr/>
          <a:lstStyle>
            <a:lvl1pPr>
              <a:defRPr sz="2000" b="0"/>
            </a:lvl1pPr>
          </a:lstStyle>
          <a:p>
            <a:fld id="{EF98DAAA-2833-433A-B32E-AE73BDF72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5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2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446" y="269262"/>
            <a:ext cx="9026012" cy="77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446" y="1039761"/>
            <a:ext cx="9026012" cy="51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8608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A46EDC-406F-4CDA-8A6F-6B689DDDA5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745409" y="1336477"/>
            <a:ext cx="415182" cy="9906000"/>
            <a:chOff x="141019" y="-2971"/>
            <a:chExt cx="457200" cy="6863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8219" y="-2971"/>
              <a:ext cx="0" cy="6860969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45819" y="0"/>
              <a:ext cx="0" cy="6860969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93419" y="0"/>
              <a:ext cx="0" cy="6857999"/>
            </a:xfrm>
            <a:prstGeom prst="line">
              <a:avLst/>
            </a:prstGeom>
            <a:noFill/>
            <a:ln w="762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141019" y="0"/>
              <a:ext cx="0" cy="6860969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81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37FC-4104-49FE-A338-6BD3C7700872}" type="slidenum">
              <a:rPr lang="en-US" sz="2400" smtClean="0">
                <a:latin typeface="Cambria" panose="02040503050406030204" pitchFamily="18" charset="0"/>
              </a:rPr>
              <a:t>1</a:t>
            </a:fld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8326" y="616227"/>
            <a:ext cx="8811878" cy="535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PRODUCTION OPERATIONS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Protection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Mwansa Kaoma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2023</a:t>
            </a:r>
          </a:p>
        </p:txBody>
      </p:sp>
    </p:spTree>
    <p:extLst>
      <p:ext uri="{BB962C8B-B14F-4D97-AF65-F5344CB8AC3E}">
        <p14:creationId xmlns:p14="http://schemas.microsoft.com/office/powerpoint/2010/main" val="378857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275063"/>
            <a:ext cx="9344722" cy="57242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IPM Steps Cont’d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Monitoring and use of threshold levels.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Many organisms do not achieve pest status unless significant numbers are apparent.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When agricultural pests exceed “threshold” values, the result is lost profit due to a reduction in crop quality or yield.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If necessary, take action</a:t>
            </a:r>
            <a:r>
              <a:rPr lang="en-US" sz="2800" b="1" dirty="0">
                <a:solidFill>
                  <a:srgbClr val="211D1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When the organism has been identified and is present in numbers determined to be a problem, ecologically sound management methods should be used to reduce the population levels below threshold levels.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7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07" y="312234"/>
            <a:ext cx="9441528" cy="5687123"/>
          </a:xfrm>
        </p:spPr>
        <p:txBody>
          <a:bodyPr>
            <a:noAutofit/>
          </a:bodyPr>
          <a:lstStyle/>
          <a:p>
            <a:pPr marL="460375" lvl="0" indent="-460375" algn="just"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JGEIA+TimesNewRoman"/>
              </a:rPr>
              <a:t>Pest Control Methods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Pest control focuses on eliminating infestations that already occurred.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Pest Control Categories:</a:t>
            </a:r>
          </a:p>
          <a:p>
            <a:pPr marL="917575" lvl="1" indent="-46037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Nonchemical </a:t>
            </a:r>
            <a:endParaRPr lang="en-US" sz="28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31925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1085850" algn="l"/>
              </a:tabLs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Cultural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31925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1085850" algn="l"/>
              </a:tabLs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Biological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31925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1085850" algn="l"/>
              </a:tabLs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Preventive control methods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Chemical </a:t>
            </a:r>
            <a:endParaRPr lang="en-US" sz="2800" dirty="0">
              <a:solidFill>
                <a:srgbClr val="0000C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9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3" y="217223"/>
            <a:ext cx="9210907" cy="347771"/>
          </a:xfrm>
        </p:spPr>
        <p:txBody>
          <a:bodyPr>
            <a:noAutofit/>
          </a:bodyPr>
          <a:lstStyle/>
          <a:p>
            <a:pPr marL="540385" indent="-540385" hangingPunct="0">
              <a:spcAft>
                <a:spcPts val="1200"/>
              </a:spcAft>
              <a:tabLst>
                <a:tab pos="540385" algn="l"/>
              </a:tabLst>
            </a:pPr>
            <a:r>
              <a:rPr lang="en-US" sz="3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COMPONENTS OF IPM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654205"/>
            <a:ext cx="9233209" cy="5352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Cultural Pest Control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Methods of pest control by means of skilful combination of agronomic practises such as tillage, planting, irrigation, sanitation and crop rotation so that the 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environment is less favourable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 the spread of certain pests.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Phyto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-sanitation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: measures requiring removal or destruction of infected or infested plant material likely to be a source of pathogens or pests.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spcBef>
                <a:spcPts val="180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Pest Free Propagation material: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refers to the use of planting material that is free of any infestation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5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364273"/>
            <a:ext cx="9118339" cy="5635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</a:rPr>
              <a:t>Cultural Pest Control Cont’d</a:t>
            </a:r>
            <a:endParaRPr lang="en-GB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lphaLcParenR" startAt="3"/>
            </a:pPr>
            <a:r>
              <a:rPr lang="en-GB" sz="2800" b="1" dirty="0">
                <a:latin typeface="Cambria" panose="02040503050406030204" pitchFamily="18" charset="0"/>
                <a:ea typeface="Times New Roman" panose="02020603050405020304" pitchFamily="18" charset="0"/>
              </a:rPr>
              <a:t>Crop Rotation: </a:t>
            </a: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growing in the same field various crops alternately over successive years.  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This interrupts specific relationship between pests and host 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 descr="Define Crop Rotation With Advantages, Disadvantages and Plan - Basic  Agricultural Study">
            <a:extLst>
              <a:ext uri="{FF2B5EF4-FFF2-40B4-BE49-F238E27FC236}">
                <a16:creationId xmlns:a16="http://schemas.microsoft.com/office/drawing/2014/main" id="{F9AD7FA5-ABA4-797F-6103-CB8CA151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90" y="3392820"/>
            <a:ext cx="4895204" cy="26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364273"/>
            <a:ext cx="9118339" cy="5635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0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BIOLOGICAL CONTROL</a:t>
            </a:r>
            <a:r>
              <a:rPr lang="en-GB" sz="3000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0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use of any methods that entirely depends on biological interaction to control pests or diseases.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3088" indent="-57308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Resistant Varieties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The ability of an organism to withstand or retard the activity of a pest. 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achieved by using insect-resistant crop varieties developed through plant breeding.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35228"/>
            <a:ext cx="9262947" cy="59161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BIOLOGICAL CONTROL</a:t>
            </a:r>
            <a:r>
              <a:rPr lang="en-GB" sz="2800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200"/>
              </a:spcBef>
              <a:spcAft>
                <a:spcPts val="1800"/>
              </a:spcAft>
              <a:buFont typeface="+mj-lt"/>
              <a:buAutoNum type="alphaLcParenR" startAt="2"/>
            </a:pPr>
            <a:r>
              <a:rPr lang="en-GB" sz="2800" b="1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Sterile Male Method:</a:t>
            </a:r>
            <a:r>
              <a:rPr lang="en-GB" sz="2800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involves large scale release of artificially sterilised male insects that belong to the same species as the target pest.  </a:t>
            </a:r>
          </a:p>
          <a:p>
            <a:pPr lvl="1" algn="just"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The sterile male compete with fertile ones in mating with the female. </a:t>
            </a:r>
          </a:p>
          <a:p>
            <a:pPr lvl="1" algn="just"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If the releases are repeated over a long period of time, the pest species may be suppressed or even eradicated owing to the absence of fertilised females.  </a:t>
            </a:r>
          </a:p>
          <a:p>
            <a:pPr lvl="1" algn="just"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This technique is really effective if females mate only once before laying eggs.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1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237893"/>
            <a:ext cx="9262947" cy="58135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BIOLOGICAL CONTROL</a:t>
            </a:r>
            <a:r>
              <a:rPr lang="en-GB" sz="2800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indent="-573088">
              <a:spcBef>
                <a:spcPts val="1800"/>
              </a:spcBef>
              <a:spcAft>
                <a:spcPts val="1800"/>
              </a:spcAft>
              <a:buFont typeface="+mj-lt"/>
              <a:buAutoNum type="alphaLcParenR" startAt="3"/>
            </a:pPr>
            <a:r>
              <a:rPr lang="en-GB" sz="2800" b="1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Enemies:</a:t>
            </a:r>
            <a:r>
              <a:rPr lang="en-GB" sz="2800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insects, animals or plants that kill or injure other insects, animals or plant</a:t>
            </a:r>
          </a:p>
          <a:p>
            <a:pPr lvl="1"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e.g., predators and parasites (insects or diseases) that 	attack pests.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8E0B3-B9FD-46D9-8722-E9BA9704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4" y="3079887"/>
            <a:ext cx="2095500" cy="2076450"/>
          </a:xfrm>
          <a:prstGeom prst="rect">
            <a:avLst/>
          </a:prstGeom>
        </p:spPr>
      </p:pic>
      <p:pic>
        <p:nvPicPr>
          <p:cNvPr id="5122" name="Picture 2" descr="General Concepts of Biological Control | USU">
            <a:extLst>
              <a:ext uri="{FF2B5EF4-FFF2-40B4-BE49-F238E27FC236}">
                <a16:creationId xmlns:a16="http://schemas.microsoft.com/office/drawing/2014/main" id="{629C1E24-66A0-F214-B5AB-A4376A1C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88" y="3079887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FD9BC0-E116-0CF5-8717-D5AE3849A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022" y="3079887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69263"/>
            <a:ext cx="9170619" cy="451849"/>
          </a:xfrm>
        </p:spPr>
        <p:txBody>
          <a:bodyPr>
            <a:noAutofit/>
          </a:bodyPr>
          <a:lstStyle/>
          <a:p>
            <a:pPr marL="540385" indent="-540385" hangingPunct="0">
              <a:spcAft>
                <a:spcPts val="1200"/>
              </a:spcAft>
              <a:tabLst>
                <a:tab pos="540385" algn="l"/>
              </a:tabLst>
            </a:pPr>
            <a:r>
              <a:rPr lang="en-GB" sz="3000" dirty="0">
                <a:solidFill>
                  <a:srgbClr val="C00000"/>
                </a:solidFill>
                <a:ea typeface="Times New Roman" panose="02020603050405020304" pitchFamily="18" charset="0"/>
              </a:rPr>
              <a:t>CHEMICAL PEST CONTROL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9" y="721112"/>
            <a:ext cx="9170619" cy="52782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spc="1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pest control methods consists of application of botanical or inorganic and organic synthetic compounds that have a killing, inhibiting or repulsive effect on injurious organisms threatening plants.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spc="1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active ingredient(s) causing such effects is contained in a formulation, the form of which enables efficient application and safe handling.</a:t>
            </a:r>
            <a:endParaRPr lang="en-US" sz="2000" spc="1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98F934-1581-5AB0-8B38-D4528E69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26" y="377542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56654EC-C471-230A-5C18-6201E189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48" y="41515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78" y="1119809"/>
            <a:ext cx="9118580" cy="4879548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Factors that may cause a pesticide to be ineffective: 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Wrong type or wrong dosage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Application when pest is less susceptible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Pest is hibernating – not very active</a:t>
            </a:r>
            <a:endParaRPr lang="en-US" sz="26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Treating in wrong area of plant or animal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Foliage spray for root problem </a:t>
            </a:r>
            <a:endParaRPr lang="en-US" sz="26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Pesticide resistant pest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E382A-E739-170F-57A5-8628DDFA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269263"/>
            <a:ext cx="9170619" cy="451849"/>
          </a:xfrm>
        </p:spPr>
        <p:txBody>
          <a:bodyPr>
            <a:noAutofit/>
          </a:bodyPr>
          <a:lstStyle/>
          <a:p>
            <a:pPr marL="540385" indent="-540385" hangingPunct="0">
              <a:spcAft>
                <a:spcPts val="1200"/>
              </a:spcAft>
              <a:tabLst>
                <a:tab pos="540385" algn="l"/>
              </a:tabLst>
            </a:pPr>
            <a:r>
              <a:rPr lang="en-GB" sz="3000" dirty="0">
                <a:solidFill>
                  <a:srgbClr val="C00000"/>
                </a:solidFill>
                <a:ea typeface="Times New Roman" panose="02020603050405020304" pitchFamily="18" charset="0"/>
              </a:rPr>
              <a:t>CHEMICAL PEST CONTROL CONT’D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416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269263"/>
            <a:ext cx="9026012" cy="45184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B40000"/>
                </a:solidFill>
                <a:ea typeface="Times New Roman" panose="02020603050405020304" pitchFamily="18" charset="0"/>
              </a:rPr>
              <a:t>Advantages of Chemical Control</a:t>
            </a:r>
            <a:endParaRPr lang="en-US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974035"/>
            <a:ext cx="9026012" cy="5025321"/>
          </a:xfrm>
        </p:spPr>
        <p:txBody>
          <a:bodyPr>
            <a:noAutofit/>
          </a:bodyPr>
          <a:lstStyle/>
          <a:p>
            <a:pPr marL="460375" lvl="0" indent="-460375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It is an effective and reliable means for controlling pests and diseases.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0375" lvl="0" indent="-460375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Most pesticides demonstrate a fast activity, by which serious infections and outbreaks can be limited or possibly even controlled.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0375" lvl="0" indent="-460375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Chemical control is effective under diverse ecological conditions, and it is less dependent on the scale of operation than the various forms of cultural and biological control.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8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4630_523854_642x462.png"/>
          <p:cNvPicPr/>
          <p:nvPr/>
        </p:nvPicPr>
        <p:blipFill rotWithShape="1">
          <a:blip r:embed="rId3" cstate="print"/>
          <a:srcRect t="13049" b="7515"/>
          <a:stretch/>
        </p:blipFill>
        <p:spPr>
          <a:xfrm>
            <a:off x="857250" y="697230"/>
            <a:ext cx="838962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78" y="1013791"/>
            <a:ext cx="9218342" cy="4985566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Pesticides are almost widely available, and usually at affordable prices.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Application of pesticides, if measured in terms of the harvested produce, have successfully prevented plant damage by pests.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C5610-BB3A-7E19-ACDC-83ABB0C3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6" y="269263"/>
            <a:ext cx="9026012" cy="45184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3000" dirty="0">
                <a:solidFill>
                  <a:srgbClr val="B40000"/>
                </a:solidFill>
                <a:ea typeface="Times New Roman" panose="02020603050405020304" pitchFamily="18" charset="0"/>
              </a:rPr>
              <a:t>Advantages of Chemical Control Cont’d</a:t>
            </a:r>
            <a:endParaRPr lang="en-US" sz="3000" dirty="0">
              <a:solidFill>
                <a:srgbClr val="B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5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78" y="289932"/>
            <a:ext cx="9218342" cy="570942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Disadvantages of Chemical Control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5" lvl="0" indent="-460375" algn="just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Many pesticides cause the development of resistance in populations of organisms: </a:t>
            </a:r>
          </a:p>
          <a:p>
            <a:pPr lvl="1" algn="just">
              <a:spcBef>
                <a:spcPts val="1800"/>
              </a:spcBef>
              <a:spcAft>
                <a:spcPts val="600"/>
              </a:spcAft>
            </a:pPr>
            <a:r>
              <a:rPr lang="en-GB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many species of insects, mites, micro-organisms and weeds have acquired a degree of resistance against one or several types or chemical group of pesticides.</a:t>
            </a:r>
          </a:p>
          <a:p>
            <a:pPr marL="460375" indent="-460375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Pesticides, particularly broad-spectrum and non-selective pesticides have a persistent activity, may destroy the natural enemy complex.  </a:t>
            </a:r>
          </a:p>
          <a:p>
            <a:pPr lvl="1" algn="just"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Pose high risks to beneficial natural enemies that usually regulate pest populations under natural conditions</a:t>
            </a:r>
          </a:p>
          <a:p>
            <a:pPr marL="457200" lvl="1" indent="0" algn="just">
              <a:spcBef>
                <a:spcPts val="1800"/>
              </a:spcBef>
              <a:spcAft>
                <a:spcPts val="1800"/>
              </a:spcAft>
              <a:buNone/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07" y="356839"/>
            <a:ext cx="9240644" cy="564251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Disadvantages of Chemical Control Cont’d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Improper application of pesticides may injure humans and animals.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Inherent toxicity of pesticides and their often-long persistence can cause accidents involving mankind and non-target animals, and they are a grave source of environmental contamination</a:t>
            </a: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3" y="165652"/>
            <a:ext cx="9292683" cy="58337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CLASSIFICATION OF INSECTICIDES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The term insecticides refer to chemicals that are capable of destroying, mitigating or repelling insects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Classification By Chemical Nature: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Inorganic Compounds: 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are derived from naturally occurring elements and do not contain carbon.  They are stable, non-volatile chemicals frequently soluble in water. 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Organic Compounds: 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man-made or extracted pesticides consisting of carbon, hydrogen and one or more other elements such as chlorine, oxygen, sulphur, phosphorus and nitrogen.</a:t>
            </a:r>
          </a:p>
          <a:p>
            <a:pPr marL="1030288" lvl="1" indent="-573088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Botanicals (natural insecticides)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are pesticides that have been derived from plant materials.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30288" lvl="1" indent="-573088">
              <a:spcBef>
                <a:spcPts val="1800"/>
              </a:spcBef>
              <a:spcAft>
                <a:spcPts val="1800"/>
              </a:spcAft>
              <a:buFont typeface="+mj-lt"/>
              <a:buAutoNum type="alphaLcParenR"/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08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02" y="364274"/>
            <a:ext cx="9344722" cy="56350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000" b="1" spc="-100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CLASSIFICATION OF INSECTICIDES BY MODE OF ACTION:</a:t>
            </a:r>
            <a:endParaRPr lang="en-US" sz="1200" dirty="0">
              <a:solidFill>
                <a:srgbClr val="B4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The ways pesticides come in contact with or enter the target are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called modes of entry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D84B10-64EE-135A-14A3-A0C0905C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56764"/>
              </p:ext>
            </p:extLst>
          </p:nvPr>
        </p:nvGraphicFramePr>
        <p:xfrm>
          <a:off x="708728" y="2036053"/>
          <a:ext cx="8963096" cy="3882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1670">
                  <a:extLst>
                    <a:ext uri="{9D8B030D-6E8A-4147-A177-3AD203B41FA5}">
                      <a16:colId xmlns:a16="http://schemas.microsoft.com/office/drawing/2014/main" val="513425777"/>
                    </a:ext>
                  </a:extLst>
                </a:gridCol>
                <a:gridCol w="6211426">
                  <a:extLst>
                    <a:ext uri="{9D8B030D-6E8A-4147-A177-3AD203B41FA5}">
                      <a16:colId xmlns:a16="http://schemas.microsoft.com/office/drawing/2014/main" val="31704493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890" indent="-889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 OF PESTICIDE</a:t>
                      </a:r>
                      <a:endParaRPr lang="en-GH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 marL="88900" marR="73025" marT="9525" marB="0" anchor="ctr"/>
                </a:tc>
                <a:tc>
                  <a:txBody>
                    <a:bodyPr/>
                    <a:lstStyle/>
                    <a:p>
                      <a:pPr marL="8890" marR="356870" indent="-889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DESCRIPTION</a:t>
                      </a:r>
                      <a:endParaRPr lang="en-GH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 marL="88900" marR="73025" marT="9525" marB="0" anchor="ctr"/>
                </a:tc>
                <a:extLst>
                  <a:ext uri="{0D108BD9-81ED-4DB2-BD59-A6C34878D82A}">
                    <a16:rowId xmlns:a16="http://schemas.microsoft.com/office/drawing/2014/main" val="3095763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Systemic</a:t>
                      </a:r>
                      <a:endParaRPr lang="en-GH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13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Pesticides that are absorbed by plants or animals and transferred to untreated tissue</a:t>
                      </a:r>
                      <a:endParaRPr lang="en-GH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29177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Contact</a:t>
                      </a:r>
                      <a:endParaRPr lang="en-GH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pesticides act on target pests when they come in contact</a:t>
                      </a:r>
                      <a:endParaRPr lang="en-GH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85867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Stomach</a:t>
                      </a:r>
                      <a:endParaRPr lang="en-GH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pesticide enters the pest’s body through their mouth and digestive system</a:t>
                      </a:r>
                      <a:endParaRPr lang="en-GH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749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Fumigants </a:t>
                      </a:r>
                      <a:endParaRPr lang="en-GH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Pesticides that kill the target pests by producing vapour that enters the pests through the respiratory system</a:t>
                      </a:r>
                      <a:endParaRPr lang="en-GH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1077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Repellents</a:t>
                      </a:r>
                      <a:endParaRPr lang="en-GH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Pesticides that do not kill but distasteful enough to keep pests away from treated areas.</a:t>
                      </a:r>
                      <a:endParaRPr lang="en-GH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4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5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7629"/>
            <a:ext cx="9352156" cy="57614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3000" b="1" spc="-40" dirty="0">
                <a:solidFill>
                  <a:srgbClr val="B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CLASSIFICATION OF HERBICIDES BY MODE OF ACTION</a:t>
            </a:r>
            <a:endParaRPr lang="en-US" sz="3000" dirty="0">
              <a:solidFill>
                <a:srgbClr val="B4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Herbicides may also be classified according to the various ways they are being used or in which they act.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  <a:tabLst>
                <a:tab pos="573088" algn="l"/>
              </a:tabLst>
            </a:pP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Selective action: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 chemicals that kill weeds without harming crops</a:t>
            </a:r>
          </a:p>
          <a:p>
            <a:pPr marL="573088" lvl="0" indent="-573088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Non-selective: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indiscriminately kills all vegetation.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73088" algn="l"/>
              </a:tabLs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573088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1200"/>
              </a:spcAft>
              <a:buNone/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1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69" y="312234"/>
            <a:ext cx="9300116" cy="56871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 b="1" spc="-40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CLASSIFICATION OF HERBICIDES BASED ON WHEN THEY ARE APPLIED </a:t>
            </a:r>
            <a:endParaRPr lang="en-US" sz="30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Pre-plant herbicides: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These are applied to soil before seedling or transplanting.</a:t>
            </a:r>
            <a:endParaRPr lang="en-GH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Pre-emergent herbicides-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These are applied to soil after planting but before emergence of crop or weed.</a:t>
            </a:r>
            <a:endParaRPr lang="en-GH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Post-emergent herbicides-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rPr>
              <a:t>These are applied after crop or weed has emerged.</a:t>
            </a:r>
            <a:endParaRPr lang="en-GH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7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163551"/>
            <a:ext cx="9322420" cy="59027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a decision has been made to use chemicals to control a particular pest, a user is often faced with several choices of formulations (mixture of chemicals). 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active ingredient of pesticides are usually mixed with inert (inactive) ingredients such as solvents, wetting agents, inert solids, and other materials to dilute the active ingredient. 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make pesticides safer and easier to handle and apply and more effective.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A546-317F-0574-2A7D-45111E3A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73" y="227595"/>
            <a:ext cx="9163185" cy="451849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GB" cap="all" dirty="0">
                <a:solidFill>
                  <a:srgbClr val="C00000"/>
                </a:solidFill>
                <a:ea typeface="Times New Roman" panose="02020603050405020304" pitchFamily="18" charset="0"/>
              </a:rPr>
              <a:t>Pesticide Formulation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7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73" y="227595"/>
            <a:ext cx="9163185" cy="451849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GB" cap="all" dirty="0">
                <a:solidFill>
                  <a:srgbClr val="C00000"/>
                </a:solidFill>
                <a:ea typeface="Times New Roman" panose="02020603050405020304" pitchFamily="18" charset="0"/>
              </a:rPr>
              <a:t>Pesticide Formulation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3" y="679444"/>
            <a:ext cx="9337288" cy="537195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spc="-40" dirty="0">
                <a:latin typeface="Cambria" panose="02040503050406030204" pitchFamily="18" charset="0"/>
                <a:ea typeface="Cambria" panose="02040503050406030204" pitchFamily="18" charset="0"/>
              </a:rPr>
              <a:t>Pesticide formulation is defined as the way the technical pesticide material is prepared for practical use.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b="1" spc="4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to consider in choosing pesticide formulation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Type of application equipment required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Cost of the pesticide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Danger of drift of runoff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The crop to be treated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Ease of handling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formulation is usually listed on the label.</a:t>
            </a:r>
            <a:endParaRPr lang="en-US" sz="3100" b="1" dirty="0"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3" y="267630"/>
            <a:ext cx="9292683" cy="590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spc="-20" dirty="0">
                <a:solidFill>
                  <a:srgbClr val="C00000"/>
                </a:solidFill>
                <a:latin typeface="Cambria" panose="02040503050406030204" pitchFamily="18" charset="0"/>
              </a:rPr>
              <a:t>Formulations and their abbreviations </a:t>
            </a:r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573088" indent="-573088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  <a:tabLst>
                <a:tab pos="573088" algn="l"/>
              </a:tabLst>
            </a:pPr>
            <a:r>
              <a:rPr lang="en-GB" sz="2800" b="1" spc="-4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Suspension Concentration (Flowable </a:t>
            </a:r>
            <a:r>
              <a:rPr lang="en-GB" sz="2800" b="1" spc="-4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Concetration</a:t>
            </a:r>
            <a:r>
              <a:rPr lang="en-GB" sz="2800" b="1" spc="-4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(SC):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is a stable suspension of active ingredient in a fluid intended for dilution with water prior to its use.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  <a:tabLst>
                <a:tab pos="573088" algn="l"/>
              </a:tabLst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Emulsifiable Concentrates (EC or E):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is a solution of active ingredient in non-water miscible solvents.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Advantages of using a liquid formulation: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easier to handle e.g. can be poured.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easy to measure.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they give no dust problems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2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42" y="269263"/>
            <a:ext cx="9148916" cy="615400"/>
          </a:xfrm>
        </p:spPr>
        <p:txBody>
          <a:bodyPr>
            <a:normAutofit/>
          </a:bodyPr>
          <a:lstStyle/>
          <a:p>
            <a:pPr marL="540385" indent="-540385" hangingPunct="0">
              <a:spcAft>
                <a:spcPts val="1200"/>
              </a:spcAft>
              <a:tabLst>
                <a:tab pos="540385" algn="l"/>
              </a:tabLst>
            </a:pPr>
            <a:r>
              <a:rPr lang="en-GB" sz="3000" dirty="0">
                <a:solidFill>
                  <a:srgbClr val="C00000"/>
                </a:solidFill>
                <a:ea typeface="Times New Roman" panose="02020603050405020304" pitchFamily="18" charset="0"/>
              </a:rPr>
              <a:t>PESTS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884663"/>
            <a:ext cx="9381085" cy="52923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Pests are organisms living and growing where they are not wanted and can cause damage to plants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It is estimated that pre- and postharvest pests and diseases destroy at least 30–40% of global agricultural production</a:t>
            </a:r>
            <a:endParaRPr lang="en-GB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Plant health: EU prioritises 20 pests | EFSA">
            <a:extLst>
              <a:ext uri="{FF2B5EF4-FFF2-40B4-BE49-F238E27FC236}">
                <a16:creationId xmlns:a16="http://schemas.microsoft.com/office/drawing/2014/main" id="{91C706B1-029E-7B2E-E49F-2C1CB5DF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" y="3776870"/>
            <a:ext cx="3287128" cy="18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9BE9C-5652-5698-CAD8-0FE64FC2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738" y="3776870"/>
            <a:ext cx="3164870" cy="1840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68AF9-9EA7-A946-5981-757392CB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991" y="3776871"/>
            <a:ext cx="1931892" cy="18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98" y="502276"/>
            <a:ext cx="9389325" cy="5674687"/>
          </a:xfrm>
        </p:spPr>
        <p:txBody>
          <a:bodyPr>
            <a:noAutofit/>
          </a:bodyPr>
          <a:lstStyle/>
          <a:p>
            <a:pPr marL="573088" lvl="0" indent="-573088" algn="just">
              <a:spcBef>
                <a:spcPts val="1200"/>
              </a:spcBef>
              <a:spcAft>
                <a:spcPts val="1200"/>
              </a:spcAft>
              <a:buFont typeface="+mj-lt"/>
              <a:buAutoNum type="alphaLcParenR" startAt="3"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Wettable Powder (WP) [Water Dispersible Powder]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latin typeface="Cambria" panose="02040503050406030204" pitchFamily="18" charset="0"/>
              </a:rPr>
              <a:t>is a dry, finely ground formulation that looks like dust.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latin typeface="Cambria" panose="02040503050406030204" pitchFamily="18" charset="0"/>
              </a:rPr>
              <a:t>the active ingredient is combined with a finely ground, dry carrier, usually mineral clay, along with other ingredients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latin typeface="Cambria" panose="02040503050406030204" pitchFamily="18" charset="0"/>
              </a:rPr>
              <a:t>Mixed with water for application as a spray.</a:t>
            </a:r>
          </a:p>
          <a:p>
            <a:pPr marL="573088" lvl="0" indent="-573088" algn="just">
              <a:spcBef>
                <a:spcPts val="1200"/>
              </a:spcBef>
              <a:spcAft>
                <a:spcPts val="1200"/>
              </a:spcAft>
              <a:buFont typeface="+mj-lt"/>
              <a:buAutoNum type="alphaLcParenR" startAt="3"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Granules (G)</a:t>
            </a:r>
            <a:r>
              <a:rPr lang="en-GB" sz="2800" b="1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are free flowing, 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ready-to-use,</a:t>
            </a: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 solid product of a defined granule size.  </a:t>
            </a:r>
          </a:p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	Most often used for soil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566670"/>
            <a:ext cx="9389326" cy="5432686"/>
          </a:xfrm>
        </p:spPr>
        <p:txBody>
          <a:bodyPr>
            <a:normAutofit/>
          </a:bodyPr>
          <a:lstStyle/>
          <a:p>
            <a:pPr marL="573088" indent="-573088" algn="just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Dustable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Powder (dust) (DP)</a:t>
            </a:r>
            <a:r>
              <a:rPr lang="en-GB" sz="28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ready-to-use</a:t>
            </a: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free-flowing powder, generally with a low concentration of active ingredient, and suitable for dusting.</a:t>
            </a:r>
            <a:endParaRPr lang="en-GB" sz="2800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73088" lvl="0" indent="-573088" algn="just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Solutions (S): </a:t>
            </a:r>
            <a:r>
              <a:rPr lang="en-GB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is a type of formulation in which a chemical completely dissolves in a liquid.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Viticulture duster - Mauricio - mounted">
            <a:extLst>
              <a:ext uri="{FF2B5EF4-FFF2-40B4-BE49-F238E27FC236}">
                <a16:creationId xmlns:a16="http://schemas.microsoft.com/office/drawing/2014/main" id="{E77D1551-A9E9-4DDD-BBD8-E1970A8B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0" y="3181685"/>
            <a:ext cx="2555853" cy="25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P Mounted Phantom M748 &quot;Minor-Mignon&quot; (PTO) Sprayers | Martignani">
            <a:extLst>
              <a:ext uri="{FF2B5EF4-FFF2-40B4-BE49-F238E27FC236}">
                <a16:creationId xmlns:a16="http://schemas.microsoft.com/office/drawing/2014/main" id="{C906684D-05B6-6307-53B4-16E4C084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38" y="3429000"/>
            <a:ext cx="2512548" cy="23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60195"/>
            <a:ext cx="9389326" cy="57391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000" b="1" spc="-1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EQUIPMENT FOR CHEMICAL CONTROL</a:t>
            </a:r>
            <a:endParaRPr lang="en-US" sz="3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A chemical application machine requires some form of carrier for applying the chemical. 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·"/>
              <a:tabLst>
                <a:tab pos="573088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For dry powder chemicals, </a:t>
            </a:r>
            <a:r>
              <a:rPr lang="en-GB" sz="2800" b="1" spc="-15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is commonly used as the carrier and the machine employing this principle is called a </a:t>
            </a:r>
            <a:r>
              <a:rPr lang="en-GB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duster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·"/>
              <a:tabLst>
                <a:tab pos="573088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When the chemical to be applied is in liquid form, water or oil is most used as the carrier, and such a machine is broadly termed as a </a:t>
            </a:r>
            <a:r>
              <a:rPr lang="en-GB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sprayer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573088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·"/>
              <a:tabLst>
                <a:tab pos="573088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Sometimes both air and a liquid are used as carriers and such equipment is generally called a </a:t>
            </a:r>
            <a:r>
              <a:rPr lang="en-GB" sz="2800" b="1" spc="-15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 blower</a:t>
            </a:r>
            <a:r>
              <a:rPr lang="en-GB" sz="2800" spc="-15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3088" lvl="0" indent="-573088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00000"/>
              <a:buFont typeface="Symbol" panose="05050102010706020507" pitchFamily="18" charset="2"/>
              <a:buChar char="·"/>
              <a:tabLst>
                <a:tab pos="573088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0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3" y="282498"/>
            <a:ext cx="9300117" cy="573172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-457200" algn="l"/>
              </a:tabLst>
            </a:pPr>
            <a:r>
              <a:rPr lang="en-GB" sz="3000" b="1" spc="-1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Duster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A duster will usually have the following components: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hopper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for storing the chemical in dust form;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agitator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which is usually provided within the hopper to keep the dust moving freely and prevent it caking;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metering mechanism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vary the rate of discharge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delivery blower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which creates an air stream that is used to carry the powder to the target.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98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312235"/>
            <a:ext cx="9270381" cy="5657386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GB" b="1" spc="-1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Sprayer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Sprayers rely on some form of liquid, usually water, to act as the carrier for the chemical.  </a:t>
            </a:r>
          </a:p>
          <a:p>
            <a:pPr algn="just">
              <a:spcAft>
                <a:spcPts val="1200"/>
              </a:spcAft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chemical as such may be in the form of powder or granules that can be mixed in water, or the chemical may already be in the form of a liquid and may or may not be diluted with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water.  </a:t>
            </a:r>
          </a:p>
          <a:p>
            <a:pPr algn="just">
              <a:spcAft>
                <a:spcPts val="1200"/>
              </a:spcAft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Generally, the chemical, when mixed, can form one of the following: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Aft>
                <a:spcPts val="1200"/>
              </a:spcAft>
              <a:buFont typeface="+mj-lt"/>
              <a:buAutoNum type="romanLcParenR"/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solution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, in which the chemical (whether originally powder or fluid) is completely dissolved when mixed with the water;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68" y="371707"/>
            <a:ext cx="9207790" cy="5805256"/>
          </a:xfrm>
        </p:spPr>
        <p:txBody>
          <a:bodyPr/>
          <a:lstStyle/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arenR"/>
              <a:tabLst>
                <a:tab pos="-457200" algn="l"/>
              </a:tabLst>
            </a:pPr>
            <a:r>
              <a:rPr lang="en-GB" sz="28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800" b="1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suspension</a:t>
            </a:r>
            <a:r>
              <a:rPr lang="en-GB" sz="28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in which the chemical (in powder form) remains floating in water and needs constant agitation to prevent it settling out;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arenR"/>
              <a:tabLst>
                <a:tab pos="-457200" algn="l"/>
              </a:tabLst>
            </a:pPr>
            <a:r>
              <a:rPr lang="en-GB" sz="28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lang="en-GB" sz="2800" b="1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emulsion</a:t>
            </a:r>
            <a:r>
              <a:rPr lang="en-GB" sz="28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in which the chemical (in liquid form) disperses in the water but does not actually dissolve.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9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269262"/>
            <a:ext cx="9026012" cy="45458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en-GB" spc="-15" dirty="0">
                <a:solidFill>
                  <a:srgbClr val="C00000"/>
                </a:solidFill>
              </a:rPr>
              <a:t>SPRAYER COMPONENTS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90" y="7047569"/>
            <a:ext cx="9026012" cy="3708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098" name="Picture 2" descr="Battery Tow Boom Sprayer - Agricare">
            <a:extLst>
              <a:ext uri="{FF2B5EF4-FFF2-40B4-BE49-F238E27FC236}">
                <a16:creationId xmlns:a16="http://schemas.microsoft.com/office/drawing/2014/main" id="{1A57183F-58C4-11CA-7253-81027E02E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-5576" r="-14883" b="19522"/>
          <a:stretch/>
        </p:blipFill>
        <p:spPr bwMode="auto">
          <a:xfrm>
            <a:off x="3191814" y="723848"/>
            <a:ext cx="5190186" cy="44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4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05" y="470079"/>
            <a:ext cx="9292683" cy="56553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  <a:tabLst>
                <a:tab pos="-457200" algn="l"/>
              </a:tabLst>
            </a:pP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The sprayer has the following essential components: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Tank</a:t>
            </a:r>
            <a:r>
              <a:rPr lang="en-GB" sz="2800" spc="-15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stores and carries the chemical.  It is usually made of non-corrosive material (plastic, fibre glass or stainless steel);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Nozzle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breaks up the liquid  chemical into small droplets of a given size distribution.  It also controls the rate of discharge of the liquid chemical.</a:t>
            </a: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Pump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creates flow of the liquid chemical and, with the appropriate nozzle, it delivers the liquid chemical at the required rate. 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3" y="275063"/>
            <a:ext cx="9240644" cy="5901900"/>
          </a:xfrm>
        </p:spPr>
        <p:txBody>
          <a:bodyPr/>
          <a:lstStyle/>
          <a:p>
            <a:pPr marL="0" indent="0" algn="just">
              <a:spcAft>
                <a:spcPts val="400"/>
              </a:spcAft>
              <a:buNone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Sprayer Components Cont’d </a:t>
            </a:r>
          </a:p>
          <a:p>
            <a:pPr marL="573088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5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Pressure gauge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monitors sprayer pressure. </a:t>
            </a:r>
            <a:r>
              <a:rPr lang="en-GB" sz="28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located on the delivery side of the pump.</a:t>
            </a:r>
            <a:endParaRPr lang="en-GB" sz="2800" b="1" spc="-15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5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boom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lance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a tubular frame that holds nozzles.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5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 valve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cut-off device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: regulates the flow of the liquid chemical.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lvl="0" indent="-573088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5"/>
              <a:tabLst>
                <a:tab pos="-457200" algn="l"/>
                <a:tab pos="573088" algn="l"/>
              </a:tabLst>
            </a:pPr>
            <a:r>
              <a:rPr lang="en-GB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Filters</a:t>
            </a:r>
            <a:r>
              <a:rPr lang="en-GB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ensures free flow of liquid chemical by trapping solid material. They are usually located at the tank (filling hole), before the pump, and in the nozzle.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45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6" y="267630"/>
            <a:ext cx="9103712" cy="59093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NOZZLES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Controls flow rate and convert the spray liquid into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droplets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(via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atomisation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that are of a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suitable size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depositing on the intended target.</a:t>
            </a:r>
          </a:p>
          <a:p>
            <a:pPr marL="573088" lvl="0" indent="-573088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size of the spray particle is important because it affects both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efficacy and spray drift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the  application of a herbicide, insecticide, or fungicide.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There are many types of nozzles available, each providing different: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73088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 rate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73088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Spray angle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73088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Droplet size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0288" lvl="1" indent="-573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73088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Droplet patterns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4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269263"/>
            <a:ext cx="9321396" cy="615400"/>
          </a:xfrm>
        </p:spPr>
        <p:txBody>
          <a:bodyPr>
            <a:normAutofit/>
          </a:bodyPr>
          <a:lstStyle/>
          <a:p>
            <a:pPr marL="540385" indent="-540385" hangingPunct="0">
              <a:spcAft>
                <a:spcPts val="1200"/>
              </a:spcAft>
              <a:tabLst>
                <a:tab pos="540385" algn="l"/>
              </a:tabLst>
            </a:pPr>
            <a:r>
              <a:rPr lang="en-GB" sz="3000" dirty="0">
                <a:solidFill>
                  <a:srgbClr val="C00000"/>
                </a:solidFill>
                <a:ea typeface="Times New Roman" panose="02020603050405020304" pitchFamily="18" charset="0"/>
              </a:rPr>
              <a:t>PESTS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033669"/>
            <a:ext cx="9491729" cy="514329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3300" dirty="0">
                <a:latin typeface="Cambria" panose="02040503050406030204" pitchFamily="18" charset="0"/>
              </a:rPr>
              <a:t>Pests can be broken into four main categories:</a:t>
            </a:r>
          </a:p>
          <a:p>
            <a:pPr marL="514350" indent="-514350" algn="l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Vertebrate Pests</a:t>
            </a:r>
            <a:br>
              <a:rPr lang="en-US" sz="3000" dirty="0">
                <a:latin typeface="Cambria" panose="02040503050406030204" pitchFamily="18" charset="0"/>
              </a:rPr>
            </a:br>
            <a:r>
              <a:rPr lang="en-US" sz="3000" dirty="0">
                <a:latin typeface="Cambria" panose="02040503050406030204" pitchFamily="18" charset="0"/>
              </a:rPr>
              <a:t>Have a backbone. Examples: Rodents, birds, reptiles, and other mammals</a:t>
            </a:r>
          </a:p>
          <a:p>
            <a:pPr marL="514350" indent="-514350" algn="l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Invertebrate Pests</a:t>
            </a:r>
            <a:br>
              <a:rPr lang="en-US" sz="3000" dirty="0">
                <a:latin typeface="Cambria" panose="02040503050406030204" pitchFamily="18" charset="0"/>
              </a:rPr>
            </a:br>
            <a:r>
              <a:rPr lang="en-US" sz="3000" dirty="0">
                <a:latin typeface="Cambria" panose="02040503050406030204" pitchFamily="18" charset="0"/>
              </a:rPr>
              <a:t>No backbone. Examples: Insets, spiders, ticks, army worms</a:t>
            </a:r>
          </a:p>
          <a:p>
            <a:pPr marL="514350" indent="-514350" algn="l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Weeds</a:t>
            </a:r>
            <a:br>
              <a:rPr lang="en-US" sz="3000" dirty="0">
                <a:latin typeface="Cambria" panose="02040503050406030204" pitchFamily="18" charset="0"/>
              </a:rPr>
            </a:br>
            <a:r>
              <a:rPr lang="en-US" sz="3000" dirty="0">
                <a:latin typeface="Cambria" panose="02040503050406030204" pitchFamily="18" charset="0"/>
              </a:rPr>
              <a:t>Any plant growing out of place.</a:t>
            </a:r>
          </a:p>
          <a:p>
            <a:pPr marL="514350" indent="-514350" algn="l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Diseases</a:t>
            </a:r>
            <a:br>
              <a:rPr lang="en-US" sz="3000" dirty="0">
                <a:latin typeface="Cambria" panose="02040503050406030204" pitchFamily="18" charset="0"/>
              </a:rPr>
            </a:br>
            <a:r>
              <a:rPr lang="en-US" sz="3000" dirty="0">
                <a:latin typeface="Cambria" panose="02040503050406030204" pitchFamily="18" charset="0"/>
              </a:rPr>
              <a:t>Fungi, bacteria, viruses, and other microorganisms</a:t>
            </a:r>
            <a:r>
              <a:rPr lang="en-US" sz="3000" b="0" i="0" dirty="0">
                <a:solidFill>
                  <a:srgbClr val="1F212E"/>
                </a:solidFill>
                <a:effectLst/>
                <a:latin typeface="Nunito Sans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45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Types of Nozzles 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Flat Fan Nozzle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most common type of nozzle used in agriculture. </a:t>
            </a: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fan nozzle is widely used for spraying pesticides — both banding (over and between rows) and broadcast applications. </a:t>
            </a: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nozzles produce a tapered-edge, flat-fan spray pattern. </a:t>
            </a: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boom sprayers for broadcast applications, nozzles are positioned so their output overlaps.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8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Types of Nozzles 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Flat Fan Nozzle Cont’d 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flat fan nozzle">
            <a:extLst>
              <a:ext uri="{FF2B5EF4-FFF2-40B4-BE49-F238E27FC236}">
                <a16:creationId xmlns:a16="http://schemas.microsoft.com/office/drawing/2014/main" id="{BD6BF186-EB04-B55C-9C92-70885157318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420" y="2295982"/>
            <a:ext cx="2931160" cy="27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050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APPLICATIONS OF NOZZLES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Hollow Cone Nozzles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Hollow cone nozzles produce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small-sized drops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forming a hollow cone pattern with a ring-shaped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impact area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(great surface area coverage).</a:t>
            </a:r>
          </a:p>
          <a:p>
            <a:pPr marL="461963" lvl="0" indent="-461963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These are used primarily where plant leaf penetration is essential for effective insect and disease control, and where drift is not a major consideration.</a:t>
            </a:r>
          </a:p>
          <a:p>
            <a:pPr marL="461963" lvl="0" indent="-461963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And where drift is not a major consideration.</a:t>
            </a:r>
          </a:p>
          <a:p>
            <a:pPr marL="461963" lvl="0" indent="-461963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Generally, this type of nozzle should not be used to apply herbicides.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4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APPLICATIONS OF NOZZLES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Hollow Cone Nozzles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hollow cone b&amp;w">
            <a:extLst>
              <a:ext uri="{FF2B5EF4-FFF2-40B4-BE49-F238E27FC236}">
                <a16:creationId xmlns:a16="http://schemas.microsoft.com/office/drawing/2014/main" id="{8D514870-12E2-8C9B-2B51-CE99EBA04A2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29" y="2039040"/>
            <a:ext cx="2244415" cy="27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857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APPLICATIONS OF NOZZLES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Solid Cone Nozzles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Full cone nozzles produce medium- to large-size drops forming a solid cone-shaped spray pattern with a round impact area. </a:t>
            </a: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wide-angle, full-cone nozzles are a good choice if drift is a concern because they produce relatively large droplets </a:t>
            </a: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Recommended for soil-incorporated herbicides.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61963" lvl="0" indent="-4619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en-US" sz="2800" b="0" i="0" dirty="0">
                <a:solidFill>
                  <a:srgbClr val="2828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Generally used when the objective is to distribute the fluid evenly over an area, rather than over a concentrated line or a hollow-ring shaped area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80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APPLICATIONS OF NOZZLES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793795"/>
            <a:ext cx="9257122" cy="517531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Solid Cone Nozzles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full cone nozzle b&amp;W">
            <a:extLst>
              <a:ext uri="{FF2B5EF4-FFF2-40B4-BE49-F238E27FC236}">
                <a16:creationId xmlns:a16="http://schemas.microsoft.com/office/drawing/2014/main" id="{7A157C62-1075-14F4-3AEC-C79C5DA3FB7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848" y="2162134"/>
            <a:ext cx="2274152" cy="28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82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33498"/>
            <a:ext cx="9140959" cy="56029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APPLICATIONS OF NOZZLES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50" name="Picture 2" descr="Types of Spray Nozzles and How to Choose the Right One | FBN">
            <a:extLst>
              <a:ext uri="{FF2B5EF4-FFF2-40B4-BE49-F238E27FC236}">
                <a16:creationId xmlns:a16="http://schemas.microsoft.com/office/drawing/2014/main" id="{AB6F27CD-693B-E5C8-1405-A21B6F7A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640724"/>
            <a:ext cx="8600515" cy="5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02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0" y="221324"/>
            <a:ext cx="9219415" cy="410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SPRAYING PATTERNS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7071" y="4540774"/>
                <a:ext cx="9219415" cy="15300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Field Area = Total Area of Planted Cropland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Treated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Area</m:t>
                      </m:r>
                      <m:r>
                        <a:rPr lang="en-US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Field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Area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Band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Width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Row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Spacing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071" y="4540774"/>
                <a:ext cx="9219415" cy="1530088"/>
              </a:xfrm>
              <a:blipFill rotWithShape="0">
                <a:blip r:embed="rId3"/>
                <a:stretch>
                  <a:fillRect l="-1257" t="-6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 descr="Broadcasting and Banding Spraying"/>
          <p:cNvPicPr/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377071" y="631597"/>
            <a:ext cx="8484126" cy="39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24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7" y="4928026"/>
            <a:ext cx="9026012" cy="56801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Broadcast Spraying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 descr="Broadcast Spraying"/>
          <p:cNvPicPr/>
          <p:nvPr/>
        </p:nvPicPr>
        <p:blipFill rotWithShape="1">
          <a:blip r:embed="rId3" cstate="print"/>
          <a:srcRect t="4488" b="35538"/>
          <a:stretch/>
        </p:blipFill>
        <p:spPr bwMode="auto">
          <a:xfrm>
            <a:off x="576860" y="-70836"/>
            <a:ext cx="8536940" cy="327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1447" y="3521027"/>
            <a:ext cx="9026012" cy="124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Adjust spray height in the field to overlap approximately 30% of each edge of pattern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11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5025697"/>
            <a:ext cx="9026012" cy="63400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  <a:tabLst>
                <a:tab pos="1562100" algn="l"/>
              </a:tabLst>
            </a:pP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</a:rPr>
              <a:t>Banded Spraying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 descr="Banded Spraying"/>
          <p:cNvPicPr/>
          <p:nvPr/>
        </p:nvPicPr>
        <p:blipFill>
          <a:blip r:embed="rId3" cstate="print"/>
          <a:srcRect l="3008" r="1202"/>
          <a:stretch>
            <a:fillRect/>
          </a:stretch>
        </p:blipFill>
        <p:spPr bwMode="auto">
          <a:xfrm>
            <a:off x="501446" y="558394"/>
            <a:ext cx="9026012" cy="42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6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5" y="722243"/>
            <a:ext cx="9467823" cy="5454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Pest Management (IPM)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n-US" sz="3000" dirty="0">
                <a:latin typeface="Cambria" panose="02040503050406030204" pitchFamily="18" charset="0"/>
              </a:rPr>
              <a:t>A system of crop protection, consisting of a combination of cultural, biological, genetic and chemical control methods that aims at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maximum productivity </a:t>
            </a:r>
            <a:r>
              <a:rPr lang="en-US" sz="3000" dirty="0">
                <a:latin typeface="Cambria" panose="02040503050406030204" pitchFamily="18" charset="0"/>
              </a:rPr>
              <a:t>with the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least</a:t>
            </a:r>
            <a:r>
              <a:rPr lang="en-US" sz="3000" dirty="0">
                <a:latin typeface="Cambria" panose="02040503050406030204" pitchFamily="18" charset="0"/>
              </a:rPr>
              <a:t> possible adverse consequences for the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environment</a:t>
            </a:r>
            <a:r>
              <a:rPr lang="en-US" sz="3000" dirty="0">
                <a:latin typeface="Cambria" panose="02040503050406030204" pitchFamily="18" charset="0"/>
              </a:rPr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3000" dirty="0">
                <a:latin typeface="Cambria" panose="02040503050406030204" pitchFamily="18" charset="0"/>
                <a:ea typeface="Times New Roman" panose="02020603050405020304" pitchFamily="18" charset="0"/>
              </a:rPr>
              <a:t>The three factors of pest management (the Pest Triangle) are the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Hosts, Pest, and Environment</a:t>
            </a:r>
            <a:r>
              <a:rPr lang="en-US" sz="3000" dirty="0"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800"/>
              </a:spcAft>
            </a:pPr>
            <a:r>
              <a:rPr lang="en-US" sz="3000" dirty="0">
                <a:latin typeface="Cambria" panose="02040503050406030204" pitchFamily="18" charset="0"/>
                <a:ea typeface="Times New Roman" panose="02020603050405020304" pitchFamily="18" charset="0"/>
              </a:rPr>
              <a:t>Only when these three components are present will a pest problem occur.</a:t>
            </a:r>
          </a:p>
          <a:p>
            <a:pPr algn="just">
              <a:spcAft>
                <a:spcPts val="1800"/>
              </a:spcAft>
            </a:pPr>
            <a:r>
              <a:rPr lang="en-US" sz="3000" dirty="0">
                <a:latin typeface="Cambria" panose="02040503050406030204" pitchFamily="18" charset="0"/>
              </a:rPr>
              <a:t>Apply pesticides only when pests reach economically damaging levels (thresholds).</a:t>
            </a:r>
            <a:endParaRPr lang="en-GB" sz="1400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6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207390"/>
            <a:ext cx="9026012" cy="63159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B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SPRAYER PERFORMANCE</a:t>
            </a:r>
            <a:endParaRPr lang="en-US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838986"/>
            <a:ext cx="9104466" cy="52035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Factors directly affecting the performance of a sprayer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Operating pressure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Nozzle size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1963" lvl="0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Operating speed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Parameters affected by the above factors: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Application rate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Droplet size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Droplet distribution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Swath width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45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5353" y="197963"/>
                <a:ext cx="9200559" cy="584461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3000" b="1" dirty="0">
                    <a:solidFill>
                      <a:srgbClr val="B4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PRESSURE</a:t>
                </a:r>
                <a:endParaRPr lang="en-US" sz="3000" dirty="0">
                  <a:solidFill>
                    <a:srgbClr val="B4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Operating pressure affects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Droplet size distribution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Nozzle application rate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Rate of nozzle orifice wear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 Higher Pressure: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increases nozzle orifice wear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increases nozzle flow rate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 Nozzle flow rate varies proportionally to the square root of pressure.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353" y="197963"/>
                <a:ext cx="9200559" cy="5844618"/>
              </a:xfrm>
              <a:blipFill>
                <a:blip r:embed="rId3"/>
                <a:stretch>
                  <a:fillRect l="-1523" t="-2190" r="-1656"/>
                </a:stretch>
              </a:blipFill>
            </p:spPr>
            <p:txBody>
              <a:bodyPr/>
              <a:lstStyle/>
              <a:p>
                <a:r>
                  <a:rPr lang="en-G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9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" y="285750"/>
            <a:ext cx="9150268" cy="5891213"/>
          </a:xfrm>
        </p:spPr>
        <p:txBody>
          <a:bodyPr>
            <a:normAutofit/>
          </a:bodyPr>
          <a:lstStyle/>
          <a:p>
            <a:pPr marL="457200" lvl="1" indent="79375">
              <a:spcBef>
                <a:spcPts val="1800"/>
              </a:spcBef>
              <a:spcAft>
                <a:spcPts val="1800"/>
              </a:spcAft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lvl="0" indent="-536575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Simply stated, in order to double the nozzle flow rate, the pressure must be increased four times.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Drift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is the blowing away of fine particles of spray or dust by wind to areas outside their intended target.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B4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SPEED</a:t>
            </a:r>
            <a:endParaRPr lang="en-US" sz="2800" dirty="0">
              <a:solidFill>
                <a:srgbClr val="B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lvl="0" indent="-536575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53657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Increasing the sprayer ground speed reduces the liquid chemical application rate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litres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/ha) and vice versa.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37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377190"/>
                <a:ext cx="9361170" cy="5799773"/>
              </a:xfrm>
            </p:spPr>
            <p:txBody>
              <a:bodyPr>
                <a:normAutofit fontScale="92500" lnSpcReduction="20000"/>
              </a:bodyPr>
              <a:lstStyle/>
              <a:p>
                <a:pPr marL="446088" lvl="0" indent="-446088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Similarly, walking speeds (when using a manual knapsack sprayer) will affect the application rate.  The operator’s forward walking speed or the tractor speed is a very critical factor that is often overlooked in operation.</a:t>
                </a:r>
                <a:endParaRPr lang="en-GB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AR</m:t>
                      </m:r>
                      <m:r>
                        <a:rPr lang="en-GB" sz="300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3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60,000</m:t>
                          </m:r>
                          <m:r>
                            <m:rPr>
                              <m:sty m:val="p"/>
                            </m:rPr>
                            <a:rPr lang="en-GB" sz="3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  <m:r>
                            <a:rPr lang="en-GB" sz="3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GB" sz="3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AR = Liquid Pesticide Application Rate (</a:t>
                </a:r>
                <a:r>
                  <a:rPr lang="en-US" sz="2600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litres</a:t>
                </a: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per hectare)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    = Nozzle flow rate [</a:t>
                </a:r>
                <a:r>
                  <a:rPr lang="en-US" sz="2600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litres</a:t>
                </a: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per minute]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    = Sprayer speed [</a:t>
                </a:r>
                <a:r>
                  <a:rPr lang="en-US" sz="2600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kilometres</a:t>
                </a: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per hour]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w   = Nozzle spacing [cm] for broadcast spaying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defTabSz="360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		= Spraying width [cm] for single nozzle band spraying 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82663" lvl="0" indent="-261938" defTabSz="720725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6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= Row spacing [cm] divided by number of nozzles per row for directed spraying.</a:t>
                </a:r>
                <a:endParaRPr lang="en-GB" sz="26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  <a:tabLst>
                    <a:tab pos="457200" algn="l"/>
                  </a:tabLst>
                </a:pPr>
                <a:endParaRPr lang="en-GB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377190"/>
                <a:ext cx="9361170" cy="5799773"/>
              </a:xfrm>
              <a:blipFill>
                <a:blip r:embed="rId3"/>
                <a:stretch>
                  <a:fillRect l="-1368" t="-1998" r="-1954"/>
                </a:stretch>
              </a:blipFill>
            </p:spPr>
            <p:txBody>
              <a:bodyPr/>
              <a:lstStyle/>
              <a:p>
                <a:r>
                  <a:rPr lang="en-G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4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EF934-AAB1-A0A1-33E4-7CC13C996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" b="23940"/>
          <a:stretch/>
        </p:blipFill>
        <p:spPr>
          <a:xfrm>
            <a:off x="1702903" y="1734423"/>
            <a:ext cx="6281531" cy="38978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602974"/>
            <a:ext cx="9302171" cy="557398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Pest Management (IPM)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endParaRPr lang="en-US" sz="1000" b="0" i="0" dirty="0">
              <a:solidFill>
                <a:srgbClr val="1F212E"/>
              </a:solidFill>
              <a:effectLst/>
              <a:latin typeface="Nunito Sans" pitchFamily="2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endParaRPr lang="en-US" sz="1000" b="0" i="0" dirty="0">
              <a:solidFill>
                <a:srgbClr val="1F212E"/>
              </a:solidFill>
              <a:effectLst/>
              <a:latin typeface="Nunito Sans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8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70" y="275064"/>
            <a:ext cx="9508433" cy="57242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Aim of IPM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5" lvl="0" indent="-460375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·"/>
              <a:tabLst>
                <a:tab pos="540385" algn="l"/>
                <a:tab pos="90741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Reduce pest populations to levels below those causing economic impact, using multiple &amp; compatible techniques;</a:t>
            </a:r>
          </a:p>
          <a:p>
            <a:pPr marL="460375" indent="-460375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Reduce environmental impact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pest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891C6-5A88-E31D-B9F5-4ECCF2266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1" y="3329607"/>
            <a:ext cx="2853586" cy="214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21877-F63E-AA1D-6D38-F97E8E67B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577" y="3329608"/>
            <a:ext cx="3849839" cy="21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66" y="215590"/>
            <a:ext cx="9337288" cy="57837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Injury Level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0375" indent="-460375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sz="2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lowest population density 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of a pest that will cause economic loss (damage).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Threshold / Action Threshold</a:t>
            </a:r>
          </a:p>
          <a:p>
            <a:pPr marL="460375" lvl="0" indent="-460375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is the density of a pest at which </a:t>
            </a:r>
            <a:r>
              <a:rPr lang="en-GB" sz="2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 measures 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should be initiated to prevent an increasing pest population from reaching the economic injury level.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0375" lvl="0" indent="-460375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Insect density that would justify intervention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Factors that may affect Economic Threshold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value of the crop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cost of control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JGEIA+TimesNewRoman"/>
              </a:rPr>
              <a:t>stresses on the crop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GB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275063"/>
            <a:ext cx="9344722" cy="57242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IPM Steps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2763" lvl="0" indent="-512763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Pest identification. 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It is essential to identify pests and have an understanding of pest biology.  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Many organisms are essential in one environment but unwanted in another, e.g.,:</a:t>
            </a:r>
          </a:p>
          <a:p>
            <a:pPr lvl="1" algn="just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Termites are essential decomposers and recyclers of wood and other cellulose-based materials in nature. </a:t>
            </a:r>
          </a:p>
          <a:p>
            <a:pPr lvl="1" algn="just"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  <a:cs typeface="Palatino Linotype" panose="02040502050505030304" pitchFamily="18" charset="0"/>
              </a:rPr>
              <a:t>In a building, termites become a pest.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DC-406F-4CDA-8A6F-6B689DDDA5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4730</TotalTime>
  <Words>2923</Words>
  <Application>Microsoft Office PowerPoint</Application>
  <PresentationFormat>A4 Paper (210x297 mm)</PresentationFormat>
  <Paragraphs>367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Cambria Math</vt:lpstr>
      <vt:lpstr>Gill Sans MT</vt:lpstr>
      <vt:lpstr>Nunito Sans</vt:lpstr>
      <vt:lpstr>Symbol</vt:lpstr>
      <vt:lpstr>Times New Roman</vt:lpstr>
      <vt:lpstr>Office Theme</vt:lpstr>
      <vt:lpstr>PowerPoint Presentation</vt:lpstr>
      <vt:lpstr>PowerPoint Presentation</vt:lpstr>
      <vt:lpstr>PESTS</vt:lpstr>
      <vt:lpstr>PESTS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OF IPM</vt:lpstr>
      <vt:lpstr>PowerPoint Presentation</vt:lpstr>
      <vt:lpstr>PowerPoint Presentation</vt:lpstr>
      <vt:lpstr>PowerPoint Presentation</vt:lpstr>
      <vt:lpstr>PowerPoint Presentation</vt:lpstr>
      <vt:lpstr>CHEMICAL PEST CONTROL</vt:lpstr>
      <vt:lpstr>CHEMICAL PEST CONTROL CONT’D</vt:lpstr>
      <vt:lpstr>Advantages of Chemical Control</vt:lpstr>
      <vt:lpstr>Advantages of Chemical Control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Pesticide Formulation</vt:lpstr>
      <vt:lpstr>Pesticide Formulation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SPRAYER COMPONENTS</vt:lpstr>
      <vt:lpstr>PowerPoint Presentation</vt:lpstr>
      <vt:lpstr>PowerPoint Presentation</vt:lpstr>
      <vt:lpstr>PowerPoint Presentation</vt:lpstr>
      <vt:lpstr>Types of Nozzles </vt:lpstr>
      <vt:lpstr>Types of Nozzles </vt:lpstr>
      <vt:lpstr>TYPICAL APPLICATIONS OF NOZZLES</vt:lpstr>
      <vt:lpstr>TYPICAL APPLICATIONS OF NOZZLES</vt:lpstr>
      <vt:lpstr>TYPICAL APPLICATIONS OF NOZZLES</vt:lpstr>
      <vt:lpstr>TYPICAL APPLICATIONS OF NOZZLES</vt:lpstr>
      <vt:lpstr>TYPICAL APPLICATIONS OF NOZZLES</vt:lpstr>
      <vt:lpstr>SPRAYING PATTERNS</vt:lpstr>
      <vt:lpstr>PowerPoint Presentation</vt:lpstr>
      <vt:lpstr>PowerPoint Presentation</vt:lpstr>
      <vt:lpstr>SPRAYER PERFORMANCE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IPRINT</dc:creator>
  <cp:lastModifiedBy>Justis Research</cp:lastModifiedBy>
  <cp:revision>146</cp:revision>
  <dcterms:created xsi:type="dcterms:W3CDTF">2021-04-27T03:52:22Z</dcterms:created>
  <dcterms:modified xsi:type="dcterms:W3CDTF">2023-06-05T08:02:02Z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2023-05-29T18:39:36Z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31fdbaf3-6e95-42c4-8e27-5e3cfe6e9cd9</vt:lpwstr>
  </property>
  <property fmtid="{D5CDD505-2E9C-101B-9397-08002B2CF9AE}" pid="7" name="MSIP_Label_defa4170-0d19-0005-0004-bc88714345d2_ActionId">
    <vt:lpwstr>94188641-d9d5-441b-a7f9-032cd665e8bc</vt:lpwstr>
  </property>
  <property fmtid="{D5CDD505-2E9C-101B-9397-08002B2CF9AE}" pid="8" name="MSIP_Label_defa4170-0d19-0005-0004-bc88714345d2_ContentBits">
    <vt:lpwstr>0</vt:lpwstr>
  </property>
</Properties>
</file>