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8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DC38-68E7-498D-B5B5-9000C9FD5220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C202-23B2-408E-BCD5-65619526DF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DC38-68E7-498D-B5B5-9000C9FD5220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C202-23B2-408E-BCD5-65619526DF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DC38-68E7-498D-B5B5-9000C9FD5220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C202-23B2-408E-BCD5-65619526DF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DC38-68E7-498D-B5B5-9000C9FD5220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C202-23B2-408E-BCD5-65619526DF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DC38-68E7-498D-B5B5-9000C9FD5220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C202-23B2-408E-BCD5-65619526DF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DC38-68E7-498D-B5B5-9000C9FD5220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C202-23B2-408E-BCD5-65619526DF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DC38-68E7-498D-B5B5-9000C9FD5220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C202-23B2-408E-BCD5-65619526DF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DC38-68E7-498D-B5B5-9000C9FD5220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C202-23B2-408E-BCD5-65619526DF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DC38-68E7-498D-B5B5-9000C9FD5220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C202-23B2-408E-BCD5-65619526DF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DC38-68E7-498D-B5B5-9000C9FD5220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C202-23B2-408E-BCD5-65619526DF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DC38-68E7-498D-B5B5-9000C9FD5220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4C202-23B2-408E-BCD5-65619526DF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5DC38-68E7-498D-B5B5-9000C9FD5220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4C202-23B2-408E-BCD5-65619526DF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INTEGRATED PEST MANAGEMENT (IPM)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It is a system that, in the context of associated environment and population dynamics of the pest species, utilizes all suitable techniques and methods in as compatible a manner as possible and maintains pest populations at levels below those causing economic injury (FAO, 1967)</a:t>
            </a:r>
          </a:p>
          <a:p>
            <a:pPr algn="just"/>
            <a:r>
              <a:rPr lang="en-US" dirty="0"/>
              <a:t>It is the intelligent selection and use of pest control tactics that will ensure </a:t>
            </a:r>
            <a:r>
              <a:rPr lang="en-US" dirty="0" err="1"/>
              <a:t>favourable</a:t>
            </a:r>
            <a:r>
              <a:rPr lang="en-US" dirty="0"/>
              <a:t> economical, ecological and sociological consequences (</a:t>
            </a:r>
            <a:r>
              <a:rPr lang="en-US" dirty="0" err="1"/>
              <a:t>Luckmann</a:t>
            </a:r>
            <a:r>
              <a:rPr lang="en-US" dirty="0"/>
              <a:t> &amp; Metcalf, 1994)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Tools or components of IPM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1. Cultural control: manipulation of cultural practices to the disadvantage of pests.</a:t>
            </a:r>
          </a:p>
          <a:p>
            <a:pPr marL="514350" indent="-514350">
              <a:buNone/>
            </a:pPr>
            <a:r>
              <a:rPr lang="en-US" dirty="0"/>
              <a:t>I. Farm level practices</a:t>
            </a:r>
          </a:p>
          <a:p>
            <a:pPr marL="514350" indent="-51435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66800" y="3352800"/>
          <a:ext cx="7086601" cy="320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557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88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S. 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Cropping Techniques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Pest Checked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1.</a:t>
                      </a:r>
                    </a:p>
                    <a:p>
                      <a:r>
                        <a:rPr lang="en-US" dirty="0"/>
                        <a:t>2.</a:t>
                      </a:r>
                    </a:p>
                    <a:p>
                      <a:r>
                        <a:rPr lang="en-US" dirty="0"/>
                        <a:t>3.</a:t>
                      </a:r>
                    </a:p>
                    <a:p>
                      <a:r>
                        <a:rPr lang="en-US" dirty="0"/>
                        <a:t>4.</a:t>
                      </a:r>
                    </a:p>
                    <a:p>
                      <a:r>
                        <a:rPr lang="en-US" dirty="0"/>
                        <a:t>5.</a:t>
                      </a:r>
                    </a:p>
                    <a:p>
                      <a:r>
                        <a:rPr lang="en-US" dirty="0"/>
                        <a:t>6.</a:t>
                      </a:r>
                    </a:p>
                    <a:p>
                      <a:r>
                        <a:rPr lang="en-US" dirty="0"/>
                        <a:t>7.</a:t>
                      </a:r>
                    </a:p>
                    <a:p>
                      <a:r>
                        <a:rPr lang="en-US" dirty="0"/>
                        <a:t>8.</a:t>
                      </a:r>
                    </a:p>
                    <a:p>
                      <a:r>
                        <a:rPr lang="en-US" dirty="0"/>
                        <a:t>9.</a:t>
                      </a:r>
                    </a:p>
                    <a:p>
                      <a:r>
                        <a:rPr lang="en-US" dirty="0"/>
                        <a:t>10.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Ploughing</a:t>
                      </a:r>
                      <a:endParaRPr lang="en-US" dirty="0"/>
                    </a:p>
                    <a:p>
                      <a:r>
                        <a:rPr lang="en-US" dirty="0"/>
                        <a:t>Pest free  seed material</a:t>
                      </a:r>
                    </a:p>
                    <a:p>
                      <a:r>
                        <a:rPr lang="en-US" dirty="0"/>
                        <a:t>High seed rate</a:t>
                      </a:r>
                    </a:p>
                    <a:p>
                      <a:r>
                        <a:rPr lang="en-US" dirty="0" err="1"/>
                        <a:t>Earthing</a:t>
                      </a:r>
                      <a:r>
                        <a:rPr lang="en-US" dirty="0"/>
                        <a:t> up</a:t>
                      </a:r>
                    </a:p>
                    <a:p>
                      <a:r>
                        <a:rPr lang="en-US" dirty="0"/>
                        <a:t>Plant density</a:t>
                      </a:r>
                    </a:p>
                    <a:p>
                      <a:r>
                        <a:rPr lang="en-US" dirty="0"/>
                        <a:t>Destruction of weed hosts</a:t>
                      </a:r>
                    </a:p>
                    <a:p>
                      <a:r>
                        <a:rPr lang="en-US" dirty="0"/>
                        <a:t>Destruction of alternate hosts</a:t>
                      </a:r>
                    </a:p>
                    <a:p>
                      <a:r>
                        <a:rPr lang="en-US" dirty="0"/>
                        <a:t>Timely</a:t>
                      </a:r>
                      <a:r>
                        <a:rPr lang="en-US" baseline="0" dirty="0"/>
                        <a:t> harvesting</a:t>
                      </a:r>
                      <a:endParaRPr lang="en-US" dirty="0"/>
                    </a:p>
                    <a:p>
                      <a:r>
                        <a:rPr lang="en-US" dirty="0"/>
                        <a:t>Intercropping</a:t>
                      </a:r>
                    </a:p>
                    <a:p>
                      <a:r>
                        <a:rPr lang="en-US" dirty="0"/>
                        <a:t>Trap cropping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Bean leaf beetle</a:t>
                      </a:r>
                    </a:p>
                    <a:p>
                      <a:r>
                        <a:rPr lang="en-US" dirty="0"/>
                        <a:t>Potato tuber moth</a:t>
                      </a:r>
                    </a:p>
                    <a:p>
                      <a:r>
                        <a:rPr lang="en-US" dirty="0"/>
                        <a:t>Sorghum shoot fly</a:t>
                      </a:r>
                    </a:p>
                    <a:p>
                      <a:r>
                        <a:rPr lang="en-US" dirty="0"/>
                        <a:t>Bean stem maggot</a:t>
                      </a:r>
                    </a:p>
                    <a:p>
                      <a:r>
                        <a:rPr lang="en-US" dirty="0"/>
                        <a:t>Rice brown </a:t>
                      </a:r>
                      <a:r>
                        <a:rPr lang="en-US" dirty="0" err="1"/>
                        <a:t>planthopper</a:t>
                      </a:r>
                      <a:endParaRPr lang="en-US" dirty="0"/>
                    </a:p>
                    <a:p>
                      <a:r>
                        <a:rPr lang="en-US" dirty="0"/>
                        <a:t>Citrus fruit sucking moth</a:t>
                      </a:r>
                    </a:p>
                    <a:p>
                      <a:r>
                        <a:rPr lang="en-US" dirty="0"/>
                        <a:t>American bollworm</a:t>
                      </a:r>
                    </a:p>
                    <a:p>
                      <a:r>
                        <a:rPr lang="en-US" dirty="0"/>
                        <a:t>Sweet potato weevil</a:t>
                      </a:r>
                    </a:p>
                    <a:p>
                      <a:r>
                        <a:rPr lang="en-US" dirty="0"/>
                        <a:t>Maize stem borer</a:t>
                      </a:r>
                    </a:p>
                    <a:p>
                      <a:r>
                        <a:rPr lang="en-US" dirty="0"/>
                        <a:t>Diamondback moth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Tools or components of IPM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II. Community level practices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/>
              <a:t>Synchronized sowing : Dilution of pest infestation e.g. wheat, cotton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/>
              <a:t>Crop rotation: Breaks insect life cycle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/>
              <a:t>Crop sanitation</a:t>
            </a:r>
          </a:p>
          <a:p>
            <a:pPr marL="971550" lvl="1" indent="-571500">
              <a:buFont typeface="+mj-lt"/>
              <a:buAutoNum type="alphaLcPeriod"/>
            </a:pPr>
            <a:r>
              <a:rPr lang="en-US" dirty="0"/>
              <a:t>Destruction of insect infested parts e.g. </a:t>
            </a:r>
            <a:r>
              <a:rPr lang="en-US" dirty="0" err="1"/>
              <a:t>mealybug</a:t>
            </a:r>
            <a:r>
              <a:rPr lang="en-US" dirty="0"/>
              <a:t> in eggplants</a:t>
            </a:r>
          </a:p>
          <a:p>
            <a:pPr marL="971550" lvl="1" indent="-571500">
              <a:buFont typeface="+mj-lt"/>
              <a:buAutoNum type="alphaLcPeriod"/>
            </a:pPr>
            <a:r>
              <a:rPr lang="en-US" dirty="0"/>
              <a:t>Removal of fallen plant parts e.g. citrus fruits</a:t>
            </a:r>
          </a:p>
          <a:p>
            <a:pPr marL="971550" lvl="1" indent="-571500">
              <a:buFont typeface="+mj-lt"/>
              <a:buAutoNum type="alphaLcPeriod"/>
            </a:pPr>
            <a:r>
              <a:rPr lang="en-US" dirty="0"/>
              <a:t>Crop residue destruction e.g. cotton bollworm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Cultural control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Advantages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No extra skill</a:t>
            </a:r>
          </a:p>
          <a:p>
            <a:r>
              <a:rPr lang="en-US" dirty="0"/>
              <a:t>No costly in[puts</a:t>
            </a:r>
          </a:p>
          <a:p>
            <a:r>
              <a:rPr lang="en-US" dirty="0"/>
              <a:t>No special equipment</a:t>
            </a:r>
          </a:p>
          <a:p>
            <a:r>
              <a:rPr lang="en-US" dirty="0"/>
              <a:t>Minimal cost</a:t>
            </a:r>
          </a:p>
          <a:p>
            <a:r>
              <a:rPr lang="en-US" dirty="0"/>
              <a:t>Good component in IPM</a:t>
            </a:r>
          </a:p>
          <a:p>
            <a:r>
              <a:rPr lang="en-US" dirty="0"/>
              <a:t>Ecologically sound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Disadvantages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No complete control</a:t>
            </a:r>
          </a:p>
          <a:p>
            <a:r>
              <a:rPr lang="en-US" dirty="0"/>
              <a:t>Prophylactic nature</a:t>
            </a:r>
          </a:p>
          <a:p>
            <a:r>
              <a:rPr lang="en-US" dirty="0"/>
              <a:t>Timing decides success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Physical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Modification of physical factors in the environment to minimize or prevent pest problems.</a:t>
            </a:r>
          </a:p>
          <a:p>
            <a:pPr marL="514350" indent="-514350">
              <a:buAutoNum type="alphaUcPeriod"/>
            </a:pPr>
            <a:r>
              <a:rPr lang="en-US" dirty="0"/>
              <a:t>Manipulation of temperature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/>
              <a:t>Hot water treatment (50-55°C for 15 min) against nematode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/>
              <a:t>Sun drying the seeds to kill the eggs of stored product pests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/>
              <a:t>Cold storage of fruits and vegetables to kill fruit flies (1-2°C for 12-20 days)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control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B. Manipulation of moisture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/>
              <a:t>Drying seeds (&lt;10% moisture level) affects insect development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/>
              <a:t>Flooding the field for the control of cutworms</a:t>
            </a:r>
          </a:p>
          <a:p>
            <a:pPr marL="571500" indent="-571500">
              <a:buNone/>
            </a:pPr>
            <a:r>
              <a:rPr lang="en-US" dirty="0"/>
              <a:t>C. Manipulation of light</a:t>
            </a:r>
          </a:p>
          <a:p>
            <a:pPr marL="571500" indent="-57150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control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n-US" dirty="0"/>
              <a:t>D. Manipulation of air</a:t>
            </a:r>
          </a:p>
          <a:p>
            <a:pPr algn="just">
              <a:buNone/>
            </a:pPr>
            <a:r>
              <a:rPr lang="en-US" dirty="0"/>
              <a:t>	Increasing the CO₂ concentration in controlled atmosphere of stored grains to cause asphyxiation in stored product pests</a:t>
            </a:r>
          </a:p>
          <a:p>
            <a:pPr algn="just">
              <a:buNone/>
            </a:pPr>
            <a:r>
              <a:rPr lang="en-US" dirty="0"/>
              <a:t>E. Use of greasing material</a:t>
            </a:r>
          </a:p>
          <a:p>
            <a:pPr algn="just">
              <a:buNone/>
            </a:pPr>
            <a:r>
              <a:rPr lang="en-US" dirty="0"/>
              <a:t>	Treating the stored grains particularly pulses with vegetable oils to prevent the </a:t>
            </a:r>
            <a:r>
              <a:rPr lang="en-US" dirty="0" err="1"/>
              <a:t>oviposition</a:t>
            </a:r>
            <a:r>
              <a:rPr lang="en-US" dirty="0"/>
              <a:t> and the egg hatching e.g. </a:t>
            </a:r>
            <a:r>
              <a:rPr lang="en-US" dirty="0" err="1"/>
              <a:t>bruchid</a:t>
            </a:r>
            <a:r>
              <a:rPr lang="en-US" dirty="0"/>
              <a:t> adults</a:t>
            </a:r>
          </a:p>
          <a:p>
            <a:pPr algn="just">
              <a:buNone/>
            </a:pPr>
            <a:r>
              <a:rPr lang="en-US" dirty="0"/>
              <a:t>F. Use of abrasive dusts</a:t>
            </a:r>
          </a:p>
          <a:p>
            <a:pPr algn="just">
              <a:buNone/>
            </a:pPr>
            <a:r>
              <a:rPr lang="en-US" dirty="0"/>
              <a:t>	Diatomaceous earth: injury to the wax layer resulting in loss of moisture leading to death. It is used against stored product pests.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pest management?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Development of resistance in insects against insecticides e.g. OP and synthetic </a:t>
            </a:r>
            <a:r>
              <a:rPr lang="en-US" dirty="0" err="1"/>
              <a:t>pyrethroid</a:t>
            </a:r>
            <a:r>
              <a:rPr lang="en-US" dirty="0"/>
              <a:t> resistance in DBM.</a:t>
            </a:r>
          </a:p>
          <a:p>
            <a:r>
              <a:rPr lang="en-US" dirty="0"/>
              <a:t>Outbreak of secondary pests e.g. whiteflies emerged as major pest when spraying insecticide against </a:t>
            </a:r>
            <a:r>
              <a:rPr lang="en-US" i="1" dirty="0" err="1"/>
              <a:t>Heliothis</a:t>
            </a:r>
            <a:r>
              <a:rPr lang="en-US" i="1" dirty="0"/>
              <a:t> </a:t>
            </a:r>
            <a:r>
              <a:rPr lang="en-US" i="1" dirty="0" err="1"/>
              <a:t>armigera</a:t>
            </a:r>
            <a:r>
              <a:rPr lang="en-US" dirty="0"/>
              <a:t>.</a:t>
            </a:r>
          </a:p>
          <a:p>
            <a:r>
              <a:rPr lang="en-US" dirty="0"/>
              <a:t>Resurgence of target pest e.g. Brown </a:t>
            </a:r>
            <a:r>
              <a:rPr lang="en-US" dirty="0" err="1"/>
              <a:t>planthopper</a:t>
            </a:r>
            <a:r>
              <a:rPr lang="en-US" dirty="0"/>
              <a:t> of rice increased when some OP chemicals are applied.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pest management?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number of application increases, profit decreases.</a:t>
            </a:r>
          </a:p>
          <a:p>
            <a:r>
              <a:rPr lang="en-US" dirty="0"/>
              <a:t>Environmental contamination and reduction in its quality.</a:t>
            </a:r>
          </a:p>
          <a:p>
            <a:r>
              <a:rPr lang="en-US" dirty="0"/>
              <a:t>Killing non-target animals and natural enemies.</a:t>
            </a:r>
          </a:p>
          <a:p>
            <a:r>
              <a:rPr lang="en-US" dirty="0"/>
              <a:t>Human and animal health hazards.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Stages in crop protection leading to IPM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Subsistence phase: Only natural control, no insecticide use.</a:t>
            </a:r>
          </a:p>
          <a:p>
            <a:pPr marL="514350" indent="-514350">
              <a:buAutoNum type="arabicPeriod"/>
            </a:pPr>
            <a:r>
              <a:rPr lang="en-US" dirty="0"/>
              <a:t>Exploitation phase: Applying more pesticides, growing high yielding varieties and get more yield and returns.</a:t>
            </a:r>
          </a:p>
          <a:p>
            <a:pPr marL="514350" indent="-514350">
              <a:buAutoNum type="arabicPeriod"/>
            </a:pPr>
            <a:r>
              <a:rPr lang="en-US" dirty="0"/>
              <a:t>Crisis phase: Due to over use of pesticides, problem of resurgence, secondary pest outbreak, increase in production cost.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Stages in crop protection leading to IPM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AutoNum type="arabicPeriod" startAt="4"/>
            </a:pPr>
            <a:r>
              <a:rPr lang="en-US" dirty="0"/>
              <a:t>Disaster phase: Due to increased pesticide use-No profit, high residue in soil-Collapse of control system.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/>
              <a:t>5. Integrated Management phase: IPM 	integrates eco-friendly methods to 	optimize control rather than maximize it.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 of pest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To reduce pest status below economic injury level. Complete elimination of pest is not the objective.</a:t>
            </a:r>
          </a:p>
          <a:p>
            <a:r>
              <a:rPr lang="en-US" dirty="0"/>
              <a:t>To manage insects by not killing them but by preventing feeding, multiplication and dispersal.</a:t>
            </a:r>
          </a:p>
          <a:p>
            <a:r>
              <a:rPr lang="en-US" dirty="0"/>
              <a:t>To use eco-friendly methods, which will maintain quality of environment (air, water, wild life and plant life)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Objectives of pest management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make maximum use of natural mortality factors, apply control measures only when needed.</a:t>
            </a:r>
          </a:p>
          <a:p>
            <a:r>
              <a:rPr lang="en-US" dirty="0"/>
              <a:t>To use component in sustainable crop production.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Requirements for successful pest management </a:t>
            </a:r>
            <a:r>
              <a:rPr lang="en-US" dirty="0" err="1"/>
              <a:t>programme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Correct identification of insect pests</a:t>
            </a:r>
          </a:p>
          <a:p>
            <a:r>
              <a:rPr lang="en-US" dirty="0"/>
              <a:t>Life history and </a:t>
            </a:r>
            <a:r>
              <a:rPr lang="en-US" dirty="0" err="1"/>
              <a:t>behaviour</a:t>
            </a:r>
            <a:r>
              <a:rPr lang="en-US" dirty="0"/>
              <a:t> of the pest</a:t>
            </a:r>
          </a:p>
          <a:p>
            <a:r>
              <a:rPr lang="en-US" dirty="0"/>
              <a:t>Natural enemies and weather factors affecting pest populations</a:t>
            </a:r>
          </a:p>
          <a:p>
            <a:r>
              <a:rPr lang="en-US" dirty="0"/>
              <a:t>Pest surveillance will provide above data</a:t>
            </a:r>
          </a:p>
          <a:p>
            <a:r>
              <a:rPr lang="en-US" dirty="0"/>
              <a:t>Pest forecasting and predicting pest outbreak</a:t>
            </a:r>
          </a:p>
          <a:p>
            <a:r>
              <a:rPr lang="en-US" dirty="0"/>
              <a:t>Finding out ETL for each pest in a crop</a:t>
            </a:r>
          </a:p>
          <a:p>
            <a:r>
              <a:rPr lang="en-US" dirty="0"/>
              <a:t>Need and timing of control measures-Decision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Requirements for successful pest management </a:t>
            </a:r>
            <a:r>
              <a:rPr lang="en-US" dirty="0" err="1"/>
              <a:t>programme</a:t>
            </a:r>
            <a:r>
              <a:rPr lang="en-US" dirty="0"/>
              <a:t>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Selection of suitable methods of control</a:t>
            </a:r>
          </a:p>
          <a:p>
            <a:r>
              <a:rPr lang="en-US" dirty="0"/>
              <a:t>Analysis of cost/benefit and benefit/risk of each control measure</a:t>
            </a:r>
          </a:p>
          <a:p>
            <a:r>
              <a:rPr lang="en-US" dirty="0"/>
              <a:t>Farmer’s awareness and participation</a:t>
            </a:r>
          </a:p>
          <a:p>
            <a:r>
              <a:rPr lang="en-US" dirty="0"/>
              <a:t>Government support</a:t>
            </a:r>
          </a:p>
          <a:p>
            <a:r>
              <a:rPr lang="en-US" dirty="0"/>
              <a:t>Consumer awareness on use of pesticides free products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1495</TotalTime>
  <Words>748</Words>
  <Application>Microsoft Office PowerPoint</Application>
  <PresentationFormat>On-screen Show (4:3)</PresentationFormat>
  <Paragraphs>115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INTEGRATED PEST MANAGEMENT (IPM)</vt:lpstr>
      <vt:lpstr>Why pest management?</vt:lpstr>
      <vt:lpstr>Why pest management? Cont.</vt:lpstr>
      <vt:lpstr>Stages in crop protection leading to IPM</vt:lpstr>
      <vt:lpstr>Stages in crop protection leading to IPM CONT.</vt:lpstr>
      <vt:lpstr>Objectives of pest management</vt:lpstr>
      <vt:lpstr>Objectives of pest management cont.</vt:lpstr>
      <vt:lpstr>Requirements for successful pest management programme</vt:lpstr>
      <vt:lpstr>Requirements for successful pest management programme Cont.</vt:lpstr>
      <vt:lpstr>Tools or components of IPM</vt:lpstr>
      <vt:lpstr>Tools or components of IPM cont.</vt:lpstr>
      <vt:lpstr>1. Cultural control</vt:lpstr>
      <vt:lpstr>2. Physical control</vt:lpstr>
      <vt:lpstr>Physical control cont.</vt:lpstr>
      <vt:lpstr>Physical control cont.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INTEGRATED PEST MANAGEMENT (IPM)</dc:title>
  <dc:creator> </dc:creator>
  <cp:lastModifiedBy>Deuel Chanzi</cp:lastModifiedBy>
  <cp:revision>156</cp:revision>
  <dcterms:created xsi:type="dcterms:W3CDTF">2013-07-15T12:39:17Z</dcterms:created>
  <dcterms:modified xsi:type="dcterms:W3CDTF">2019-10-03T07:14:17Z</dcterms:modified>
</cp:coreProperties>
</file>