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1" r:id="rId10"/>
    <p:sldId id="262" r:id="rId11"/>
    <p:sldId id="266" r:id="rId12"/>
    <p:sldId id="268" r:id="rId13"/>
    <p:sldId id="267"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69AB7F-F45A-4D16-AEF3-3279EC26F207}" type="datetimeFigureOut">
              <a:rPr lang="en-US" smtClean="0"/>
              <a:pPr/>
              <a:t>10/3/2019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EF75E3B-732B-46DF-8FC9-FEEC78E3CEB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69AB7F-F45A-4D16-AEF3-3279EC26F207}" type="datetimeFigureOut">
              <a:rPr lang="en-US" smtClean="0"/>
              <a:pPr/>
              <a:t>10/3/2019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F75E3B-732B-46DF-8FC9-FEEC78E3CEB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BIOLOGICAL CONTROL</a:t>
            </a:r>
          </a:p>
        </p:txBody>
      </p:sp>
      <p:sp>
        <p:nvSpPr>
          <p:cNvPr id="3" name="Content Placeholder 2"/>
          <p:cNvSpPr>
            <a:spLocks noGrp="1"/>
          </p:cNvSpPr>
          <p:nvPr>
            <p:ph idx="1"/>
          </p:nvPr>
        </p:nvSpPr>
        <p:spPr/>
        <p:txBody>
          <a:bodyPr>
            <a:normAutofit fontScale="85000" lnSpcReduction="10000"/>
          </a:bodyPr>
          <a:lstStyle/>
          <a:p>
            <a:r>
              <a:rPr lang="en-US" b="1" dirty="0" err="1"/>
              <a:t>Defn</a:t>
            </a:r>
            <a:r>
              <a:rPr lang="en-US" b="1" dirty="0"/>
              <a:t>.</a:t>
            </a:r>
          </a:p>
          <a:p>
            <a:pPr>
              <a:buNone/>
            </a:pPr>
            <a:r>
              <a:rPr lang="en-US" b="1" dirty="0">
                <a:solidFill>
                  <a:srgbClr val="66FFFF"/>
                </a:solidFill>
                <a:cs typeface="Times New Roman" pitchFamily="18" charset="0"/>
              </a:rPr>
              <a:t>	</a:t>
            </a:r>
            <a:r>
              <a:rPr lang="en-US" dirty="0">
                <a:cs typeface="Times New Roman" pitchFamily="18" charset="0"/>
              </a:rPr>
              <a:t>Biological control refers to the use of natural enemies </a:t>
            </a:r>
          </a:p>
          <a:p>
            <a:pPr>
              <a:buNone/>
            </a:pPr>
            <a:r>
              <a:rPr lang="en-US" dirty="0">
                <a:cs typeface="Times New Roman" pitchFamily="18" charset="0"/>
              </a:rPr>
              <a:t>	against a pest population to reduce the pest's density </a:t>
            </a:r>
          </a:p>
          <a:p>
            <a:pPr>
              <a:buNone/>
            </a:pPr>
            <a:r>
              <a:rPr lang="en-US" dirty="0">
                <a:cs typeface="Times New Roman" pitchFamily="18" charset="0"/>
              </a:rPr>
              <a:t>	and damage to a level lower than would occur in their </a:t>
            </a:r>
          </a:p>
          <a:p>
            <a:pPr>
              <a:buNone/>
            </a:pPr>
            <a:r>
              <a:rPr lang="en-US" dirty="0">
                <a:cs typeface="Times New Roman" pitchFamily="18" charset="0"/>
              </a:rPr>
              <a:t>	absence </a:t>
            </a:r>
          </a:p>
          <a:p>
            <a:pPr>
              <a:buNone/>
            </a:pPr>
            <a:r>
              <a:rPr lang="en-US" b="1" dirty="0"/>
              <a:t>Factors affecting bio-control</a:t>
            </a:r>
          </a:p>
          <a:p>
            <a:pPr marL="514350" indent="-514350">
              <a:buAutoNum type="arabicPeriod"/>
            </a:pPr>
            <a:r>
              <a:rPr lang="en-US" dirty="0"/>
              <a:t>Tolerance limit of crop to insect injury-Successful in crops with high tolerance limit.</a:t>
            </a:r>
          </a:p>
          <a:p>
            <a:pPr marL="514350" indent="-514350">
              <a:buAutoNum type="arabicPeriod"/>
            </a:pPr>
            <a:r>
              <a:rPr lang="en-US" dirty="0"/>
              <a:t>Crop value-Successful in crops with high economic value</a:t>
            </a:r>
          </a:p>
          <a:p>
            <a:pPr marL="514350" indent="-514350">
              <a:buAutoNum type="arabicPeriod"/>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AUGEMENTATION</a:t>
            </a:r>
          </a:p>
        </p:txBody>
      </p:sp>
      <p:sp>
        <p:nvSpPr>
          <p:cNvPr id="3" name="Content Placeholder 2"/>
          <p:cNvSpPr>
            <a:spLocks noGrp="1"/>
          </p:cNvSpPr>
          <p:nvPr>
            <p:ph idx="1"/>
          </p:nvPr>
        </p:nvSpPr>
        <p:spPr/>
        <p:txBody>
          <a:bodyPr>
            <a:normAutofit fontScale="92500" lnSpcReduction="10000"/>
          </a:bodyPr>
          <a:lstStyle/>
          <a:p>
            <a:r>
              <a:rPr lang="en-US" b="1" dirty="0"/>
              <a:t>Two types</a:t>
            </a:r>
            <a:r>
              <a:rPr lang="en-US" dirty="0"/>
              <a:t>:</a:t>
            </a:r>
          </a:p>
          <a:p>
            <a:pPr algn="just">
              <a:buNone/>
            </a:pPr>
            <a:r>
              <a:rPr lang="en-US" dirty="0"/>
              <a:t>	</a:t>
            </a:r>
            <a:r>
              <a:rPr lang="en-US" dirty="0" err="1"/>
              <a:t>i</a:t>
            </a:r>
            <a:r>
              <a:rPr lang="en-US" dirty="0"/>
              <a:t>. </a:t>
            </a:r>
            <a:r>
              <a:rPr lang="en-US" b="1" dirty="0" err="1"/>
              <a:t>Inoculative</a:t>
            </a:r>
            <a:r>
              <a:rPr lang="en-US" b="1" dirty="0"/>
              <a:t> release</a:t>
            </a:r>
            <a:r>
              <a:rPr lang="en-US" dirty="0"/>
              <a:t>: Control expected from the progeny and subsequent generations only.</a:t>
            </a:r>
          </a:p>
          <a:p>
            <a:pPr algn="just">
              <a:buNone/>
            </a:pPr>
            <a:r>
              <a:rPr lang="en-US" dirty="0"/>
              <a:t>	ii. </a:t>
            </a:r>
            <a:r>
              <a:rPr lang="en-US" b="1" dirty="0" err="1"/>
              <a:t>Inundative</a:t>
            </a:r>
            <a:r>
              <a:rPr lang="en-US" b="1" dirty="0"/>
              <a:t> release</a:t>
            </a:r>
            <a:r>
              <a:rPr lang="en-US" dirty="0"/>
              <a:t>: NE mass reared and released to suppress pest directly e.g. </a:t>
            </a:r>
            <a:r>
              <a:rPr lang="en-US" i="1" dirty="0" err="1"/>
              <a:t>Trichogramma</a:t>
            </a:r>
            <a:r>
              <a:rPr lang="en-US" dirty="0"/>
              <a:t> sp. egg parasitoid, </a:t>
            </a:r>
            <a:r>
              <a:rPr lang="en-US" i="1" dirty="0" err="1"/>
              <a:t>Chrysoperla</a:t>
            </a:r>
            <a:r>
              <a:rPr lang="en-US" i="1" dirty="0"/>
              <a:t> </a:t>
            </a:r>
            <a:r>
              <a:rPr lang="en-US" i="1" dirty="0" err="1"/>
              <a:t>carnia</a:t>
            </a:r>
            <a:r>
              <a:rPr lang="en-US" dirty="0"/>
              <a:t> predator.</a:t>
            </a:r>
          </a:p>
          <a:p>
            <a:pPr algn="just">
              <a:buNone/>
            </a:pPr>
            <a:r>
              <a:rPr lang="en-US" dirty="0"/>
              <a:t>	</a:t>
            </a:r>
            <a:r>
              <a:rPr lang="en-US" dirty="0" err="1"/>
              <a:t>Inundative</a:t>
            </a:r>
            <a:r>
              <a:rPr lang="en-US" dirty="0"/>
              <a:t> release is analogous to pesticide application and is most widely used on annual crops such as fruit, vegetables and weeds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BIO-CONTROL AGENTS</a:t>
            </a:r>
          </a:p>
        </p:txBody>
      </p:sp>
      <p:sp>
        <p:nvSpPr>
          <p:cNvPr id="3" name="Content Placeholder 2"/>
          <p:cNvSpPr>
            <a:spLocks noGrp="1"/>
          </p:cNvSpPr>
          <p:nvPr>
            <p:ph idx="1"/>
          </p:nvPr>
        </p:nvSpPr>
        <p:spPr/>
        <p:txBody>
          <a:bodyPr>
            <a:normAutofit fontScale="70000" lnSpcReduction="20000"/>
          </a:bodyPr>
          <a:lstStyle/>
          <a:p>
            <a:pPr algn="just"/>
            <a:r>
              <a:rPr lang="en-US" b="1" dirty="0"/>
              <a:t>Predators</a:t>
            </a:r>
            <a:r>
              <a:rPr lang="en-US" dirty="0"/>
              <a:t> kill their prey by direct attack and an individual may consume many prey individuals. They may hunt their prey on the ground, on vegetation or in flight or may trap by various means. Predators are usually larger than their victims. Examples of groups containing predacious insects are as follows:</a:t>
            </a:r>
          </a:p>
          <a:p>
            <a:r>
              <a:rPr lang="en-US" dirty="0" err="1"/>
              <a:t>Syrphidae</a:t>
            </a:r>
            <a:r>
              <a:rPr lang="en-US" dirty="0"/>
              <a:t> (</a:t>
            </a:r>
            <a:r>
              <a:rPr lang="en-US" dirty="0" err="1"/>
              <a:t>Diptera</a:t>
            </a:r>
            <a:r>
              <a:rPr lang="en-US" dirty="0"/>
              <a:t>)</a:t>
            </a:r>
          </a:p>
          <a:p>
            <a:r>
              <a:rPr lang="en-US" dirty="0" err="1"/>
              <a:t>Reduviidae</a:t>
            </a:r>
            <a:r>
              <a:rPr lang="en-US" dirty="0"/>
              <a:t> (</a:t>
            </a:r>
            <a:r>
              <a:rPr lang="en-US" dirty="0" err="1"/>
              <a:t>Hemiptera</a:t>
            </a:r>
            <a:r>
              <a:rPr lang="en-US" dirty="0"/>
              <a:t>)</a:t>
            </a:r>
          </a:p>
          <a:p>
            <a:r>
              <a:rPr lang="en-US" dirty="0" err="1"/>
              <a:t>Chrysopidae</a:t>
            </a:r>
            <a:r>
              <a:rPr lang="en-US" dirty="0"/>
              <a:t> and </a:t>
            </a:r>
            <a:r>
              <a:rPr lang="en-US" dirty="0" err="1"/>
              <a:t>Hemerobiidae</a:t>
            </a:r>
            <a:r>
              <a:rPr lang="en-US" dirty="0"/>
              <a:t> (</a:t>
            </a:r>
            <a:r>
              <a:rPr lang="en-US" dirty="0" err="1"/>
              <a:t>Neuroptera</a:t>
            </a:r>
            <a:r>
              <a:rPr lang="en-US" dirty="0"/>
              <a:t>)</a:t>
            </a:r>
          </a:p>
          <a:p>
            <a:r>
              <a:rPr lang="en-US" dirty="0" err="1"/>
              <a:t>Dermaptera</a:t>
            </a:r>
            <a:endParaRPr lang="en-US" dirty="0"/>
          </a:p>
          <a:p>
            <a:r>
              <a:rPr lang="en-US" dirty="0" err="1"/>
              <a:t>Mantodea</a:t>
            </a:r>
            <a:r>
              <a:rPr lang="en-US" dirty="0"/>
              <a:t> (</a:t>
            </a:r>
            <a:r>
              <a:rPr lang="en-US" dirty="0" err="1"/>
              <a:t>Dictyoptera</a:t>
            </a:r>
            <a:r>
              <a:rPr lang="en-US" dirty="0"/>
              <a:t>)</a:t>
            </a:r>
          </a:p>
          <a:p>
            <a:r>
              <a:rPr lang="en-US" dirty="0" err="1"/>
              <a:t>Coccinellidae</a:t>
            </a:r>
            <a:r>
              <a:rPr lang="en-US" dirty="0"/>
              <a:t> (</a:t>
            </a:r>
            <a:r>
              <a:rPr lang="en-US" dirty="0" err="1"/>
              <a:t>Coleoptera</a:t>
            </a:r>
            <a:r>
              <a:rPr lang="en-US" dirty="0"/>
              <a:t>)</a:t>
            </a:r>
          </a:p>
          <a:p>
            <a:r>
              <a:rPr lang="en-US" dirty="0" err="1"/>
              <a:t>Cantharidae</a:t>
            </a:r>
            <a:r>
              <a:rPr lang="en-US" dirty="0"/>
              <a:t> (</a:t>
            </a:r>
            <a:r>
              <a:rPr lang="en-US" dirty="0" err="1"/>
              <a:t>Coleoptera</a:t>
            </a:r>
            <a:r>
              <a:rPr lang="en-US" dirty="0"/>
              <a:t>)</a:t>
            </a:r>
          </a:p>
          <a:p>
            <a:r>
              <a:rPr lang="en-US" dirty="0" err="1"/>
              <a:t>Carabidae</a:t>
            </a:r>
            <a:r>
              <a:rPr lang="en-US" dirty="0"/>
              <a:t> (</a:t>
            </a:r>
            <a:r>
              <a:rPr lang="en-US" dirty="0" err="1"/>
              <a:t>Coleoptera</a:t>
            </a:r>
            <a:r>
              <a:rPr lang="en-US" dirty="0"/>
              <a: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BIO-CONTROL AGENTS</a:t>
            </a:r>
          </a:p>
        </p:txBody>
      </p:sp>
      <p:sp>
        <p:nvSpPr>
          <p:cNvPr id="3" name="Content Placeholder 2"/>
          <p:cNvSpPr>
            <a:spLocks noGrp="1"/>
          </p:cNvSpPr>
          <p:nvPr>
            <p:ph idx="1"/>
          </p:nvPr>
        </p:nvSpPr>
        <p:spPr/>
        <p:txBody>
          <a:bodyPr>
            <a:normAutofit fontScale="92500"/>
          </a:bodyPr>
          <a:lstStyle/>
          <a:p>
            <a:r>
              <a:rPr lang="en-US" b="1" dirty="0"/>
              <a:t>Parasites:</a:t>
            </a:r>
            <a:endParaRPr lang="en-US" dirty="0"/>
          </a:p>
          <a:p>
            <a:pPr algn="just">
              <a:buNone/>
            </a:pPr>
            <a:r>
              <a:rPr lang="en-US" dirty="0"/>
              <a:t>	Parasites are usually smaller than the host and the host is not usually killed by a single parasite. </a:t>
            </a:r>
          </a:p>
          <a:p>
            <a:pPr>
              <a:buNone/>
            </a:pPr>
            <a:r>
              <a:rPr lang="en-US" dirty="0"/>
              <a:t>	Parasites are often host specific, which enhances their effectiveness in the control of particular pest species. </a:t>
            </a:r>
          </a:p>
          <a:p>
            <a:pPr>
              <a:buNone/>
            </a:pPr>
            <a:r>
              <a:rPr lang="en-US" dirty="0"/>
              <a:t>	For example, sucking and biting lice (</a:t>
            </a:r>
            <a:r>
              <a:rPr lang="en-US" i="1" dirty="0" err="1"/>
              <a:t>Bevicola</a:t>
            </a:r>
            <a:r>
              <a:rPr lang="en-US" i="1" dirty="0"/>
              <a:t> </a:t>
            </a:r>
            <a:r>
              <a:rPr lang="en-US" dirty="0"/>
              <a:t>spp.) and cattle louse, </a:t>
            </a:r>
            <a:r>
              <a:rPr lang="en-US" i="1" dirty="0" err="1"/>
              <a:t>Haematopinus</a:t>
            </a:r>
            <a:r>
              <a:rPr lang="en-US" i="1" dirty="0"/>
              <a:t> </a:t>
            </a:r>
            <a:r>
              <a:rPr lang="en-US" i="1" dirty="0" err="1"/>
              <a:t>eurystermus</a:t>
            </a:r>
            <a:r>
              <a:rPr lang="en-US" dirty="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BIO-CONTROL AGENTS</a:t>
            </a:r>
          </a:p>
        </p:txBody>
      </p:sp>
      <p:sp>
        <p:nvSpPr>
          <p:cNvPr id="3" name="Content Placeholder 2"/>
          <p:cNvSpPr>
            <a:spLocks noGrp="1"/>
          </p:cNvSpPr>
          <p:nvPr>
            <p:ph idx="1"/>
          </p:nvPr>
        </p:nvSpPr>
        <p:spPr/>
        <p:txBody>
          <a:bodyPr>
            <a:normAutofit fontScale="92500" lnSpcReduction="20000"/>
          </a:bodyPr>
          <a:lstStyle/>
          <a:p>
            <a:r>
              <a:rPr lang="en-US" b="1" dirty="0"/>
              <a:t>Parasitoids:</a:t>
            </a:r>
            <a:endParaRPr lang="en-US" dirty="0"/>
          </a:p>
          <a:p>
            <a:pPr algn="just">
              <a:buNone/>
            </a:pPr>
            <a:r>
              <a:rPr lang="en-US" dirty="0"/>
              <a:t>	Parasitoids lay their eggs in or on the bodies of other arthropods and develop at the expense of the host, eventually killing it.</a:t>
            </a:r>
          </a:p>
          <a:p>
            <a:pPr algn="just">
              <a:buNone/>
            </a:pPr>
            <a:r>
              <a:rPr lang="en-US" dirty="0"/>
              <a:t>	Most parasitoids belong to the orders Hymenoptera (90%) and </a:t>
            </a:r>
            <a:r>
              <a:rPr lang="en-US" dirty="0" err="1"/>
              <a:t>Diptera</a:t>
            </a:r>
            <a:r>
              <a:rPr lang="en-US" dirty="0"/>
              <a:t> (10%). Most species of the </a:t>
            </a:r>
            <a:r>
              <a:rPr lang="en-US" dirty="0" err="1"/>
              <a:t>hymenopteran</a:t>
            </a:r>
            <a:r>
              <a:rPr lang="en-US" dirty="0"/>
              <a:t> </a:t>
            </a:r>
            <a:r>
              <a:rPr lang="en-US" dirty="0" err="1"/>
              <a:t>superfamilies</a:t>
            </a:r>
            <a:r>
              <a:rPr lang="en-US" dirty="0"/>
              <a:t> </a:t>
            </a:r>
            <a:r>
              <a:rPr lang="en-US" dirty="0" err="1"/>
              <a:t>Ichneumonoidea</a:t>
            </a:r>
            <a:r>
              <a:rPr lang="en-US" dirty="0"/>
              <a:t> and </a:t>
            </a:r>
            <a:r>
              <a:rPr lang="en-US" dirty="0" err="1"/>
              <a:t>Chalcidoidea</a:t>
            </a:r>
            <a:r>
              <a:rPr lang="en-US" dirty="0"/>
              <a:t> are either parasitoids or </a:t>
            </a:r>
            <a:r>
              <a:rPr lang="en-US" dirty="0" err="1"/>
              <a:t>hyperparasitoids</a:t>
            </a:r>
            <a:r>
              <a:rPr lang="en-US" dirty="0"/>
              <a:t> (parasitoids of parasitoids) attacking the eggs, larvae, pupae, and very rarely adults.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TYPES OF PARASITOIDS</a:t>
            </a:r>
          </a:p>
        </p:txBody>
      </p:sp>
      <p:sp>
        <p:nvSpPr>
          <p:cNvPr id="3" name="Content Placeholder 2"/>
          <p:cNvSpPr>
            <a:spLocks noGrp="1"/>
          </p:cNvSpPr>
          <p:nvPr>
            <p:ph idx="1"/>
          </p:nvPr>
        </p:nvSpPr>
        <p:spPr/>
        <p:txBody>
          <a:bodyPr>
            <a:normAutofit lnSpcReduction="10000"/>
          </a:bodyPr>
          <a:lstStyle/>
          <a:p>
            <a:pPr algn="just"/>
            <a:r>
              <a:rPr lang="en-US" b="1" dirty="0"/>
              <a:t>Solitary parasitoid</a:t>
            </a:r>
            <a:r>
              <a:rPr lang="en-US" dirty="0"/>
              <a:t>: Occurs where one parasitoid individual normally completes development per host. All other parasitoid individuals get killed by the survivor. Examples are found in </a:t>
            </a:r>
            <a:r>
              <a:rPr lang="en-US" dirty="0" err="1"/>
              <a:t>Ichneumonids</a:t>
            </a:r>
            <a:r>
              <a:rPr lang="en-US" dirty="0"/>
              <a:t> and </a:t>
            </a:r>
            <a:r>
              <a:rPr lang="en-US" dirty="0" err="1"/>
              <a:t>Tachinids</a:t>
            </a:r>
            <a:r>
              <a:rPr lang="en-US" dirty="0"/>
              <a:t>.</a:t>
            </a:r>
          </a:p>
          <a:p>
            <a:pPr lvl="0" algn="just"/>
            <a:r>
              <a:rPr lang="en-US" b="1" dirty="0"/>
              <a:t>Gregarious parasitoid: </a:t>
            </a:r>
            <a:r>
              <a:rPr lang="en-US" dirty="0"/>
              <a:t>This occurs where more than one parasitoid individual normally completes development in one host. Examples in </a:t>
            </a:r>
            <a:r>
              <a:rPr lang="en-US" dirty="0" err="1"/>
              <a:t>Braconid</a:t>
            </a:r>
            <a:r>
              <a:rPr lang="en-US" dirty="0"/>
              <a:t> and </a:t>
            </a:r>
            <a:r>
              <a:rPr lang="en-US" dirty="0" err="1"/>
              <a:t>chalcidoid</a:t>
            </a:r>
            <a:r>
              <a:rPr lang="en-US" dirty="0"/>
              <a:t> wasps.</a:t>
            </a:r>
          </a:p>
          <a:p>
            <a:pPr algn="just"/>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TYPES OF PARASITOIDS</a:t>
            </a:r>
            <a:endParaRPr lang="en-US" sz="3200" dirty="0"/>
          </a:p>
        </p:txBody>
      </p:sp>
      <p:sp>
        <p:nvSpPr>
          <p:cNvPr id="3" name="Content Placeholder 2"/>
          <p:cNvSpPr>
            <a:spLocks noGrp="1"/>
          </p:cNvSpPr>
          <p:nvPr>
            <p:ph idx="1"/>
          </p:nvPr>
        </p:nvSpPr>
        <p:spPr/>
        <p:txBody>
          <a:bodyPr/>
          <a:lstStyle/>
          <a:p>
            <a:pPr lvl="0"/>
            <a:r>
              <a:rPr lang="en-US" b="1" dirty="0" err="1"/>
              <a:t>Polyembryony</a:t>
            </a:r>
            <a:r>
              <a:rPr lang="en-US" b="1" dirty="0"/>
              <a:t>: </a:t>
            </a:r>
            <a:r>
              <a:rPr lang="en-US" dirty="0"/>
              <a:t>Occurs where more than one individual parasitoid develops from a single fertilized egg.</a:t>
            </a:r>
          </a:p>
          <a:p>
            <a:pPr lvl="0"/>
            <a:r>
              <a:rPr lang="en-US" b="1" dirty="0" err="1"/>
              <a:t>Hyperparasitoid</a:t>
            </a:r>
            <a:r>
              <a:rPr lang="en-US" b="1" dirty="0"/>
              <a:t>: </a:t>
            </a:r>
            <a:r>
              <a:rPr lang="en-US" dirty="0"/>
              <a:t>Occurs where a parasitoid attacks other parasitoids.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ADVANTAGES OF BIO-CONTRO</a:t>
            </a:r>
            <a:r>
              <a:rPr lang="en-US" dirty="0"/>
              <a:t>L</a:t>
            </a:r>
          </a:p>
        </p:txBody>
      </p:sp>
      <p:sp>
        <p:nvSpPr>
          <p:cNvPr id="3" name="Content Placeholder 2"/>
          <p:cNvSpPr>
            <a:spLocks noGrp="1"/>
          </p:cNvSpPr>
          <p:nvPr>
            <p:ph idx="1"/>
          </p:nvPr>
        </p:nvSpPr>
        <p:spPr/>
        <p:txBody>
          <a:bodyPr>
            <a:normAutofit fontScale="92500" lnSpcReduction="20000"/>
          </a:bodyPr>
          <a:lstStyle/>
          <a:p>
            <a:pPr lvl="0" algn="just"/>
            <a:r>
              <a:rPr lang="en-US" dirty="0"/>
              <a:t>Pest problems are neither intensified nor new ones created.  </a:t>
            </a:r>
          </a:p>
          <a:p>
            <a:pPr lvl="0" algn="just"/>
            <a:r>
              <a:rPr lang="en-US" dirty="0"/>
              <a:t>Biological control is safe and non toxic.</a:t>
            </a:r>
          </a:p>
          <a:p>
            <a:pPr lvl="0" algn="just"/>
            <a:r>
              <a:rPr lang="en-US" dirty="0"/>
              <a:t>Control agents are natural and there is no need for expensive manufacturing plants.</a:t>
            </a:r>
          </a:p>
          <a:p>
            <a:pPr lvl="0" algn="just"/>
            <a:r>
              <a:rPr lang="en-US" dirty="0"/>
              <a:t>Biological control agents can seek out and find the host pest species.</a:t>
            </a:r>
          </a:p>
          <a:p>
            <a:pPr lvl="0" algn="just"/>
            <a:r>
              <a:rPr lang="en-US" dirty="0"/>
              <a:t>Biological control agents are self-perpetuating.</a:t>
            </a:r>
          </a:p>
          <a:p>
            <a:pPr lvl="0" algn="just"/>
            <a:r>
              <a:rPr lang="en-US" dirty="0"/>
              <a:t>There is no development of resistance against the natural enemy.</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DISADVANTAGES OF BIO-CONTROL</a:t>
            </a:r>
          </a:p>
        </p:txBody>
      </p:sp>
      <p:sp>
        <p:nvSpPr>
          <p:cNvPr id="3" name="Content Placeholder 2"/>
          <p:cNvSpPr>
            <a:spLocks noGrp="1"/>
          </p:cNvSpPr>
          <p:nvPr>
            <p:ph idx="1"/>
          </p:nvPr>
        </p:nvSpPr>
        <p:spPr/>
        <p:txBody>
          <a:bodyPr>
            <a:normAutofit fontScale="92500" lnSpcReduction="10000"/>
          </a:bodyPr>
          <a:lstStyle/>
          <a:p>
            <a:pPr lvl="0" algn="just"/>
            <a:r>
              <a:rPr lang="en-US" dirty="0"/>
              <a:t>Control is slow.</a:t>
            </a:r>
          </a:p>
          <a:p>
            <a:pPr lvl="0" algn="just"/>
            <a:r>
              <a:rPr lang="en-US" dirty="0"/>
              <a:t>It is not exterminant and therefore many farmers do not like it.</a:t>
            </a:r>
          </a:p>
          <a:p>
            <a:pPr lvl="0" algn="just"/>
            <a:r>
              <a:rPr lang="en-US" dirty="0"/>
              <a:t>Often unpredictable.</a:t>
            </a:r>
          </a:p>
          <a:p>
            <a:pPr lvl="0" algn="just"/>
            <a:r>
              <a:rPr lang="en-US" dirty="0"/>
              <a:t>It is difficult and expensive to develop.</a:t>
            </a:r>
          </a:p>
          <a:p>
            <a:pPr lvl="0" algn="just"/>
            <a:r>
              <a:rPr lang="en-US" dirty="0"/>
              <a:t>It requires thorough knowledge of bionomics, ecology, taxonomy, life cycle, and population dynamics.</a:t>
            </a:r>
          </a:p>
          <a:p>
            <a:pPr lvl="0" algn="just"/>
            <a:r>
              <a:rPr lang="en-US" dirty="0"/>
              <a:t>It requires expert supervision.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OTHER BIO-CONTROL TOOLS</a:t>
            </a:r>
          </a:p>
        </p:txBody>
      </p:sp>
      <p:sp>
        <p:nvSpPr>
          <p:cNvPr id="3" name="Content Placeholder 2"/>
          <p:cNvSpPr>
            <a:spLocks noGrp="1"/>
          </p:cNvSpPr>
          <p:nvPr>
            <p:ph idx="1"/>
          </p:nvPr>
        </p:nvSpPr>
        <p:spPr/>
        <p:txBody>
          <a:bodyPr>
            <a:normAutofit lnSpcReduction="10000"/>
          </a:bodyPr>
          <a:lstStyle/>
          <a:p>
            <a:pPr lvl="0"/>
            <a:r>
              <a:rPr lang="en-US" dirty="0"/>
              <a:t>Microbial control</a:t>
            </a:r>
          </a:p>
          <a:p>
            <a:pPr lvl="0"/>
            <a:r>
              <a:rPr lang="en-US" dirty="0"/>
              <a:t>Repellents</a:t>
            </a:r>
          </a:p>
          <a:p>
            <a:pPr lvl="0"/>
            <a:r>
              <a:rPr lang="en-US" dirty="0"/>
              <a:t>Attractants</a:t>
            </a:r>
          </a:p>
          <a:p>
            <a:pPr lvl="0"/>
            <a:r>
              <a:rPr lang="en-US" dirty="0"/>
              <a:t>Anti-</a:t>
            </a:r>
            <a:r>
              <a:rPr lang="en-US" dirty="0" err="1"/>
              <a:t>feedants</a:t>
            </a:r>
            <a:endParaRPr lang="en-US" dirty="0"/>
          </a:p>
          <a:p>
            <a:pPr lvl="0"/>
            <a:r>
              <a:rPr lang="en-US" dirty="0"/>
              <a:t>Pheromones</a:t>
            </a:r>
          </a:p>
          <a:p>
            <a:pPr lvl="0"/>
            <a:r>
              <a:rPr lang="en-US" dirty="0"/>
              <a:t>Sterile male release</a:t>
            </a:r>
          </a:p>
          <a:p>
            <a:pPr lvl="0"/>
            <a:r>
              <a:rPr lang="en-US" dirty="0"/>
              <a:t>Chemo-</a:t>
            </a:r>
            <a:r>
              <a:rPr lang="en-US" dirty="0" err="1"/>
              <a:t>sterilants</a:t>
            </a:r>
            <a:endParaRPr lang="en-US" dirty="0"/>
          </a:p>
          <a:p>
            <a:r>
              <a:rPr lang="en-US" dirty="0"/>
              <a:t>Hormones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371600" y="1295400"/>
            <a:ext cx="5791200" cy="411480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FACOTRS AFFECTING BIO-CONTROL</a:t>
            </a:r>
          </a:p>
        </p:txBody>
      </p:sp>
      <p:sp>
        <p:nvSpPr>
          <p:cNvPr id="3" name="Content Placeholder 2"/>
          <p:cNvSpPr>
            <a:spLocks noGrp="1"/>
          </p:cNvSpPr>
          <p:nvPr>
            <p:ph idx="1"/>
          </p:nvPr>
        </p:nvSpPr>
        <p:spPr/>
        <p:txBody>
          <a:bodyPr>
            <a:normAutofit fontScale="92500" lnSpcReduction="20000"/>
          </a:bodyPr>
          <a:lstStyle/>
          <a:p>
            <a:pPr>
              <a:buNone/>
            </a:pPr>
            <a:r>
              <a:rPr lang="en-US" dirty="0"/>
              <a:t>3. Crop duration-Long duration crops highly susceptible</a:t>
            </a:r>
          </a:p>
          <a:p>
            <a:pPr>
              <a:buNone/>
            </a:pPr>
            <a:r>
              <a:rPr lang="en-US" dirty="0"/>
              <a:t>4. Indigenous or exotic pest-Imported NE more effective against introduced pest.</a:t>
            </a:r>
          </a:p>
          <a:p>
            <a:pPr>
              <a:buNone/>
            </a:pPr>
            <a:r>
              <a:rPr lang="en-US" dirty="0"/>
              <a:t>5. If alternative host available for NE, control of target pest is less.</a:t>
            </a:r>
          </a:p>
          <a:p>
            <a:pPr>
              <a:buNone/>
            </a:pPr>
            <a:r>
              <a:rPr lang="en-US" dirty="0"/>
              <a:t>6. If </a:t>
            </a:r>
            <a:r>
              <a:rPr lang="en-US" dirty="0" err="1"/>
              <a:t>unfavourable</a:t>
            </a:r>
            <a:r>
              <a:rPr lang="en-US" dirty="0"/>
              <a:t> season occurs, reintroduction of NE required.</a:t>
            </a:r>
          </a:p>
          <a:p>
            <a:pPr>
              <a:buNone/>
            </a:pPr>
            <a:r>
              <a:rPr lang="en-US" dirty="0"/>
              <a:t>7. Presence of </a:t>
            </a:r>
            <a:r>
              <a:rPr lang="en-US" dirty="0" err="1"/>
              <a:t>hyperparasitoids</a:t>
            </a:r>
            <a:r>
              <a:rPr lang="en-US" dirty="0"/>
              <a:t> reduces effectiveness of bio-control.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FACTORS AFFECTING BIO-CONTROL</a:t>
            </a:r>
          </a:p>
        </p:txBody>
      </p:sp>
      <p:sp>
        <p:nvSpPr>
          <p:cNvPr id="3" name="Content Placeholder 2"/>
          <p:cNvSpPr>
            <a:spLocks noGrp="1"/>
          </p:cNvSpPr>
          <p:nvPr>
            <p:ph idx="1"/>
          </p:nvPr>
        </p:nvSpPr>
        <p:spPr/>
        <p:txBody>
          <a:bodyPr/>
          <a:lstStyle/>
          <a:p>
            <a:pPr>
              <a:buNone/>
            </a:pPr>
            <a:r>
              <a:rPr lang="en-US" dirty="0"/>
              <a:t>8. </a:t>
            </a:r>
            <a:r>
              <a:rPr lang="en-US" dirty="0" err="1"/>
              <a:t>Tritrophic</a:t>
            </a:r>
            <a:r>
              <a:rPr lang="en-US" dirty="0"/>
              <a:t> interaction of </a:t>
            </a:r>
            <a:r>
              <a:rPr lang="en-US" b="1" dirty="0"/>
              <a:t>Plant-Pest-Natural enemy</a:t>
            </a:r>
            <a:r>
              <a:rPr lang="en-US" dirty="0"/>
              <a:t> affects success of </a:t>
            </a:r>
            <a:r>
              <a:rPr lang="en-US" dirty="0" err="1"/>
              <a:t>biocontrol</a:t>
            </a:r>
            <a:r>
              <a:rPr lang="en-US" dirty="0"/>
              <a:t>. For example, </a:t>
            </a:r>
            <a:r>
              <a:rPr lang="en-US" i="1" dirty="0" err="1"/>
              <a:t>Helicoverpa</a:t>
            </a:r>
            <a:r>
              <a:rPr lang="en-US" dirty="0"/>
              <a:t> </a:t>
            </a:r>
            <a:r>
              <a:rPr lang="en-US" dirty="0" err="1"/>
              <a:t>parasitization</a:t>
            </a:r>
            <a:r>
              <a:rPr lang="en-US" dirty="0"/>
              <a:t> by </a:t>
            </a:r>
            <a:r>
              <a:rPr lang="en-US" i="1" dirty="0" err="1"/>
              <a:t>Trichogramma</a:t>
            </a:r>
            <a:r>
              <a:rPr lang="en-US" dirty="0"/>
              <a:t> more in tomato than in maize.</a:t>
            </a:r>
          </a:p>
          <a:p>
            <a:pPr>
              <a:buNone/>
            </a:pPr>
            <a:r>
              <a:rPr lang="en-US" dirty="0"/>
              <a:t>9. Use of pesticides affect NEs.</a:t>
            </a:r>
          </a:p>
          <a:p>
            <a:pPr>
              <a:buNone/>
            </a:pPr>
            <a:r>
              <a:rPr lang="en-US" dirty="0"/>
              <a:t>10. Selective insecticides (less toxic to NE required.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QUALITIES OF AN EFFECTIVE BIO-CONTROL AGENT</a:t>
            </a:r>
          </a:p>
        </p:txBody>
      </p:sp>
      <p:sp>
        <p:nvSpPr>
          <p:cNvPr id="3" name="Content Placeholder 2"/>
          <p:cNvSpPr>
            <a:spLocks noGrp="1"/>
          </p:cNvSpPr>
          <p:nvPr>
            <p:ph idx="1"/>
          </p:nvPr>
        </p:nvSpPr>
        <p:spPr/>
        <p:txBody>
          <a:bodyPr>
            <a:normAutofit fontScale="92500" lnSpcReduction="20000"/>
          </a:bodyPr>
          <a:lstStyle/>
          <a:p>
            <a:pPr marL="514350" indent="-514350">
              <a:buAutoNum type="arabicPeriod"/>
            </a:pPr>
            <a:r>
              <a:rPr lang="en-US" dirty="0"/>
              <a:t>Adaptable to the environmental condition.</a:t>
            </a:r>
          </a:p>
          <a:p>
            <a:pPr marL="514350" indent="-514350">
              <a:buAutoNum type="arabicPeriod"/>
            </a:pPr>
            <a:r>
              <a:rPr lang="en-US" dirty="0"/>
              <a:t>Host specific (or narrow host range).</a:t>
            </a:r>
          </a:p>
          <a:p>
            <a:pPr marL="514350" indent="-514350">
              <a:buAutoNum type="arabicPeriod"/>
            </a:pPr>
            <a:r>
              <a:rPr lang="en-US" dirty="0"/>
              <a:t>Multiply faster than the host (with high fecundity).</a:t>
            </a:r>
          </a:p>
          <a:p>
            <a:pPr marL="514350" indent="-514350">
              <a:buAutoNum type="arabicPeriod"/>
            </a:pPr>
            <a:r>
              <a:rPr lang="en-US" dirty="0"/>
              <a:t>Short-life cycle and high female : male ratio.</a:t>
            </a:r>
          </a:p>
          <a:p>
            <a:pPr marL="514350" indent="-514350">
              <a:buAutoNum type="arabicPeriod"/>
            </a:pPr>
            <a:r>
              <a:rPr lang="en-US" dirty="0"/>
              <a:t>High host searching capacity.</a:t>
            </a:r>
          </a:p>
          <a:p>
            <a:pPr marL="514350" indent="-514350">
              <a:buAutoNum type="arabicPeriod"/>
            </a:pPr>
            <a:r>
              <a:rPr lang="en-US" dirty="0"/>
              <a:t>Amenable for easy culturing in laboratory.</a:t>
            </a:r>
          </a:p>
          <a:p>
            <a:pPr marL="514350" indent="-514350">
              <a:buAutoNum type="arabicPeriod"/>
            </a:pPr>
            <a:r>
              <a:rPr lang="en-US" dirty="0"/>
              <a:t>Dispersal capacity.</a:t>
            </a:r>
          </a:p>
          <a:p>
            <a:pPr marL="514350" indent="-514350">
              <a:buAutoNum type="arabicPeriod"/>
            </a:pPr>
            <a:r>
              <a:rPr lang="en-US" dirty="0"/>
              <a:t>Free from </a:t>
            </a:r>
            <a:r>
              <a:rPr lang="en-US" dirty="0" err="1"/>
              <a:t>hyperparasitoids</a:t>
            </a:r>
            <a:r>
              <a:rPr lang="en-US" dirty="0"/>
              <a:t>.</a:t>
            </a:r>
          </a:p>
          <a:p>
            <a:pPr marL="514350" indent="-514350">
              <a:buAutoNum type="arabicPeriod"/>
            </a:pPr>
            <a:r>
              <a:rPr lang="en-US" dirty="0"/>
              <a:t>Synchronize life cycle with host.</a:t>
            </a:r>
          </a:p>
          <a:p>
            <a:pPr marL="514350" indent="-514350">
              <a:buAutoNum type="arabicPeriod"/>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TECHNIQUES OF BIO-CONTROL</a:t>
            </a:r>
          </a:p>
        </p:txBody>
      </p:sp>
      <p:sp>
        <p:nvSpPr>
          <p:cNvPr id="3" name="Content Placeholder 2"/>
          <p:cNvSpPr>
            <a:spLocks noGrp="1"/>
          </p:cNvSpPr>
          <p:nvPr>
            <p:ph idx="1"/>
          </p:nvPr>
        </p:nvSpPr>
        <p:spPr/>
        <p:txBody>
          <a:bodyPr/>
          <a:lstStyle/>
          <a:p>
            <a:r>
              <a:rPr lang="en-US" b="1" dirty="0"/>
              <a:t>3 types:</a:t>
            </a:r>
          </a:p>
          <a:p>
            <a:pPr marL="514350" lvl="0" indent="-514350">
              <a:buFont typeface="Arial" pitchFamily="34" charset="0"/>
              <a:buAutoNum type="arabicPeriod"/>
            </a:pPr>
            <a:r>
              <a:rPr lang="en-US" b="1" dirty="0"/>
              <a:t>Conservation and enhancement of indigenous NE</a:t>
            </a:r>
          </a:p>
          <a:p>
            <a:pPr marL="514350" indent="-514350">
              <a:buNone/>
            </a:pPr>
            <a:r>
              <a:rPr lang="en-US" dirty="0"/>
              <a:t>	These are actions that preserve and increase NE by environmental manipulation e.g. Use of selective insecticides, provide alternative host and </a:t>
            </a:r>
            <a:r>
              <a:rPr lang="en-US" dirty="0" err="1"/>
              <a:t>refugia</a:t>
            </a:r>
            <a:r>
              <a:rPr lang="en-US" dirty="0"/>
              <a:t> for NE.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CONSERVATION AND ENHANCEMENT MEASURES</a:t>
            </a:r>
          </a:p>
        </p:txBody>
      </p:sp>
      <p:sp>
        <p:nvSpPr>
          <p:cNvPr id="3" name="Content Placeholder 2"/>
          <p:cNvSpPr>
            <a:spLocks noGrp="1"/>
          </p:cNvSpPr>
          <p:nvPr>
            <p:ph idx="1"/>
          </p:nvPr>
        </p:nvSpPr>
        <p:spPr/>
        <p:txBody>
          <a:bodyPr>
            <a:normAutofit fontScale="85000" lnSpcReduction="20000"/>
          </a:bodyPr>
          <a:lstStyle/>
          <a:p>
            <a:pPr lvl="0"/>
            <a:r>
              <a:rPr lang="en-US" dirty="0"/>
              <a:t>Protection from pesticides, i.e. judicious use required; decreased dosages; decreased frequency of application; use of selective pesticides</a:t>
            </a:r>
          </a:p>
          <a:p>
            <a:pPr lvl="0"/>
            <a:r>
              <a:rPr lang="en-US" dirty="0"/>
              <a:t>Resistant or tolerant natural enemies to pesticides</a:t>
            </a:r>
          </a:p>
          <a:p>
            <a:pPr lvl="0"/>
            <a:r>
              <a:rPr lang="en-US" dirty="0"/>
              <a:t>Preservation of inactive stages of natural enemies, i.e. destruction of overwintering or </a:t>
            </a:r>
            <a:r>
              <a:rPr lang="en-US" dirty="0" err="1"/>
              <a:t>diapause</a:t>
            </a:r>
            <a:r>
              <a:rPr lang="en-US" dirty="0"/>
              <a:t> sites should be avoided</a:t>
            </a:r>
          </a:p>
          <a:p>
            <a:pPr lvl="0"/>
            <a:r>
              <a:rPr lang="en-US" dirty="0"/>
              <a:t>Avoidance of harmful cultural practices, e.g.  burning, mowing</a:t>
            </a:r>
          </a:p>
          <a:p>
            <a:pPr lvl="0"/>
            <a:r>
              <a:rPr lang="en-US" dirty="0"/>
              <a:t>Maintenance of diversity and necessary hosts. Maintenance of diversity may provide needed hosts, sources of food, overwintering sites, </a:t>
            </a:r>
            <a:r>
              <a:rPr lang="en-US" dirty="0" err="1"/>
              <a:t>refugia</a:t>
            </a:r>
            <a:r>
              <a:rPr lang="en-US" dirty="0"/>
              <a:t>, etc</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CONSERVATION AND ENHANCEMENT MEASURES</a:t>
            </a:r>
            <a:endParaRPr lang="en-US" sz="3200" dirty="0"/>
          </a:p>
        </p:txBody>
      </p:sp>
      <p:sp>
        <p:nvSpPr>
          <p:cNvPr id="3" name="Content Placeholder 2"/>
          <p:cNvSpPr>
            <a:spLocks noGrp="1"/>
          </p:cNvSpPr>
          <p:nvPr>
            <p:ph idx="1"/>
          </p:nvPr>
        </p:nvSpPr>
        <p:spPr/>
        <p:txBody>
          <a:bodyPr>
            <a:normAutofit fontScale="85000" lnSpcReduction="20000"/>
          </a:bodyPr>
          <a:lstStyle/>
          <a:p>
            <a:pPr lvl="0"/>
            <a:r>
              <a:rPr lang="en-US" dirty="0"/>
              <a:t>Maintenance of alternative hosts</a:t>
            </a:r>
          </a:p>
          <a:p>
            <a:pPr lvl="0"/>
            <a:r>
              <a:rPr lang="en-US" dirty="0"/>
              <a:t>Encouragement of plants that provide food for the natural enemies, i.e. those that produce flowers for nectar feeders and pollinators</a:t>
            </a:r>
          </a:p>
          <a:p>
            <a:pPr lvl="0"/>
            <a:r>
              <a:rPr lang="en-US" dirty="0"/>
              <a:t>Provision of artificial food supplements. Artificial honey dew and pollen have been used to induce early </a:t>
            </a:r>
            <a:r>
              <a:rPr lang="en-US" dirty="0" err="1"/>
              <a:t>oviposition</a:t>
            </a:r>
            <a:r>
              <a:rPr lang="en-US" dirty="0"/>
              <a:t> of </a:t>
            </a:r>
            <a:r>
              <a:rPr lang="en-US" i="1" dirty="0" err="1"/>
              <a:t>Chrysopa</a:t>
            </a:r>
            <a:r>
              <a:rPr lang="en-US" dirty="0"/>
              <a:t> (Lacewing: </a:t>
            </a:r>
            <a:r>
              <a:rPr lang="en-US" dirty="0" err="1"/>
              <a:t>Neuroptera</a:t>
            </a:r>
            <a:r>
              <a:rPr lang="en-US" dirty="0"/>
              <a:t>) and </a:t>
            </a:r>
            <a:r>
              <a:rPr lang="en-US" dirty="0" err="1"/>
              <a:t>Coccinellids</a:t>
            </a:r>
            <a:r>
              <a:rPr lang="en-US" dirty="0"/>
              <a:t> in alfalfa fields, thereby controlling aphids in  alfalfa and bollworms in cotton.</a:t>
            </a:r>
          </a:p>
          <a:p>
            <a:pPr lvl="0"/>
            <a:r>
              <a:rPr lang="en-US" dirty="0"/>
              <a:t>Provision of artificial shelters. Reductions of tobacco hornworms were achieved by predacious </a:t>
            </a:r>
            <a:r>
              <a:rPr lang="en-US" i="1" dirty="0" err="1"/>
              <a:t>Polistes</a:t>
            </a:r>
            <a:r>
              <a:rPr lang="en-US" dirty="0"/>
              <a:t> wasps following construction of nesting shelters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CONSERVATION AND ENHANCEMENT MEASURES</a:t>
            </a:r>
            <a:endParaRPr lang="en-US" sz="3200" dirty="0"/>
          </a:p>
        </p:txBody>
      </p:sp>
      <p:sp>
        <p:nvSpPr>
          <p:cNvPr id="3" name="Content Placeholder 2"/>
          <p:cNvSpPr>
            <a:spLocks noGrp="1"/>
          </p:cNvSpPr>
          <p:nvPr>
            <p:ph idx="1"/>
          </p:nvPr>
        </p:nvSpPr>
        <p:spPr/>
        <p:txBody>
          <a:bodyPr>
            <a:normAutofit fontScale="92500"/>
          </a:bodyPr>
          <a:lstStyle/>
          <a:p>
            <a:pPr lvl="0" algn="just"/>
            <a:r>
              <a:rPr lang="en-US" dirty="0"/>
              <a:t>Reduction of undesirable predators. Control of the walnut aphid, </a:t>
            </a:r>
            <a:r>
              <a:rPr lang="en-US" i="1" dirty="0" err="1"/>
              <a:t>Chromaphis</a:t>
            </a:r>
            <a:r>
              <a:rPr lang="en-US" i="1" dirty="0"/>
              <a:t> </a:t>
            </a:r>
            <a:r>
              <a:rPr lang="en-US" i="1" dirty="0" err="1"/>
              <a:t>juglandicola</a:t>
            </a:r>
            <a:r>
              <a:rPr lang="en-US" i="1" dirty="0"/>
              <a:t> </a:t>
            </a:r>
            <a:r>
              <a:rPr lang="en-US" dirty="0"/>
              <a:t>by </a:t>
            </a:r>
            <a:r>
              <a:rPr lang="en-US" i="1" dirty="0" err="1"/>
              <a:t>Trioxys</a:t>
            </a:r>
            <a:r>
              <a:rPr lang="en-US" i="1" dirty="0"/>
              <a:t> </a:t>
            </a:r>
            <a:r>
              <a:rPr lang="en-US" i="1" dirty="0" err="1"/>
              <a:t>pallidus</a:t>
            </a:r>
            <a:r>
              <a:rPr lang="en-US" dirty="0"/>
              <a:t> has been jeopardized in some areas by the selective predation of parasitized aphids by the Argentine ant, </a:t>
            </a:r>
            <a:r>
              <a:rPr lang="en-US" i="1" dirty="0" err="1"/>
              <a:t>Iridomyrmex</a:t>
            </a:r>
            <a:r>
              <a:rPr lang="en-US" i="1" dirty="0"/>
              <a:t> </a:t>
            </a:r>
            <a:r>
              <a:rPr lang="en-US" i="1" dirty="0" err="1"/>
              <a:t>humilis</a:t>
            </a:r>
            <a:endParaRPr lang="en-US" dirty="0"/>
          </a:p>
          <a:p>
            <a:pPr algn="just"/>
            <a:r>
              <a:rPr lang="en-US" dirty="0"/>
              <a:t>Control of honey dew-feeding ants which interfere with the biological control of honey dew-producing species such as scales, </a:t>
            </a:r>
            <a:r>
              <a:rPr lang="en-US" dirty="0" err="1"/>
              <a:t>mealybugs</a:t>
            </a:r>
            <a:r>
              <a:rPr lang="en-US" dirty="0"/>
              <a:t> and aphids.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TECHNIQUES OF BIO-CONTROL</a:t>
            </a:r>
          </a:p>
        </p:txBody>
      </p:sp>
      <p:sp>
        <p:nvSpPr>
          <p:cNvPr id="3" name="Content Placeholder 2"/>
          <p:cNvSpPr>
            <a:spLocks noGrp="1"/>
          </p:cNvSpPr>
          <p:nvPr>
            <p:ph idx="1"/>
          </p:nvPr>
        </p:nvSpPr>
        <p:spPr/>
        <p:txBody>
          <a:bodyPr>
            <a:normAutofit fontScale="85000" lnSpcReduction="10000"/>
          </a:bodyPr>
          <a:lstStyle/>
          <a:p>
            <a:pPr>
              <a:buNone/>
            </a:pPr>
            <a:r>
              <a:rPr lang="en-US" b="1" dirty="0"/>
              <a:t>2. Importation/Introduction/Classical</a:t>
            </a:r>
          </a:p>
          <a:p>
            <a:r>
              <a:rPr lang="en-US" dirty="0"/>
              <a:t> Involves importation and colonization of natural enemies against foreign or native pests.</a:t>
            </a:r>
          </a:p>
          <a:p>
            <a:r>
              <a:rPr lang="en-US" dirty="0"/>
              <a:t>The imported species may be used to establish a laboratory colony. </a:t>
            </a:r>
          </a:p>
          <a:p>
            <a:r>
              <a:rPr lang="en-US" dirty="0"/>
              <a:t>It is best suited for control of pests of perennial crops. </a:t>
            </a:r>
          </a:p>
          <a:p>
            <a:pPr>
              <a:buNone/>
            </a:pPr>
            <a:r>
              <a:rPr lang="en-US" b="1" dirty="0"/>
              <a:t>3. Augmentation</a:t>
            </a:r>
          </a:p>
          <a:p>
            <a:pPr>
              <a:buNone/>
            </a:pPr>
            <a:r>
              <a:rPr lang="en-US" dirty="0"/>
              <a:t>	Involves the mass-culturing and release of NE to increase its population.</a:t>
            </a:r>
          </a:p>
          <a:p>
            <a:pPr>
              <a:buNone/>
            </a:pPr>
            <a:r>
              <a:rPr lang="en-US" dirty="0"/>
              <a:t>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2067</TotalTime>
  <Words>801</Words>
  <Application>Microsoft Office PowerPoint</Application>
  <PresentationFormat>On-screen Show (4:3)</PresentationFormat>
  <Paragraphs>108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BIOLOGICAL CONTROL</vt:lpstr>
      <vt:lpstr>FACOTRS AFFECTING BIO-CONTROL</vt:lpstr>
      <vt:lpstr>FACTORS AFFECTING BIO-CONTROL</vt:lpstr>
      <vt:lpstr>QUALITIES OF AN EFFECTIVE BIO-CONTROL AGENT</vt:lpstr>
      <vt:lpstr>TECHNIQUES OF BIO-CONTROL</vt:lpstr>
      <vt:lpstr>CONSERVATION AND ENHANCEMENT MEASURES</vt:lpstr>
      <vt:lpstr>CONSERVATION AND ENHANCEMENT MEASURES</vt:lpstr>
      <vt:lpstr>CONSERVATION AND ENHANCEMENT MEASURES</vt:lpstr>
      <vt:lpstr>TECHNIQUES OF BIO-CONTROL</vt:lpstr>
      <vt:lpstr>AUGEMENTATION</vt:lpstr>
      <vt:lpstr>BIO-CONTROL AGENTS</vt:lpstr>
      <vt:lpstr>BIO-CONTROL AGENTS</vt:lpstr>
      <vt:lpstr>BIO-CONTROL AGENTS</vt:lpstr>
      <vt:lpstr>TYPES OF PARASITOIDS</vt:lpstr>
      <vt:lpstr>TYPES OF PARASITOIDS</vt:lpstr>
      <vt:lpstr>ADVANTAGES OF BIO-CONTROL</vt:lpstr>
      <vt:lpstr>DISADVANTAGES OF BIO-CONTROL</vt:lpstr>
      <vt:lpstr>OTHER BIO-CONTROL TOOLS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BIOLOGICAL CONTROL</dc:title>
  <dc:creator> </dc:creator>
  <cp:lastModifiedBy>Deuel Chanzi</cp:lastModifiedBy>
  <cp:revision>33</cp:revision>
  <dcterms:created xsi:type="dcterms:W3CDTF">2014-05-05T15:10:18Z</dcterms:created>
  <dcterms:modified xsi:type="dcterms:W3CDTF">2019-10-03T07:15:49Z</dcterms:modified>
</cp:coreProperties>
</file>