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61" r:id="rId4"/>
    <p:sldId id="259" r:id="rId5"/>
    <p:sldId id="260" r:id="rId6"/>
    <p:sldId id="262" r:id="rId7"/>
    <p:sldId id="263" r:id="rId8"/>
    <p:sldId id="264" r:id="rId9"/>
    <p:sldId id="265" r:id="rId10"/>
    <p:sldId id="266" r:id="rId11"/>
    <p:sldId id="267" r:id="rId12"/>
    <p:sldId id="268" r:id="rId13"/>
    <p:sldId id="269" r:id="rId14"/>
    <p:sldId id="270" r:id="rId15"/>
    <p:sldId id="271" r:id="rId16"/>
    <p:sldId id="272"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39" d="100"/>
          <a:sy n="39" d="100"/>
        </p:scale>
        <p:origin x="-810"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presProps" Target="presProps.xml" /><Relationship Id="rId3" Type="http://schemas.openxmlformats.org/officeDocument/2006/relationships/slide" Target="slides/slide2.xml" /><Relationship Id="rId21" Type="http://schemas.openxmlformats.org/officeDocument/2006/relationships/tableStyles" Target="tableStyles.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theme" Target="theme/them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slide" Target="slides/slide14.xml" /><Relationship Id="rId10" Type="http://schemas.openxmlformats.org/officeDocument/2006/relationships/slide" Target="slides/slide9.xml" /><Relationship Id="rId19" Type="http://schemas.openxmlformats.org/officeDocument/2006/relationships/viewProps" Target="viewProps.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ACEB8853-6F90-4F52-AA82-1A6FF12B7906}" type="datetimeFigureOut">
              <a:rPr lang="en-US" smtClean="0"/>
              <a:pPr/>
              <a:t>10/3/2019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118D86-E99C-46FE-8AE1-9F6B43E84DF3}"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CEB8853-6F90-4F52-AA82-1A6FF12B7906}" type="datetimeFigureOut">
              <a:rPr lang="en-US" smtClean="0"/>
              <a:pPr/>
              <a:t>10/3/2019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118D86-E99C-46FE-8AE1-9F6B43E84DF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CEB8853-6F90-4F52-AA82-1A6FF12B7906}" type="datetimeFigureOut">
              <a:rPr lang="en-US" smtClean="0"/>
              <a:pPr/>
              <a:t>10/3/2019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118D86-E99C-46FE-8AE1-9F6B43E84DF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CEB8853-6F90-4F52-AA82-1A6FF12B7906}" type="datetimeFigureOut">
              <a:rPr lang="en-US" smtClean="0"/>
              <a:pPr/>
              <a:t>10/3/2019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118D86-E99C-46FE-8AE1-9F6B43E84DF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CEB8853-6F90-4F52-AA82-1A6FF12B7906}" type="datetimeFigureOut">
              <a:rPr lang="en-US" smtClean="0"/>
              <a:pPr/>
              <a:t>10/3/2019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118D86-E99C-46FE-8AE1-9F6B43E84DF3}"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CEB8853-6F90-4F52-AA82-1A6FF12B7906}" type="datetimeFigureOut">
              <a:rPr lang="en-US" smtClean="0"/>
              <a:pPr/>
              <a:t>10/3/2019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118D86-E99C-46FE-8AE1-9F6B43E84DF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CEB8853-6F90-4F52-AA82-1A6FF12B7906}" type="datetimeFigureOut">
              <a:rPr lang="en-US" smtClean="0"/>
              <a:pPr/>
              <a:t>10/3/2019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118D86-E99C-46FE-8AE1-9F6B43E84DF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CEB8853-6F90-4F52-AA82-1A6FF12B7906}" type="datetimeFigureOut">
              <a:rPr lang="en-US" smtClean="0"/>
              <a:pPr/>
              <a:t>10/3/2019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118D86-E99C-46FE-8AE1-9F6B43E84DF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CEB8853-6F90-4F52-AA82-1A6FF12B7906}" type="datetimeFigureOut">
              <a:rPr lang="en-US" smtClean="0"/>
              <a:pPr/>
              <a:t>10/3/2019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118D86-E99C-46FE-8AE1-9F6B43E84DF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CEB8853-6F90-4F52-AA82-1A6FF12B7906}" type="datetimeFigureOut">
              <a:rPr lang="en-US" smtClean="0"/>
              <a:pPr/>
              <a:t>10/3/2019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118D86-E99C-46FE-8AE1-9F6B43E84DF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CEB8853-6F90-4F52-AA82-1A6FF12B7906}" type="datetimeFigureOut">
              <a:rPr lang="en-US" smtClean="0"/>
              <a:pPr/>
              <a:t>10/3/2019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118D86-E99C-46FE-8AE1-9F6B43E84DF3}"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EB8853-6F90-4F52-AA82-1A6FF12B7906}" type="datetimeFigureOut">
              <a:rPr lang="en-US" smtClean="0"/>
              <a:pPr/>
              <a:t>10/3/2019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118D86-E99C-46FE-8AE1-9F6B43E84DF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PEST MONITORING, SURVEILLANCE AND FORECASTING</a:t>
            </a:r>
          </a:p>
        </p:txBody>
      </p:sp>
      <p:sp>
        <p:nvSpPr>
          <p:cNvPr id="3" name="Content Placeholder 2"/>
          <p:cNvSpPr>
            <a:spLocks noGrp="1"/>
          </p:cNvSpPr>
          <p:nvPr>
            <p:ph idx="1"/>
          </p:nvPr>
        </p:nvSpPr>
        <p:spPr/>
        <p:txBody>
          <a:bodyPr>
            <a:normAutofit lnSpcReduction="10000"/>
          </a:bodyPr>
          <a:lstStyle/>
          <a:p>
            <a:r>
              <a:rPr lang="en-US" dirty="0"/>
              <a:t>Pest monitoring</a:t>
            </a:r>
          </a:p>
          <a:p>
            <a:pPr>
              <a:buNone/>
            </a:pPr>
            <a:r>
              <a:rPr lang="en-US" dirty="0"/>
              <a:t>	Monitoring </a:t>
            </a:r>
            <a:r>
              <a:rPr lang="en-US" dirty="0" err="1"/>
              <a:t>phytophagous</a:t>
            </a:r>
            <a:r>
              <a:rPr lang="en-US" dirty="0"/>
              <a:t> insects and their NEs is a fundamental tool in IPM-for taking management decision</a:t>
            </a:r>
          </a:p>
          <a:p>
            <a:pPr>
              <a:buFont typeface="Wingdings" pitchFamily="2" charset="2"/>
              <a:buChar char="Ø"/>
            </a:pPr>
            <a:r>
              <a:rPr lang="en-US" dirty="0"/>
              <a:t> Estimation of changes in insect distribution and abundance</a:t>
            </a:r>
          </a:p>
          <a:p>
            <a:pPr>
              <a:buFont typeface="Wingdings" pitchFamily="2" charset="2"/>
              <a:buChar char="Ø"/>
            </a:pPr>
            <a:r>
              <a:rPr lang="en-US" dirty="0"/>
              <a:t>Information about insects, life history</a:t>
            </a:r>
          </a:p>
          <a:p>
            <a:pPr>
              <a:buFont typeface="Wingdings" pitchFamily="2" charset="2"/>
              <a:buChar char="Ø"/>
            </a:pPr>
            <a:r>
              <a:rPr lang="en-US" dirty="0"/>
              <a:t>Influence of biotic and abiotic factors on pest population.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Stages of sampling cont.</a:t>
            </a:r>
          </a:p>
        </p:txBody>
      </p:sp>
      <p:sp>
        <p:nvSpPr>
          <p:cNvPr id="3" name="Content Placeholder 2"/>
          <p:cNvSpPr>
            <a:spLocks noGrp="1"/>
          </p:cNvSpPr>
          <p:nvPr>
            <p:ph idx="1"/>
          </p:nvPr>
        </p:nvSpPr>
        <p:spPr/>
        <p:txBody>
          <a:bodyPr>
            <a:normAutofit fontScale="85000" lnSpcReduction="10000"/>
          </a:bodyPr>
          <a:lstStyle/>
          <a:p>
            <a:r>
              <a:rPr lang="en-US" dirty="0"/>
              <a:t>Decision making</a:t>
            </a:r>
          </a:p>
          <a:p>
            <a:pPr marL="571500" indent="-571500">
              <a:buFont typeface="+mj-lt"/>
              <a:buAutoNum type="romanLcPeriod"/>
            </a:pPr>
            <a:r>
              <a:rPr lang="en-US" dirty="0"/>
              <a:t>Population or damage assessed from the crop</a:t>
            </a:r>
          </a:p>
          <a:p>
            <a:pPr marL="571500" indent="-571500">
              <a:buFont typeface="+mj-lt"/>
              <a:buAutoNum type="romanLcPeriod"/>
            </a:pPr>
            <a:r>
              <a:rPr lang="en-US" dirty="0"/>
              <a:t>Compared with ETL and EIL</a:t>
            </a:r>
          </a:p>
          <a:p>
            <a:pPr marL="571500" indent="-571500">
              <a:buFont typeface="+mj-lt"/>
              <a:buAutoNum type="romanLcPeriod"/>
            </a:pPr>
            <a:r>
              <a:rPr lang="en-US" dirty="0"/>
              <a:t>When pest level crosses ETL, control measures has to be taken to prevent pest from reaching EIL</a:t>
            </a:r>
          </a:p>
          <a:p>
            <a:pPr marL="571500" indent="-571500"/>
            <a:r>
              <a:rPr lang="en-US" dirty="0"/>
              <a:t>Economic injury level is the lowest pop density that will cause economic damage. Also defined as a critical density where the loss by the pest is equals the cost of control measures.</a:t>
            </a:r>
          </a:p>
          <a:p>
            <a:pPr marL="571500" indent="-571500">
              <a:buNone/>
            </a:pPr>
            <a:r>
              <a:rPr lang="en-US" dirty="0"/>
              <a:t>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ECONOMIC INJURY LEVEL</a:t>
            </a:r>
          </a:p>
        </p:txBody>
      </p:sp>
      <p:sp>
        <p:nvSpPr>
          <p:cNvPr id="3" name="Content Placeholder 2"/>
          <p:cNvSpPr>
            <a:spLocks noGrp="1"/>
          </p:cNvSpPr>
          <p:nvPr>
            <p:ph idx="1"/>
          </p:nvPr>
        </p:nvSpPr>
        <p:spPr/>
        <p:txBody>
          <a:bodyPr>
            <a:normAutofit fontScale="85000" lnSpcReduction="20000"/>
          </a:bodyPr>
          <a:lstStyle/>
          <a:p>
            <a:r>
              <a:rPr lang="en-US" dirty="0"/>
              <a:t>Formula:</a:t>
            </a:r>
          </a:p>
          <a:p>
            <a:pPr>
              <a:buNone/>
            </a:pPr>
            <a:r>
              <a:rPr lang="en-US" dirty="0"/>
              <a:t>EIL= C/ (VIDK),</a:t>
            </a:r>
          </a:p>
          <a:p>
            <a:pPr>
              <a:buNone/>
            </a:pPr>
            <a:r>
              <a:rPr lang="en-US" dirty="0"/>
              <a:t>Where,</a:t>
            </a:r>
          </a:p>
          <a:p>
            <a:pPr>
              <a:buNone/>
            </a:pPr>
            <a:r>
              <a:rPr lang="en-US" dirty="0"/>
              <a:t>EIL=Economic injury level</a:t>
            </a:r>
          </a:p>
          <a:p>
            <a:pPr>
              <a:buNone/>
            </a:pPr>
            <a:r>
              <a:rPr lang="en-US" dirty="0"/>
              <a:t>C=Cost of management activity per unit of production (K/ha)</a:t>
            </a:r>
          </a:p>
          <a:p>
            <a:pPr>
              <a:buNone/>
            </a:pPr>
            <a:r>
              <a:rPr lang="en-US" dirty="0"/>
              <a:t>V=Market value per unit of yield or product (K/ton)</a:t>
            </a:r>
          </a:p>
          <a:p>
            <a:pPr>
              <a:buNone/>
            </a:pPr>
            <a:r>
              <a:rPr lang="en-US" dirty="0"/>
              <a:t>I=Crop injury per insect (per cent defoliation/insect)</a:t>
            </a:r>
          </a:p>
          <a:p>
            <a:pPr>
              <a:buNone/>
            </a:pPr>
            <a:r>
              <a:rPr lang="en-US" dirty="0"/>
              <a:t>D=Damage or yield loss per unit of injury (ton loss/% defoliation)</a:t>
            </a:r>
          </a:p>
          <a:p>
            <a:pPr>
              <a:buNone/>
            </a:pPr>
            <a:r>
              <a:rPr lang="en-US" dirty="0"/>
              <a:t>K=Proportionate reduction in injury from pesticide use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ON EIL</a:t>
            </a:r>
          </a:p>
        </p:txBody>
      </p:sp>
      <p:sp>
        <p:nvSpPr>
          <p:cNvPr id="3" name="Content Placeholder 2"/>
          <p:cNvSpPr>
            <a:spLocks noGrp="1"/>
          </p:cNvSpPr>
          <p:nvPr>
            <p:ph idx="1"/>
          </p:nvPr>
        </p:nvSpPr>
        <p:spPr/>
        <p:txBody>
          <a:bodyPr>
            <a:normAutofit fontScale="92500" lnSpcReduction="20000"/>
          </a:bodyPr>
          <a:lstStyle/>
          <a:p>
            <a:pPr>
              <a:buNone/>
            </a:pPr>
            <a:r>
              <a:rPr lang="en-US" dirty="0"/>
              <a:t>C=Management cost per unit area=K3,000/ha</a:t>
            </a:r>
          </a:p>
          <a:p>
            <a:pPr>
              <a:buNone/>
            </a:pPr>
            <a:r>
              <a:rPr lang="en-US" dirty="0"/>
              <a:t>V=Market value in K/unit product=K1,000/ton</a:t>
            </a:r>
          </a:p>
          <a:p>
            <a:pPr>
              <a:buNone/>
            </a:pPr>
            <a:r>
              <a:rPr lang="en-US" dirty="0"/>
              <a:t>I=Crop injury/pest density=1% defoliation/100 insects</a:t>
            </a:r>
          </a:p>
          <a:p>
            <a:pPr>
              <a:buNone/>
            </a:pPr>
            <a:r>
              <a:rPr lang="en-US" dirty="0"/>
              <a:t>D=Loss caused by unit injury=0.05 ton loss/1% defoliation</a:t>
            </a:r>
          </a:p>
          <a:p>
            <a:pPr>
              <a:buNone/>
            </a:pPr>
            <a:r>
              <a:rPr lang="en-US" dirty="0"/>
              <a:t>K=Proportionate reduction in injury by pesticide application=0.8 (80% control)</a:t>
            </a:r>
          </a:p>
          <a:p>
            <a:pPr>
              <a:buNone/>
            </a:pPr>
            <a:r>
              <a:rPr lang="en-US" dirty="0"/>
              <a:t>EIL= C/(VIDK)=3000/(1000x0.01x0.05x0.8)=7500 insects/ha</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Economic Threshold Level (ETL) or Action Threshold</a:t>
            </a:r>
          </a:p>
        </p:txBody>
      </p:sp>
      <p:sp>
        <p:nvSpPr>
          <p:cNvPr id="3" name="Content Placeholder 2"/>
          <p:cNvSpPr>
            <a:spLocks noGrp="1"/>
          </p:cNvSpPr>
          <p:nvPr>
            <p:ph idx="1"/>
          </p:nvPr>
        </p:nvSpPr>
        <p:spPr/>
        <p:txBody>
          <a:bodyPr/>
          <a:lstStyle/>
          <a:p>
            <a:r>
              <a:rPr lang="en-US" dirty="0"/>
              <a:t>ETL is defined as the pest density at which control measures should be applied to prevent an increasing pest pop from reaching Economic Injury Level (EIL)</a:t>
            </a:r>
          </a:p>
          <a:p>
            <a:r>
              <a:rPr lang="en-US" dirty="0"/>
              <a:t>ETL represents pest density lower than EIL to allow time for initiation of control measures</a:t>
            </a:r>
          </a:p>
          <a:p>
            <a:pPr>
              <a:buNone/>
            </a:pP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FACTORS INFLUENCING ETL AND EIL</a:t>
            </a:r>
          </a:p>
        </p:txBody>
      </p:sp>
      <p:sp>
        <p:nvSpPr>
          <p:cNvPr id="3" name="Content Placeholder 2"/>
          <p:cNvSpPr>
            <a:spLocks noGrp="1"/>
          </p:cNvSpPr>
          <p:nvPr>
            <p:ph idx="1"/>
          </p:nvPr>
        </p:nvSpPr>
        <p:spPr/>
        <p:txBody>
          <a:bodyPr/>
          <a:lstStyle/>
          <a:p>
            <a:r>
              <a:rPr lang="en-US" dirty="0"/>
              <a:t>Three factors</a:t>
            </a:r>
          </a:p>
          <a:p>
            <a:pPr marL="514350" indent="-514350">
              <a:buAutoNum type="alphaUcPeriod"/>
            </a:pPr>
            <a:r>
              <a:rPr lang="en-US" dirty="0"/>
              <a:t>Primary factors</a:t>
            </a:r>
          </a:p>
          <a:p>
            <a:pPr marL="571500" indent="-571500">
              <a:buFont typeface="+mj-lt"/>
              <a:buAutoNum type="romanLcPeriod"/>
            </a:pPr>
            <a:r>
              <a:rPr lang="en-US" dirty="0"/>
              <a:t>Market value of crop-when crop value increases, EIL decreases and vice-versa</a:t>
            </a:r>
          </a:p>
          <a:p>
            <a:pPr marL="571500" indent="-571500">
              <a:buFont typeface="+mj-lt"/>
              <a:buAutoNum type="romanLcPeriod"/>
            </a:pPr>
            <a:r>
              <a:rPr lang="en-US" dirty="0"/>
              <a:t>Management of injury per insect-when management costs increase, EIL also decreases</a:t>
            </a:r>
          </a:p>
          <a:p>
            <a:pPr marL="571500" indent="-571500">
              <a:buNone/>
            </a:pP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FACTORS INFLUENCING ETL AND EIL CONT.</a:t>
            </a:r>
          </a:p>
        </p:txBody>
      </p:sp>
      <p:sp>
        <p:nvSpPr>
          <p:cNvPr id="3" name="Content Placeholder 2"/>
          <p:cNvSpPr>
            <a:spLocks noGrp="1"/>
          </p:cNvSpPr>
          <p:nvPr>
            <p:ph idx="1"/>
          </p:nvPr>
        </p:nvSpPr>
        <p:spPr/>
        <p:txBody>
          <a:bodyPr>
            <a:normAutofit fontScale="92500" lnSpcReduction="20000"/>
          </a:bodyPr>
          <a:lstStyle/>
          <a:p>
            <a:pPr>
              <a:buNone/>
            </a:pPr>
            <a:r>
              <a:rPr lang="en-US" dirty="0"/>
              <a:t>B. Secondary factors</a:t>
            </a:r>
          </a:p>
          <a:p>
            <a:pPr marL="571500" indent="-571500">
              <a:buFont typeface="+mj-lt"/>
              <a:buAutoNum type="romanLcPeriod"/>
            </a:pPr>
            <a:r>
              <a:rPr lang="en-US" dirty="0"/>
              <a:t>Degree of injury per insect</a:t>
            </a:r>
          </a:p>
          <a:p>
            <a:pPr marL="571500" indent="-571500">
              <a:buFont typeface="Wingdings" pitchFamily="2" charset="2"/>
              <a:buChar char="Ø"/>
            </a:pPr>
            <a:r>
              <a:rPr lang="en-US" dirty="0"/>
              <a:t>Insects damaging leaves or reproductive parts have different EIL (lower EIL for reproductive part damages)</a:t>
            </a:r>
          </a:p>
          <a:p>
            <a:pPr marL="571500" indent="-571500">
              <a:buFont typeface="Wingdings" pitchFamily="2" charset="2"/>
              <a:buChar char="Ø"/>
            </a:pPr>
            <a:r>
              <a:rPr lang="en-US" dirty="0"/>
              <a:t>If insects are vectors of disease, EIL is very low even 1 or 2 insects if found-management to be taken</a:t>
            </a:r>
          </a:p>
          <a:p>
            <a:pPr marL="571500" indent="-571500">
              <a:buFont typeface="Wingdings" pitchFamily="2" charset="2"/>
              <a:buChar char="Ø"/>
            </a:pPr>
            <a:r>
              <a:rPr lang="en-US" dirty="0"/>
              <a:t>If insects found on fruits-marketability reduced-EIL very low</a:t>
            </a:r>
          </a:p>
          <a:p>
            <a:pPr marL="571500" indent="-571500">
              <a:buFont typeface="Wingdings" pitchFamily="2" charset="2"/>
              <a:buChar char="Ø"/>
            </a:pP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FACTORS INFLUENCING ETL AND EIL CONT.</a:t>
            </a:r>
          </a:p>
        </p:txBody>
      </p:sp>
      <p:sp>
        <p:nvSpPr>
          <p:cNvPr id="3" name="Content Placeholder 2"/>
          <p:cNvSpPr>
            <a:spLocks noGrp="1"/>
          </p:cNvSpPr>
          <p:nvPr>
            <p:ph idx="1"/>
          </p:nvPr>
        </p:nvSpPr>
        <p:spPr/>
        <p:txBody>
          <a:bodyPr>
            <a:normAutofit fontScale="85000" lnSpcReduction="10000"/>
          </a:bodyPr>
          <a:lstStyle/>
          <a:p>
            <a:pPr>
              <a:buNone/>
            </a:pPr>
            <a:r>
              <a:rPr lang="en-US" dirty="0"/>
              <a:t>ii. Crop susceptibility to injury</a:t>
            </a:r>
          </a:p>
          <a:p>
            <a:pPr algn="just">
              <a:buFont typeface="Wingdings" pitchFamily="2" charset="2"/>
              <a:buChar char="Ø"/>
            </a:pPr>
            <a:r>
              <a:rPr lang="en-US" dirty="0"/>
              <a:t>If crop can tolerate the injury and give good yield, EIL can be fixed at a higher value</a:t>
            </a:r>
          </a:p>
          <a:p>
            <a:pPr algn="just">
              <a:buFont typeface="Wingdings" pitchFamily="2" charset="2"/>
              <a:buChar char="Ø"/>
            </a:pPr>
            <a:r>
              <a:rPr lang="en-US" dirty="0"/>
              <a:t>When crop is older, it can withstand high pest population-EIL can be high.</a:t>
            </a:r>
          </a:p>
          <a:p>
            <a:pPr>
              <a:buNone/>
            </a:pPr>
            <a:endParaRPr lang="en-US" dirty="0"/>
          </a:p>
          <a:p>
            <a:pPr>
              <a:buNone/>
            </a:pPr>
            <a:r>
              <a:rPr lang="en-US" dirty="0"/>
              <a:t>C. Tertiary factors</a:t>
            </a:r>
          </a:p>
          <a:p>
            <a:pPr algn="just">
              <a:buNone/>
            </a:pPr>
            <a:r>
              <a:rPr lang="en-US" dirty="0"/>
              <a:t>	Weather, soil factors, biotic factors and human social environment. These tertiary factors cause change in secondary factors thereby affect the EIL and ETL.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PEST SURVEILLANCE</a:t>
            </a:r>
          </a:p>
        </p:txBody>
      </p:sp>
      <p:sp>
        <p:nvSpPr>
          <p:cNvPr id="3" name="Content Placeholder 2"/>
          <p:cNvSpPr>
            <a:spLocks noGrp="1"/>
          </p:cNvSpPr>
          <p:nvPr>
            <p:ph idx="1"/>
          </p:nvPr>
        </p:nvSpPr>
        <p:spPr/>
        <p:txBody>
          <a:bodyPr>
            <a:normAutofit fontScale="92500" lnSpcReduction="10000"/>
          </a:bodyPr>
          <a:lstStyle/>
          <a:p>
            <a:r>
              <a:rPr lang="en-US" dirty="0"/>
              <a:t>Refers to the constant watch on the population dynamics of pests, its incidence and damage on each crop at fixed intervals to forewarn the farmers to take timely crop protection measures.</a:t>
            </a:r>
          </a:p>
          <a:p>
            <a:r>
              <a:rPr lang="en-US" dirty="0"/>
              <a:t>Three basic components of pest surveillance</a:t>
            </a:r>
          </a:p>
          <a:p>
            <a:pPr marL="571500" indent="-571500">
              <a:buNone/>
            </a:pPr>
            <a:r>
              <a:rPr lang="en-US" dirty="0"/>
              <a:t>Determination of</a:t>
            </a:r>
          </a:p>
          <a:p>
            <a:pPr marL="571500" indent="-571500">
              <a:buFont typeface="+mj-lt"/>
              <a:buAutoNum type="romanLcPeriod"/>
            </a:pPr>
            <a:r>
              <a:rPr lang="en-US" dirty="0"/>
              <a:t> the level of incidence of the pest species</a:t>
            </a:r>
          </a:p>
          <a:p>
            <a:pPr marL="571500" indent="-571500">
              <a:buFont typeface="+mj-lt"/>
              <a:buAutoNum type="romanLcPeriod"/>
            </a:pPr>
            <a:r>
              <a:rPr lang="en-US" dirty="0"/>
              <a:t> the loss caused by the incidence</a:t>
            </a:r>
          </a:p>
          <a:p>
            <a:pPr marL="571500" indent="-571500">
              <a:buFont typeface="+mj-lt"/>
              <a:buAutoNum type="romanLcPeriod"/>
            </a:pPr>
            <a:r>
              <a:rPr lang="en-US" dirty="0"/>
              <a:t> the economic benefits, the control will provide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Objectives of Pest Surveillance</a:t>
            </a:r>
          </a:p>
        </p:txBody>
      </p:sp>
      <p:sp>
        <p:nvSpPr>
          <p:cNvPr id="3" name="Content Placeholder 2"/>
          <p:cNvSpPr>
            <a:spLocks noGrp="1"/>
          </p:cNvSpPr>
          <p:nvPr>
            <p:ph idx="1"/>
          </p:nvPr>
        </p:nvSpPr>
        <p:spPr/>
        <p:txBody>
          <a:bodyPr>
            <a:normAutofit fontScale="92500" lnSpcReduction="10000"/>
          </a:bodyPr>
          <a:lstStyle/>
          <a:p>
            <a:pPr marL="514350" indent="-514350">
              <a:buFont typeface="+mj-lt"/>
              <a:buAutoNum type="arabicPeriod"/>
            </a:pPr>
            <a:r>
              <a:rPr lang="en-US" dirty="0"/>
              <a:t>To know existing and new pest species</a:t>
            </a:r>
          </a:p>
          <a:p>
            <a:pPr marL="514350" indent="-514350">
              <a:buFont typeface="+mj-lt"/>
              <a:buAutoNum type="arabicPeriod"/>
            </a:pPr>
            <a:r>
              <a:rPr lang="en-US" dirty="0"/>
              <a:t>To assess pest population and damage at different growth stage of crop</a:t>
            </a:r>
          </a:p>
          <a:p>
            <a:pPr marL="514350" indent="-514350">
              <a:buFont typeface="+mj-lt"/>
              <a:buAutoNum type="arabicPeriod"/>
            </a:pPr>
            <a:r>
              <a:rPr lang="en-US" dirty="0"/>
              <a:t>To study the influence of weather parameters on pest</a:t>
            </a:r>
          </a:p>
          <a:p>
            <a:pPr marL="514350" indent="-514350">
              <a:buFont typeface="+mj-lt"/>
              <a:buAutoNum type="arabicPeriod"/>
            </a:pPr>
            <a:r>
              <a:rPr lang="en-US" dirty="0"/>
              <a:t>To study changing pest status (minor to major)</a:t>
            </a:r>
          </a:p>
          <a:p>
            <a:pPr marL="514350" indent="-514350">
              <a:buFont typeface="+mj-lt"/>
              <a:buAutoNum type="arabicPeriod"/>
            </a:pPr>
            <a:r>
              <a:rPr lang="en-US" dirty="0"/>
              <a:t>To assess </a:t>
            </a:r>
            <a:r>
              <a:rPr lang="en-US" dirty="0" err="1"/>
              <a:t>Nes</a:t>
            </a:r>
            <a:r>
              <a:rPr lang="en-US" dirty="0"/>
              <a:t> and their influence on pests</a:t>
            </a:r>
          </a:p>
          <a:p>
            <a:pPr marL="514350" indent="-514350">
              <a:buFont typeface="+mj-lt"/>
              <a:buAutoNum type="arabicPeriod"/>
            </a:pPr>
            <a:r>
              <a:rPr lang="en-US" dirty="0"/>
              <a:t>Effect of new cropping pattern and varieties on pest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PEST FORCASTING</a:t>
            </a:r>
          </a:p>
        </p:txBody>
      </p:sp>
      <p:sp>
        <p:nvSpPr>
          <p:cNvPr id="3" name="Content Placeholder 2"/>
          <p:cNvSpPr>
            <a:spLocks noGrp="1"/>
          </p:cNvSpPr>
          <p:nvPr>
            <p:ph idx="1"/>
          </p:nvPr>
        </p:nvSpPr>
        <p:spPr/>
        <p:txBody>
          <a:bodyPr/>
          <a:lstStyle/>
          <a:p>
            <a:r>
              <a:rPr lang="en-US" dirty="0"/>
              <a:t>Forecasting of pest incidence or outbreak based on information obtained from surveillance </a:t>
            </a:r>
          </a:p>
          <a:p>
            <a:r>
              <a:rPr lang="en-US" dirty="0"/>
              <a:t>Uses</a:t>
            </a:r>
          </a:p>
          <a:p>
            <a:pPr marL="571500" indent="-571500">
              <a:buFont typeface="+mj-lt"/>
              <a:buAutoNum type="romanLcPeriod"/>
            </a:pPr>
            <a:r>
              <a:rPr lang="en-US" dirty="0"/>
              <a:t>Predicting pest outbreak which needs control measure</a:t>
            </a:r>
          </a:p>
          <a:p>
            <a:pPr marL="571500" indent="-571500">
              <a:buFont typeface="+mj-lt"/>
              <a:buAutoNum type="romanLcPeriod"/>
            </a:pPr>
            <a:r>
              <a:rPr lang="en-US" dirty="0"/>
              <a:t>Suitable stage at which control measure gives maximum protection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PEST FORCASTING CONT.</a:t>
            </a:r>
          </a:p>
        </p:txBody>
      </p:sp>
      <p:sp>
        <p:nvSpPr>
          <p:cNvPr id="3" name="Content Placeholder 2"/>
          <p:cNvSpPr>
            <a:spLocks noGrp="1"/>
          </p:cNvSpPr>
          <p:nvPr>
            <p:ph idx="1"/>
          </p:nvPr>
        </p:nvSpPr>
        <p:spPr/>
        <p:txBody>
          <a:bodyPr/>
          <a:lstStyle/>
          <a:p>
            <a:r>
              <a:rPr lang="en-US" dirty="0"/>
              <a:t>Two types of forecasting</a:t>
            </a:r>
          </a:p>
          <a:p>
            <a:pPr marL="514350" indent="-514350">
              <a:buFont typeface="+mj-lt"/>
              <a:buAutoNum type="arabicPeriod"/>
            </a:pPr>
            <a:r>
              <a:rPr lang="en-US" dirty="0"/>
              <a:t>Short term forecasting-based on 1 or 2 seasons</a:t>
            </a:r>
          </a:p>
          <a:p>
            <a:pPr marL="514350" indent="-514350">
              <a:buFont typeface="+mj-lt"/>
              <a:buAutoNum type="arabicPeriod"/>
            </a:pPr>
            <a:r>
              <a:rPr lang="en-US" dirty="0"/>
              <a:t>Long term forecasting-based on effect of weather parameters on pest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SURVEY</a:t>
            </a:r>
          </a:p>
        </p:txBody>
      </p:sp>
      <p:sp>
        <p:nvSpPr>
          <p:cNvPr id="3" name="Content Placeholder 2"/>
          <p:cNvSpPr>
            <a:spLocks noGrp="1"/>
          </p:cNvSpPr>
          <p:nvPr>
            <p:ph idx="1"/>
          </p:nvPr>
        </p:nvSpPr>
        <p:spPr/>
        <p:txBody>
          <a:bodyPr>
            <a:normAutofit fontScale="92500" lnSpcReduction="20000"/>
          </a:bodyPr>
          <a:lstStyle/>
          <a:p>
            <a:r>
              <a:rPr lang="en-US" dirty="0"/>
              <a:t>Surveys are conducted to study the abundance of a pest species</a:t>
            </a:r>
          </a:p>
          <a:p>
            <a:r>
              <a:rPr lang="en-US" dirty="0"/>
              <a:t>Types of Surveys</a:t>
            </a:r>
          </a:p>
          <a:p>
            <a:pPr marL="514350" indent="-514350">
              <a:buFont typeface="+mj-lt"/>
              <a:buAutoNum type="arabicPeriod"/>
            </a:pPr>
            <a:r>
              <a:rPr lang="en-US" dirty="0"/>
              <a:t>Roving survey (Extensive)-Assessment of pest pop/damage from randomly selected spots representing larger area</a:t>
            </a:r>
          </a:p>
          <a:p>
            <a:pPr marL="514350" indent="-514350">
              <a:buFont typeface="+mj-lt"/>
              <a:buAutoNum type="arabicPeriod"/>
            </a:pPr>
            <a:r>
              <a:rPr lang="en-US" dirty="0"/>
              <a:t>Fixed plot survey (Intensive)-Assessment of pest pop/damage from a fixed plot selected in a field.</a:t>
            </a:r>
          </a:p>
          <a:p>
            <a:pPr marL="514350" indent="-514350">
              <a:buNone/>
            </a:pPr>
            <a:r>
              <a:rPr lang="en-US" dirty="0"/>
              <a:t>Qualitative survey-Useful for detection of pest</a:t>
            </a:r>
          </a:p>
          <a:p>
            <a:pPr marL="514350" indent="-514350">
              <a:buNone/>
            </a:pPr>
            <a:r>
              <a:rPr lang="en-US" dirty="0"/>
              <a:t>Quantitative survey-Useful for enumeration of pest</a:t>
            </a:r>
          </a:p>
          <a:p>
            <a:pPr marL="514350" indent="-514350">
              <a:buNone/>
            </a:pP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SAMPLING TECHNIQUES</a:t>
            </a:r>
          </a:p>
        </p:txBody>
      </p:sp>
      <p:sp>
        <p:nvSpPr>
          <p:cNvPr id="3" name="Content Placeholder 2"/>
          <p:cNvSpPr>
            <a:spLocks noGrp="1"/>
          </p:cNvSpPr>
          <p:nvPr>
            <p:ph idx="1"/>
          </p:nvPr>
        </p:nvSpPr>
        <p:spPr/>
        <p:txBody>
          <a:bodyPr/>
          <a:lstStyle/>
          <a:p>
            <a:r>
              <a:rPr lang="en-US" dirty="0"/>
              <a:t>Absolute sampling-to count all the pests occurring in a plot</a:t>
            </a:r>
          </a:p>
          <a:p>
            <a:r>
              <a:rPr lang="en-US" dirty="0"/>
              <a:t>Relative sampling-to measure pest in terms of some values which can be compared over time and space e.g. light trap catch, pheromone trap</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METHODS OF SAMPLING</a:t>
            </a:r>
          </a:p>
        </p:txBody>
      </p:sp>
      <p:sp>
        <p:nvSpPr>
          <p:cNvPr id="3" name="Content Placeholder 2"/>
          <p:cNvSpPr>
            <a:spLocks noGrp="1"/>
          </p:cNvSpPr>
          <p:nvPr>
            <p:ph idx="1"/>
          </p:nvPr>
        </p:nvSpPr>
        <p:spPr/>
        <p:txBody>
          <a:bodyPr>
            <a:normAutofit fontScale="85000" lnSpcReduction="20000"/>
          </a:bodyPr>
          <a:lstStyle/>
          <a:p>
            <a:pPr marL="514350" indent="-514350">
              <a:buFont typeface="+mj-lt"/>
              <a:buAutoNum type="alphaLcPeriod"/>
            </a:pPr>
            <a:r>
              <a:rPr lang="en-US" i="1" dirty="0"/>
              <a:t>In situ</a:t>
            </a:r>
            <a:r>
              <a:rPr lang="en-US" dirty="0"/>
              <a:t> counts-visual observation on number of insects on plant canopy (either entire plot or randomly selected plot)</a:t>
            </a:r>
          </a:p>
          <a:p>
            <a:pPr marL="514350" indent="-514350">
              <a:buFont typeface="+mj-lt"/>
              <a:buAutoNum type="alphaLcPeriod"/>
            </a:pPr>
            <a:r>
              <a:rPr lang="en-US" dirty="0"/>
              <a:t>Knock down (sudden trap)-collecting insects from an area by removing from crop and counting (jarring)</a:t>
            </a:r>
          </a:p>
          <a:p>
            <a:pPr marL="514350" indent="-514350">
              <a:buFont typeface="+mj-lt"/>
              <a:buAutoNum type="alphaLcPeriod"/>
            </a:pPr>
            <a:r>
              <a:rPr lang="en-US" dirty="0"/>
              <a:t>Netting-use of sweep net for leafhoppers, </a:t>
            </a:r>
            <a:r>
              <a:rPr lang="en-US" dirty="0" err="1"/>
              <a:t>odonates</a:t>
            </a:r>
            <a:r>
              <a:rPr lang="en-US" dirty="0"/>
              <a:t>, grasshoppers</a:t>
            </a:r>
          </a:p>
          <a:p>
            <a:pPr marL="514350" indent="-514350">
              <a:buFont typeface="+mj-lt"/>
              <a:buAutoNum type="alphaLcPeriod"/>
            </a:pPr>
            <a:r>
              <a:rPr lang="en-US" dirty="0"/>
              <a:t>Trapping- light trap for phototropic insects</a:t>
            </a:r>
          </a:p>
          <a:p>
            <a:pPr marL="514350" indent="-514350">
              <a:buNone/>
            </a:pPr>
            <a:r>
              <a:rPr lang="en-US" dirty="0"/>
              <a:t>			-Pitfall trap for crawling insects</a:t>
            </a:r>
          </a:p>
          <a:p>
            <a:pPr marL="514350" indent="-514350">
              <a:buNone/>
            </a:pPr>
            <a:r>
              <a:rPr lang="en-US" dirty="0"/>
              <a:t>			-Pheromone trap for species specific</a:t>
            </a:r>
          </a:p>
          <a:p>
            <a:pPr marL="514350" indent="-514350">
              <a:buNone/>
            </a:pPr>
            <a:r>
              <a:rPr lang="en-US" dirty="0"/>
              <a:t>			-Bait trap-Cutworms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STAGE OF SAMPLING</a:t>
            </a:r>
            <a:endParaRPr lang="en-US" dirty="0"/>
          </a:p>
        </p:txBody>
      </p:sp>
      <p:sp>
        <p:nvSpPr>
          <p:cNvPr id="3" name="Content Placeholder 2"/>
          <p:cNvSpPr>
            <a:spLocks noGrp="1"/>
          </p:cNvSpPr>
          <p:nvPr>
            <p:ph idx="1"/>
          </p:nvPr>
        </p:nvSpPr>
        <p:spPr/>
        <p:txBody>
          <a:bodyPr/>
          <a:lstStyle/>
          <a:p>
            <a:r>
              <a:rPr lang="en-US" dirty="0"/>
              <a:t>Stage of sampling</a:t>
            </a:r>
          </a:p>
          <a:p>
            <a:pPr>
              <a:buFont typeface="Wingdings" pitchFamily="2" charset="2"/>
              <a:buChar char="Ø"/>
            </a:pPr>
            <a:r>
              <a:rPr lang="en-US" dirty="0"/>
              <a:t>Usually most injurious stage counted</a:t>
            </a:r>
          </a:p>
          <a:p>
            <a:pPr>
              <a:buFont typeface="Wingdings" pitchFamily="2" charset="2"/>
              <a:buChar char="Ø"/>
            </a:pPr>
            <a:r>
              <a:rPr lang="en-US" dirty="0"/>
              <a:t>Sometimes egg masses counted-</a:t>
            </a:r>
          </a:p>
          <a:p>
            <a:pPr>
              <a:buFont typeface="Wingdings" pitchFamily="2" charset="2"/>
              <a:buChar char="Ø"/>
            </a:pPr>
            <a:r>
              <a:rPr lang="en-US" dirty="0"/>
              <a:t>Hoppers-nymphs and adult counted</a:t>
            </a:r>
          </a:p>
          <a:p>
            <a:r>
              <a:rPr lang="en-US" dirty="0"/>
              <a:t>Sample size</a:t>
            </a:r>
          </a:p>
          <a:p>
            <a:pPr>
              <a:buNone/>
            </a:pPr>
            <a:r>
              <a:rPr lang="en-US" dirty="0"/>
              <a:t>	Differs with nature of pest and crop</a:t>
            </a:r>
          </a:p>
          <a:p>
            <a:pPr>
              <a:buNone/>
            </a:pP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99</TotalTime>
  <Words>761</Words>
  <Application>Microsoft Office PowerPoint</Application>
  <PresentationFormat>On-screen Show (4:3)</PresentationFormat>
  <Paragraphs>99</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PEST MONITORING, SURVEILLANCE AND FORECASTING</vt:lpstr>
      <vt:lpstr>PEST SURVEILLANCE</vt:lpstr>
      <vt:lpstr>Objectives of Pest Surveillance</vt:lpstr>
      <vt:lpstr>PEST FORCASTING</vt:lpstr>
      <vt:lpstr>PEST FORCASTING CONT.</vt:lpstr>
      <vt:lpstr>SURVEY</vt:lpstr>
      <vt:lpstr>SAMPLING TECHNIQUES</vt:lpstr>
      <vt:lpstr>METHODS OF SAMPLING</vt:lpstr>
      <vt:lpstr>STAGE OF SAMPLING</vt:lpstr>
      <vt:lpstr>Stages of sampling cont.</vt:lpstr>
      <vt:lpstr>ECONOMIC INJURY LEVEL</vt:lpstr>
      <vt:lpstr>EXAMPLE ON EIL</vt:lpstr>
      <vt:lpstr>Economic Threshold Level (ETL) or Action Threshold</vt:lpstr>
      <vt:lpstr>FACTORS INFLUENCING ETL AND EIL</vt:lpstr>
      <vt:lpstr>FACTORS INFLUENCING ETL AND EIL CONT.</vt:lpstr>
      <vt:lpstr>FACTORS INFLUENCING ETL AND EIL CONT.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PEST MONITORING, SURVEILLANCE AND FORECASTING</dc:title>
  <dc:creator> </dc:creator>
  <cp:lastModifiedBy>Deuel Chanzi</cp:lastModifiedBy>
  <cp:revision>16</cp:revision>
  <dcterms:created xsi:type="dcterms:W3CDTF">2013-07-14T14:17:55Z</dcterms:created>
  <dcterms:modified xsi:type="dcterms:W3CDTF">2019-10-03T07:13:39Z</dcterms:modified>
</cp:coreProperties>
</file>