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55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93ACC-7D6D-4556-90D9-8E4148B680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8ADF2D-9E0D-44C3-B3E2-C118029D5B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D29CE3-2723-4F5B-9980-A6EE654CC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BE53C-291D-4795-8965-9473796D0276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AE6D30-331B-45D9-8582-1035E5684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61DBF7-2086-4202-8ED8-9E8921055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0B1CC-F3A3-41B9-9B05-4414224E8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168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B33EF-C48D-44BA-82C5-FA6F41E61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A21F3D-76C2-43D7-B4A9-0DDDAE2937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5818D8-4FFD-45FC-9577-113544FC2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BE53C-291D-4795-8965-9473796D0276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ACF90D-0B01-4BBC-A1DC-72D30509F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8E1AF7-715C-4AED-A231-D01DE0F84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0B1CC-F3A3-41B9-9B05-4414224E8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674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9D785EE-58AE-47B8-844D-492FB3FB71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6AF455-3E49-4210-8A73-CA0FF95F1D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9BE5E8-BC8A-4DAE-B2AF-D74928BB5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BE53C-291D-4795-8965-9473796D0276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9665A0-7B7F-480B-B569-F21308360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6AF068-848F-4908-8F7F-851A8F09B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0B1CC-F3A3-41B9-9B05-4414224E8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528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E4CC2D-797A-4D45-81E9-CBCAC2982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5FF525-1F33-4A79-9B3B-E15B9C1E63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857699-3D00-4D75-A4F2-75C21ED07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BE53C-291D-4795-8965-9473796D0276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92C786-5A6F-4DA8-8722-EC1592C40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3D3C22-BC24-4D1B-87B1-77F066AB7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0B1CC-F3A3-41B9-9B05-4414224E8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892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8DEAC-6327-4DF3-917F-53D0341C8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E410FA-B589-416F-993F-995BCD76E8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A9F252-AD5D-4653-8C40-260ADF94C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BE53C-291D-4795-8965-9473796D0276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57A82A-850F-44DB-BCF5-B04F30568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240D54-A83F-495A-9983-74F1E8DEE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0B1CC-F3A3-41B9-9B05-4414224E8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470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669FD-9246-43AE-A952-A960EBF1A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C01764-DECF-4F86-B48C-24E496E199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C942C6-FE65-4EC8-AE7E-9C0A4DFEEB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6D7136-1200-48FD-A50B-921E51E93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BE53C-291D-4795-8965-9473796D0276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EF107F-98D2-4923-9C47-EA62B6727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A88EA2-EC49-4F67-8110-989C6F2F4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0B1CC-F3A3-41B9-9B05-4414224E8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014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728D3-8279-47B3-BA6D-C75ABBF09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673870-36E5-4650-8563-B2DA97470B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073FD9-68A0-4333-A571-A68F1CEB57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047D5B-68AA-48A5-B2E8-1E8D916FFB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35034D-CA92-4731-AEB5-49BF4D053F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9274EC-677C-4E63-808D-F8F6508C2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BE53C-291D-4795-8965-9473796D0276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74E39A-D06C-430C-A583-BDFA5D9C8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226215-B16A-4294-996B-8E0923DB1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0B1CC-F3A3-41B9-9B05-4414224E8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311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7A096-6751-46BF-B4EB-E16ECD991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963ED3-758C-4309-9E03-E57F1D089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BE53C-291D-4795-8965-9473796D0276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2D1F9C-AEC6-4B6D-BDF0-45FE62FA7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7288-AB7A-4EF5-82F3-A7EE163DD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0B1CC-F3A3-41B9-9B05-4414224E8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480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AF583B-949D-45AB-A173-3F3423C86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BE53C-291D-4795-8965-9473796D0276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288717-E000-4FFA-9584-E24EEA876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77484B-196C-4653-B780-EEC6FBC02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0B1CC-F3A3-41B9-9B05-4414224E8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372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93007-8508-43B0-9DAB-944DEA04E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AD51B9-5B70-4841-B326-92C5724646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C69676-D051-44EA-8CA3-CA2FE10B80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84DC09-42DE-4D8F-B991-761AF48F7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BE53C-291D-4795-8965-9473796D0276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55CAD6-1613-4398-B192-AD7F83BBC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9BDB5E-C4A5-4CF0-9955-3700AFA10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0B1CC-F3A3-41B9-9B05-4414224E8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70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94884-A7C7-4C96-AB3C-30779722D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63B94C-0630-4ACB-A3DA-F3621DBC3C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194D0B-1E0C-416E-A56A-6CB174C8FA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E7FA34-A3CB-4A83-B0B0-30E80ABF9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BE53C-291D-4795-8965-9473796D0276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51A447-032A-455D-ABAB-86B552ACF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F843E6-5FF5-4D20-9FED-0921D3477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0B1CC-F3A3-41B9-9B05-4414224E8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04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2B5D3F4-FCD2-4C94-BF13-F4A711CB8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35EEDF-C3FB-4832-A3CB-C2FDA8993F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94DE07-8EF1-41B6-B2C3-B5BA0A42A7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ABE53C-291D-4795-8965-9473796D0276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66A755-41CC-42A8-9357-6ED9B4C0C8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A7BF17-2EC2-42F1-A045-DE72FA98E9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60B1CC-F3A3-41B9-9B05-4414224E8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490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9280207-F663-4727-9576-BBA28A9E73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b="1" dirty="0"/>
              <a:t>The t-test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275849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F713F57-C324-4DA0-98F0-0B700B81BAB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579549"/>
                <a:ext cx="10515600" cy="5597414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µ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µ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µ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≠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µ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</a:p>
              <a:p>
                <a:r>
                  <a:rPr lang="el-GR" dirty="0"/>
                  <a:t>α</a:t>
                </a:r>
                <a:r>
                  <a:rPr lang="en-US" dirty="0"/>
                  <a:t> = 0.05</a:t>
                </a:r>
              </a:p>
              <a:p>
                <a:r>
                  <a:rPr lang="en-US" dirty="0"/>
                  <a:t>Critical value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05</m:t>
                        </m:r>
                      </m:sub>
                    </m:sSub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16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16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 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05</m:t>
                        </m:r>
                      </m:sub>
                    </m:sSub>
                  </m:oMath>
                </a14:m>
                <a:r>
                  <a:rPr lang="en-US" dirty="0"/>
                  <a:t> =</a:t>
                </a:r>
                <a:r>
                  <a:rPr lang="en-US" u="sng" dirty="0"/>
                  <a:t>2.042</a:t>
                </a:r>
              </a:p>
              <a:p>
                <a:r>
                  <a:rPr lang="en-US" dirty="0"/>
                  <a:t>T test statistic: </a:t>
                </a:r>
              </a:p>
              <a:p>
                <a:endParaRPr lang="en-US" b="0" i="1" dirty="0">
                  <a:latin typeface="Cambria Math" panose="02040503050406030204" pitchFamily="18" charset="0"/>
                </a:endParaRPr>
              </a:p>
              <a:p>
                <a:endParaRPr lang="en-US" i="1" dirty="0">
                  <a:latin typeface="Cambria Math" panose="02040503050406030204" pitchFamily="18" charset="0"/>
                </a:endParaRPr>
              </a:p>
              <a:p>
                <a:endParaRPr lang="en-US" i="1" dirty="0">
                  <a:latin typeface="Cambria Math" panose="02040503050406030204" pitchFamily="18" charset="0"/>
                </a:endParaRP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F713F57-C324-4DA0-98F0-0B700B81BAB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79549"/>
                <a:ext cx="10515600" cy="5597414"/>
              </a:xfrm>
              <a:blipFill>
                <a:blip r:embed="rId2"/>
                <a:stretch>
                  <a:fillRect l="-1043" t="-17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2926C934-F8DB-4AC9-9D67-62A4C93F02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1464" y="2986489"/>
            <a:ext cx="2254474" cy="1920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0636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7F81ACE-9AF6-420A-BDD8-9FB4850ADD4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056068"/>
                <a:ext cx="10515600" cy="5069380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|15.38 −15.68|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√(</m:t>
                        </m:r>
                        <m:f>
                          <m:fPr>
                            <m:ctrlP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0.097</m:t>
                            </m:r>
                          </m:num>
                          <m:den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16</m:t>
                            </m:r>
                          </m:den>
                        </m:f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0.165</m:t>
                            </m:r>
                          </m:num>
                          <m:den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16</m:t>
                            </m:r>
                          </m:den>
                        </m:f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n-US" sz="4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4400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40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0.3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0.13</m:t>
                        </m:r>
                      </m:den>
                    </m:f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US" sz="4000" u="sng" dirty="0"/>
                  <a:t>2.3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Test statistic &gt; Critical value</a:t>
                </a:r>
              </a:p>
              <a:p>
                <a:r>
                  <a:rPr lang="en-US" dirty="0"/>
                  <a:t>Conclude (Based 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 and statistical significance)</a:t>
                </a: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7F81ACE-9AF6-420A-BDD8-9FB4850ADD4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056068"/>
                <a:ext cx="10515600" cy="5069380"/>
              </a:xfrm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921918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5D909-BB72-4831-AC32-76CB1BAC7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3821"/>
          </a:xfrm>
        </p:spPr>
        <p:txBody>
          <a:bodyPr>
            <a:normAutofit/>
          </a:bodyPr>
          <a:lstStyle/>
          <a:p>
            <a:r>
              <a:rPr lang="en-US" sz="3200" b="1" dirty="0"/>
              <a:t>Assumptions of the t-test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B0581F-0777-45AE-B637-5A9232C13A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8039"/>
            <a:ext cx="10515600" cy="4798924"/>
          </a:xfrm>
        </p:spPr>
        <p:txBody>
          <a:bodyPr/>
          <a:lstStyle/>
          <a:p>
            <a:r>
              <a:rPr lang="en-US" dirty="0"/>
              <a:t>Normal distribution</a:t>
            </a:r>
          </a:p>
          <a:p>
            <a:r>
              <a:rPr lang="en-US" dirty="0"/>
              <a:t>Similar variance in samples</a:t>
            </a:r>
          </a:p>
          <a:p>
            <a:r>
              <a:rPr lang="en-US" dirty="0"/>
              <a:t>Same sample size </a:t>
            </a:r>
          </a:p>
          <a:p>
            <a:r>
              <a:rPr lang="en-US" dirty="0"/>
              <a:t>Generally n&lt;30</a:t>
            </a:r>
          </a:p>
        </p:txBody>
      </p:sp>
    </p:spTree>
    <p:extLst>
      <p:ext uri="{BB962C8B-B14F-4D97-AF65-F5344CB8AC3E}">
        <p14:creationId xmlns:p14="http://schemas.microsoft.com/office/powerpoint/2010/main" val="1592025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7958C-278D-4D98-8B48-4446A4F4A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Concerns??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4FB5FE-9A5B-408E-AA16-F82D474C24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/>
              <a:t>What is the main use of the </a:t>
            </a:r>
            <a:r>
              <a:rPr lang="en-US" altLang="en-US" sz="2800" i="1" dirty="0"/>
              <a:t>t</a:t>
            </a:r>
            <a:r>
              <a:rPr lang="en-US" altLang="en-US" sz="2800" dirty="0"/>
              <a:t>-test?</a:t>
            </a:r>
          </a:p>
          <a:p>
            <a:r>
              <a:rPr lang="en-US" altLang="en-US" sz="2800" dirty="0"/>
              <a:t>How is the distribution of </a:t>
            </a:r>
            <a:r>
              <a:rPr lang="en-US" altLang="en-US" sz="2800" i="1" dirty="0"/>
              <a:t>t</a:t>
            </a:r>
            <a:r>
              <a:rPr lang="en-US" altLang="en-US" sz="2800" dirty="0"/>
              <a:t> related to the unit normal?</a:t>
            </a:r>
          </a:p>
          <a:p>
            <a:r>
              <a:rPr lang="en-US" altLang="en-US" sz="2800" dirty="0"/>
              <a:t>When would we use a t-test instead of a z-test? </a:t>
            </a:r>
          </a:p>
          <a:p>
            <a:r>
              <a:rPr lang="en-US" altLang="en-US" sz="2800" dirty="0"/>
              <a:t>What are the types?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</a:p>
          <a:p>
            <a:endParaRPr lang="en-US" alt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9053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2FC71-9606-4708-827E-D3114FAAE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Use?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1AB870-290B-4F3B-B0E0-57E5758A3A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The </a:t>
            </a:r>
            <a:r>
              <a:rPr lang="en-US" altLang="en-US" i="1" dirty="0"/>
              <a:t>t</a:t>
            </a:r>
            <a:r>
              <a:rPr lang="en-US" altLang="en-US" dirty="0"/>
              <a:t>-test is used to test hypotheses about means </a:t>
            </a:r>
          </a:p>
          <a:p>
            <a:r>
              <a:rPr lang="en-US" altLang="en-US" dirty="0"/>
              <a:t>when the population variance is unknown (the usual case).</a:t>
            </a:r>
          </a:p>
          <a:p>
            <a:r>
              <a:rPr lang="en-US" altLang="en-US" dirty="0"/>
              <a:t>Usually when n&lt; 30 (some literature may differ)</a:t>
            </a:r>
          </a:p>
          <a:p>
            <a:r>
              <a:rPr lang="en-US" altLang="en-US" dirty="0"/>
              <a:t>  Closely related to 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167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8E1BE-2B99-4A40-9B20-0694D8A29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t-test?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9F9948-F4B7-4DEF-B28D-31B73DDBB7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Single sample </a:t>
            </a:r>
          </a:p>
          <a:p>
            <a:r>
              <a:rPr lang="en-US" altLang="en-US" dirty="0"/>
              <a:t>Two sample (Independent samples or Dependent samples).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875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AF3572-82C1-4D5E-BB33-EC97DD5ABE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/>
          <a:lstStyle/>
          <a:p>
            <a:r>
              <a:rPr lang="en-US" altLang="en-US" sz="2800" dirty="0"/>
              <a:t>Single sample </a:t>
            </a:r>
            <a:r>
              <a:rPr lang="en-US" altLang="en-US" sz="2800" i="1" dirty="0"/>
              <a:t>t</a:t>
            </a:r>
            <a:r>
              <a:rPr lang="en-US" altLang="en-US" sz="2800" dirty="0"/>
              <a:t> – we have only 1 group; want to test against a hypothetical mean.</a:t>
            </a:r>
          </a:p>
          <a:p>
            <a:r>
              <a:rPr lang="en-US" altLang="en-US" sz="2800" dirty="0"/>
              <a:t>Independent samples </a:t>
            </a:r>
            <a:r>
              <a:rPr lang="en-US" altLang="en-US" sz="2800" i="1" dirty="0"/>
              <a:t>t</a:t>
            </a:r>
            <a:r>
              <a:rPr lang="en-US" altLang="en-US" sz="2800" dirty="0"/>
              <a:t> – we have 2 means, 2 groups; no relation between groups, e.g., people randomly assigned to a single group.</a:t>
            </a:r>
          </a:p>
          <a:p>
            <a:r>
              <a:rPr lang="en-US" altLang="en-US" sz="2800" dirty="0"/>
              <a:t>Dependent </a:t>
            </a:r>
            <a:r>
              <a:rPr lang="en-US" altLang="en-US" sz="2800" i="1" dirty="0"/>
              <a:t>t</a:t>
            </a:r>
            <a:r>
              <a:rPr lang="en-US" altLang="en-US" sz="2800" dirty="0"/>
              <a:t> – we have two means.  Either same people in both groups, or of some relation.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505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1BE42-6F87-458B-8B75-5BB3CEEAB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 sample t-test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8DCB708-5B75-4637-A6AA-74E7137A488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Example: population mean (µ = 10), sample size n = 25, x̅ = 11,  sample standard deviation s = 5. Compute single sample t-test.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: µ = 10;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: µ ≠ 10</a:t>
                </a:r>
              </a:p>
              <a:p>
                <a:r>
                  <a:rPr lang="el-GR" dirty="0"/>
                  <a:t>α</a:t>
                </a:r>
                <a:r>
                  <a:rPr lang="en-US" dirty="0"/>
                  <a:t> = 0.05</a:t>
                </a:r>
              </a:p>
              <a:p>
                <a:r>
                  <a:rPr lang="en-US" dirty="0"/>
                  <a:t>Critical value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05</m:t>
                        </m:r>
                      </m:sub>
                    </m:sSub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24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05</m:t>
                        </m:r>
                      </m:sub>
                    </m:sSub>
                  </m:oMath>
                </a14:m>
                <a:r>
                  <a:rPr lang="en-US" dirty="0"/>
                  <a:t> = 2.064</a:t>
                </a:r>
              </a:p>
              <a:p>
                <a:r>
                  <a:rPr lang="en-US" dirty="0"/>
                  <a:t>Test statistic = x̅ - µ / (s/√n) = 11 – 10 / (5/√25)  = 1</a:t>
                </a:r>
              </a:p>
              <a:p>
                <a:r>
                  <a:rPr lang="en-US" dirty="0"/>
                  <a:t>1 &lt; 2.064</a:t>
                </a:r>
              </a:p>
              <a:p>
                <a:r>
                  <a:rPr lang="en-US" dirty="0"/>
                  <a:t>What does this mean? We fail to reject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? No significance??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8DCB708-5B75-4637-A6AA-74E7137A488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13274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52F5D-96D5-46FE-8244-7F524D93C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Two-sample t-test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576D33-AD0E-4132-BC62-E6AC99DEE6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Most studies have at least 2 groups (Experimental treatment vs. Control)</a:t>
            </a:r>
          </a:p>
          <a:p>
            <a:r>
              <a:rPr lang="en-US" altLang="en-US" dirty="0"/>
              <a:t>If we want to know diff in population means, best guess is diff in sample means. Is this enough?</a:t>
            </a:r>
          </a:p>
          <a:p>
            <a:r>
              <a:rPr lang="en-US" altLang="en-US" dirty="0"/>
              <a:t>Imagine you have 2 fields of maize that you want to compare. You get samples from each and want to determine if there is a difference in yield. </a:t>
            </a:r>
          </a:p>
          <a:p>
            <a:r>
              <a:rPr lang="en-US" altLang="en-US" dirty="0"/>
              <a:t>Statistical significance will depend not only on the means of each sample but also the variance (distribution) of samples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449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CD1E45F-021E-4B0C-BC05-1F6CCC9C6C6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592428"/>
                <a:ext cx="10515600" cy="5584535"/>
              </a:xfrm>
            </p:spPr>
            <p:txBody>
              <a:bodyPr/>
              <a:lstStyle/>
              <a:p>
                <a:r>
                  <a:rPr lang="en-US" dirty="0"/>
                  <a:t>To get the t-value test statistic, we look for:</a:t>
                </a:r>
              </a:p>
              <a:p>
                <a:r>
                  <a:rPr lang="en-US" b="0" dirty="0"/>
                  <a:t>T value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𝑑𝑖𝑓𝑓𝑒𝑟𝑒𝑛𝑐𝑒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𝑏𝑒𝑡𝑤𝑒𝑒𝑛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𝑔𝑟𝑜𝑢𝑝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𝑚𝑒𝑎𝑛𝑠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𝑣𝑎𝑟𝑖𝑎𝑏𝑖𝑙𝑖𝑡𝑦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𝑜𝑓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𝑔𝑟𝑜𝑢𝑝𝑠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b="0" dirty="0"/>
              </a:p>
              <a:p>
                <a:endParaRPr lang="en-US" dirty="0"/>
              </a:p>
              <a:p>
                <a:r>
                  <a:rPr lang="en-US" b="0" dirty="0"/>
                  <a:t>T</a:t>
                </a:r>
                <a:r>
                  <a:rPr lang="en-US" dirty="0"/>
                  <a:t> value = </a:t>
                </a:r>
                <a:endParaRPr lang="en-US" b="0" dirty="0"/>
              </a:p>
              <a:p>
                <a:endParaRPr lang="en-US" b="0" dirty="0"/>
              </a:p>
              <a:p>
                <a:endParaRPr lang="en-US" dirty="0"/>
              </a:p>
              <a:p>
                <a:endParaRPr lang="en-US" b="0" dirty="0"/>
              </a:p>
              <a:p>
                <a:r>
                  <a:rPr lang="en-US" dirty="0"/>
                  <a:t>An increase in the variance reduces the t value 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CD1E45F-021E-4B0C-BC05-1F6CCC9C6C6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92428"/>
                <a:ext cx="10515600" cy="5584535"/>
              </a:xfrm>
              <a:blipFill>
                <a:blip r:embed="rId2"/>
                <a:stretch>
                  <a:fillRect l="-1043" t="-17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F886CF49-0699-4A22-87AF-1E2C5A5BE5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3137" y="2200878"/>
            <a:ext cx="1984018" cy="1752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73354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4A19D0-1680-4A55-98DF-9FC38118D0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9549"/>
            <a:ext cx="10515600" cy="5597414"/>
          </a:xfrm>
        </p:spPr>
        <p:txBody>
          <a:bodyPr/>
          <a:lstStyle/>
          <a:p>
            <a:r>
              <a:rPr lang="en-US" dirty="0"/>
              <a:t>Back to our example: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Is there a statistical difference between the two groups?</a:t>
            </a:r>
          </a:p>
          <a:p>
            <a:endParaRPr lang="en-US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7062C24F-998C-43C7-BFC9-01690433C0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1728773"/>
              </p:ext>
            </p:extLst>
          </p:nvPr>
        </p:nvGraphicFramePr>
        <p:xfrm>
          <a:off x="1272145" y="1402245"/>
          <a:ext cx="9649136" cy="1881868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603071">
                  <a:extLst>
                    <a:ext uri="{9D8B030D-6E8A-4147-A177-3AD203B41FA5}">
                      <a16:colId xmlns:a16="http://schemas.microsoft.com/office/drawing/2014/main" val="1908368123"/>
                    </a:ext>
                  </a:extLst>
                </a:gridCol>
                <a:gridCol w="603071">
                  <a:extLst>
                    <a:ext uri="{9D8B030D-6E8A-4147-A177-3AD203B41FA5}">
                      <a16:colId xmlns:a16="http://schemas.microsoft.com/office/drawing/2014/main" val="2777054547"/>
                    </a:ext>
                  </a:extLst>
                </a:gridCol>
                <a:gridCol w="603071">
                  <a:extLst>
                    <a:ext uri="{9D8B030D-6E8A-4147-A177-3AD203B41FA5}">
                      <a16:colId xmlns:a16="http://schemas.microsoft.com/office/drawing/2014/main" val="448443418"/>
                    </a:ext>
                  </a:extLst>
                </a:gridCol>
                <a:gridCol w="603071">
                  <a:extLst>
                    <a:ext uri="{9D8B030D-6E8A-4147-A177-3AD203B41FA5}">
                      <a16:colId xmlns:a16="http://schemas.microsoft.com/office/drawing/2014/main" val="3964654487"/>
                    </a:ext>
                  </a:extLst>
                </a:gridCol>
                <a:gridCol w="603071">
                  <a:extLst>
                    <a:ext uri="{9D8B030D-6E8A-4147-A177-3AD203B41FA5}">
                      <a16:colId xmlns:a16="http://schemas.microsoft.com/office/drawing/2014/main" val="2683649124"/>
                    </a:ext>
                  </a:extLst>
                </a:gridCol>
                <a:gridCol w="603071">
                  <a:extLst>
                    <a:ext uri="{9D8B030D-6E8A-4147-A177-3AD203B41FA5}">
                      <a16:colId xmlns:a16="http://schemas.microsoft.com/office/drawing/2014/main" val="3976188311"/>
                    </a:ext>
                  </a:extLst>
                </a:gridCol>
                <a:gridCol w="603071">
                  <a:extLst>
                    <a:ext uri="{9D8B030D-6E8A-4147-A177-3AD203B41FA5}">
                      <a16:colId xmlns:a16="http://schemas.microsoft.com/office/drawing/2014/main" val="2688226996"/>
                    </a:ext>
                  </a:extLst>
                </a:gridCol>
                <a:gridCol w="603071">
                  <a:extLst>
                    <a:ext uri="{9D8B030D-6E8A-4147-A177-3AD203B41FA5}">
                      <a16:colId xmlns:a16="http://schemas.microsoft.com/office/drawing/2014/main" val="1890896200"/>
                    </a:ext>
                  </a:extLst>
                </a:gridCol>
                <a:gridCol w="603071">
                  <a:extLst>
                    <a:ext uri="{9D8B030D-6E8A-4147-A177-3AD203B41FA5}">
                      <a16:colId xmlns:a16="http://schemas.microsoft.com/office/drawing/2014/main" val="1820937647"/>
                    </a:ext>
                  </a:extLst>
                </a:gridCol>
                <a:gridCol w="603071">
                  <a:extLst>
                    <a:ext uri="{9D8B030D-6E8A-4147-A177-3AD203B41FA5}">
                      <a16:colId xmlns:a16="http://schemas.microsoft.com/office/drawing/2014/main" val="2709589788"/>
                    </a:ext>
                  </a:extLst>
                </a:gridCol>
                <a:gridCol w="603071">
                  <a:extLst>
                    <a:ext uri="{9D8B030D-6E8A-4147-A177-3AD203B41FA5}">
                      <a16:colId xmlns:a16="http://schemas.microsoft.com/office/drawing/2014/main" val="2906785935"/>
                    </a:ext>
                  </a:extLst>
                </a:gridCol>
                <a:gridCol w="603071">
                  <a:extLst>
                    <a:ext uri="{9D8B030D-6E8A-4147-A177-3AD203B41FA5}">
                      <a16:colId xmlns:a16="http://schemas.microsoft.com/office/drawing/2014/main" val="2374545375"/>
                    </a:ext>
                  </a:extLst>
                </a:gridCol>
                <a:gridCol w="603071">
                  <a:extLst>
                    <a:ext uri="{9D8B030D-6E8A-4147-A177-3AD203B41FA5}">
                      <a16:colId xmlns:a16="http://schemas.microsoft.com/office/drawing/2014/main" val="4229057163"/>
                    </a:ext>
                  </a:extLst>
                </a:gridCol>
                <a:gridCol w="603071">
                  <a:extLst>
                    <a:ext uri="{9D8B030D-6E8A-4147-A177-3AD203B41FA5}">
                      <a16:colId xmlns:a16="http://schemas.microsoft.com/office/drawing/2014/main" val="1743259824"/>
                    </a:ext>
                  </a:extLst>
                </a:gridCol>
                <a:gridCol w="603071">
                  <a:extLst>
                    <a:ext uri="{9D8B030D-6E8A-4147-A177-3AD203B41FA5}">
                      <a16:colId xmlns:a16="http://schemas.microsoft.com/office/drawing/2014/main" val="2461192287"/>
                    </a:ext>
                  </a:extLst>
                </a:gridCol>
                <a:gridCol w="603071">
                  <a:extLst>
                    <a:ext uri="{9D8B030D-6E8A-4147-A177-3AD203B41FA5}">
                      <a16:colId xmlns:a16="http://schemas.microsoft.com/office/drawing/2014/main" val="3704771854"/>
                    </a:ext>
                  </a:extLst>
                </a:gridCol>
              </a:tblGrid>
              <a:tr h="940934">
                <a:tc>
                  <a:txBody>
                    <a:bodyPr/>
                    <a:lstStyle/>
                    <a:p>
                      <a:r>
                        <a:rPr lang="en-US" b="0" dirty="0"/>
                        <a:t>15.2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/>
                        <a:t>15.3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/>
                        <a:t>16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/>
                        <a:t>15.8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/>
                        <a:t>15.6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/>
                        <a:t>14.9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/>
                        <a:t>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/>
                        <a:t>15.4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/>
                        <a:t>15.6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/>
                        <a:t>15.7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/>
                        <a:t>15.5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/>
                        <a:t>15.7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/>
                        <a:t>15.5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/>
                        <a:t>15.1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/>
                        <a:t>15.3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/>
                        <a:t>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3441523"/>
                  </a:ext>
                </a:extLst>
              </a:tr>
              <a:tr h="940934">
                <a:tc>
                  <a:txBody>
                    <a:bodyPr/>
                    <a:lstStyle/>
                    <a:p>
                      <a:r>
                        <a:rPr lang="en-US" dirty="0"/>
                        <a:t>15.9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15.9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15.2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16.6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15.2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15.8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15.8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16.2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15.6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15.6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15.8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15.5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15.5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15.5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14.9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15.9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84809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8641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486</Words>
  <Application>Microsoft Office PowerPoint</Application>
  <PresentationFormat>Widescreen</PresentationFormat>
  <Paragraphs>93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Office Theme</vt:lpstr>
      <vt:lpstr>The t-test</vt:lpstr>
      <vt:lpstr>Concerns??</vt:lpstr>
      <vt:lpstr>Main Use?</vt:lpstr>
      <vt:lpstr>Types of t-test?</vt:lpstr>
      <vt:lpstr>PowerPoint Presentation</vt:lpstr>
      <vt:lpstr>Single sample t-test</vt:lpstr>
      <vt:lpstr>Two-sample t-test</vt:lpstr>
      <vt:lpstr>PowerPoint Presentation</vt:lpstr>
      <vt:lpstr>PowerPoint Presentation</vt:lpstr>
      <vt:lpstr>PowerPoint Presentation</vt:lpstr>
      <vt:lpstr>PowerPoint Presentation</vt:lpstr>
      <vt:lpstr>Assumptions of the t-test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t-test</dc:title>
  <dc:creator>Sylvia Harrison</dc:creator>
  <cp:lastModifiedBy>Sylvia Harrison</cp:lastModifiedBy>
  <cp:revision>5</cp:revision>
  <dcterms:created xsi:type="dcterms:W3CDTF">2021-08-23T07:00:08Z</dcterms:created>
  <dcterms:modified xsi:type="dcterms:W3CDTF">2021-08-23T08:50:27Z</dcterms:modified>
</cp:coreProperties>
</file>