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8" r:id="rId19"/>
    <p:sldId id="272" r:id="rId20"/>
    <p:sldId id="274" r:id="rId21"/>
    <p:sldId id="273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4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9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5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6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6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5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5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1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5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0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5585E-0E3D-4C3A-8627-48426DAC201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28CE9-B62A-4981-9054-47DA59077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Participatory Extension Approaches (PEA)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Henry Mgomba</a:t>
            </a:r>
          </a:p>
          <a:p>
            <a:r>
              <a:rPr lang="en-US" dirty="0" smtClean="0"/>
              <a:t>Principal Farm Management Officer</a:t>
            </a:r>
          </a:p>
          <a:p>
            <a:r>
              <a:rPr lang="en-US" dirty="0" err="1" smtClean="0"/>
              <a:t>Mulungushi</a:t>
            </a:r>
            <a:r>
              <a:rPr lang="en-US" dirty="0" smtClean="0"/>
              <a:t> House</a:t>
            </a:r>
          </a:p>
          <a:p>
            <a:r>
              <a:rPr lang="en-US" dirty="0" smtClean="0"/>
              <a:t>LUSAKA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25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5.3.Needs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these are interventions which need to be tackled for the community or farmers to move forward or progress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aim is to identify needs which when addressed will help individuals and interest groups to implement a chosen economic activity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Action plans are then formulated to address the members’ felt needs.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44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5.4. Training and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Different types of training can be conducted depending on the type of needs identified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farmers’ inadequate technical abilities in poultry production can be addressed by training in broiler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5.5. Action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involves in a participatory manner the identification of: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Activities to be done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Resources required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When activities needed to be done (including time frame)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By who (responsibility)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47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5.6.Resource Mobilization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means looking for resources required to implement the enterprise. These may include: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Cash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Land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Equipment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Veterinary </a:t>
            </a:r>
            <a:r>
              <a:rPr lang="en-US" dirty="0" smtClean="0"/>
              <a:t>Medicines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284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5.7.Implementation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is simply the implementation of the work plan to </a:t>
            </a:r>
            <a:r>
              <a:rPr lang="en-US" dirty="0" smtClean="0"/>
              <a:t>realize </a:t>
            </a:r>
            <a:r>
              <a:rPr lang="en-US" dirty="0" smtClean="0"/>
              <a:t>the set objective.</a:t>
            </a:r>
          </a:p>
          <a:p>
            <a:pPr marL="0" indent="0">
              <a:buNone/>
            </a:pPr>
            <a:r>
              <a:rPr lang="en-US" dirty="0" smtClean="0"/>
              <a:t>For instance, raising day-old broiler chicks using the FFS Model in order to reduce incidence of Ant-Microbial Resistance (AMR).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1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5.8. Participatory Monitoring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With the community involvement this can be done at all stages of the cycle and at the end of the enterprise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Assesses progress made so that necessary adjustments can be made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Indicators can be decided with community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7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 facilitation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8193" y="81063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27289" y="2754488"/>
            <a:ext cx="156915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Monitoring and Evaluation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27289" y="4153246"/>
            <a:ext cx="1704621" cy="71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89956" y="1690688"/>
            <a:ext cx="1320800" cy="657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89956" y="5786260"/>
            <a:ext cx="1422400" cy="913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Resource Mobilization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64340" y="1690688"/>
            <a:ext cx="1310923" cy="657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58667" y="2754488"/>
            <a:ext cx="135466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Needs Assessment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633727" y="5786259"/>
            <a:ext cx="1375260" cy="847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Action Planning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958667" y="4131734"/>
            <a:ext cx="1275643" cy="733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Training and Exposure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312356" y="1740025"/>
            <a:ext cx="1274231" cy="608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>
            <a:off x="4312356" y="6022293"/>
            <a:ext cx="1274231" cy="52118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8590246" y="3668887"/>
            <a:ext cx="445470" cy="445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1555353" y="3668888"/>
            <a:ext cx="382628" cy="4628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 rot="180000">
            <a:off x="2588373" y="2928878"/>
            <a:ext cx="5362223" cy="15495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 rot="840000" flipV="1">
            <a:off x="2653795" y="3546460"/>
            <a:ext cx="5081470" cy="17281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Right Arrow 19"/>
          <p:cNvSpPr/>
          <p:nvPr/>
        </p:nvSpPr>
        <p:spPr>
          <a:xfrm rot="1980000">
            <a:off x="2287087" y="4425456"/>
            <a:ext cx="4259233" cy="16489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Right Arrow 20"/>
          <p:cNvSpPr/>
          <p:nvPr/>
        </p:nvSpPr>
        <p:spPr>
          <a:xfrm rot="3540000">
            <a:off x="2019022" y="4667961"/>
            <a:ext cx="2391093" cy="15649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 rot="5280000" flipV="1">
            <a:off x="1889395" y="3810969"/>
            <a:ext cx="462564" cy="19113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 rot="8220000" flipV="1">
            <a:off x="2045523" y="4676078"/>
            <a:ext cx="438939" cy="157470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2940000" flipH="1">
            <a:off x="2097558" y="1666751"/>
            <a:ext cx="559903" cy="11716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1620000">
            <a:off x="6921072" y="1941418"/>
            <a:ext cx="1811757" cy="5745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2940000">
            <a:off x="7580192" y="4684479"/>
            <a:ext cx="519131" cy="2018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0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Transect walk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Resource Mapping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Venn </a:t>
            </a:r>
            <a:r>
              <a:rPr lang="en-US" dirty="0" err="1" smtClean="0"/>
              <a:t>diagrammes</a:t>
            </a:r>
            <a:r>
              <a:rPr lang="en-US" dirty="0" smtClean="0"/>
              <a:t> (Institutional Analysis)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Seasonal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Historical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Pairwise Ranking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Wealth ranking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Problem tree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Objective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Focused Group Discussions (FGDs)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Secondary Data Review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710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6.0.Benefits of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When PEA is successfully implemented it will result over time the following benefits: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or farmers’ self-confidence, self-reliance and belief in their capacity to improve their standard of living largely on their own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Increase Farmers</a:t>
            </a:r>
            <a:r>
              <a:rPr lang="en-US" dirty="0" smtClean="0"/>
              <a:t>’ </a:t>
            </a:r>
            <a:r>
              <a:rPr lang="en-US" dirty="0" smtClean="0"/>
              <a:t>demand for quality services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Improve cooperation spirit among farmers leading to viable farmer associations and groups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Ability to identify, prioritize problems, analyze and find solutions with little external </a:t>
            </a:r>
            <a:r>
              <a:rPr lang="en-US" dirty="0" smtClean="0"/>
              <a:t>interventions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Increased/improved collaboration among stakeholders in target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08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What’s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Objectives of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Key features of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General Principles of PEA </a:t>
            </a:r>
          </a:p>
          <a:p>
            <a:pPr marL="514350" indent="-514350">
              <a:buAutoNum type="arabicPeriod"/>
            </a:pPr>
            <a:r>
              <a:rPr lang="en-US" dirty="0" smtClean="0"/>
              <a:t>PEA Cycle and key stages</a:t>
            </a:r>
          </a:p>
          <a:p>
            <a:pPr marL="514350" indent="-514350">
              <a:buAutoNum type="arabicPeriod"/>
            </a:pPr>
            <a:r>
              <a:rPr lang="en-US" dirty="0" smtClean="0"/>
              <a:t>Benefits of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Examples of Participatory approaches programmes</a:t>
            </a:r>
          </a:p>
          <a:p>
            <a:pPr marL="514350" indent="-514350">
              <a:buAutoNum type="arabicPeriod"/>
            </a:pPr>
            <a:r>
              <a:rPr lang="en-US" dirty="0" smtClean="0"/>
              <a:t>Challenges of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42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7.0. Examples of Participatory Programmes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Farmer Field Schools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Study Circles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Participatory Village Development in Isolated Areas (</a:t>
            </a:r>
            <a:r>
              <a:rPr lang="en-US" dirty="0" err="1" smtClean="0"/>
              <a:t>PaVIDIA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Zambia Social Investment Fund (</a:t>
            </a:r>
            <a:r>
              <a:rPr lang="en-US" dirty="0" err="1" smtClean="0"/>
              <a:t>ZamSIF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76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PEA in Zambia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 smtClean="0"/>
              <a:t>Un-harmonized </a:t>
            </a:r>
            <a:r>
              <a:rPr lang="en-US" dirty="0" smtClean="0"/>
              <a:t>understanding of PEA among actors in the sector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Piece meal training of staff leading to sub-standard understanding of the approach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Failure for coordination among different players in the agriculture sector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182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9.0 Conclusion and way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Because of the inherent participatory and community involvement, PEA approaches encourage sustainability of activities and hence sustainable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054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 THANK YOU FOR YOUR </a:t>
            </a:r>
          </a:p>
          <a:p>
            <a:pPr marL="0" indent="0" algn="ctr">
              <a:buNone/>
            </a:pPr>
            <a:r>
              <a:rPr lang="en-US" dirty="0" smtClean="0"/>
              <a:t>    ACTIVE LISTENING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3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What’s PEA?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Is a participatory learning process where farmers and villagers are involved in identifying, prioritizing and analyzing problems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Make action plans to address these problems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Implement and monitor activities in the action plans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51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2.Objectives of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Mobilize and empower farmers by involving them in planning and implementation of activities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Facilitate the farmers in identification of problems, their potentials and opportunities and prioritizing them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Empower farmers to analyze their problems, causes and propose solutions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Involve farmers in the formulation of action plans to solve their problems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Help farmers mobilize resources within and outside the community to implement their action plans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Encourage farmers to monitor and evaluate the implementation of their action plans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3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3.Key features of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Community involvement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ability to identify their problems, find solutions and make own decisions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ability to implement action plans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Empowers community to demand for timely and quality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2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4.General Principles of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Community Mobilization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Building Community </a:t>
            </a:r>
            <a:r>
              <a:rPr lang="en-US" dirty="0" smtClean="0"/>
              <a:t>Capacity and Empowerment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66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5.The PEA Cycle and Key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PEA Cycle follows a logical sequence of stages: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Preparation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Diagnosis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Needs Assessment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Training and Exposure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Action Planning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Resource Mobilization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Implementation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Monitoring and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48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5.1.Preparation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Involves the following: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Training of facilitators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Creating awareness among key stakeholders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Identification of target communities/farmers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Entering the community/meeting farmers for purpose of building trust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04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5.2.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This examines community in terms of practices, opportunities, problems they encounter and their causes.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Critical information is obtained by use of various tools such as </a:t>
            </a:r>
          </a:p>
          <a:p>
            <a:pPr marL="0" indent="0">
              <a:buNone/>
            </a:pPr>
            <a:r>
              <a:rPr lang="en-US" dirty="0" smtClean="0"/>
              <a:t>          -secondary data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-community resource mapping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-transact walk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 focused group discussions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community is able to analyze the socio-economic and environmental conditions of their village for problem identification and finding solutions.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91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804</Words>
  <Application>Microsoft Office PowerPoint</Application>
  <PresentationFormat>Widescreen</PresentationFormat>
  <Paragraphs>133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Theme</vt:lpstr>
      <vt:lpstr>Participatory Extension Approaches (PEA)</vt:lpstr>
      <vt:lpstr>Presentation Outline</vt:lpstr>
      <vt:lpstr>1. What’s PEA?</vt:lpstr>
      <vt:lpstr>2.Objectives of PEA</vt:lpstr>
      <vt:lpstr>3.Key features of PEA</vt:lpstr>
      <vt:lpstr>4.General Principles of PEA</vt:lpstr>
      <vt:lpstr>5.The PEA Cycle and Key Stages</vt:lpstr>
      <vt:lpstr>5.1.Preparation</vt:lpstr>
      <vt:lpstr>5.2. Diagnosis</vt:lpstr>
      <vt:lpstr>5.3.Needs Assessment</vt:lpstr>
      <vt:lpstr>5.4. Training and Exposure</vt:lpstr>
      <vt:lpstr>5.5. Action Planning</vt:lpstr>
      <vt:lpstr>5.6.Resource Mobilization</vt:lpstr>
      <vt:lpstr>5.7.Implementation</vt:lpstr>
      <vt:lpstr>5.8. Participatory Monitoring and Evaluation</vt:lpstr>
      <vt:lpstr>The PEA facilitation cycle</vt:lpstr>
      <vt:lpstr>PEA TOOLS</vt:lpstr>
      <vt:lpstr>Tools continued</vt:lpstr>
      <vt:lpstr>6.0.Benefits of PEA</vt:lpstr>
      <vt:lpstr>7.0. Examples of Participatory Programmes </vt:lpstr>
      <vt:lpstr>Challenges of PEA in Zambia</vt:lpstr>
      <vt:lpstr>9.0 Conclusion and way formula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Participatory Extension Approaches (PEA)</dc:title>
  <dc:creator>Mr Mugomba</dc:creator>
  <cp:lastModifiedBy>Mr Mugomba</cp:lastModifiedBy>
  <cp:revision>41</cp:revision>
  <dcterms:created xsi:type="dcterms:W3CDTF">2020-01-02T09:52:43Z</dcterms:created>
  <dcterms:modified xsi:type="dcterms:W3CDTF">2021-03-06T11:37:44Z</dcterms:modified>
</cp:coreProperties>
</file>