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64" r:id="rId3"/>
    <p:sldId id="265" r:id="rId4"/>
    <p:sldId id="266" r:id="rId5"/>
    <p:sldId id="267" r:id="rId6"/>
    <p:sldId id="268" r:id="rId7"/>
    <p:sldId id="269" r:id="rId8"/>
    <p:sldId id="270" r:id="rId9"/>
    <p:sldId id="271" r:id="rId10"/>
    <p:sldId id="272" r:id="rId11"/>
  </p:sldIdLst>
  <p:sldSz cx="12192000" cy="6858000"/>
  <p:notesSz cx="6858000" cy="9144000"/>
  <p:defaultTextStyle>
    <a:defPPr>
      <a:defRPr lang="en-ZM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8287F81-DB7B-4E31-B242-DAACA7B6765C}" type="doc">
      <dgm:prSet loTypeId="urn:microsoft.com/office/officeart/2005/8/layout/vList5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en-ZA"/>
        </a:p>
      </dgm:t>
    </dgm:pt>
    <dgm:pt modelId="{5C5B6F6B-BE85-4111-86F5-05A01AFCE317}">
      <dgm:prSet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 algn="just" rtl="0"/>
          <a:r>
            <a:rPr lang="en-US" sz="2800" b="1" dirty="0"/>
            <a:t>For almost every writer a different  definition of development exists.</a:t>
          </a:r>
          <a:endParaRPr lang="en-ZA" sz="2800" b="1" dirty="0"/>
        </a:p>
      </dgm:t>
    </dgm:pt>
    <dgm:pt modelId="{89FD2BA5-8B1D-4AD2-BFBF-B4D8B72F192E}" type="parTrans" cxnId="{24BFD72E-59C3-47DF-939D-292D91C7A9EC}">
      <dgm:prSet/>
      <dgm:spPr/>
      <dgm:t>
        <a:bodyPr/>
        <a:lstStyle/>
        <a:p>
          <a:endParaRPr lang="en-ZA"/>
        </a:p>
      </dgm:t>
    </dgm:pt>
    <dgm:pt modelId="{0DFDC40B-ECD3-4CEE-A8B4-CC05E886D59C}" type="sibTrans" cxnId="{24BFD72E-59C3-47DF-939D-292D91C7A9EC}">
      <dgm:prSet/>
      <dgm:spPr/>
      <dgm:t>
        <a:bodyPr/>
        <a:lstStyle/>
        <a:p>
          <a:endParaRPr lang="en-ZA"/>
        </a:p>
      </dgm:t>
    </dgm:pt>
    <dgm:pt modelId="{7562D37E-B38C-4138-8565-F18D4CFC121A}">
      <dgm:prSet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en-US" sz="2800" b="1" dirty="0"/>
            <a:t>Its important to first distinguish between:</a:t>
          </a:r>
          <a:endParaRPr lang="en-ZA" sz="2800" b="1" dirty="0"/>
        </a:p>
      </dgm:t>
    </dgm:pt>
    <dgm:pt modelId="{E1945EC7-1E8A-4FEF-9EC4-EACFF99784FA}" type="parTrans" cxnId="{5DF5AD38-0E7E-4503-808C-723E3C766FEE}">
      <dgm:prSet/>
      <dgm:spPr/>
      <dgm:t>
        <a:bodyPr/>
        <a:lstStyle/>
        <a:p>
          <a:endParaRPr lang="en-ZA"/>
        </a:p>
      </dgm:t>
    </dgm:pt>
    <dgm:pt modelId="{C8717BD6-49FF-4146-930E-A209D9761CB2}" type="sibTrans" cxnId="{5DF5AD38-0E7E-4503-808C-723E3C766FEE}">
      <dgm:prSet/>
      <dgm:spPr/>
      <dgm:t>
        <a:bodyPr/>
        <a:lstStyle/>
        <a:p>
          <a:endParaRPr lang="en-ZA"/>
        </a:p>
      </dgm:t>
    </dgm:pt>
    <dgm:pt modelId="{294B0C64-3571-4C47-BEC2-F76E7FDDA245}">
      <dgm:prSet custT="1"/>
      <dgm:spPr/>
      <dgm:t>
        <a:bodyPr/>
        <a:lstStyle/>
        <a:p>
          <a:pPr rtl="0"/>
          <a:r>
            <a:rPr lang="en-US" sz="2800" b="1" dirty="0"/>
            <a:t>Development as a state or condition-static</a:t>
          </a:r>
          <a:endParaRPr lang="en-ZA" sz="2800" b="1" dirty="0"/>
        </a:p>
      </dgm:t>
    </dgm:pt>
    <dgm:pt modelId="{5F3639FE-713E-4E91-A3D9-94C80BD67395}" type="parTrans" cxnId="{8E8BD3C0-0E48-49A3-A34D-9C209B4FD0B8}">
      <dgm:prSet/>
      <dgm:spPr/>
      <dgm:t>
        <a:bodyPr/>
        <a:lstStyle/>
        <a:p>
          <a:endParaRPr lang="en-ZA"/>
        </a:p>
      </dgm:t>
    </dgm:pt>
    <dgm:pt modelId="{17335C44-4A5F-47CE-B286-02D991AC468E}" type="sibTrans" cxnId="{8E8BD3C0-0E48-49A3-A34D-9C209B4FD0B8}">
      <dgm:prSet/>
      <dgm:spPr/>
      <dgm:t>
        <a:bodyPr/>
        <a:lstStyle/>
        <a:p>
          <a:endParaRPr lang="en-ZA"/>
        </a:p>
      </dgm:t>
    </dgm:pt>
    <dgm:pt modelId="{AC9C2B0B-5878-4099-A78F-74261393B525}">
      <dgm:prSet custT="1"/>
      <dgm:spPr/>
      <dgm:t>
        <a:bodyPr/>
        <a:lstStyle/>
        <a:p>
          <a:pPr rtl="0"/>
          <a:r>
            <a:rPr lang="en-US" sz="2800" b="1" dirty="0"/>
            <a:t>Development as a process or course of change- dynamic</a:t>
          </a:r>
          <a:endParaRPr lang="en-ZA" sz="2800" b="1" dirty="0"/>
        </a:p>
      </dgm:t>
    </dgm:pt>
    <dgm:pt modelId="{6CCDAFF5-86E0-4B08-B4E3-3F515A1AD1BD}" type="parTrans" cxnId="{86C05DC2-8562-4B64-9E19-E6B2429631F3}">
      <dgm:prSet/>
      <dgm:spPr/>
      <dgm:t>
        <a:bodyPr/>
        <a:lstStyle/>
        <a:p>
          <a:endParaRPr lang="en-ZA"/>
        </a:p>
      </dgm:t>
    </dgm:pt>
    <dgm:pt modelId="{15C4E6A9-8C0E-42EF-9A9F-EA0F923289E3}" type="sibTrans" cxnId="{86C05DC2-8562-4B64-9E19-E6B2429631F3}">
      <dgm:prSet/>
      <dgm:spPr/>
      <dgm:t>
        <a:bodyPr/>
        <a:lstStyle/>
        <a:p>
          <a:endParaRPr lang="en-ZA"/>
        </a:p>
      </dgm:t>
    </dgm:pt>
    <dgm:pt modelId="{1F968383-F32B-431B-B3F1-D77939A3B20C}" type="pres">
      <dgm:prSet presAssocID="{A8287F81-DB7B-4E31-B242-DAACA7B6765C}" presName="Name0" presStyleCnt="0">
        <dgm:presLayoutVars>
          <dgm:dir/>
          <dgm:animLvl val="lvl"/>
          <dgm:resizeHandles val="exact"/>
        </dgm:presLayoutVars>
      </dgm:prSet>
      <dgm:spPr/>
    </dgm:pt>
    <dgm:pt modelId="{3E932BDA-9B05-44E5-8B59-19D9EC782593}" type="pres">
      <dgm:prSet presAssocID="{5C5B6F6B-BE85-4111-86F5-05A01AFCE317}" presName="linNode" presStyleCnt="0"/>
      <dgm:spPr/>
    </dgm:pt>
    <dgm:pt modelId="{0799C7BE-99CE-4D56-BA6B-248A9156B09B}" type="pres">
      <dgm:prSet presAssocID="{5C5B6F6B-BE85-4111-86F5-05A01AFCE317}" presName="parentText" presStyleLbl="node1" presStyleIdx="0" presStyleCnt="2" custScaleX="277778">
        <dgm:presLayoutVars>
          <dgm:chMax val="1"/>
          <dgm:bulletEnabled val="1"/>
        </dgm:presLayoutVars>
      </dgm:prSet>
      <dgm:spPr/>
    </dgm:pt>
    <dgm:pt modelId="{01FB4B71-D33F-433F-8F18-38172E7703D2}" type="pres">
      <dgm:prSet presAssocID="{0DFDC40B-ECD3-4CEE-A8B4-CC05E886D59C}" presName="sp" presStyleCnt="0"/>
      <dgm:spPr/>
    </dgm:pt>
    <dgm:pt modelId="{E3FAADF5-FBBD-48F6-82F5-9BD703D25557}" type="pres">
      <dgm:prSet presAssocID="{7562D37E-B38C-4138-8565-F18D4CFC121A}" presName="linNode" presStyleCnt="0"/>
      <dgm:spPr/>
    </dgm:pt>
    <dgm:pt modelId="{B5577787-84E5-4CA5-98E5-260ED725A298}" type="pres">
      <dgm:prSet presAssocID="{7562D37E-B38C-4138-8565-F18D4CFC121A}" presName="parentText" presStyleLbl="node1" presStyleIdx="1" presStyleCnt="2">
        <dgm:presLayoutVars>
          <dgm:chMax val="1"/>
          <dgm:bulletEnabled val="1"/>
        </dgm:presLayoutVars>
      </dgm:prSet>
      <dgm:spPr/>
    </dgm:pt>
    <dgm:pt modelId="{B48FB597-ECF2-4596-8CBF-4D2797EE701F}" type="pres">
      <dgm:prSet presAssocID="{7562D37E-B38C-4138-8565-F18D4CFC121A}" presName="descendantText" presStyleLbl="alignAccFollowNode1" presStyleIdx="0" presStyleCnt="1" custLinFactNeighborX="0" custLinFactNeighborY="-3758">
        <dgm:presLayoutVars>
          <dgm:bulletEnabled val="1"/>
        </dgm:presLayoutVars>
      </dgm:prSet>
      <dgm:spPr/>
    </dgm:pt>
  </dgm:ptLst>
  <dgm:cxnLst>
    <dgm:cxn modelId="{24BFD72E-59C3-47DF-939D-292D91C7A9EC}" srcId="{A8287F81-DB7B-4E31-B242-DAACA7B6765C}" destId="{5C5B6F6B-BE85-4111-86F5-05A01AFCE317}" srcOrd="0" destOrd="0" parTransId="{89FD2BA5-8B1D-4AD2-BFBF-B4D8B72F192E}" sibTransId="{0DFDC40B-ECD3-4CEE-A8B4-CC05E886D59C}"/>
    <dgm:cxn modelId="{5DF5AD38-0E7E-4503-808C-723E3C766FEE}" srcId="{A8287F81-DB7B-4E31-B242-DAACA7B6765C}" destId="{7562D37E-B38C-4138-8565-F18D4CFC121A}" srcOrd="1" destOrd="0" parTransId="{E1945EC7-1E8A-4FEF-9EC4-EACFF99784FA}" sibTransId="{C8717BD6-49FF-4146-930E-A209D9761CB2}"/>
    <dgm:cxn modelId="{49222660-ECD2-4948-B683-14B25454EBEE}" type="presOf" srcId="{294B0C64-3571-4C47-BEC2-F76E7FDDA245}" destId="{B48FB597-ECF2-4596-8CBF-4D2797EE701F}" srcOrd="0" destOrd="0" presId="urn:microsoft.com/office/officeart/2005/8/layout/vList5"/>
    <dgm:cxn modelId="{36F138AA-0137-4ABA-9647-7F89657359FF}" type="presOf" srcId="{7562D37E-B38C-4138-8565-F18D4CFC121A}" destId="{B5577787-84E5-4CA5-98E5-260ED725A298}" srcOrd="0" destOrd="0" presId="urn:microsoft.com/office/officeart/2005/8/layout/vList5"/>
    <dgm:cxn modelId="{FE397EB8-F985-4890-B79D-23F5A15C570D}" type="presOf" srcId="{A8287F81-DB7B-4E31-B242-DAACA7B6765C}" destId="{1F968383-F32B-431B-B3F1-D77939A3B20C}" srcOrd="0" destOrd="0" presId="urn:microsoft.com/office/officeart/2005/8/layout/vList5"/>
    <dgm:cxn modelId="{8E8BD3C0-0E48-49A3-A34D-9C209B4FD0B8}" srcId="{7562D37E-B38C-4138-8565-F18D4CFC121A}" destId="{294B0C64-3571-4C47-BEC2-F76E7FDDA245}" srcOrd="0" destOrd="0" parTransId="{5F3639FE-713E-4E91-A3D9-94C80BD67395}" sibTransId="{17335C44-4A5F-47CE-B286-02D991AC468E}"/>
    <dgm:cxn modelId="{86C05DC2-8562-4B64-9E19-E6B2429631F3}" srcId="{7562D37E-B38C-4138-8565-F18D4CFC121A}" destId="{AC9C2B0B-5878-4099-A78F-74261393B525}" srcOrd="1" destOrd="0" parTransId="{6CCDAFF5-86E0-4B08-B4E3-3F515A1AD1BD}" sibTransId="{15C4E6A9-8C0E-42EF-9A9F-EA0F923289E3}"/>
    <dgm:cxn modelId="{626221DE-DA2D-4740-94F1-625EB23B2DA2}" type="presOf" srcId="{AC9C2B0B-5878-4099-A78F-74261393B525}" destId="{B48FB597-ECF2-4596-8CBF-4D2797EE701F}" srcOrd="0" destOrd="1" presId="urn:microsoft.com/office/officeart/2005/8/layout/vList5"/>
    <dgm:cxn modelId="{5CE0D3E3-3617-4D18-85D4-7ECE30C16EE3}" type="presOf" srcId="{5C5B6F6B-BE85-4111-86F5-05A01AFCE317}" destId="{0799C7BE-99CE-4D56-BA6B-248A9156B09B}" srcOrd="0" destOrd="0" presId="urn:microsoft.com/office/officeart/2005/8/layout/vList5"/>
    <dgm:cxn modelId="{B3EDF88B-C5DA-4CBC-854C-A31A55F7FE3D}" type="presParOf" srcId="{1F968383-F32B-431B-B3F1-D77939A3B20C}" destId="{3E932BDA-9B05-44E5-8B59-19D9EC782593}" srcOrd="0" destOrd="0" presId="urn:microsoft.com/office/officeart/2005/8/layout/vList5"/>
    <dgm:cxn modelId="{CDFA6E46-EA34-4D4E-8BA1-082C032DD214}" type="presParOf" srcId="{3E932BDA-9B05-44E5-8B59-19D9EC782593}" destId="{0799C7BE-99CE-4D56-BA6B-248A9156B09B}" srcOrd="0" destOrd="0" presId="urn:microsoft.com/office/officeart/2005/8/layout/vList5"/>
    <dgm:cxn modelId="{D8076DA4-3C3E-4B74-801A-C5B89304EB05}" type="presParOf" srcId="{1F968383-F32B-431B-B3F1-D77939A3B20C}" destId="{01FB4B71-D33F-433F-8F18-38172E7703D2}" srcOrd="1" destOrd="0" presId="urn:microsoft.com/office/officeart/2005/8/layout/vList5"/>
    <dgm:cxn modelId="{76528F80-13A8-484B-BD0A-8DBC6FBC9AE4}" type="presParOf" srcId="{1F968383-F32B-431B-B3F1-D77939A3B20C}" destId="{E3FAADF5-FBBD-48F6-82F5-9BD703D25557}" srcOrd="2" destOrd="0" presId="urn:microsoft.com/office/officeart/2005/8/layout/vList5"/>
    <dgm:cxn modelId="{DEFE20F5-B518-4F20-82DE-00F0D8AFC1C5}" type="presParOf" srcId="{E3FAADF5-FBBD-48F6-82F5-9BD703D25557}" destId="{B5577787-84E5-4CA5-98E5-260ED725A298}" srcOrd="0" destOrd="0" presId="urn:microsoft.com/office/officeart/2005/8/layout/vList5"/>
    <dgm:cxn modelId="{6CFC437C-3607-4DC4-9F65-8BA506E0F43B}" type="presParOf" srcId="{E3FAADF5-FBBD-48F6-82F5-9BD703D25557}" destId="{B48FB597-ECF2-4596-8CBF-4D2797EE701F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2F73DA2-1F35-48CA-ACD6-F8246C74CC7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ZA"/>
        </a:p>
      </dgm:t>
    </dgm:pt>
    <dgm:pt modelId="{91DABB41-1C57-407B-835F-B60E5D95E406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 algn="just" rtl="0"/>
          <a:r>
            <a:rPr lang="en-US" sz="3600" dirty="0">
              <a:latin typeface="Times New Roman" panose="02020603050405020304" pitchFamily="18" charset="0"/>
              <a:cs typeface="Times New Roman" panose="02020603050405020304" pitchFamily="18" charset="0"/>
            </a:rPr>
            <a:t>Development is not purely an economic phenomenon but rather a multi-dimensional process involving reorganization and reorientation of entire economic </a:t>
          </a:r>
          <a:r>
            <a:rPr lang="en-US" sz="3600" b="1" dirty="0">
              <a:latin typeface="Times New Roman" panose="02020603050405020304" pitchFamily="18" charset="0"/>
              <a:cs typeface="Times New Roman" panose="02020603050405020304" pitchFamily="18" charset="0"/>
            </a:rPr>
            <a:t>AND</a:t>
          </a:r>
          <a:r>
            <a:rPr lang="en-US" sz="3600" dirty="0">
              <a:latin typeface="Times New Roman" panose="02020603050405020304" pitchFamily="18" charset="0"/>
              <a:cs typeface="Times New Roman" panose="02020603050405020304" pitchFamily="18" charset="0"/>
            </a:rPr>
            <a:t> social system</a:t>
          </a:r>
          <a:endParaRPr lang="en-ZA" sz="3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34F1C2F-068B-4375-A946-23B0B55B7E96}" type="parTrans" cxnId="{233818FE-70D7-4DAB-B041-FD6E9767938D}">
      <dgm:prSet/>
      <dgm:spPr/>
      <dgm:t>
        <a:bodyPr/>
        <a:lstStyle/>
        <a:p>
          <a:endParaRPr lang="en-ZA"/>
        </a:p>
      </dgm:t>
    </dgm:pt>
    <dgm:pt modelId="{8C3A8A3B-3677-44FD-8553-B88E5E8C7461}" type="sibTrans" cxnId="{233818FE-70D7-4DAB-B041-FD6E9767938D}">
      <dgm:prSet/>
      <dgm:spPr/>
      <dgm:t>
        <a:bodyPr/>
        <a:lstStyle/>
        <a:p>
          <a:endParaRPr lang="en-ZA"/>
        </a:p>
      </dgm:t>
    </dgm:pt>
    <dgm:pt modelId="{68024DCA-EB3D-4373-8553-65A41743517F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 algn="just" rtl="0"/>
          <a:r>
            <a:rPr lang="en-US" sz="3600" dirty="0">
              <a:latin typeface="Times New Roman" panose="02020603050405020304" pitchFamily="18" charset="0"/>
              <a:cs typeface="Times New Roman" panose="02020603050405020304" pitchFamily="18" charset="0"/>
            </a:rPr>
            <a:t>Development is process of improving the quality of all human lives with three equally important aspects.  </a:t>
          </a:r>
        </a:p>
        <a:p>
          <a:pPr algn="just" rtl="0"/>
          <a:r>
            <a:rPr lang="en-US" sz="3600" dirty="0">
              <a:latin typeface="Times New Roman" panose="02020603050405020304" pitchFamily="18" charset="0"/>
              <a:cs typeface="Times New Roman" panose="02020603050405020304" pitchFamily="18" charset="0"/>
            </a:rPr>
            <a:t>These are:</a:t>
          </a:r>
          <a:endParaRPr lang="en-ZA" sz="3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1B072B9-5CD1-4526-BD33-4F028ECA253A}" type="parTrans" cxnId="{D663ADFA-D532-40E3-87F4-5271F37C3BD7}">
      <dgm:prSet/>
      <dgm:spPr/>
      <dgm:t>
        <a:bodyPr/>
        <a:lstStyle/>
        <a:p>
          <a:endParaRPr lang="en-ZA"/>
        </a:p>
      </dgm:t>
    </dgm:pt>
    <dgm:pt modelId="{7C3F417D-6FDD-4661-BBD8-3614BBE02575}" type="sibTrans" cxnId="{D663ADFA-D532-40E3-87F4-5271F37C3BD7}">
      <dgm:prSet/>
      <dgm:spPr/>
      <dgm:t>
        <a:bodyPr/>
        <a:lstStyle/>
        <a:p>
          <a:endParaRPr lang="en-ZA"/>
        </a:p>
      </dgm:t>
    </dgm:pt>
    <dgm:pt modelId="{E2C4283D-E254-47D5-9450-8FC8255B904A}" type="pres">
      <dgm:prSet presAssocID="{D2F73DA2-1F35-48CA-ACD6-F8246C74CC76}" presName="linear" presStyleCnt="0">
        <dgm:presLayoutVars>
          <dgm:animLvl val="lvl"/>
          <dgm:resizeHandles val="exact"/>
        </dgm:presLayoutVars>
      </dgm:prSet>
      <dgm:spPr/>
    </dgm:pt>
    <dgm:pt modelId="{00A31CF8-002A-4641-A00D-C5AFB6957D38}" type="pres">
      <dgm:prSet presAssocID="{91DABB41-1C57-407B-835F-B60E5D95E406}" presName="parentText" presStyleLbl="node1" presStyleIdx="0" presStyleCnt="2" custScaleY="109818" custLinFactY="-6310" custLinFactNeighborX="89" custLinFactNeighborY="-100000">
        <dgm:presLayoutVars>
          <dgm:chMax val="0"/>
          <dgm:bulletEnabled val="1"/>
        </dgm:presLayoutVars>
      </dgm:prSet>
      <dgm:spPr/>
    </dgm:pt>
    <dgm:pt modelId="{3DEFDA9E-FB1C-419A-B4D8-66E2566F4AAD}" type="pres">
      <dgm:prSet presAssocID="{8C3A8A3B-3677-44FD-8553-B88E5E8C7461}" presName="spacer" presStyleCnt="0"/>
      <dgm:spPr/>
    </dgm:pt>
    <dgm:pt modelId="{BEBEE84A-7945-4EE2-8E89-2869B6F610FF}" type="pres">
      <dgm:prSet presAssocID="{68024DCA-EB3D-4373-8553-65A41743517F}" presName="parentText" presStyleLbl="node1" presStyleIdx="1" presStyleCnt="2" custScaleY="141428" custLinFactNeighborX="215" custLinFactNeighborY="17107">
        <dgm:presLayoutVars>
          <dgm:chMax val="0"/>
          <dgm:bulletEnabled val="1"/>
        </dgm:presLayoutVars>
      </dgm:prSet>
      <dgm:spPr/>
    </dgm:pt>
  </dgm:ptLst>
  <dgm:cxnLst>
    <dgm:cxn modelId="{31F8582C-CB94-43AD-B057-BCB92F2F90D9}" type="presOf" srcId="{68024DCA-EB3D-4373-8553-65A41743517F}" destId="{BEBEE84A-7945-4EE2-8E89-2869B6F610FF}" srcOrd="0" destOrd="0" presId="urn:microsoft.com/office/officeart/2005/8/layout/vList2"/>
    <dgm:cxn modelId="{523B1C73-9308-49AE-AF32-CE5C5418626B}" type="presOf" srcId="{91DABB41-1C57-407B-835F-B60E5D95E406}" destId="{00A31CF8-002A-4641-A00D-C5AFB6957D38}" srcOrd="0" destOrd="0" presId="urn:microsoft.com/office/officeart/2005/8/layout/vList2"/>
    <dgm:cxn modelId="{FBC3F87D-160E-408D-878F-B9C113DC1E74}" type="presOf" srcId="{D2F73DA2-1F35-48CA-ACD6-F8246C74CC76}" destId="{E2C4283D-E254-47D5-9450-8FC8255B904A}" srcOrd="0" destOrd="0" presId="urn:microsoft.com/office/officeart/2005/8/layout/vList2"/>
    <dgm:cxn modelId="{D663ADFA-D532-40E3-87F4-5271F37C3BD7}" srcId="{D2F73DA2-1F35-48CA-ACD6-F8246C74CC76}" destId="{68024DCA-EB3D-4373-8553-65A41743517F}" srcOrd="1" destOrd="0" parTransId="{C1B072B9-5CD1-4526-BD33-4F028ECA253A}" sibTransId="{7C3F417D-6FDD-4661-BBD8-3614BBE02575}"/>
    <dgm:cxn modelId="{233818FE-70D7-4DAB-B041-FD6E9767938D}" srcId="{D2F73DA2-1F35-48CA-ACD6-F8246C74CC76}" destId="{91DABB41-1C57-407B-835F-B60E5D95E406}" srcOrd="0" destOrd="0" parTransId="{B34F1C2F-068B-4375-A946-23B0B55B7E96}" sibTransId="{8C3A8A3B-3677-44FD-8553-B88E5E8C7461}"/>
    <dgm:cxn modelId="{DDA6692E-1E48-40DC-966E-DB0B61847535}" type="presParOf" srcId="{E2C4283D-E254-47D5-9450-8FC8255B904A}" destId="{00A31CF8-002A-4641-A00D-C5AFB6957D38}" srcOrd="0" destOrd="0" presId="urn:microsoft.com/office/officeart/2005/8/layout/vList2"/>
    <dgm:cxn modelId="{7756573F-619A-45ED-B1BC-BF430BF87B75}" type="presParOf" srcId="{E2C4283D-E254-47D5-9450-8FC8255B904A}" destId="{3DEFDA9E-FB1C-419A-B4D8-66E2566F4AAD}" srcOrd="1" destOrd="0" presId="urn:microsoft.com/office/officeart/2005/8/layout/vList2"/>
    <dgm:cxn modelId="{2D4100CF-1A5E-414E-A070-72F8B94183A6}" type="presParOf" srcId="{E2C4283D-E254-47D5-9450-8FC8255B904A}" destId="{BEBEE84A-7945-4EE2-8E89-2869B6F610FF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C149ADA-CC6F-4F83-AA60-96AA5574739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ZA"/>
        </a:p>
      </dgm:t>
    </dgm:pt>
    <dgm:pt modelId="{3AD86250-1D68-43B0-A608-CA0C5D05A073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algn="just" rtl="0"/>
          <a:r>
            <a:rPr lang="en-US" sz="3200" b="1" dirty="0"/>
            <a:t>1. Raising peoples’ living levels, i.e. incomes and consumption, levels of food, medical services, education through relevant growth processes</a:t>
          </a:r>
          <a:endParaRPr lang="en-ZA" sz="3200" b="1" dirty="0"/>
        </a:p>
      </dgm:t>
    </dgm:pt>
    <dgm:pt modelId="{04ACD801-A3BB-4D5B-A786-360DBE7F2E9D}" type="parTrans" cxnId="{CB2FCA34-7318-4AEB-94BC-B6B549E61430}">
      <dgm:prSet/>
      <dgm:spPr/>
      <dgm:t>
        <a:bodyPr/>
        <a:lstStyle/>
        <a:p>
          <a:endParaRPr lang="en-ZA"/>
        </a:p>
      </dgm:t>
    </dgm:pt>
    <dgm:pt modelId="{2F3E10A8-EBAF-418B-8101-09229E9F2A1E}" type="sibTrans" cxnId="{CB2FCA34-7318-4AEB-94BC-B6B549E61430}">
      <dgm:prSet/>
      <dgm:spPr/>
      <dgm:t>
        <a:bodyPr/>
        <a:lstStyle/>
        <a:p>
          <a:endParaRPr lang="en-ZA"/>
        </a:p>
      </dgm:t>
    </dgm:pt>
    <dgm:pt modelId="{ED13C63F-42DA-40FE-A2C8-DE7DA9FEACA8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algn="just" rtl="0"/>
          <a:r>
            <a:rPr lang="en-US" sz="3200" b="1"/>
            <a:t>2. Creating conditions conducive to the growth of peoples’ self-esteem through the establishment of social, political and economic systems and institutions which promote human dignity and respect</a:t>
          </a:r>
          <a:endParaRPr lang="en-ZA" sz="3200" b="1"/>
        </a:p>
      </dgm:t>
    </dgm:pt>
    <dgm:pt modelId="{CF47D8B1-61BE-4204-AAA7-2CAAD0B39563}" type="parTrans" cxnId="{10E7A0EF-9FD7-447E-929B-BB1320526990}">
      <dgm:prSet/>
      <dgm:spPr/>
      <dgm:t>
        <a:bodyPr/>
        <a:lstStyle/>
        <a:p>
          <a:endParaRPr lang="en-ZA"/>
        </a:p>
      </dgm:t>
    </dgm:pt>
    <dgm:pt modelId="{AC2143E9-7C00-41B1-BF08-F06AF79A557C}" type="sibTrans" cxnId="{10E7A0EF-9FD7-447E-929B-BB1320526990}">
      <dgm:prSet/>
      <dgm:spPr/>
      <dgm:t>
        <a:bodyPr/>
        <a:lstStyle/>
        <a:p>
          <a:endParaRPr lang="en-ZA"/>
        </a:p>
      </dgm:t>
    </dgm:pt>
    <dgm:pt modelId="{D94FA3C4-219F-4460-B707-32387B754E07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algn="just" rtl="0"/>
          <a:r>
            <a:rPr lang="en-US" sz="3200" b="1" dirty="0"/>
            <a:t>3. Increasing peoples’ freedom to choose by enlarging the range of their choice variables, e.g. varieties of goods and services</a:t>
          </a:r>
          <a:endParaRPr lang="en-ZA" sz="3200" b="1" dirty="0"/>
        </a:p>
      </dgm:t>
    </dgm:pt>
    <dgm:pt modelId="{1C521D81-93DB-4672-B4FE-CA8C3A903B8C}" type="parTrans" cxnId="{EFC16153-97DF-43E9-BC32-C9139D0B0B91}">
      <dgm:prSet/>
      <dgm:spPr/>
      <dgm:t>
        <a:bodyPr/>
        <a:lstStyle/>
        <a:p>
          <a:endParaRPr lang="en-ZA"/>
        </a:p>
      </dgm:t>
    </dgm:pt>
    <dgm:pt modelId="{FBBC5F44-5B8D-41FB-9F6B-86330423C9A4}" type="sibTrans" cxnId="{EFC16153-97DF-43E9-BC32-C9139D0B0B91}">
      <dgm:prSet/>
      <dgm:spPr/>
      <dgm:t>
        <a:bodyPr/>
        <a:lstStyle/>
        <a:p>
          <a:endParaRPr lang="en-ZA"/>
        </a:p>
      </dgm:t>
    </dgm:pt>
    <dgm:pt modelId="{8BE05165-D0FD-4A3D-B997-7794366E8A7B}" type="pres">
      <dgm:prSet presAssocID="{FC149ADA-CC6F-4F83-AA60-96AA55747391}" presName="linear" presStyleCnt="0">
        <dgm:presLayoutVars>
          <dgm:animLvl val="lvl"/>
          <dgm:resizeHandles val="exact"/>
        </dgm:presLayoutVars>
      </dgm:prSet>
      <dgm:spPr/>
    </dgm:pt>
    <dgm:pt modelId="{E2A9F2D5-4BFD-40DE-A29F-628E480951FC}" type="pres">
      <dgm:prSet presAssocID="{3AD86250-1D68-43B0-A608-CA0C5D05A073}" presName="parentText" presStyleLbl="node1" presStyleIdx="0" presStyleCnt="3" custLinFactY="-18182" custLinFactNeighborX="364" custLinFactNeighborY="-100000">
        <dgm:presLayoutVars>
          <dgm:chMax val="0"/>
          <dgm:bulletEnabled val="1"/>
        </dgm:presLayoutVars>
      </dgm:prSet>
      <dgm:spPr/>
    </dgm:pt>
    <dgm:pt modelId="{E14FB3EC-53AA-43D3-ABFB-F210E4EA4EDA}" type="pres">
      <dgm:prSet presAssocID="{2F3E10A8-EBAF-418B-8101-09229E9F2A1E}" presName="spacer" presStyleCnt="0"/>
      <dgm:spPr/>
    </dgm:pt>
    <dgm:pt modelId="{DFDD1ECD-95AB-4A5A-9266-AE8EE0EBE7C7}" type="pres">
      <dgm:prSet presAssocID="{ED13C63F-42DA-40FE-A2C8-DE7DA9FEACA8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49EF0431-26B7-4D61-9DDB-CE9F0A92D16D}" type="pres">
      <dgm:prSet presAssocID="{AC2143E9-7C00-41B1-BF08-F06AF79A557C}" presName="spacer" presStyleCnt="0"/>
      <dgm:spPr/>
    </dgm:pt>
    <dgm:pt modelId="{46C934F5-1937-40AE-BE9B-3633D2AE1B56}" type="pres">
      <dgm:prSet presAssocID="{D94FA3C4-219F-4460-B707-32387B754E07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E581C316-F738-413F-923F-72E05C8D8099}" type="presOf" srcId="{D94FA3C4-219F-4460-B707-32387B754E07}" destId="{46C934F5-1937-40AE-BE9B-3633D2AE1B56}" srcOrd="0" destOrd="0" presId="urn:microsoft.com/office/officeart/2005/8/layout/vList2"/>
    <dgm:cxn modelId="{CB2FCA34-7318-4AEB-94BC-B6B549E61430}" srcId="{FC149ADA-CC6F-4F83-AA60-96AA55747391}" destId="{3AD86250-1D68-43B0-A608-CA0C5D05A073}" srcOrd="0" destOrd="0" parTransId="{04ACD801-A3BB-4D5B-A786-360DBE7F2E9D}" sibTransId="{2F3E10A8-EBAF-418B-8101-09229E9F2A1E}"/>
    <dgm:cxn modelId="{3315CF34-8345-4BDB-A4BE-E35322A43FB7}" type="presOf" srcId="{3AD86250-1D68-43B0-A608-CA0C5D05A073}" destId="{E2A9F2D5-4BFD-40DE-A29F-628E480951FC}" srcOrd="0" destOrd="0" presId="urn:microsoft.com/office/officeart/2005/8/layout/vList2"/>
    <dgm:cxn modelId="{D2A8505B-6672-4D02-ABBE-2F7710700E9C}" type="presOf" srcId="{FC149ADA-CC6F-4F83-AA60-96AA55747391}" destId="{8BE05165-D0FD-4A3D-B997-7794366E8A7B}" srcOrd="0" destOrd="0" presId="urn:microsoft.com/office/officeart/2005/8/layout/vList2"/>
    <dgm:cxn modelId="{EFC16153-97DF-43E9-BC32-C9139D0B0B91}" srcId="{FC149ADA-CC6F-4F83-AA60-96AA55747391}" destId="{D94FA3C4-219F-4460-B707-32387B754E07}" srcOrd="2" destOrd="0" parTransId="{1C521D81-93DB-4672-B4FE-CA8C3A903B8C}" sibTransId="{FBBC5F44-5B8D-41FB-9F6B-86330423C9A4}"/>
    <dgm:cxn modelId="{10E7A0EF-9FD7-447E-929B-BB1320526990}" srcId="{FC149ADA-CC6F-4F83-AA60-96AA55747391}" destId="{ED13C63F-42DA-40FE-A2C8-DE7DA9FEACA8}" srcOrd="1" destOrd="0" parTransId="{CF47D8B1-61BE-4204-AAA7-2CAAD0B39563}" sibTransId="{AC2143E9-7C00-41B1-BF08-F06AF79A557C}"/>
    <dgm:cxn modelId="{38EF4CFB-E671-4CD0-B6D5-967DB12B41BA}" type="presOf" srcId="{ED13C63F-42DA-40FE-A2C8-DE7DA9FEACA8}" destId="{DFDD1ECD-95AB-4A5A-9266-AE8EE0EBE7C7}" srcOrd="0" destOrd="0" presId="urn:microsoft.com/office/officeart/2005/8/layout/vList2"/>
    <dgm:cxn modelId="{4F9D9524-ED9E-413D-AB28-71CA04409614}" type="presParOf" srcId="{8BE05165-D0FD-4A3D-B997-7794366E8A7B}" destId="{E2A9F2D5-4BFD-40DE-A29F-628E480951FC}" srcOrd="0" destOrd="0" presId="urn:microsoft.com/office/officeart/2005/8/layout/vList2"/>
    <dgm:cxn modelId="{696E083F-CB80-4717-AC7D-412CF69C9ABA}" type="presParOf" srcId="{8BE05165-D0FD-4A3D-B997-7794366E8A7B}" destId="{E14FB3EC-53AA-43D3-ABFB-F210E4EA4EDA}" srcOrd="1" destOrd="0" presId="urn:microsoft.com/office/officeart/2005/8/layout/vList2"/>
    <dgm:cxn modelId="{F044240D-EC69-4C0F-8BD0-7EC442A66C5A}" type="presParOf" srcId="{8BE05165-D0FD-4A3D-B997-7794366E8A7B}" destId="{DFDD1ECD-95AB-4A5A-9266-AE8EE0EBE7C7}" srcOrd="2" destOrd="0" presId="urn:microsoft.com/office/officeart/2005/8/layout/vList2"/>
    <dgm:cxn modelId="{558D7828-F5D5-4FFE-9C9D-D275CF88ACC1}" type="presParOf" srcId="{8BE05165-D0FD-4A3D-B997-7794366E8A7B}" destId="{49EF0431-26B7-4D61-9DDB-CE9F0A92D16D}" srcOrd="3" destOrd="0" presId="urn:microsoft.com/office/officeart/2005/8/layout/vList2"/>
    <dgm:cxn modelId="{72F46C41-FC9C-4046-9640-8C122ACB41DF}" type="presParOf" srcId="{8BE05165-D0FD-4A3D-B997-7794366E8A7B}" destId="{46C934F5-1937-40AE-BE9B-3633D2AE1B56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37F4E2B-72A3-4442-B6C1-68739285F96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ZA"/>
        </a:p>
      </dgm:t>
    </dgm:pt>
    <dgm:pt modelId="{35B5DF40-5D4D-48F6-943A-DD94CA77011E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 algn="just" rtl="0"/>
          <a:r>
            <a:rPr lang="en-US" sz="3600" b="1">
              <a:solidFill>
                <a:schemeClr val="accent4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2. Development </a:t>
          </a:r>
          <a:r>
            <a:rPr lang="en-US" sz="3600" b="1" dirty="0">
              <a:solidFill>
                <a:schemeClr val="accent4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as Modernization- </a:t>
          </a:r>
          <a:r>
            <a:rPr lang="en-US" sz="3600" b="1" dirty="0">
              <a:latin typeface="Times New Roman" panose="02020603050405020304" pitchFamily="18" charset="0"/>
              <a:cs typeface="Times New Roman" panose="02020603050405020304" pitchFamily="18" charset="0"/>
            </a:rPr>
            <a:t>Emphasizes the process of </a:t>
          </a:r>
          <a:r>
            <a: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social change </a:t>
          </a:r>
          <a:r>
            <a:rPr lang="en-US" sz="3600" b="1" dirty="0">
              <a:latin typeface="Times New Roman" panose="02020603050405020304" pitchFamily="18" charset="0"/>
              <a:cs typeface="Times New Roman" panose="02020603050405020304" pitchFamily="18" charset="0"/>
            </a:rPr>
            <a:t>which is required to produce economic advancement.</a:t>
          </a:r>
          <a:endParaRPr lang="en-ZA" sz="36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B5DC8E8-02E5-48E5-A861-AC24E93BC829}" type="parTrans" cxnId="{3CA0EFBC-8A18-4BC1-B0C1-C71EF5C7D0F8}">
      <dgm:prSet/>
      <dgm:spPr/>
      <dgm:t>
        <a:bodyPr/>
        <a:lstStyle/>
        <a:p>
          <a:endParaRPr lang="en-ZA"/>
        </a:p>
      </dgm:t>
    </dgm:pt>
    <dgm:pt modelId="{EE98E786-4E9F-41C8-B389-C2A8DEAF471F}" type="sibTrans" cxnId="{3CA0EFBC-8A18-4BC1-B0C1-C71EF5C7D0F8}">
      <dgm:prSet/>
      <dgm:spPr/>
      <dgm:t>
        <a:bodyPr/>
        <a:lstStyle/>
        <a:p>
          <a:endParaRPr lang="en-ZA"/>
        </a:p>
      </dgm:t>
    </dgm:pt>
    <dgm:pt modelId="{36BD1D77-9FB7-4E8A-9485-10B0D501D503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 algn="just" rtl="0"/>
          <a:r>
            <a:rPr lang="en-US" sz="3600" b="1" dirty="0">
              <a:latin typeface="Times New Roman" panose="02020603050405020304" pitchFamily="18" charset="0"/>
              <a:cs typeface="Times New Roman" panose="02020603050405020304" pitchFamily="18" charset="0"/>
            </a:rPr>
            <a:t>It examines changes in social, psychological and political processes.</a:t>
          </a:r>
          <a:endParaRPr lang="en-ZA" sz="36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488AC16-D34F-4BAB-B697-C00E0B7AB980}" type="parTrans" cxnId="{CD03C83F-5E45-4F69-B3DA-91E1D78F6181}">
      <dgm:prSet/>
      <dgm:spPr/>
      <dgm:t>
        <a:bodyPr/>
        <a:lstStyle/>
        <a:p>
          <a:endParaRPr lang="en-ZA"/>
        </a:p>
      </dgm:t>
    </dgm:pt>
    <dgm:pt modelId="{8CB5E53B-10B4-4A87-AC2F-8B0EC6E7EEC7}" type="sibTrans" cxnId="{CD03C83F-5E45-4F69-B3DA-91E1D78F6181}">
      <dgm:prSet/>
      <dgm:spPr/>
      <dgm:t>
        <a:bodyPr/>
        <a:lstStyle/>
        <a:p>
          <a:endParaRPr lang="en-ZA"/>
        </a:p>
      </dgm:t>
    </dgm:pt>
    <dgm:pt modelId="{90E594D5-EEE0-4333-83F5-0EEE5713C5D0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 algn="just" rtl="0"/>
          <a:r>
            <a:rPr lang="en-US" sz="3600" b="1">
              <a:latin typeface="Times New Roman" panose="02020603050405020304" pitchFamily="18" charset="0"/>
              <a:cs typeface="Times New Roman" panose="02020603050405020304" pitchFamily="18" charset="0"/>
            </a:rPr>
            <a:t>How to develop wealth oriented behavior and values in individuals; profit seeking rather than subsistence and self sufficiency</a:t>
          </a:r>
          <a:endParaRPr lang="en-ZA" sz="3600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F8B8DC8-36B0-434F-B2BB-EB0DC04D8B77}" type="parTrans" cxnId="{4A6EC0D0-87B0-4344-B31D-9F736D9CACF9}">
      <dgm:prSet/>
      <dgm:spPr/>
      <dgm:t>
        <a:bodyPr/>
        <a:lstStyle/>
        <a:p>
          <a:endParaRPr lang="en-ZA"/>
        </a:p>
      </dgm:t>
    </dgm:pt>
    <dgm:pt modelId="{0E4D4867-7BC5-4F3C-83C1-74B7A89A3B67}" type="sibTrans" cxnId="{4A6EC0D0-87B0-4344-B31D-9F736D9CACF9}">
      <dgm:prSet/>
      <dgm:spPr/>
      <dgm:t>
        <a:bodyPr/>
        <a:lstStyle/>
        <a:p>
          <a:endParaRPr lang="en-ZA"/>
        </a:p>
      </dgm:t>
    </dgm:pt>
    <dgm:pt modelId="{471277D4-3CBC-4BF0-B6A6-D375DAB600EE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 algn="just" rtl="0"/>
          <a:r>
            <a:rPr lang="en-US" sz="3600" b="1" dirty="0">
              <a:latin typeface="Times New Roman" panose="02020603050405020304" pitchFamily="18" charset="0"/>
              <a:cs typeface="Times New Roman" panose="02020603050405020304" pitchFamily="18" charset="0"/>
            </a:rPr>
            <a:t>Shift from commodity to human approach with investment in education and skill training</a:t>
          </a:r>
          <a:endParaRPr lang="en-ZA" sz="36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4225E60-7099-4BD6-B879-7D2818BBC4BE}" type="parTrans" cxnId="{44D93706-0E83-4A63-8531-B9B5CA68B390}">
      <dgm:prSet/>
      <dgm:spPr/>
      <dgm:t>
        <a:bodyPr/>
        <a:lstStyle/>
        <a:p>
          <a:endParaRPr lang="en-ZA"/>
        </a:p>
      </dgm:t>
    </dgm:pt>
    <dgm:pt modelId="{7677EB52-9F83-488E-958B-3D3673E5FAB5}" type="sibTrans" cxnId="{44D93706-0E83-4A63-8531-B9B5CA68B390}">
      <dgm:prSet/>
      <dgm:spPr/>
      <dgm:t>
        <a:bodyPr/>
        <a:lstStyle/>
        <a:p>
          <a:endParaRPr lang="en-ZA"/>
        </a:p>
      </dgm:t>
    </dgm:pt>
    <dgm:pt modelId="{EAE9DFC0-A5A7-4D1C-B6FA-B35156D462C4}" type="pres">
      <dgm:prSet presAssocID="{137F4E2B-72A3-4442-B6C1-68739285F960}" presName="linear" presStyleCnt="0">
        <dgm:presLayoutVars>
          <dgm:animLvl val="lvl"/>
          <dgm:resizeHandles val="exact"/>
        </dgm:presLayoutVars>
      </dgm:prSet>
      <dgm:spPr/>
    </dgm:pt>
    <dgm:pt modelId="{432EE688-F274-4AAA-B3B5-CA76F48439F2}" type="pres">
      <dgm:prSet presAssocID="{35B5DF40-5D4D-48F6-943A-DD94CA77011E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009595E3-4B26-4426-A917-721DCD609AAC}" type="pres">
      <dgm:prSet presAssocID="{EE98E786-4E9F-41C8-B389-C2A8DEAF471F}" presName="spacer" presStyleCnt="0"/>
      <dgm:spPr/>
    </dgm:pt>
    <dgm:pt modelId="{B60F7062-7226-4266-AD69-2E7C7ECA3116}" type="pres">
      <dgm:prSet presAssocID="{36BD1D77-9FB7-4E8A-9485-10B0D501D503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9645D4EC-5A95-4B94-BA28-0AD8F6F6037F}" type="pres">
      <dgm:prSet presAssocID="{8CB5E53B-10B4-4A87-AC2F-8B0EC6E7EEC7}" presName="spacer" presStyleCnt="0"/>
      <dgm:spPr/>
    </dgm:pt>
    <dgm:pt modelId="{9EDCF47D-7B04-40D2-AE6D-9D115A95C557}" type="pres">
      <dgm:prSet presAssocID="{90E594D5-EEE0-4333-83F5-0EEE5713C5D0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7629CDF1-7A84-400A-94B5-673B6F140E84}" type="pres">
      <dgm:prSet presAssocID="{0E4D4867-7BC5-4F3C-83C1-74B7A89A3B67}" presName="spacer" presStyleCnt="0"/>
      <dgm:spPr/>
    </dgm:pt>
    <dgm:pt modelId="{F96498F1-0117-49ED-A408-39CC27DFE2E9}" type="pres">
      <dgm:prSet presAssocID="{471277D4-3CBC-4BF0-B6A6-D375DAB600EE}" presName="parentText" presStyleLbl="node1" presStyleIdx="3" presStyleCnt="4" custLinFactNeighborX="217">
        <dgm:presLayoutVars>
          <dgm:chMax val="0"/>
          <dgm:bulletEnabled val="1"/>
        </dgm:presLayoutVars>
      </dgm:prSet>
      <dgm:spPr/>
    </dgm:pt>
  </dgm:ptLst>
  <dgm:cxnLst>
    <dgm:cxn modelId="{DD3AEF01-F333-408F-863D-FB6670C5920F}" type="presOf" srcId="{137F4E2B-72A3-4442-B6C1-68739285F960}" destId="{EAE9DFC0-A5A7-4D1C-B6FA-B35156D462C4}" srcOrd="0" destOrd="0" presId="urn:microsoft.com/office/officeart/2005/8/layout/vList2"/>
    <dgm:cxn modelId="{44D93706-0E83-4A63-8531-B9B5CA68B390}" srcId="{137F4E2B-72A3-4442-B6C1-68739285F960}" destId="{471277D4-3CBC-4BF0-B6A6-D375DAB600EE}" srcOrd="3" destOrd="0" parTransId="{B4225E60-7099-4BD6-B879-7D2818BBC4BE}" sibTransId="{7677EB52-9F83-488E-958B-3D3673E5FAB5}"/>
    <dgm:cxn modelId="{34802536-F150-4565-B782-E27D1E1689E3}" type="presOf" srcId="{471277D4-3CBC-4BF0-B6A6-D375DAB600EE}" destId="{F96498F1-0117-49ED-A408-39CC27DFE2E9}" srcOrd="0" destOrd="0" presId="urn:microsoft.com/office/officeart/2005/8/layout/vList2"/>
    <dgm:cxn modelId="{CD03C83F-5E45-4F69-B3DA-91E1D78F6181}" srcId="{137F4E2B-72A3-4442-B6C1-68739285F960}" destId="{36BD1D77-9FB7-4E8A-9485-10B0D501D503}" srcOrd="1" destOrd="0" parTransId="{5488AC16-D34F-4BAB-B697-C00E0B7AB980}" sibTransId="{8CB5E53B-10B4-4A87-AC2F-8B0EC6E7EEC7}"/>
    <dgm:cxn modelId="{00F8A095-AA86-4EAF-A906-86A8E9F98E64}" type="presOf" srcId="{35B5DF40-5D4D-48F6-943A-DD94CA77011E}" destId="{432EE688-F274-4AAA-B3B5-CA76F48439F2}" srcOrd="0" destOrd="0" presId="urn:microsoft.com/office/officeart/2005/8/layout/vList2"/>
    <dgm:cxn modelId="{1D7BC4A2-92DD-48DA-9B32-778C45C8E089}" type="presOf" srcId="{90E594D5-EEE0-4333-83F5-0EEE5713C5D0}" destId="{9EDCF47D-7B04-40D2-AE6D-9D115A95C557}" srcOrd="0" destOrd="0" presId="urn:microsoft.com/office/officeart/2005/8/layout/vList2"/>
    <dgm:cxn modelId="{E96245AC-C63E-4972-9C8D-F498C8A9BB71}" type="presOf" srcId="{36BD1D77-9FB7-4E8A-9485-10B0D501D503}" destId="{B60F7062-7226-4266-AD69-2E7C7ECA3116}" srcOrd="0" destOrd="0" presId="urn:microsoft.com/office/officeart/2005/8/layout/vList2"/>
    <dgm:cxn modelId="{3CA0EFBC-8A18-4BC1-B0C1-C71EF5C7D0F8}" srcId="{137F4E2B-72A3-4442-B6C1-68739285F960}" destId="{35B5DF40-5D4D-48F6-943A-DD94CA77011E}" srcOrd="0" destOrd="0" parTransId="{9B5DC8E8-02E5-48E5-A861-AC24E93BC829}" sibTransId="{EE98E786-4E9F-41C8-B389-C2A8DEAF471F}"/>
    <dgm:cxn modelId="{4A6EC0D0-87B0-4344-B31D-9F736D9CACF9}" srcId="{137F4E2B-72A3-4442-B6C1-68739285F960}" destId="{90E594D5-EEE0-4333-83F5-0EEE5713C5D0}" srcOrd="2" destOrd="0" parTransId="{BF8B8DC8-36B0-434F-B2BB-EB0DC04D8B77}" sibTransId="{0E4D4867-7BC5-4F3C-83C1-74B7A89A3B67}"/>
    <dgm:cxn modelId="{ED060881-E06F-42FC-9521-8DBF157FC5AB}" type="presParOf" srcId="{EAE9DFC0-A5A7-4D1C-B6FA-B35156D462C4}" destId="{432EE688-F274-4AAA-B3B5-CA76F48439F2}" srcOrd="0" destOrd="0" presId="urn:microsoft.com/office/officeart/2005/8/layout/vList2"/>
    <dgm:cxn modelId="{DCF35E24-3B9C-461E-B0FB-9CA015508D2D}" type="presParOf" srcId="{EAE9DFC0-A5A7-4D1C-B6FA-B35156D462C4}" destId="{009595E3-4B26-4426-A917-721DCD609AAC}" srcOrd="1" destOrd="0" presId="urn:microsoft.com/office/officeart/2005/8/layout/vList2"/>
    <dgm:cxn modelId="{89BF6BD6-ACCE-482E-AE1E-06F32C98F0C0}" type="presParOf" srcId="{EAE9DFC0-A5A7-4D1C-B6FA-B35156D462C4}" destId="{B60F7062-7226-4266-AD69-2E7C7ECA3116}" srcOrd="2" destOrd="0" presId="urn:microsoft.com/office/officeart/2005/8/layout/vList2"/>
    <dgm:cxn modelId="{64147C7B-FF89-4E77-B878-92513C3537B3}" type="presParOf" srcId="{EAE9DFC0-A5A7-4D1C-B6FA-B35156D462C4}" destId="{9645D4EC-5A95-4B94-BA28-0AD8F6F6037F}" srcOrd="3" destOrd="0" presId="urn:microsoft.com/office/officeart/2005/8/layout/vList2"/>
    <dgm:cxn modelId="{EBF714E1-6642-416D-A804-FC2E6D8539F4}" type="presParOf" srcId="{EAE9DFC0-A5A7-4D1C-B6FA-B35156D462C4}" destId="{9EDCF47D-7B04-40D2-AE6D-9D115A95C557}" srcOrd="4" destOrd="0" presId="urn:microsoft.com/office/officeart/2005/8/layout/vList2"/>
    <dgm:cxn modelId="{837839A3-0F71-4272-802A-F07A1869B6F6}" type="presParOf" srcId="{EAE9DFC0-A5A7-4D1C-B6FA-B35156D462C4}" destId="{7629CDF1-7A84-400A-94B5-673B6F140E84}" srcOrd="5" destOrd="0" presId="urn:microsoft.com/office/officeart/2005/8/layout/vList2"/>
    <dgm:cxn modelId="{60B0167C-15A8-4522-BE64-0930DF78319F}" type="presParOf" srcId="{EAE9DFC0-A5A7-4D1C-B6FA-B35156D462C4}" destId="{F96498F1-0117-49ED-A408-39CC27DFE2E9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99C7BE-99CE-4D56-BA6B-248A9156B09B}">
      <dsp:nvSpPr>
        <dsp:cNvPr id="0" name=""/>
        <dsp:cNvSpPr/>
      </dsp:nvSpPr>
      <dsp:spPr>
        <a:xfrm>
          <a:off x="0" y="47"/>
          <a:ext cx="10048585" cy="1917962"/>
        </a:xfrm>
        <a:prstGeom prst="roundRect">
          <a:avLst/>
        </a:prstGeom>
        <a:gradFill rotWithShape="1">
          <a:gsLst>
            <a:gs pos="0">
              <a:schemeClr val="dk1">
                <a:tint val="60000"/>
                <a:satMod val="105000"/>
                <a:lumMod val="105000"/>
              </a:schemeClr>
            </a:gs>
            <a:gs pos="100000">
              <a:schemeClr val="dk1">
                <a:tint val="65000"/>
                <a:satMod val="100000"/>
                <a:lumMod val="100000"/>
              </a:schemeClr>
            </a:gs>
            <a:gs pos="100000">
              <a:schemeClr val="dk1">
                <a:tint val="70000"/>
                <a:satMod val="100000"/>
                <a:lumMod val="100000"/>
              </a:schemeClr>
            </a:gs>
          </a:gsLst>
          <a:lin ang="5400000" scaled="0"/>
        </a:gradFill>
        <a:ln w="6350" cap="flat" cmpd="sng" algn="ctr">
          <a:solidFill>
            <a:schemeClr val="dk1"/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marL="0" lvl="0" indent="0" algn="just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/>
            <a:t>For almost every writer a different  definition of development exists.</a:t>
          </a:r>
          <a:endParaRPr lang="en-ZA" sz="2800" b="1" kern="1200" dirty="0"/>
        </a:p>
      </dsp:txBody>
      <dsp:txXfrm>
        <a:off x="93627" y="93674"/>
        <a:ext cx="9861331" cy="1730708"/>
      </dsp:txXfrm>
    </dsp:sp>
    <dsp:sp modelId="{B48FB597-ECF2-4596-8CBF-4D2797EE701F}">
      <dsp:nvSpPr>
        <dsp:cNvPr id="0" name=""/>
        <dsp:cNvSpPr/>
      </dsp:nvSpPr>
      <dsp:spPr>
        <a:xfrm rot="5400000">
          <a:off x="6072526" y="-303459"/>
          <a:ext cx="1534370" cy="643737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800" b="1" kern="1200" dirty="0"/>
            <a:t>Development as a state or condition-static</a:t>
          </a:r>
          <a:endParaRPr lang="en-ZA" sz="2800" b="1" kern="1200" dirty="0"/>
        </a:p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800" b="1" kern="1200" dirty="0"/>
            <a:t>Development as a process or course of change- dynamic</a:t>
          </a:r>
          <a:endParaRPr lang="en-ZA" sz="2800" b="1" kern="1200" dirty="0"/>
        </a:p>
      </dsp:txBody>
      <dsp:txXfrm rot="-5400000">
        <a:off x="3621023" y="2222946"/>
        <a:ext cx="6362474" cy="1384566"/>
      </dsp:txXfrm>
    </dsp:sp>
    <dsp:sp modelId="{B5577787-84E5-4CA5-98E5-260ED725A298}">
      <dsp:nvSpPr>
        <dsp:cNvPr id="0" name=""/>
        <dsp:cNvSpPr/>
      </dsp:nvSpPr>
      <dsp:spPr>
        <a:xfrm>
          <a:off x="0" y="2013909"/>
          <a:ext cx="3621024" cy="1917962"/>
        </a:xfrm>
        <a:prstGeom prst="roundRect">
          <a:avLst/>
        </a:prstGeom>
        <a:gradFill rotWithShape="1">
          <a:gsLst>
            <a:gs pos="0">
              <a:schemeClr val="dk1">
                <a:tint val="60000"/>
                <a:satMod val="105000"/>
                <a:lumMod val="105000"/>
              </a:schemeClr>
            </a:gs>
            <a:gs pos="100000">
              <a:schemeClr val="dk1">
                <a:tint val="65000"/>
                <a:satMod val="100000"/>
                <a:lumMod val="100000"/>
              </a:schemeClr>
            </a:gs>
            <a:gs pos="100000">
              <a:schemeClr val="dk1">
                <a:tint val="70000"/>
                <a:satMod val="100000"/>
                <a:lumMod val="100000"/>
              </a:schemeClr>
            </a:gs>
          </a:gsLst>
          <a:lin ang="5400000" scaled="0"/>
        </a:gradFill>
        <a:ln w="6350" cap="flat" cmpd="sng" algn="ctr">
          <a:solidFill>
            <a:schemeClr val="dk1"/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marL="0" lvl="0" indent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/>
            <a:t>Its important to first distinguish between:</a:t>
          </a:r>
          <a:endParaRPr lang="en-ZA" sz="2800" b="1" kern="1200" dirty="0"/>
        </a:p>
      </dsp:txBody>
      <dsp:txXfrm>
        <a:off x="93627" y="2107536"/>
        <a:ext cx="3433770" cy="173070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A31CF8-002A-4641-A00D-C5AFB6957D38}">
      <dsp:nvSpPr>
        <dsp:cNvPr id="0" name=""/>
        <dsp:cNvSpPr/>
      </dsp:nvSpPr>
      <dsp:spPr>
        <a:xfrm>
          <a:off x="0" y="621473"/>
          <a:ext cx="11508260" cy="1522992"/>
        </a:xfrm>
        <a:prstGeom prst="roundRect">
          <a:avLst/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just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Development is not purely an economic phenomenon but rather a multi-dimensional process involving reorganization and reorientation of entire economic </a:t>
          </a:r>
          <a:r>
            <a:rPr lang="en-US" sz="3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AND</a:t>
          </a:r>
          <a:r>
            <a:rPr lang="en-US" sz="3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social system</a:t>
          </a:r>
          <a:endParaRPr lang="en-ZA" sz="3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4346" y="695819"/>
        <a:ext cx="11359568" cy="1374300"/>
      </dsp:txXfrm>
    </dsp:sp>
    <dsp:sp modelId="{BEBEE84A-7945-4EE2-8E89-2869B6F610FF}">
      <dsp:nvSpPr>
        <dsp:cNvPr id="0" name=""/>
        <dsp:cNvSpPr/>
      </dsp:nvSpPr>
      <dsp:spPr>
        <a:xfrm>
          <a:off x="0" y="2261193"/>
          <a:ext cx="11508260" cy="1961371"/>
        </a:xfrm>
        <a:prstGeom prst="roundRect">
          <a:avLst/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just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Development is process of improving the quality of all human lives with three equally important aspects.  </a:t>
          </a:r>
        </a:p>
        <a:p>
          <a:pPr marL="0" lvl="0" indent="0" algn="just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These are:</a:t>
          </a:r>
          <a:endParaRPr lang="en-ZA" sz="3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95746" y="2356939"/>
        <a:ext cx="11316768" cy="176987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A9F2D5-4BFD-40DE-A29F-628E480951FC}">
      <dsp:nvSpPr>
        <dsp:cNvPr id="0" name=""/>
        <dsp:cNvSpPr/>
      </dsp:nvSpPr>
      <dsp:spPr>
        <a:xfrm>
          <a:off x="0" y="0"/>
          <a:ext cx="11318787" cy="2020455"/>
        </a:xfrm>
        <a:prstGeom prst="roundRect">
          <a:avLst/>
        </a:prstGeom>
        <a:solidFill>
          <a:schemeClr val="lt1"/>
        </a:solidFill>
        <a:ln w="127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just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/>
            <a:t>1. Raising peoples’ living levels, i.e. incomes and consumption, levels of food, medical services, education through relevant growth processes</a:t>
          </a:r>
          <a:endParaRPr lang="en-ZA" sz="3200" b="1" kern="1200" dirty="0"/>
        </a:p>
      </dsp:txBody>
      <dsp:txXfrm>
        <a:off x="98630" y="98630"/>
        <a:ext cx="11121527" cy="1823195"/>
      </dsp:txXfrm>
    </dsp:sp>
    <dsp:sp modelId="{DFDD1ECD-95AB-4A5A-9266-AE8EE0EBE7C7}">
      <dsp:nvSpPr>
        <dsp:cNvPr id="0" name=""/>
        <dsp:cNvSpPr/>
      </dsp:nvSpPr>
      <dsp:spPr>
        <a:xfrm>
          <a:off x="0" y="2033653"/>
          <a:ext cx="11318787" cy="2020455"/>
        </a:xfrm>
        <a:prstGeom prst="roundRect">
          <a:avLst/>
        </a:prstGeom>
        <a:solidFill>
          <a:schemeClr val="lt1"/>
        </a:solidFill>
        <a:ln w="127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just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/>
            <a:t>2. Creating conditions conducive to the growth of peoples’ self-esteem through the establishment of social, political and economic systems and institutions which promote human dignity and respect</a:t>
          </a:r>
          <a:endParaRPr lang="en-ZA" sz="3200" b="1" kern="1200"/>
        </a:p>
      </dsp:txBody>
      <dsp:txXfrm>
        <a:off x="98630" y="2132283"/>
        <a:ext cx="11121527" cy="1823195"/>
      </dsp:txXfrm>
    </dsp:sp>
    <dsp:sp modelId="{46C934F5-1937-40AE-BE9B-3633D2AE1B56}">
      <dsp:nvSpPr>
        <dsp:cNvPr id="0" name=""/>
        <dsp:cNvSpPr/>
      </dsp:nvSpPr>
      <dsp:spPr>
        <a:xfrm>
          <a:off x="0" y="4066877"/>
          <a:ext cx="11318787" cy="2020455"/>
        </a:xfrm>
        <a:prstGeom prst="roundRect">
          <a:avLst/>
        </a:prstGeom>
        <a:solidFill>
          <a:schemeClr val="lt1"/>
        </a:solidFill>
        <a:ln w="127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just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/>
            <a:t>3. Increasing peoples’ freedom to choose by enlarging the range of their choice variables, e.g. varieties of goods and services</a:t>
          </a:r>
          <a:endParaRPr lang="en-ZA" sz="3200" b="1" kern="1200" dirty="0"/>
        </a:p>
      </dsp:txBody>
      <dsp:txXfrm>
        <a:off x="98630" y="4165507"/>
        <a:ext cx="11121527" cy="182319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2EE688-F274-4AAA-B3B5-CA76F48439F2}">
      <dsp:nvSpPr>
        <dsp:cNvPr id="0" name=""/>
        <dsp:cNvSpPr/>
      </dsp:nvSpPr>
      <dsp:spPr>
        <a:xfrm>
          <a:off x="0" y="1716"/>
          <a:ext cx="11384692" cy="1485945"/>
        </a:xfrm>
        <a:prstGeom prst="roundRect">
          <a:avLst/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just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kern="1200">
              <a:solidFill>
                <a:schemeClr val="accent4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2. Development </a:t>
          </a:r>
          <a:r>
            <a:rPr lang="en-US" sz="3600" b="1" kern="1200" dirty="0">
              <a:solidFill>
                <a:schemeClr val="accent4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as Modernization- </a:t>
          </a:r>
          <a:r>
            <a:rPr lang="en-US" sz="3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Emphasizes the process of </a:t>
          </a:r>
          <a:r>
            <a:rPr lang="en-US" sz="3600" b="1" kern="1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social change </a:t>
          </a:r>
          <a:r>
            <a:rPr lang="en-US" sz="3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which is required to produce economic advancement.</a:t>
          </a:r>
          <a:endParaRPr lang="en-ZA" sz="36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2538" y="74254"/>
        <a:ext cx="11239616" cy="1340869"/>
      </dsp:txXfrm>
    </dsp:sp>
    <dsp:sp modelId="{B60F7062-7226-4266-AD69-2E7C7ECA3116}">
      <dsp:nvSpPr>
        <dsp:cNvPr id="0" name=""/>
        <dsp:cNvSpPr/>
      </dsp:nvSpPr>
      <dsp:spPr>
        <a:xfrm>
          <a:off x="0" y="1498813"/>
          <a:ext cx="11384692" cy="1485945"/>
        </a:xfrm>
        <a:prstGeom prst="roundRect">
          <a:avLst/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just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It examines changes in social, psychological and political processes.</a:t>
          </a:r>
          <a:endParaRPr lang="en-ZA" sz="36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2538" y="1571351"/>
        <a:ext cx="11239616" cy="1340869"/>
      </dsp:txXfrm>
    </dsp:sp>
    <dsp:sp modelId="{9EDCF47D-7B04-40D2-AE6D-9D115A95C557}">
      <dsp:nvSpPr>
        <dsp:cNvPr id="0" name=""/>
        <dsp:cNvSpPr/>
      </dsp:nvSpPr>
      <dsp:spPr>
        <a:xfrm>
          <a:off x="0" y="2995910"/>
          <a:ext cx="11384692" cy="1485945"/>
        </a:xfrm>
        <a:prstGeom prst="roundRect">
          <a:avLst/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just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kern="1200">
              <a:latin typeface="Times New Roman" panose="02020603050405020304" pitchFamily="18" charset="0"/>
              <a:cs typeface="Times New Roman" panose="02020603050405020304" pitchFamily="18" charset="0"/>
            </a:rPr>
            <a:t>How to develop wealth oriented behavior and values in individuals; profit seeking rather than subsistence and self sufficiency</a:t>
          </a:r>
          <a:endParaRPr lang="en-ZA" sz="3600" b="1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2538" y="3068448"/>
        <a:ext cx="11239616" cy="1340869"/>
      </dsp:txXfrm>
    </dsp:sp>
    <dsp:sp modelId="{F96498F1-0117-49ED-A408-39CC27DFE2E9}">
      <dsp:nvSpPr>
        <dsp:cNvPr id="0" name=""/>
        <dsp:cNvSpPr/>
      </dsp:nvSpPr>
      <dsp:spPr>
        <a:xfrm>
          <a:off x="0" y="4493008"/>
          <a:ext cx="11384692" cy="1485945"/>
        </a:xfrm>
        <a:prstGeom prst="roundRect">
          <a:avLst/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just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Shift from commodity to human approach with investment in education and skill training</a:t>
          </a:r>
          <a:endParaRPr lang="en-ZA" sz="36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2538" y="4565546"/>
        <a:ext cx="11239616" cy="134086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dirty="0">
                <a:solidFill>
                  <a:prstClr val="black"/>
                </a:solidFill>
              </a:rPr>
              <a:pPr/>
              <a:t>5/15/2022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202588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5/15/2022</a:t>
            </a:fld>
            <a:endParaRPr lang="en-US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7111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5/15/2022</a:t>
            </a:fld>
            <a:endParaRPr lang="en-US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3938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5/15/2022</a:t>
            </a:fld>
            <a:endParaRPr lang="en-US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9482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dirty="0">
                <a:solidFill>
                  <a:prstClr val="black"/>
                </a:solidFill>
              </a:rPr>
              <a:pPr/>
              <a:t>5/15/2022</a:t>
            </a:fld>
            <a:endParaRPr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50598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5/15/2022</a:t>
            </a:fld>
            <a:endParaRPr lang="en-US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41850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5/15/2022</a:t>
            </a:fld>
            <a:endParaRPr lang="en-US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45445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5/15/2022</a:t>
            </a:fld>
            <a:endParaRPr lang="en-US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5324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5/15/2022</a:t>
            </a:fld>
            <a:endParaRPr lang="en-US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05601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5/15/2022</a:t>
            </a:fld>
            <a:endParaRPr lang="en-US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27681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dirty="0"/>
              <a:pPr/>
              <a:t>5/15/2022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87749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defTabSz="457200"/>
            <a:fld id="{CBC48EC7-AF6A-48D3-8284-14BACBEBDD84}" type="datetimeFigureOut"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</a:rPr>
              <a:pPr defTabSz="457200"/>
              <a:t>5/15/2022</a:t>
            </a:fld>
            <a:endParaRPr lang="en-US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defTabSz="457200"/>
            <a:endParaRPr lang="en-US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defTabSz="457200"/>
            <a:fld id="{4FAB73BC-B049-4115-A692-8D63A059BFB8}" type="slidenum"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</a:rPr>
              <a:pPr defTabSz="457200"/>
              <a:t>‹#›</a:t>
            </a:fld>
            <a:endParaRPr lang="en-US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4181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sz="4400"/>
              <a:t>The Concept of Development</a:t>
            </a:r>
          </a:p>
        </p:txBody>
      </p:sp>
    </p:spTree>
    <p:extLst>
      <p:ext uri="{BB962C8B-B14F-4D97-AF65-F5344CB8AC3E}">
        <p14:creationId xmlns:p14="http://schemas.microsoft.com/office/powerpoint/2010/main" val="10613886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en-ZA" sz="4800" dirty="0"/>
          </a:p>
          <a:p>
            <a:pPr marL="0" indent="0" algn="ctr">
              <a:buNone/>
            </a:pPr>
            <a:r>
              <a:rPr lang="en-ZA" sz="4800" dirty="0"/>
              <a:t>THE END</a:t>
            </a:r>
          </a:p>
          <a:p>
            <a:pPr marL="0" indent="0" algn="ctr">
              <a:buNone/>
            </a:pPr>
            <a:r>
              <a:rPr lang="en-ZA" sz="4800" dirty="0"/>
              <a:t>ANY QUESTIONS, CONTRIBUTIONS OR CONCERNS?</a:t>
            </a:r>
          </a:p>
        </p:txBody>
      </p:sp>
    </p:spTree>
    <p:extLst>
      <p:ext uri="{BB962C8B-B14F-4D97-AF65-F5344CB8AC3E}">
        <p14:creationId xmlns:p14="http://schemas.microsoft.com/office/powerpoint/2010/main" val="15274428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sz="4400" dirty="0"/>
              <a:t>Definitions of Development</a:t>
            </a:r>
          </a:p>
        </p:txBody>
      </p:sp>
      <p:graphicFrame>
        <p:nvGraphicFramePr>
          <p:cNvPr id="2" name="Diagram 1"/>
          <p:cNvGraphicFramePr/>
          <p:nvPr/>
        </p:nvGraphicFramePr>
        <p:xfrm>
          <a:off x="1066800" y="2103120"/>
          <a:ext cx="10058400" cy="3931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601208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066800" y="642594"/>
            <a:ext cx="10070757" cy="716649"/>
          </a:xfrm>
        </p:spPr>
        <p:txBody>
          <a:bodyPr/>
          <a:lstStyle/>
          <a:p>
            <a:pPr algn="ctr"/>
            <a:r>
              <a:rPr lang="en-US" altLang="en-US" sz="3600" b="1" dirty="0"/>
              <a:t>Meaning of Development-</a:t>
            </a:r>
            <a:r>
              <a:rPr lang="en-US" altLang="en-US" sz="3600" b="1" dirty="0" err="1"/>
              <a:t>Todaro</a:t>
            </a:r>
            <a:endParaRPr lang="en-US" altLang="en-US" sz="3600" b="1" dirty="0"/>
          </a:p>
        </p:txBody>
      </p:sp>
      <p:graphicFrame>
        <p:nvGraphicFramePr>
          <p:cNvPr id="2" name="Diagram 1"/>
          <p:cNvGraphicFramePr/>
          <p:nvPr/>
        </p:nvGraphicFramePr>
        <p:xfrm>
          <a:off x="337751" y="1532238"/>
          <a:ext cx="11508260" cy="49427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876103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/>
        </p:nvGraphicFramePr>
        <p:xfrm>
          <a:off x="403655" y="403654"/>
          <a:ext cx="11318788" cy="60877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375871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066800" y="362465"/>
            <a:ext cx="10058400" cy="1062681"/>
          </a:xfrm>
        </p:spPr>
        <p:txBody>
          <a:bodyPr/>
          <a:lstStyle/>
          <a:p>
            <a:r>
              <a:rPr lang="en-US" altLang="en-US" sz="3200" dirty="0"/>
              <a:t>Alternative Interpretations of Development </a:t>
            </a:r>
          </a:p>
        </p:txBody>
      </p:sp>
      <p:sp>
        <p:nvSpPr>
          <p:cNvPr id="6147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551935" y="2067697"/>
            <a:ext cx="10981038" cy="426720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altLang="en-US" sz="3200" b="1" dirty="0">
                <a:solidFill>
                  <a:schemeClr val="accent4"/>
                </a:solidFill>
              </a:rPr>
              <a:t>1. Development as Economic Growth- </a:t>
            </a:r>
            <a:r>
              <a:rPr lang="en-US" altLang="en-US" sz="3200" b="1" dirty="0"/>
              <a:t>too often commodity output as opposed to people is emphasized-measures of growth in GNP. </a:t>
            </a:r>
          </a:p>
          <a:p>
            <a:pPr algn="just"/>
            <a:r>
              <a:rPr lang="en-ZA" sz="3200" dirty="0"/>
              <a:t>It is the CAPACITY of the national economy, whose initial economic condition has been more or less static for a long time, to GENERATE and SUSTAIN an annual increase in its GROSS NATIONAL PRODUCT at the rates of 5% to 7%</a:t>
            </a:r>
            <a:endParaRPr lang="en-US" alt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42096799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/>
        </p:nvGraphicFramePr>
        <p:xfrm>
          <a:off x="420130" y="469557"/>
          <a:ext cx="11384692" cy="59806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595464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403654" y="914401"/>
            <a:ext cx="11450595" cy="5544064"/>
          </a:xfrm>
        </p:spPr>
        <p:txBody>
          <a:bodyPr>
            <a:no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Development as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Distributive Justice-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view development as improving basic needs.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Interest in social justice which has raised three issues:</a:t>
            </a:r>
          </a:p>
          <a:p>
            <a:pPr marL="742950" indent="-742950">
              <a:lnSpc>
                <a:spcPct val="80000"/>
              </a:lnSpc>
              <a:buFont typeface="+mj-lt"/>
              <a:buAutoNum type="alphaLcPeriod"/>
            </a:pP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Nature of goods and services provided by governments</a:t>
            </a:r>
          </a:p>
          <a:p>
            <a:pPr marL="742950" indent="-742950">
              <a:lnSpc>
                <a:spcPct val="80000"/>
              </a:lnSpc>
              <a:buFont typeface="+mj-lt"/>
              <a:buAutoNum type="alphaLcPeriod"/>
            </a:pP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Matter of access of these public goods to different social classes</a:t>
            </a:r>
          </a:p>
          <a:p>
            <a:pPr marL="742950" indent="-742950">
              <a:lnSpc>
                <a:spcPct val="80000"/>
              </a:lnSpc>
              <a:buFont typeface="+mj-lt"/>
              <a:buAutoNum type="alphaLcPeriod"/>
            </a:pP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burden of development can be shared among these classes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*the target groups include small farmers, landless, urban under-employed and unemployed</a:t>
            </a:r>
          </a:p>
        </p:txBody>
      </p:sp>
    </p:spTree>
    <p:extLst>
      <p:ext uri="{BB962C8B-B14F-4D97-AF65-F5344CB8AC3E}">
        <p14:creationId xmlns:p14="http://schemas.microsoft.com/office/powerpoint/2010/main" val="27608200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952367" y="362465"/>
            <a:ext cx="8229600" cy="708454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en-US" altLang="en-US" sz="3200" dirty="0"/>
              <a:t>Sustainable Development</a:t>
            </a:r>
          </a:p>
        </p:txBody>
      </p:sp>
      <p:sp>
        <p:nvSpPr>
          <p:cNvPr id="14339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296562" y="1186249"/>
            <a:ext cx="11590638" cy="5354594"/>
          </a:xfrm>
        </p:spPr>
        <p:txBody>
          <a:bodyPr>
            <a:noAutofit/>
          </a:bodyPr>
          <a:lstStyle/>
          <a:p>
            <a:pPr algn="just">
              <a:lnSpc>
                <a:spcPct val="80000"/>
              </a:lnSpc>
            </a:pP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Defined as development that is likely to achieve lasting satisfaction of human needs and improvement of the quality of life and encompasses:</a:t>
            </a:r>
          </a:p>
          <a:p>
            <a:pPr algn="just">
              <a:lnSpc>
                <a:spcPct val="80000"/>
              </a:lnSpc>
            </a:pP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Help for the very poorest who are left with no option but to destroy their environment to survive</a:t>
            </a:r>
          </a:p>
          <a:p>
            <a:pPr algn="just">
              <a:lnSpc>
                <a:spcPct val="80000"/>
              </a:lnSpc>
            </a:pP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Idea of self-reliant development with natural resource constraints</a:t>
            </a:r>
          </a:p>
          <a:p>
            <a:pPr algn="just">
              <a:lnSpc>
                <a:spcPct val="80000"/>
              </a:lnSpc>
            </a:pP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Cost effective development using different economic criteria to the traditional –i.e. development should not degrade environment</a:t>
            </a:r>
          </a:p>
          <a:p>
            <a:pPr algn="just">
              <a:lnSpc>
                <a:spcPct val="80000"/>
              </a:lnSpc>
            </a:pP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Important issues of health control, appropriate technologies, food self-reliance, clean water and shelter for all</a:t>
            </a:r>
          </a:p>
          <a:p>
            <a:pPr algn="just">
              <a:lnSpc>
                <a:spcPct val="80000"/>
              </a:lnSpc>
            </a:pP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People centered activities are necessary- human beings are the resources in the concept</a:t>
            </a:r>
          </a:p>
          <a:p>
            <a:pPr algn="just">
              <a:lnSpc>
                <a:spcPct val="80000"/>
              </a:lnSpc>
            </a:pPr>
            <a:endParaRPr lang="en-US" alt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28985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creen Clippi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611" y="288925"/>
            <a:ext cx="11615351" cy="6284913"/>
          </a:xfrm>
        </p:spPr>
      </p:pic>
    </p:spTree>
    <p:extLst>
      <p:ext uri="{BB962C8B-B14F-4D97-AF65-F5344CB8AC3E}">
        <p14:creationId xmlns:p14="http://schemas.microsoft.com/office/powerpoint/2010/main" val="153864292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478</Words>
  <Application>Microsoft Office PowerPoint</Application>
  <PresentationFormat>Widescreen</PresentationFormat>
  <Paragraphs>36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Century Gothic</vt:lpstr>
      <vt:lpstr>Garamond</vt:lpstr>
      <vt:lpstr>Times New Roman</vt:lpstr>
      <vt:lpstr>Savon</vt:lpstr>
      <vt:lpstr>The Concept of Development</vt:lpstr>
      <vt:lpstr>Definitions of Development</vt:lpstr>
      <vt:lpstr>Meaning of Development-Todaro</vt:lpstr>
      <vt:lpstr>PowerPoint Presentation</vt:lpstr>
      <vt:lpstr>Alternative Interpretations of Development </vt:lpstr>
      <vt:lpstr>PowerPoint Presentation</vt:lpstr>
      <vt:lpstr>PowerPoint Presentation</vt:lpstr>
      <vt:lpstr>Sustainable Development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Concept of Development</dc:title>
  <dc:creator>Davies Phiri</dc:creator>
  <cp:lastModifiedBy>Davies Phiri</cp:lastModifiedBy>
  <cp:revision>1</cp:revision>
  <dcterms:created xsi:type="dcterms:W3CDTF">2022-05-15T13:47:49Z</dcterms:created>
  <dcterms:modified xsi:type="dcterms:W3CDTF">2022-05-15T13:48:14Z</dcterms:modified>
</cp:coreProperties>
</file>