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256" r:id="rId3"/>
    <p:sldId id="257" r:id="rId4"/>
    <p:sldId id="258" r:id="rId5"/>
    <p:sldId id="259" r:id="rId6"/>
    <p:sldId id="260" r:id="rId7"/>
    <p:sldId id="261" r:id="rId8"/>
    <p:sldId id="262" r:id="rId9"/>
    <p:sldId id="263" r:id="rId10"/>
    <p:sldId id="268"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6" r:id="rId28"/>
    <p:sldId id="287" r:id="rId29"/>
    <p:sldId id="288" r:id="rId30"/>
    <p:sldId id="289" r:id="rId31"/>
    <p:sldId id="290" r:id="rId32"/>
    <p:sldId id="291" r:id="rId33"/>
    <p:sldId id="292" r:id="rId34"/>
    <p:sldId id="293" r:id="rId35"/>
    <p:sldId id="294" r:id="rId36"/>
    <p:sldId id="295" r:id="rId37"/>
    <p:sldId id="281" r:id="rId38"/>
    <p:sldId id="282" r:id="rId39"/>
    <p:sldId id="283" r:id="rId40"/>
    <p:sldId id="285" r:id="rId41"/>
    <p:sldId id="296" r:id="rId42"/>
    <p:sldId id="297" r:id="rId43"/>
    <p:sldId id="298" r:id="rId44"/>
    <p:sldId id="299" r:id="rId45"/>
    <p:sldId id="300" r:id="rId46"/>
    <p:sldId id="301" r:id="rId47"/>
    <p:sldId id="302" r:id="rId48"/>
    <p:sldId id="303" r:id="rId49"/>
    <p:sldId id="304" r:id="rId50"/>
    <p:sldId id="305" r:id="rId51"/>
    <p:sldId id="307" r:id="rId52"/>
    <p:sldId id="308" r:id="rId53"/>
    <p:sldId id="309" r:id="rId54"/>
    <p:sldId id="312" r:id="rId55"/>
    <p:sldId id="310" r:id="rId56"/>
    <p:sldId id="311" r:id="rId57"/>
  </p:sldIdLst>
  <p:sldSz cx="12192000" cy="6858000"/>
  <p:notesSz cx="6858000" cy="9144000"/>
  <p:defaultText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D861A-E318-4F25-8F0D-8560950CD544}" v="383" dt="2022-09-07T18:05:47.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D3E5E-8530-47ED-838B-CD6C0B7525CC}" type="datetimeFigureOut">
              <a:rPr lang="en-ZM" smtClean="0"/>
              <a:t>21/09/2022</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D4E52-41D2-4D64-ADD3-C51500CECFE6}" type="slidenum">
              <a:rPr lang="en-ZM" smtClean="0"/>
              <a:t>‹#›</a:t>
            </a:fld>
            <a:endParaRPr lang="en-ZM"/>
          </a:p>
        </p:txBody>
      </p:sp>
    </p:spTree>
    <p:extLst>
      <p:ext uri="{BB962C8B-B14F-4D97-AF65-F5344CB8AC3E}">
        <p14:creationId xmlns:p14="http://schemas.microsoft.com/office/powerpoint/2010/main" val="187090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80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10d473147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10d473147_0_2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910d473147_0_2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2D47-9500-6B06-DFC0-9444522CF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M"/>
          </a:p>
        </p:txBody>
      </p:sp>
      <p:sp>
        <p:nvSpPr>
          <p:cNvPr id="3" name="Subtitle 2">
            <a:extLst>
              <a:ext uri="{FF2B5EF4-FFF2-40B4-BE49-F238E27FC236}">
                <a16:creationId xmlns:a16="http://schemas.microsoft.com/office/drawing/2014/main" id="{A28E28A0-4874-59B6-4732-3696BB13C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M"/>
          </a:p>
        </p:txBody>
      </p:sp>
      <p:sp>
        <p:nvSpPr>
          <p:cNvPr id="4" name="Date Placeholder 3">
            <a:extLst>
              <a:ext uri="{FF2B5EF4-FFF2-40B4-BE49-F238E27FC236}">
                <a16:creationId xmlns:a16="http://schemas.microsoft.com/office/drawing/2014/main" id="{2FBA19AC-8042-A305-6DF9-EE87237F8BEC}"/>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5" name="Footer Placeholder 4">
            <a:extLst>
              <a:ext uri="{FF2B5EF4-FFF2-40B4-BE49-F238E27FC236}">
                <a16:creationId xmlns:a16="http://schemas.microsoft.com/office/drawing/2014/main" id="{D4C731D7-9A0A-E5DA-CF06-864129AD7067}"/>
              </a:ext>
            </a:extLst>
          </p:cNvPr>
          <p:cNvSpPr>
            <a:spLocks noGrp="1"/>
          </p:cNvSpPr>
          <p:nvPr>
            <p:ph type="ftr" sz="quarter" idx="11"/>
          </p:nvPr>
        </p:nvSpPr>
        <p:spPr/>
        <p:txBody>
          <a:bodyPr/>
          <a:lstStyle/>
          <a:p>
            <a:endParaRPr lang="en-ZM" dirty="0"/>
          </a:p>
        </p:txBody>
      </p:sp>
      <p:sp>
        <p:nvSpPr>
          <p:cNvPr id="6" name="Slide Number Placeholder 5">
            <a:extLst>
              <a:ext uri="{FF2B5EF4-FFF2-40B4-BE49-F238E27FC236}">
                <a16:creationId xmlns:a16="http://schemas.microsoft.com/office/drawing/2014/main" id="{6EA19C26-0B1D-24EE-6152-83A211B89523}"/>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255545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D431-1654-C67D-5CAF-A95749430470}"/>
              </a:ext>
            </a:extLst>
          </p:cNvPr>
          <p:cNvSpPr>
            <a:spLocks noGrp="1"/>
          </p:cNvSpPr>
          <p:nvPr>
            <p:ph type="title"/>
          </p:nvPr>
        </p:nvSpPr>
        <p:spPr/>
        <p:txBody>
          <a:bodyPr/>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6A818892-25EB-3F8B-49F4-08AADCED6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5A2883B2-04D7-180B-9EA9-887B3B35B82A}"/>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5" name="Footer Placeholder 4">
            <a:extLst>
              <a:ext uri="{FF2B5EF4-FFF2-40B4-BE49-F238E27FC236}">
                <a16:creationId xmlns:a16="http://schemas.microsoft.com/office/drawing/2014/main" id="{7FED4F06-95FD-3033-C993-19C9CF8DB63F}"/>
              </a:ext>
            </a:extLst>
          </p:cNvPr>
          <p:cNvSpPr>
            <a:spLocks noGrp="1"/>
          </p:cNvSpPr>
          <p:nvPr>
            <p:ph type="ftr" sz="quarter" idx="11"/>
          </p:nvPr>
        </p:nvSpPr>
        <p:spPr/>
        <p:txBody>
          <a:bodyPr/>
          <a:lstStyle/>
          <a:p>
            <a:endParaRPr lang="en-ZM" dirty="0"/>
          </a:p>
        </p:txBody>
      </p:sp>
      <p:sp>
        <p:nvSpPr>
          <p:cNvPr id="6" name="Slide Number Placeholder 5">
            <a:extLst>
              <a:ext uri="{FF2B5EF4-FFF2-40B4-BE49-F238E27FC236}">
                <a16:creationId xmlns:a16="http://schemas.microsoft.com/office/drawing/2014/main" id="{67788AF9-A8FB-B015-CB04-859D8260A1D7}"/>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60841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FDAAB-3AEC-A0DF-CC8C-D3A9A43580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AF308983-0132-1372-FE49-77CF20A885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C9C595B0-9511-9A37-CF1E-2CC53569D27B}"/>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5" name="Footer Placeholder 4">
            <a:extLst>
              <a:ext uri="{FF2B5EF4-FFF2-40B4-BE49-F238E27FC236}">
                <a16:creationId xmlns:a16="http://schemas.microsoft.com/office/drawing/2014/main" id="{07FB4200-4CFB-6ED7-8979-353E54148075}"/>
              </a:ext>
            </a:extLst>
          </p:cNvPr>
          <p:cNvSpPr>
            <a:spLocks noGrp="1"/>
          </p:cNvSpPr>
          <p:nvPr>
            <p:ph type="ftr" sz="quarter" idx="11"/>
          </p:nvPr>
        </p:nvSpPr>
        <p:spPr/>
        <p:txBody>
          <a:bodyPr/>
          <a:lstStyle/>
          <a:p>
            <a:endParaRPr lang="en-ZM" dirty="0"/>
          </a:p>
        </p:txBody>
      </p:sp>
      <p:sp>
        <p:nvSpPr>
          <p:cNvPr id="6" name="Slide Number Placeholder 5">
            <a:extLst>
              <a:ext uri="{FF2B5EF4-FFF2-40B4-BE49-F238E27FC236}">
                <a16:creationId xmlns:a16="http://schemas.microsoft.com/office/drawing/2014/main" id="{7D50D371-6558-A4C7-03B2-E1FA5302CA23}"/>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375477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13"/>
        <p:cNvGrpSpPr/>
        <p:nvPr/>
      </p:nvGrpSpPr>
      <p:grpSpPr>
        <a:xfrm>
          <a:off x="0" y="0"/>
          <a:ext cx="0" cy="0"/>
          <a:chOff x="0" y="0"/>
          <a:chExt cx="0" cy="0"/>
        </a:xfrm>
      </p:grpSpPr>
      <p:sp>
        <p:nvSpPr>
          <p:cNvPr id="14" name="Google Shape;14;g910d473147_0_148"/>
          <p:cNvSpPr/>
          <p:nvPr/>
        </p:nvSpPr>
        <p:spPr>
          <a:xfrm>
            <a:off x="41" y="3766000"/>
            <a:ext cx="9827200" cy="3092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g910d473147_0_148"/>
          <p:cNvSpPr/>
          <p:nvPr/>
        </p:nvSpPr>
        <p:spPr>
          <a:xfrm flipH="1">
            <a:off x="4776800" y="2067600"/>
            <a:ext cx="74152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g910d473147_0_148"/>
          <p:cNvSpPr/>
          <p:nvPr/>
        </p:nvSpPr>
        <p:spPr>
          <a:xfrm rot="10800000">
            <a:off x="6745207" y="-100"/>
            <a:ext cx="5446800" cy="2736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g910d473147_0_148"/>
          <p:cNvSpPr/>
          <p:nvPr/>
        </p:nvSpPr>
        <p:spPr>
          <a:xfrm>
            <a:off x="271033"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8" name="Google Shape;18;g910d473147_0_148"/>
          <p:cNvGrpSpPr/>
          <p:nvPr/>
        </p:nvGrpSpPr>
        <p:grpSpPr>
          <a:xfrm>
            <a:off x="340267" y="791"/>
            <a:ext cx="3000484" cy="1392365"/>
            <a:chOff x="255200" y="592"/>
            <a:chExt cx="2250363" cy="1044300"/>
          </a:xfrm>
        </p:grpSpPr>
        <p:sp>
          <p:nvSpPr>
            <p:cNvPr id="19" name="Google Shape;19;g910d473147_0_148"/>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g910d473147_0_148"/>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g910d473147_0_148"/>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 name="Google Shape;22;g910d473147_0_148"/>
          <p:cNvGrpSpPr/>
          <p:nvPr/>
        </p:nvGrpSpPr>
        <p:grpSpPr>
          <a:xfrm>
            <a:off x="1207194" y="791"/>
            <a:ext cx="3000484" cy="1392365"/>
            <a:chOff x="905395" y="592"/>
            <a:chExt cx="2250363" cy="1044300"/>
          </a:xfrm>
        </p:grpSpPr>
        <p:sp>
          <p:nvSpPr>
            <p:cNvPr id="23" name="Google Shape;23;g910d473147_0_148"/>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g910d473147_0_148"/>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g910d473147_0_148"/>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 name="Google Shape;26;g910d473147_0_148"/>
          <p:cNvGrpSpPr/>
          <p:nvPr/>
        </p:nvGrpSpPr>
        <p:grpSpPr>
          <a:xfrm>
            <a:off x="9409957" y="6785"/>
            <a:ext cx="2468376" cy="1002839"/>
            <a:chOff x="6917201" y="0"/>
            <a:chExt cx="2227777" cy="863400"/>
          </a:xfrm>
        </p:grpSpPr>
        <p:sp>
          <p:nvSpPr>
            <p:cNvPr id="27" name="Google Shape;27;g910d473147_0_148"/>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g910d473147_0_148"/>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g910d473147_0_14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 name="Google Shape;30;g910d473147_0_148"/>
          <p:cNvGrpSpPr/>
          <p:nvPr/>
        </p:nvGrpSpPr>
        <p:grpSpPr>
          <a:xfrm>
            <a:off x="8737376" y="5623803"/>
            <a:ext cx="3185424" cy="1234317"/>
            <a:chOff x="6917201" y="0"/>
            <a:chExt cx="2227777" cy="863400"/>
          </a:xfrm>
        </p:grpSpPr>
        <p:sp>
          <p:nvSpPr>
            <p:cNvPr id="31" name="Google Shape;31;g910d473147_0_148"/>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g910d473147_0_14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g910d473147_0_148"/>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 name="Google Shape;34;g910d473147_0_148"/>
          <p:cNvGrpSpPr/>
          <p:nvPr/>
        </p:nvGrpSpPr>
        <p:grpSpPr>
          <a:xfrm>
            <a:off x="265532" y="5407536"/>
            <a:ext cx="3727219" cy="1444382"/>
            <a:chOff x="6917201" y="0"/>
            <a:chExt cx="2227777" cy="863400"/>
          </a:xfrm>
        </p:grpSpPr>
        <p:sp>
          <p:nvSpPr>
            <p:cNvPr id="35" name="Google Shape;35;g910d473147_0_14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g910d473147_0_14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g910d473147_0_14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8" name="Google Shape;38;g910d473147_0_148"/>
          <p:cNvSpPr txBox="1">
            <a:spLocks noGrp="1"/>
          </p:cNvSpPr>
          <p:nvPr>
            <p:ph type="ctrTitle"/>
          </p:nvPr>
        </p:nvSpPr>
        <p:spPr>
          <a:xfrm>
            <a:off x="2478271" y="2430444"/>
            <a:ext cx="7148400" cy="1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9" name="Google Shape;39;g910d473147_0_148"/>
          <p:cNvSpPr txBox="1">
            <a:spLocks noGrp="1"/>
          </p:cNvSpPr>
          <p:nvPr>
            <p:ph type="subTitle" idx="1"/>
          </p:nvPr>
        </p:nvSpPr>
        <p:spPr>
          <a:xfrm>
            <a:off x="2478267" y="4550878"/>
            <a:ext cx="7148400" cy="69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0" name="Google Shape;40;g910d473147_0_148"/>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9601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53"/>
        <p:cNvGrpSpPr/>
        <p:nvPr/>
      </p:nvGrpSpPr>
      <p:grpSpPr>
        <a:xfrm>
          <a:off x="0" y="0"/>
          <a:ext cx="0" cy="0"/>
          <a:chOff x="0" y="0"/>
          <a:chExt cx="0" cy="0"/>
        </a:xfrm>
      </p:grpSpPr>
      <p:sp>
        <p:nvSpPr>
          <p:cNvPr id="54" name="Google Shape;54;g910d473147_0_188"/>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g910d473147_0_188"/>
          <p:cNvSpPr/>
          <p:nvPr/>
        </p:nvSpPr>
        <p:spPr>
          <a:xfrm>
            <a:off x="41" y="3766000"/>
            <a:ext cx="98272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g910d473147_0_188"/>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g910d473147_0_188"/>
          <p:cNvSpPr txBox="1">
            <a:spLocks noGrp="1"/>
          </p:cNvSpPr>
          <p:nvPr>
            <p:ph type="title"/>
          </p:nvPr>
        </p:nvSpPr>
        <p:spPr>
          <a:xfrm>
            <a:off x="1092200" y="1127467"/>
            <a:ext cx="100076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8" name="Google Shape;58;g910d473147_0_188"/>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9" name="Google Shape;59;g910d473147_0_188"/>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9269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60"/>
        <p:cNvGrpSpPr/>
        <p:nvPr/>
      </p:nvGrpSpPr>
      <p:grpSpPr>
        <a:xfrm>
          <a:off x="0" y="0"/>
          <a:ext cx="0" cy="0"/>
          <a:chOff x="0" y="0"/>
          <a:chExt cx="0" cy="0"/>
        </a:xfrm>
      </p:grpSpPr>
      <p:sp>
        <p:nvSpPr>
          <p:cNvPr id="61" name="Google Shape;61;g910d473147_0_195"/>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g910d473147_0_195"/>
          <p:cNvSpPr/>
          <p:nvPr/>
        </p:nvSpPr>
        <p:spPr>
          <a:xfrm>
            <a:off x="41" y="3766000"/>
            <a:ext cx="98272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g910d473147_0_195"/>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g910d473147_0_195"/>
          <p:cNvSpPr txBox="1">
            <a:spLocks noGrp="1"/>
          </p:cNvSpPr>
          <p:nvPr>
            <p:ph type="title"/>
          </p:nvPr>
        </p:nvSpPr>
        <p:spPr>
          <a:xfrm>
            <a:off x="1092200" y="1127467"/>
            <a:ext cx="100076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5" name="Google Shape;65;g910d473147_0_195"/>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6" name="Google Shape;66;g910d473147_0_195"/>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7" name="Google Shape;67;g910d473147_0_195"/>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098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8"/>
        <p:cNvGrpSpPr/>
        <p:nvPr/>
      </p:nvGrpSpPr>
      <p:grpSpPr>
        <a:xfrm>
          <a:off x="0" y="0"/>
          <a:ext cx="0" cy="0"/>
          <a:chOff x="0" y="0"/>
          <a:chExt cx="0" cy="0"/>
        </a:xfrm>
      </p:grpSpPr>
      <p:sp>
        <p:nvSpPr>
          <p:cNvPr id="69" name="Google Shape;69;g910d473147_0_203"/>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g910d473147_0_203"/>
          <p:cNvSpPr/>
          <p:nvPr/>
        </p:nvSpPr>
        <p:spPr>
          <a:xfrm>
            <a:off x="41" y="3766000"/>
            <a:ext cx="98272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g910d473147_0_203"/>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g910d473147_0_203"/>
          <p:cNvSpPr txBox="1">
            <a:spLocks noGrp="1"/>
          </p:cNvSpPr>
          <p:nvPr>
            <p:ph type="title"/>
          </p:nvPr>
        </p:nvSpPr>
        <p:spPr>
          <a:xfrm>
            <a:off x="1092200" y="1127467"/>
            <a:ext cx="100076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3" name="Google Shape;73;g910d473147_0_203"/>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0935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4"/>
        <p:cNvGrpSpPr/>
        <p:nvPr/>
      </p:nvGrpSpPr>
      <p:grpSpPr>
        <a:xfrm>
          <a:off x="0" y="0"/>
          <a:ext cx="0" cy="0"/>
          <a:chOff x="0" y="0"/>
          <a:chExt cx="0" cy="0"/>
        </a:xfrm>
      </p:grpSpPr>
      <p:sp>
        <p:nvSpPr>
          <p:cNvPr id="75" name="Google Shape;75;g910d473147_0_209"/>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g910d473147_0_209"/>
          <p:cNvSpPr/>
          <p:nvPr/>
        </p:nvSpPr>
        <p:spPr>
          <a:xfrm>
            <a:off x="41" y="3766000"/>
            <a:ext cx="9827200" cy="3092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g910d473147_0_209"/>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g910d473147_0_209"/>
          <p:cNvSpPr txBox="1">
            <a:spLocks noGrp="1"/>
          </p:cNvSpPr>
          <p:nvPr>
            <p:ph type="title"/>
          </p:nvPr>
        </p:nvSpPr>
        <p:spPr>
          <a:xfrm>
            <a:off x="1092200" y="1127467"/>
            <a:ext cx="4945600" cy="1844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9" name="Google Shape;79;g910d473147_0_209"/>
          <p:cNvSpPr txBox="1">
            <a:spLocks noGrp="1"/>
          </p:cNvSpPr>
          <p:nvPr>
            <p:ph type="body" idx="1"/>
          </p:nvPr>
        </p:nvSpPr>
        <p:spPr>
          <a:xfrm>
            <a:off x="1107600" y="3092067"/>
            <a:ext cx="4945600" cy="28263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0" name="Google Shape;80;g910d473147_0_209"/>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6289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81"/>
        <p:cNvGrpSpPr/>
        <p:nvPr/>
      </p:nvGrpSpPr>
      <p:grpSpPr>
        <a:xfrm>
          <a:off x="0" y="0"/>
          <a:ext cx="0" cy="0"/>
          <a:chOff x="0" y="0"/>
          <a:chExt cx="0" cy="0"/>
        </a:xfrm>
      </p:grpSpPr>
      <p:sp>
        <p:nvSpPr>
          <p:cNvPr id="82" name="Google Shape;82;g910d473147_0_216"/>
          <p:cNvSpPr/>
          <p:nvPr/>
        </p:nvSpPr>
        <p:spPr>
          <a:xfrm>
            <a:off x="0" y="3764192"/>
            <a:ext cx="9825600" cy="30891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g910d473147_0_216"/>
          <p:cNvSpPr/>
          <p:nvPr/>
        </p:nvSpPr>
        <p:spPr>
          <a:xfrm flipH="1">
            <a:off x="4777613" y="2072150"/>
            <a:ext cx="7414000" cy="478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4" name="Google Shape;84;g910d473147_0_216"/>
          <p:cNvGrpSpPr/>
          <p:nvPr/>
        </p:nvGrpSpPr>
        <p:grpSpPr>
          <a:xfrm>
            <a:off x="341322" y="-11"/>
            <a:ext cx="3001796" cy="1391229"/>
            <a:chOff x="3961956" y="4383950"/>
            <a:chExt cx="1160548" cy="548700"/>
          </a:xfrm>
        </p:grpSpPr>
        <p:sp>
          <p:nvSpPr>
            <p:cNvPr id="85" name="Google Shape;85;g910d473147_0_216"/>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g910d473147_0_216"/>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g910d473147_0_216"/>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8" name="Google Shape;88;g910d473147_0_216"/>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9" name="Google Shape;89;g910d473147_0_216"/>
          <p:cNvGrpSpPr/>
          <p:nvPr/>
        </p:nvGrpSpPr>
        <p:grpSpPr>
          <a:xfrm>
            <a:off x="46579" y="6029501"/>
            <a:ext cx="2124408" cy="822734"/>
            <a:chOff x="6917201" y="0"/>
            <a:chExt cx="2227777" cy="863400"/>
          </a:xfrm>
        </p:grpSpPr>
        <p:sp>
          <p:nvSpPr>
            <p:cNvPr id="90" name="Google Shape;90;g910d473147_0_21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g910d473147_0_216"/>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g910d473147_0_216"/>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 name="Google Shape;93;g910d473147_0_216"/>
          <p:cNvGrpSpPr/>
          <p:nvPr/>
        </p:nvGrpSpPr>
        <p:grpSpPr>
          <a:xfrm>
            <a:off x="7848472" y="1657"/>
            <a:ext cx="4343273" cy="1681990"/>
            <a:chOff x="6917201" y="0"/>
            <a:chExt cx="2227777" cy="863400"/>
          </a:xfrm>
        </p:grpSpPr>
        <p:sp>
          <p:nvSpPr>
            <p:cNvPr id="94" name="Google Shape;94;g910d473147_0_216"/>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g910d473147_0_216"/>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g910d473147_0_216"/>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7" name="Google Shape;97;g910d473147_0_216"/>
          <p:cNvSpPr txBox="1">
            <a:spLocks noGrp="1"/>
          </p:cNvSpPr>
          <p:nvPr>
            <p:ph type="title"/>
          </p:nvPr>
        </p:nvSpPr>
        <p:spPr>
          <a:xfrm>
            <a:off x="1858572" y="1734861"/>
            <a:ext cx="8489200" cy="338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8" name="Google Shape;98;g910d473147_0_216"/>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80044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9"/>
        <p:cNvGrpSpPr/>
        <p:nvPr/>
      </p:nvGrpSpPr>
      <p:grpSpPr>
        <a:xfrm>
          <a:off x="0" y="0"/>
          <a:ext cx="0" cy="0"/>
          <a:chOff x="0" y="0"/>
          <a:chExt cx="0" cy="0"/>
        </a:xfrm>
      </p:grpSpPr>
      <p:sp>
        <p:nvSpPr>
          <p:cNvPr id="100" name="Google Shape;100;g910d473147_0_234"/>
          <p:cNvSpPr/>
          <p:nvPr/>
        </p:nvSpPr>
        <p:spPr>
          <a:xfrm flipH="1">
            <a:off x="4776800" y="2067600"/>
            <a:ext cx="74152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g910d473147_0_234"/>
          <p:cNvSpPr/>
          <p:nvPr/>
        </p:nvSpPr>
        <p:spPr>
          <a:xfrm>
            <a:off x="41" y="3766000"/>
            <a:ext cx="98272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g910d473147_0_234"/>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g910d473147_0_234"/>
          <p:cNvSpPr txBox="1">
            <a:spLocks noGrp="1"/>
          </p:cNvSpPr>
          <p:nvPr>
            <p:ph type="title"/>
          </p:nvPr>
        </p:nvSpPr>
        <p:spPr>
          <a:xfrm>
            <a:off x="1092200" y="1127467"/>
            <a:ext cx="8565600" cy="939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4" name="Google Shape;104;g910d473147_0_234"/>
          <p:cNvSpPr txBox="1">
            <a:spLocks noGrp="1"/>
          </p:cNvSpPr>
          <p:nvPr>
            <p:ph type="subTitle" idx="1"/>
          </p:nvPr>
        </p:nvSpPr>
        <p:spPr>
          <a:xfrm>
            <a:off x="1092200" y="2067600"/>
            <a:ext cx="7813200" cy="52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5" name="Google Shape;105;g910d473147_0_234"/>
          <p:cNvSpPr txBox="1">
            <a:spLocks noGrp="1"/>
          </p:cNvSpPr>
          <p:nvPr>
            <p:ph type="body" idx="2"/>
          </p:nvPr>
        </p:nvSpPr>
        <p:spPr>
          <a:xfrm>
            <a:off x="1092200" y="3289400"/>
            <a:ext cx="7813200" cy="2793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6" name="Google Shape;106;g910d473147_0_234"/>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17476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7"/>
        <p:cNvGrpSpPr/>
        <p:nvPr/>
      </p:nvGrpSpPr>
      <p:grpSpPr>
        <a:xfrm>
          <a:off x="0" y="0"/>
          <a:ext cx="0" cy="0"/>
          <a:chOff x="0" y="0"/>
          <a:chExt cx="0" cy="0"/>
        </a:xfrm>
      </p:grpSpPr>
      <p:sp>
        <p:nvSpPr>
          <p:cNvPr id="108" name="Google Shape;108;g910d473147_0_242"/>
          <p:cNvSpPr/>
          <p:nvPr/>
        </p:nvSpPr>
        <p:spPr>
          <a:xfrm>
            <a:off x="41" y="3766000"/>
            <a:ext cx="9827200" cy="3092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g910d473147_0_242"/>
          <p:cNvSpPr/>
          <p:nvPr/>
        </p:nvSpPr>
        <p:spPr>
          <a:xfrm flipH="1">
            <a:off x="4776800" y="2067600"/>
            <a:ext cx="74152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g910d473147_0_242"/>
          <p:cNvSpPr/>
          <p:nvPr/>
        </p:nvSpPr>
        <p:spPr>
          <a:xfrm>
            <a:off x="270967" y="275000"/>
            <a:ext cx="116500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g910d473147_0_242"/>
          <p:cNvSpPr txBox="1">
            <a:spLocks noGrp="1"/>
          </p:cNvSpPr>
          <p:nvPr>
            <p:ph type="body" idx="1"/>
          </p:nvPr>
        </p:nvSpPr>
        <p:spPr>
          <a:xfrm>
            <a:off x="437367" y="5551333"/>
            <a:ext cx="9886800" cy="8067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12" name="Google Shape;112;g910d473147_0_242"/>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6537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2AB4-6389-2D95-DFEA-9E6E111E0F13}"/>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B1869FE2-7B38-AADB-D0FF-1A8EB7B5F1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78F4B2EC-1C7D-71C3-F657-53EBD44A1958}"/>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5" name="Footer Placeholder 4">
            <a:extLst>
              <a:ext uri="{FF2B5EF4-FFF2-40B4-BE49-F238E27FC236}">
                <a16:creationId xmlns:a16="http://schemas.microsoft.com/office/drawing/2014/main" id="{83634251-E03E-3B22-AA84-3AFF4F830CF6}"/>
              </a:ext>
            </a:extLst>
          </p:cNvPr>
          <p:cNvSpPr>
            <a:spLocks noGrp="1"/>
          </p:cNvSpPr>
          <p:nvPr>
            <p:ph type="ftr" sz="quarter" idx="11"/>
          </p:nvPr>
        </p:nvSpPr>
        <p:spPr/>
        <p:txBody>
          <a:bodyPr/>
          <a:lstStyle/>
          <a:p>
            <a:endParaRPr lang="en-ZM" dirty="0"/>
          </a:p>
        </p:txBody>
      </p:sp>
      <p:sp>
        <p:nvSpPr>
          <p:cNvPr id="6" name="Slide Number Placeholder 5">
            <a:extLst>
              <a:ext uri="{FF2B5EF4-FFF2-40B4-BE49-F238E27FC236}">
                <a16:creationId xmlns:a16="http://schemas.microsoft.com/office/drawing/2014/main" id="{A2B86C2C-7C89-DC33-1315-B266AE5A30F6}"/>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1780935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13"/>
        <p:cNvGrpSpPr/>
        <p:nvPr/>
      </p:nvGrpSpPr>
      <p:grpSpPr>
        <a:xfrm>
          <a:off x="0" y="0"/>
          <a:ext cx="0" cy="0"/>
          <a:chOff x="0" y="0"/>
          <a:chExt cx="0" cy="0"/>
        </a:xfrm>
      </p:grpSpPr>
      <p:sp>
        <p:nvSpPr>
          <p:cNvPr id="114" name="Google Shape;114;g910d473147_0_248"/>
          <p:cNvSpPr/>
          <p:nvPr/>
        </p:nvSpPr>
        <p:spPr>
          <a:xfrm flipH="1">
            <a:off x="7425600" y="3778767"/>
            <a:ext cx="47664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5" name="Google Shape;115;g910d473147_0_248"/>
          <p:cNvGrpSpPr/>
          <p:nvPr/>
        </p:nvGrpSpPr>
        <p:grpSpPr>
          <a:xfrm>
            <a:off x="7945630" y="5492769"/>
            <a:ext cx="3361269" cy="1365553"/>
            <a:chOff x="6917201" y="0"/>
            <a:chExt cx="2227777" cy="863400"/>
          </a:xfrm>
        </p:grpSpPr>
        <p:sp>
          <p:nvSpPr>
            <p:cNvPr id="116" name="Google Shape;116;g910d473147_0_248"/>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g910d473147_0_248"/>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g910d473147_0_248"/>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 name="Google Shape;119;g910d473147_0_248"/>
          <p:cNvGrpSpPr/>
          <p:nvPr/>
        </p:nvGrpSpPr>
        <p:grpSpPr>
          <a:xfrm>
            <a:off x="265532" y="3"/>
            <a:ext cx="3727219" cy="1444382"/>
            <a:chOff x="6917201" y="0"/>
            <a:chExt cx="2227777" cy="863400"/>
          </a:xfrm>
        </p:grpSpPr>
        <p:sp>
          <p:nvSpPr>
            <p:cNvPr id="120" name="Google Shape;120;g910d473147_0_248"/>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g910d473147_0_248"/>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g910d473147_0_24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3" name="Google Shape;123;g910d473147_0_248"/>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4" name="Google Shape;124;g910d473147_0_248"/>
          <p:cNvSpPr txBox="1">
            <a:spLocks noGrp="1"/>
          </p:cNvSpPr>
          <p:nvPr>
            <p:ph type="body" idx="1"/>
          </p:nvPr>
        </p:nvSpPr>
        <p:spPr>
          <a:xfrm>
            <a:off x="1847800" y="3818467"/>
            <a:ext cx="8496400" cy="8547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5" name="Google Shape;125;g910d473147_0_248"/>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75334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g910d473147_0_261"/>
          <p:cNvSpPr txBox="1">
            <a:spLocks noGrp="1"/>
          </p:cNvSpPr>
          <p:nvPr>
            <p:ph type="sldNum" idx="12"/>
          </p:nvPr>
        </p:nvSpPr>
        <p:spPr>
          <a:xfrm>
            <a:off x="11187645" y="6058224"/>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976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8"/>
        <p:cNvGrpSpPr/>
        <p:nvPr/>
      </p:nvGrpSpPr>
      <p:grpSpPr>
        <a:xfrm>
          <a:off x="0" y="0"/>
          <a:ext cx="0" cy="0"/>
          <a:chOff x="0" y="0"/>
          <a:chExt cx="0" cy="0"/>
        </a:xfrm>
      </p:grpSpPr>
      <p:sp>
        <p:nvSpPr>
          <p:cNvPr id="129" name="Google Shape;129;g910d473147_0_26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g910d473147_0_263"/>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1600"/>
              </a:spcBef>
              <a:spcAft>
                <a:spcPts val="0"/>
              </a:spcAft>
              <a:buSzPts val="1530"/>
              <a:buChar char="○"/>
              <a:defRPr/>
            </a:lvl2pPr>
            <a:lvl3pPr marL="1371600" lvl="2" indent="-331469" algn="l" rtl="0">
              <a:spcBef>
                <a:spcPts val="1600"/>
              </a:spcBef>
              <a:spcAft>
                <a:spcPts val="0"/>
              </a:spcAft>
              <a:buSzPts val="1620"/>
              <a:buChar char="■"/>
              <a:defRPr/>
            </a:lvl3pPr>
            <a:lvl4pPr marL="1828800" lvl="3" indent="-342900" algn="l" rtl="0">
              <a:spcBef>
                <a:spcPts val="1600"/>
              </a:spcBef>
              <a:spcAft>
                <a:spcPts val="0"/>
              </a:spcAft>
              <a:buSzPts val="1800"/>
              <a:buChar char="●"/>
              <a:defRPr/>
            </a:lvl4pPr>
            <a:lvl5pPr marL="2286000" lvl="4" indent="-342900" algn="l" rtl="0">
              <a:spcBef>
                <a:spcPts val="1600"/>
              </a:spcBef>
              <a:spcAft>
                <a:spcPts val="0"/>
              </a:spcAft>
              <a:buSzPts val="1800"/>
              <a:buChar char="○"/>
              <a:defRPr/>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131" name="Google Shape;131;g910d473147_0_263"/>
          <p:cNvSpPr txBox="1">
            <a:spLocks noGrp="1"/>
          </p:cNvSpPr>
          <p:nvPr>
            <p:ph type="dt" idx="10"/>
          </p:nvPr>
        </p:nvSpPr>
        <p:spPr>
          <a:xfrm>
            <a:off x="609600" y="18288"/>
            <a:ext cx="38608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910d473147_0_263"/>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g910d473147_0_263"/>
          <p:cNvSpPr txBox="1">
            <a:spLocks noGrp="1"/>
          </p:cNvSpPr>
          <p:nvPr>
            <p:ph type="sldNum" idx="12"/>
          </p:nvPr>
        </p:nvSpPr>
        <p:spPr>
          <a:xfrm>
            <a:off x="10160000" y="18288"/>
            <a:ext cx="14224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3871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3A53-C903-CF01-5E50-BAEAFEA73C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M"/>
          </a:p>
        </p:txBody>
      </p:sp>
      <p:sp>
        <p:nvSpPr>
          <p:cNvPr id="3" name="Text Placeholder 2">
            <a:extLst>
              <a:ext uri="{FF2B5EF4-FFF2-40B4-BE49-F238E27FC236}">
                <a16:creationId xmlns:a16="http://schemas.microsoft.com/office/drawing/2014/main" id="{400CDAF8-25E3-03EB-DD91-8E4733963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C6C7D9-BF37-87D7-1A5E-1D45D29A1F2F}"/>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5" name="Footer Placeholder 4">
            <a:extLst>
              <a:ext uri="{FF2B5EF4-FFF2-40B4-BE49-F238E27FC236}">
                <a16:creationId xmlns:a16="http://schemas.microsoft.com/office/drawing/2014/main" id="{A4F6D1F8-12A3-3F57-55AB-9131CC657E00}"/>
              </a:ext>
            </a:extLst>
          </p:cNvPr>
          <p:cNvSpPr>
            <a:spLocks noGrp="1"/>
          </p:cNvSpPr>
          <p:nvPr>
            <p:ph type="ftr" sz="quarter" idx="11"/>
          </p:nvPr>
        </p:nvSpPr>
        <p:spPr/>
        <p:txBody>
          <a:bodyPr/>
          <a:lstStyle/>
          <a:p>
            <a:endParaRPr lang="en-ZM" dirty="0"/>
          </a:p>
        </p:txBody>
      </p:sp>
      <p:sp>
        <p:nvSpPr>
          <p:cNvPr id="6" name="Slide Number Placeholder 5">
            <a:extLst>
              <a:ext uri="{FF2B5EF4-FFF2-40B4-BE49-F238E27FC236}">
                <a16:creationId xmlns:a16="http://schemas.microsoft.com/office/drawing/2014/main" id="{45EC61AE-4E55-763F-94B8-9CCA21099EF5}"/>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178743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97169-EE42-CC69-3E1B-E82AEE0B6778}"/>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0528B40E-B4BA-CF5A-5E8B-0AB6ED9AA4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Content Placeholder 3">
            <a:extLst>
              <a:ext uri="{FF2B5EF4-FFF2-40B4-BE49-F238E27FC236}">
                <a16:creationId xmlns:a16="http://schemas.microsoft.com/office/drawing/2014/main" id="{09B7A5FB-088D-E0E9-C093-27D1565F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Date Placeholder 4">
            <a:extLst>
              <a:ext uri="{FF2B5EF4-FFF2-40B4-BE49-F238E27FC236}">
                <a16:creationId xmlns:a16="http://schemas.microsoft.com/office/drawing/2014/main" id="{96018621-184F-52A4-91D4-86EDF0FDB7C2}"/>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6" name="Footer Placeholder 5">
            <a:extLst>
              <a:ext uri="{FF2B5EF4-FFF2-40B4-BE49-F238E27FC236}">
                <a16:creationId xmlns:a16="http://schemas.microsoft.com/office/drawing/2014/main" id="{EF8BB590-C239-2735-60E0-B3C0FFC0ECC6}"/>
              </a:ext>
            </a:extLst>
          </p:cNvPr>
          <p:cNvSpPr>
            <a:spLocks noGrp="1"/>
          </p:cNvSpPr>
          <p:nvPr>
            <p:ph type="ftr" sz="quarter" idx="11"/>
          </p:nvPr>
        </p:nvSpPr>
        <p:spPr/>
        <p:txBody>
          <a:bodyPr/>
          <a:lstStyle/>
          <a:p>
            <a:endParaRPr lang="en-ZM" dirty="0"/>
          </a:p>
        </p:txBody>
      </p:sp>
      <p:sp>
        <p:nvSpPr>
          <p:cNvPr id="7" name="Slide Number Placeholder 6">
            <a:extLst>
              <a:ext uri="{FF2B5EF4-FFF2-40B4-BE49-F238E27FC236}">
                <a16:creationId xmlns:a16="http://schemas.microsoft.com/office/drawing/2014/main" id="{609EB311-6EEE-B507-4C28-6F8FA402B31C}"/>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107406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BDC2-0695-77DF-DFBB-AC82EEF5F495}"/>
              </a:ext>
            </a:extLst>
          </p:cNvPr>
          <p:cNvSpPr>
            <a:spLocks noGrp="1"/>
          </p:cNvSpPr>
          <p:nvPr>
            <p:ph type="title"/>
          </p:nvPr>
        </p:nvSpPr>
        <p:spPr>
          <a:xfrm>
            <a:off x="839788" y="365125"/>
            <a:ext cx="10515600" cy="1325563"/>
          </a:xfrm>
        </p:spPr>
        <p:txBody>
          <a:bodyPr/>
          <a:lstStyle/>
          <a:p>
            <a:r>
              <a:rPr lang="en-US"/>
              <a:t>Click to edit Master title style</a:t>
            </a:r>
            <a:endParaRPr lang="en-ZM"/>
          </a:p>
        </p:txBody>
      </p:sp>
      <p:sp>
        <p:nvSpPr>
          <p:cNvPr id="3" name="Text Placeholder 2">
            <a:extLst>
              <a:ext uri="{FF2B5EF4-FFF2-40B4-BE49-F238E27FC236}">
                <a16:creationId xmlns:a16="http://schemas.microsoft.com/office/drawing/2014/main" id="{6AD16210-731C-17D5-3FB9-7DE8848FE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0E15D6-00D9-EF38-B432-C2293FB90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Text Placeholder 4">
            <a:extLst>
              <a:ext uri="{FF2B5EF4-FFF2-40B4-BE49-F238E27FC236}">
                <a16:creationId xmlns:a16="http://schemas.microsoft.com/office/drawing/2014/main" id="{76BA79D3-8CB0-7ED6-53BB-D663EF73BC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97DAC8-1892-DF33-CEB5-7416850D3E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7" name="Date Placeholder 6">
            <a:extLst>
              <a:ext uri="{FF2B5EF4-FFF2-40B4-BE49-F238E27FC236}">
                <a16:creationId xmlns:a16="http://schemas.microsoft.com/office/drawing/2014/main" id="{9BC1AE08-DB79-7333-D881-9A0FA40954D6}"/>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8" name="Footer Placeholder 7">
            <a:extLst>
              <a:ext uri="{FF2B5EF4-FFF2-40B4-BE49-F238E27FC236}">
                <a16:creationId xmlns:a16="http://schemas.microsoft.com/office/drawing/2014/main" id="{71C417AB-9C93-7ADC-43BB-982B6ACE1617}"/>
              </a:ext>
            </a:extLst>
          </p:cNvPr>
          <p:cNvSpPr>
            <a:spLocks noGrp="1"/>
          </p:cNvSpPr>
          <p:nvPr>
            <p:ph type="ftr" sz="quarter" idx="11"/>
          </p:nvPr>
        </p:nvSpPr>
        <p:spPr/>
        <p:txBody>
          <a:bodyPr/>
          <a:lstStyle/>
          <a:p>
            <a:endParaRPr lang="en-ZM" dirty="0"/>
          </a:p>
        </p:txBody>
      </p:sp>
      <p:sp>
        <p:nvSpPr>
          <p:cNvPr id="9" name="Slide Number Placeholder 8">
            <a:extLst>
              <a:ext uri="{FF2B5EF4-FFF2-40B4-BE49-F238E27FC236}">
                <a16:creationId xmlns:a16="http://schemas.microsoft.com/office/drawing/2014/main" id="{20584D8B-CA1D-682C-9B30-3420FDE9FC19}"/>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76318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E343-4A75-B43D-437F-36BC77D503BD}"/>
              </a:ext>
            </a:extLst>
          </p:cNvPr>
          <p:cNvSpPr>
            <a:spLocks noGrp="1"/>
          </p:cNvSpPr>
          <p:nvPr>
            <p:ph type="title"/>
          </p:nvPr>
        </p:nvSpPr>
        <p:spPr/>
        <p:txBody>
          <a:bodyPr/>
          <a:lstStyle/>
          <a:p>
            <a:r>
              <a:rPr lang="en-US"/>
              <a:t>Click to edit Master title style</a:t>
            </a:r>
            <a:endParaRPr lang="en-ZM"/>
          </a:p>
        </p:txBody>
      </p:sp>
      <p:sp>
        <p:nvSpPr>
          <p:cNvPr id="3" name="Date Placeholder 2">
            <a:extLst>
              <a:ext uri="{FF2B5EF4-FFF2-40B4-BE49-F238E27FC236}">
                <a16:creationId xmlns:a16="http://schemas.microsoft.com/office/drawing/2014/main" id="{1FE0958A-0DD9-05D8-C350-D259030A42F4}"/>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4" name="Footer Placeholder 3">
            <a:extLst>
              <a:ext uri="{FF2B5EF4-FFF2-40B4-BE49-F238E27FC236}">
                <a16:creationId xmlns:a16="http://schemas.microsoft.com/office/drawing/2014/main" id="{9E1D3111-CBAC-60DE-2BD4-14AD0859CB65}"/>
              </a:ext>
            </a:extLst>
          </p:cNvPr>
          <p:cNvSpPr>
            <a:spLocks noGrp="1"/>
          </p:cNvSpPr>
          <p:nvPr>
            <p:ph type="ftr" sz="quarter" idx="11"/>
          </p:nvPr>
        </p:nvSpPr>
        <p:spPr/>
        <p:txBody>
          <a:bodyPr/>
          <a:lstStyle/>
          <a:p>
            <a:endParaRPr lang="en-ZM" dirty="0"/>
          </a:p>
        </p:txBody>
      </p:sp>
      <p:sp>
        <p:nvSpPr>
          <p:cNvPr id="5" name="Slide Number Placeholder 4">
            <a:extLst>
              <a:ext uri="{FF2B5EF4-FFF2-40B4-BE49-F238E27FC236}">
                <a16:creationId xmlns:a16="http://schemas.microsoft.com/office/drawing/2014/main" id="{EEF578C1-BF75-E1B8-92A7-67C0A09D0DC6}"/>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358581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599B48-FA8C-05D1-E886-A30C9941AC2D}"/>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3" name="Footer Placeholder 2">
            <a:extLst>
              <a:ext uri="{FF2B5EF4-FFF2-40B4-BE49-F238E27FC236}">
                <a16:creationId xmlns:a16="http://schemas.microsoft.com/office/drawing/2014/main" id="{8C4518A3-34C3-DB04-5CC0-1F58B49AEA29}"/>
              </a:ext>
            </a:extLst>
          </p:cNvPr>
          <p:cNvSpPr>
            <a:spLocks noGrp="1"/>
          </p:cNvSpPr>
          <p:nvPr>
            <p:ph type="ftr" sz="quarter" idx="11"/>
          </p:nvPr>
        </p:nvSpPr>
        <p:spPr/>
        <p:txBody>
          <a:bodyPr/>
          <a:lstStyle/>
          <a:p>
            <a:endParaRPr lang="en-ZM" dirty="0"/>
          </a:p>
        </p:txBody>
      </p:sp>
      <p:sp>
        <p:nvSpPr>
          <p:cNvPr id="4" name="Slide Number Placeholder 3">
            <a:extLst>
              <a:ext uri="{FF2B5EF4-FFF2-40B4-BE49-F238E27FC236}">
                <a16:creationId xmlns:a16="http://schemas.microsoft.com/office/drawing/2014/main" id="{CF218D4A-B79B-DFFC-D567-AE756ED0B40D}"/>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259514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6470-BCDD-2D62-A2CE-A743E23AC2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Content Placeholder 2">
            <a:extLst>
              <a:ext uri="{FF2B5EF4-FFF2-40B4-BE49-F238E27FC236}">
                <a16:creationId xmlns:a16="http://schemas.microsoft.com/office/drawing/2014/main" id="{7BE36CEE-FDB8-E290-0DF2-14AA08756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Text Placeholder 3">
            <a:extLst>
              <a:ext uri="{FF2B5EF4-FFF2-40B4-BE49-F238E27FC236}">
                <a16:creationId xmlns:a16="http://schemas.microsoft.com/office/drawing/2014/main" id="{368CDD5C-56F6-3347-5552-6F22B7972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7A889-D2C4-2BBD-60E1-F0145BB9D5FB}"/>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6" name="Footer Placeholder 5">
            <a:extLst>
              <a:ext uri="{FF2B5EF4-FFF2-40B4-BE49-F238E27FC236}">
                <a16:creationId xmlns:a16="http://schemas.microsoft.com/office/drawing/2014/main" id="{7BA7C39D-AFCC-BB93-4FFE-9B4A60FFD839}"/>
              </a:ext>
            </a:extLst>
          </p:cNvPr>
          <p:cNvSpPr>
            <a:spLocks noGrp="1"/>
          </p:cNvSpPr>
          <p:nvPr>
            <p:ph type="ftr" sz="quarter" idx="11"/>
          </p:nvPr>
        </p:nvSpPr>
        <p:spPr/>
        <p:txBody>
          <a:bodyPr/>
          <a:lstStyle/>
          <a:p>
            <a:endParaRPr lang="en-ZM" dirty="0"/>
          </a:p>
        </p:txBody>
      </p:sp>
      <p:sp>
        <p:nvSpPr>
          <p:cNvPr id="7" name="Slide Number Placeholder 6">
            <a:extLst>
              <a:ext uri="{FF2B5EF4-FFF2-40B4-BE49-F238E27FC236}">
                <a16:creationId xmlns:a16="http://schemas.microsoft.com/office/drawing/2014/main" id="{548CB797-156B-8077-C6A2-CEBF763F7149}"/>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250531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EB89-04C6-06DB-D593-CA85C374E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Picture Placeholder 2">
            <a:extLst>
              <a:ext uri="{FF2B5EF4-FFF2-40B4-BE49-F238E27FC236}">
                <a16:creationId xmlns:a16="http://schemas.microsoft.com/office/drawing/2014/main" id="{D0F32F4E-947C-3C90-C27A-CD6159A2DB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M" dirty="0"/>
          </a:p>
        </p:txBody>
      </p:sp>
      <p:sp>
        <p:nvSpPr>
          <p:cNvPr id="4" name="Text Placeholder 3">
            <a:extLst>
              <a:ext uri="{FF2B5EF4-FFF2-40B4-BE49-F238E27FC236}">
                <a16:creationId xmlns:a16="http://schemas.microsoft.com/office/drawing/2014/main" id="{E7DA658F-9584-F302-99A8-BC8572F5E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4BF57-94C4-B39A-FF7A-9575F73DA55A}"/>
              </a:ext>
            </a:extLst>
          </p:cNvPr>
          <p:cNvSpPr>
            <a:spLocks noGrp="1"/>
          </p:cNvSpPr>
          <p:nvPr>
            <p:ph type="dt" sz="half" idx="10"/>
          </p:nvPr>
        </p:nvSpPr>
        <p:spPr/>
        <p:txBody>
          <a:bodyPr/>
          <a:lstStyle/>
          <a:p>
            <a:fld id="{879BAA01-3EED-4A45-9AF2-07EA0E248415}" type="datetimeFigureOut">
              <a:rPr lang="en-ZM" smtClean="0"/>
              <a:t>21/09/2022</a:t>
            </a:fld>
            <a:endParaRPr lang="en-ZM" dirty="0"/>
          </a:p>
        </p:txBody>
      </p:sp>
      <p:sp>
        <p:nvSpPr>
          <p:cNvPr id="6" name="Footer Placeholder 5">
            <a:extLst>
              <a:ext uri="{FF2B5EF4-FFF2-40B4-BE49-F238E27FC236}">
                <a16:creationId xmlns:a16="http://schemas.microsoft.com/office/drawing/2014/main" id="{600D53E9-81C4-ADFD-37A2-A4F88362558A}"/>
              </a:ext>
            </a:extLst>
          </p:cNvPr>
          <p:cNvSpPr>
            <a:spLocks noGrp="1"/>
          </p:cNvSpPr>
          <p:nvPr>
            <p:ph type="ftr" sz="quarter" idx="11"/>
          </p:nvPr>
        </p:nvSpPr>
        <p:spPr/>
        <p:txBody>
          <a:bodyPr/>
          <a:lstStyle/>
          <a:p>
            <a:endParaRPr lang="en-ZM" dirty="0"/>
          </a:p>
        </p:txBody>
      </p:sp>
      <p:sp>
        <p:nvSpPr>
          <p:cNvPr id="7" name="Slide Number Placeholder 6">
            <a:extLst>
              <a:ext uri="{FF2B5EF4-FFF2-40B4-BE49-F238E27FC236}">
                <a16:creationId xmlns:a16="http://schemas.microsoft.com/office/drawing/2014/main" id="{F5F40C95-FF45-BCF5-7DA7-3D7651BBA1E6}"/>
              </a:ext>
            </a:extLst>
          </p:cNvPr>
          <p:cNvSpPr>
            <a:spLocks noGrp="1"/>
          </p:cNvSpPr>
          <p:nvPr>
            <p:ph type="sldNum" sz="quarter" idx="12"/>
          </p:nvPr>
        </p:nvSpPr>
        <p:spPr/>
        <p:txBody>
          <a:bodyPr/>
          <a:lstStyle/>
          <a:p>
            <a:fld id="{D4E22D21-4833-414E-9F00-1C16DFEF1038}" type="slidenum">
              <a:rPr lang="en-ZM" smtClean="0"/>
              <a:t>‹#›</a:t>
            </a:fld>
            <a:endParaRPr lang="en-ZM" dirty="0"/>
          </a:p>
        </p:txBody>
      </p:sp>
    </p:spTree>
    <p:extLst>
      <p:ext uri="{BB962C8B-B14F-4D97-AF65-F5344CB8AC3E}">
        <p14:creationId xmlns:p14="http://schemas.microsoft.com/office/powerpoint/2010/main" val="39547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0D1E85-CC0F-919B-3FB6-C141DD26B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M"/>
          </a:p>
        </p:txBody>
      </p:sp>
      <p:sp>
        <p:nvSpPr>
          <p:cNvPr id="3" name="Text Placeholder 2">
            <a:extLst>
              <a:ext uri="{FF2B5EF4-FFF2-40B4-BE49-F238E27FC236}">
                <a16:creationId xmlns:a16="http://schemas.microsoft.com/office/drawing/2014/main" id="{B3B34826-A0B0-86CD-86BF-B64A9DC41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911DF2B5-8A0D-1B3F-4C59-586B62D7E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BAA01-3EED-4A45-9AF2-07EA0E248415}" type="datetimeFigureOut">
              <a:rPr lang="en-ZM" smtClean="0"/>
              <a:t>21/09/2022</a:t>
            </a:fld>
            <a:endParaRPr lang="en-ZM" dirty="0"/>
          </a:p>
        </p:txBody>
      </p:sp>
      <p:sp>
        <p:nvSpPr>
          <p:cNvPr id="5" name="Footer Placeholder 4">
            <a:extLst>
              <a:ext uri="{FF2B5EF4-FFF2-40B4-BE49-F238E27FC236}">
                <a16:creationId xmlns:a16="http://schemas.microsoft.com/office/drawing/2014/main" id="{F4111831-1220-58BE-EC08-D0CF5FDAF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M" dirty="0"/>
          </a:p>
        </p:txBody>
      </p:sp>
      <p:sp>
        <p:nvSpPr>
          <p:cNvPr id="6" name="Slide Number Placeholder 5">
            <a:extLst>
              <a:ext uri="{FF2B5EF4-FFF2-40B4-BE49-F238E27FC236}">
                <a16:creationId xmlns:a16="http://schemas.microsoft.com/office/drawing/2014/main" id="{ECC543EC-5C98-7F5A-1AE9-BBE2B75B20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22D21-4833-414E-9F00-1C16DFEF1038}" type="slidenum">
              <a:rPr lang="en-ZM" smtClean="0"/>
              <a:t>‹#›</a:t>
            </a:fld>
            <a:endParaRPr lang="en-ZM" dirty="0"/>
          </a:p>
        </p:txBody>
      </p:sp>
    </p:spTree>
    <p:extLst>
      <p:ext uri="{BB962C8B-B14F-4D97-AF65-F5344CB8AC3E}">
        <p14:creationId xmlns:p14="http://schemas.microsoft.com/office/powerpoint/2010/main" val="38587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g910d473147_0_144"/>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11" name="Google Shape;11;g910d473147_0_144"/>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12" name="Google Shape;12;g910d473147_0_144"/>
          <p:cNvSpPr txBox="1">
            <a:spLocks noGrp="1"/>
          </p:cNvSpPr>
          <p:nvPr>
            <p:ph type="sldNum" idx="12"/>
          </p:nvPr>
        </p:nvSpPr>
        <p:spPr>
          <a:xfrm>
            <a:off x="11187645" y="6058224"/>
            <a:ext cx="7316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15033474"/>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Pedagogue" TargetMode="External"/><Relationship Id="rId7" Type="http://schemas.openxmlformats.org/officeDocument/2006/relationships/hyperlink" Target="https://en.wikipedia.org/wiki/Critical_theory"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en.wikipedia.org/wiki/Post-Marxist" TargetMode="External"/><Relationship Id="rId5" Type="http://schemas.openxmlformats.org/officeDocument/2006/relationships/hyperlink" Target="https://en.wikipedia.org/wiki/Paulo_Freire" TargetMode="External"/><Relationship Id="rId4" Type="http://schemas.openxmlformats.org/officeDocument/2006/relationships/hyperlink" Target="https://en.wikipedia.org/wiki/Educational_theor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12EC-5931-D1E7-F3E1-C77B01449764}"/>
              </a:ext>
            </a:extLst>
          </p:cNvPr>
          <p:cNvSpPr>
            <a:spLocks noGrp="1"/>
          </p:cNvSpPr>
          <p:nvPr>
            <p:ph type="ctrTitle"/>
          </p:nvPr>
        </p:nvSpPr>
        <p:spPr>
          <a:xfrm>
            <a:off x="1524000" y="1060174"/>
            <a:ext cx="9144000" cy="2449789"/>
          </a:xfrm>
        </p:spPr>
        <p:style>
          <a:lnRef idx="3">
            <a:schemeClr val="lt1"/>
          </a:lnRef>
          <a:fillRef idx="1">
            <a:schemeClr val="dk1"/>
          </a:fillRef>
          <a:effectRef idx="1">
            <a:schemeClr val="dk1"/>
          </a:effectRef>
          <a:fontRef idx="minor">
            <a:schemeClr val="lt1"/>
          </a:fontRef>
        </p:style>
        <p:txBody>
          <a:bodyPr>
            <a:normAutofit fontScale="90000"/>
          </a:bodyPr>
          <a:lstStyle/>
          <a:p>
            <a:r>
              <a:rPr lang="en-US" dirty="0"/>
              <a:t>THEORETICAL BASE OF PARTICIPATORY APPROACHES </a:t>
            </a:r>
            <a:endParaRPr lang="en-ZM" dirty="0"/>
          </a:p>
        </p:txBody>
      </p:sp>
      <p:sp>
        <p:nvSpPr>
          <p:cNvPr id="3" name="Subtitle 2">
            <a:extLst>
              <a:ext uri="{FF2B5EF4-FFF2-40B4-BE49-F238E27FC236}">
                <a16:creationId xmlns:a16="http://schemas.microsoft.com/office/drawing/2014/main" id="{92E063A9-14E7-E93D-D4ED-E87DBC64B6FD}"/>
              </a:ext>
            </a:extLst>
          </p:cNvPr>
          <p:cNvSpPr>
            <a:spLocks noGrp="1"/>
          </p:cNvSpPr>
          <p:nvPr>
            <p:ph type="subTitle" idx="1"/>
          </p:nvPr>
        </p:nvSpPr>
        <p:spPr>
          <a:xfrm>
            <a:off x="1722782" y="3602037"/>
            <a:ext cx="8945217" cy="2838519"/>
          </a:xfrm>
        </p:spPr>
        <p:txBody>
          <a:bodyPr>
            <a:normAutofit/>
          </a:bodyPr>
          <a:lstStyle/>
          <a:p>
            <a:r>
              <a:rPr lang="en-US" sz="3200" dirty="0" err="1">
                <a:latin typeface="Times New Roman" panose="02020603050405020304" pitchFamily="18" charset="0"/>
                <a:cs typeface="Times New Roman" panose="02020603050405020304" pitchFamily="18" charset="0"/>
              </a:rPr>
              <a:t>Freirianism</a:t>
            </a:r>
            <a:r>
              <a:rPr lang="en-US" sz="3200" dirty="0">
                <a:latin typeface="Times New Roman" panose="02020603050405020304" pitchFamily="18" charset="0"/>
                <a:cs typeface="Times New Roman" panose="02020603050405020304" pitchFamily="18" charset="0"/>
              </a:rPr>
              <a:t>  -Paulo R.N Freire</a:t>
            </a:r>
          </a:p>
          <a:p>
            <a:r>
              <a:rPr lang="en-US" sz="3200" dirty="0">
                <a:latin typeface="Times New Roman" panose="02020603050405020304" pitchFamily="18" charset="0"/>
                <a:cs typeface="Times New Roman" panose="02020603050405020304" pitchFamily="18" charset="0"/>
              </a:rPr>
              <a:t>Hegemony - Antonio Gramsci</a:t>
            </a:r>
          </a:p>
          <a:p>
            <a:r>
              <a:rPr lang="en-US" sz="3200" dirty="0">
                <a:latin typeface="Times New Roman" panose="02020603050405020304" pitchFamily="18" charset="0"/>
                <a:cs typeface="Times New Roman" panose="02020603050405020304" pitchFamily="18" charset="0"/>
              </a:rPr>
              <a:t>Knowledge Production Process</a:t>
            </a: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24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A0766A-628F-C96D-5584-2603873B656D}"/>
              </a:ext>
            </a:extLst>
          </p:cNvPr>
          <p:cNvSpPr>
            <a:spLocks noGrp="1"/>
          </p:cNvSpPr>
          <p:nvPr>
            <p:ph idx="1"/>
          </p:nvPr>
        </p:nvSpPr>
        <p:spPr>
          <a:xfrm>
            <a:off x="198782" y="251791"/>
            <a:ext cx="11860695" cy="6493566"/>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2. Theory of Value</a:t>
            </a:r>
            <a:r>
              <a:rPr lang="en-US" sz="32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Education should raise the awareness of the students so that they become subjects, rather than objects, of the world. </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This is done by teaching students to think democratically and to continually question and make meaning from (critically view) everything they learn.</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This he says cannot be achieved with the kind of education that we undergo which is dehumanizing </a:t>
            </a:r>
          </a:p>
          <a:p>
            <a:pPr algn="just">
              <a:buFont typeface="Wingdings" panose="05000000000000000000" pitchFamily="2" charset="2"/>
              <a:buChar char="v"/>
            </a:pPr>
            <a:r>
              <a:rPr lang="en-US" sz="3200" dirty="0" err="1">
                <a:latin typeface="Times New Roman" panose="02020603050405020304" pitchFamily="18" charset="0"/>
                <a:cs typeface="Times New Roman" panose="02020603050405020304" pitchFamily="18" charset="0"/>
              </a:rPr>
              <a:t>Dehumazation</a:t>
            </a:r>
            <a:r>
              <a:rPr lang="en-US" sz="3200" dirty="0">
                <a:latin typeface="Times New Roman" panose="02020603050405020304" pitchFamily="18" charset="0"/>
                <a:cs typeface="Times New Roman" panose="02020603050405020304" pitchFamily="18" charset="0"/>
              </a:rPr>
              <a:t> is the process of ensuring that a person or group of people are deprived of the positive human qualities.</a:t>
            </a:r>
          </a:p>
          <a:p>
            <a:pPr algn="just">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He criticizes the education system as likens it to a Bank and argues that our education system promotes a </a:t>
            </a:r>
            <a:r>
              <a:rPr lang="en-US" sz="3200" b="1" dirty="0">
                <a:latin typeface="Times New Roman" panose="02020603050405020304" pitchFamily="18" charset="0"/>
                <a:cs typeface="Times New Roman" panose="02020603050405020304" pitchFamily="18" charset="0"/>
              </a:rPr>
              <a:t>culture of silence.</a:t>
            </a:r>
          </a:p>
          <a:p>
            <a:pPr algn="just">
              <a:buFont typeface="Wingdings" panose="05000000000000000000" pitchFamily="2" charset="2"/>
              <a:buChar char="v"/>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614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4BF95A-A9E4-3C66-7B88-28D9E14A4B86}"/>
              </a:ext>
            </a:extLst>
          </p:cNvPr>
          <p:cNvSpPr>
            <a:spLocks noGrp="1"/>
          </p:cNvSpPr>
          <p:nvPr>
            <p:ph idx="1"/>
          </p:nvPr>
        </p:nvSpPr>
        <p:spPr>
          <a:xfrm>
            <a:off x="145774" y="159026"/>
            <a:ext cx="11834190" cy="6559826"/>
          </a:xfrm>
        </p:spPr>
        <p:txBody>
          <a:bodyPr>
            <a:normAutofit fontScale="92500" lnSpcReduction="10000"/>
          </a:bodyPr>
          <a:lstStyle/>
          <a:p>
            <a:pPr algn="just">
              <a:buFont typeface="Wingdings" panose="05000000000000000000" pitchFamily="2" charset="2"/>
              <a:buChar char="v"/>
            </a:pPr>
            <a:r>
              <a:rPr lang="en-US" b="1" i="1" dirty="0">
                <a:latin typeface="Times New Roman" panose="02020603050405020304" pitchFamily="18" charset="0"/>
                <a:cs typeface="Times New Roman" panose="02020603050405020304" pitchFamily="18" charset="0"/>
              </a:rPr>
              <a:t>Banking Education</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Freire attacks the concept that the education system likes a bank,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large repository where students come to withdraw the knowledge they need for life.</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He agues that knowledge is not a set commodity that is passed from the teachers to the students.</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Students must construct knowledge from knowledge they already possess.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Teachers must learn how the students understand the world so that the teacher understands how the student can learn.</a:t>
            </a:r>
          </a:p>
          <a:p>
            <a:pPr algn="just">
              <a:buFont typeface="Wingdings" panose="05000000000000000000" pitchFamily="2" charset="2"/>
              <a:buChar char="v"/>
            </a:pPr>
            <a:r>
              <a:rPr lang="en-US" b="1" i="1" dirty="0">
                <a:latin typeface="Times New Roman" panose="02020603050405020304" pitchFamily="18" charset="0"/>
                <a:cs typeface="Times New Roman" panose="02020603050405020304" pitchFamily="18" charset="0"/>
              </a:rPr>
              <a:t>Alternative- Problem Posing</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method of teaching that emphasizes on critical thinking for the purpose of </a:t>
            </a:r>
            <a:r>
              <a:rPr lang="en-US" b="1" dirty="0">
                <a:latin typeface="Times New Roman" panose="02020603050405020304" pitchFamily="18" charset="0"/>
                <a:cs typeface="Times New Roman" panose="02020603050405020304" pitchFamily="18" charset="0"/>
              </a:rPr>
              <a:t>LIBERATION.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 teacher and/or students poses a problem and the class collaborates to find answers.</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This kills a culture of silence and promotes </a:t>
            </a:r>
            <a:r>
              <a:rPr lang="en-US" b="1" dirty="0">
                <a:latin typeface="Times New Roman" panose="02020603050405020304" pitchFamily="18" charset="0"/>
                <a:cs typeface="Times New Roman" panose="02020603050405020304" pitchFamily="18" charset="0"/>
              </a:rPr>
              <a:t>DIALOGUE</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True education is that which is </a:t>
            </a:r>
            <a:r>
              <a:rPr lang="en-US" b="1" dirty="0">
                <a:latin typeface="Times New Roman" panose="02020603050405020304" pitchFamily="18" charset="0"/>
                <a:cs typeface="Times New Roman" panose="02020603050405020304" pitchFamily="18" charset="0"/>
              </a:rPr>
              <a:t>progressive, democratic </a:t>
            </a:r>
            <a:r>
              <a:rPr lang="en-US" dirty="0">
                <a:latin typeface="Times New Roman" panose="02020603050405020304" pitchFamily="18" charset="0"/>
                <a:cs typeface="Times New Roman" panose="02020603050405020304" pitchFamily="18" charset="0"/>
              </a:rPr>
              <a:t>and denies the banking method.</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923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14C70F-3208-6403-FAC0-2FDF8FFB50FE}"/>
              </a:ext>
            </a:extLst>
          </p:cNvPr>
          <p:cNvSpPr>
            <a:spLocks noGrp="1"/>
          </p:cNvSpPr>
          <p:nvPr>
            <p:ph idx="1"/>
          </p:nvPr>
        </p:nvSpPr>
        <p:spPr>
          <a:xfrm>
            <a:off x="119270" y="132521"/>
            <a:ext cx="11926956" cy="6546573"/>
          </a:xfrm>
        </p:spPr>
        <p:txBody>
          <a:bodyPr/>
          <a:lstStyle/>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Problem-posing education does not and cannot serve the interests of the oppressor.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 problem--posing education, people develop their power to perceive critically the way they exist in the world with which and in which they find themselves;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they come to see the world not as a static reality, but as a reality in process, in transformation”.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Teachers-students and students-teachers are continually reflecting on themselves and the world, establishing ‘an authentic form of thought and action’</a:t>
            </a:r>
          </a:p>
        </p:txBody>
      </p:sp>
    </p:spTree>
    <p:extLst>
      <p:ext uri="{BB962C8B-B14F-4D97-AF65-F5344CB8AC3E}">
        <p14:creationId xmlns:p14="http://schemas.microsoft.com/office/powerpoint/2010/main" val="1532266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CB0E-7BA7-EE3A-A402-503CE7549291}"/>
              </a:ext>
            </a:extLst>
          </p:cNvPr>
          <p:cNvSpPr>
            <a:spLocks noGrp="1"/>
          </p:cNvSpPr>
          <p:nvPr>
            <p:ph type="title"/>
          </p:nvPr>
        </p:nvSpPr>
        <p:spPr>
          <a:xfrm>
            <a:off x="132521" y="106018"/>
            <a:ext cx="11221279" cy="575020"/>
          </a:xfrm>
        </p:spPr>
        <p:txBody>
          <a:bodyPr>
            <a:normAutofit fontScale="90000"/>
          </a:bodyPr>
          <a:lstStyle/>
          <a:p>
            <a:r>
              <a:rPr lang="en-US" dirty="0"/>
              <a:t>3. Theory of knowledge </a:t>
            </a:r>
            <a:endParaRPr lang="en-ZM" dirty="0"/>
          </a:p>
        </p:txBody>
      </p:sp>
      <p:sp>
        <p:nvSpPr>
          <p:cNvPr id="3" name="Content Placeholder 2">
            <a:extLst>
              <a:ext uri="{FF2B5EF4-FFF2-40B4-BE49-F238E27FC236}">
                <a16:creationId xmlns:a16="http://schemas.microsoft.com/office/drawing/2014/main" id="{AF178B1E-EB69-39E3-ED5B-0B7FEDDAD718}"/>
              </a:ext>
            </a:extLst>
          </p:cNvPr>
          <p:cNvSpPr>
            <a:spLocks noGrp="1"/>
          </p:cNvSpPr>
          <p:nvPr>
            <p:ph idx="1"/>
          </p:nvPr>
        </p:nvSpPr>
        <p:spPr>
          <a:xfrm>
            <a:off x="55984" y="774441"/>
            <a:ext cx="11897476" cy="5811888"/>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Theory of Knowledge: Knowledge is a social construct. </a:t>
            </a:r>
          </a:p>
          <a:p>
            <a:pPr algn="just"/>
            <a:r>
              <a:rPr lang="en-US" dirty="0">
                <a:latin typeface="Times New Roman" panose="02020603050405020304" pitchFamily="18" charset="0"/>
                <a:cs typeface="Times New Roman" panose="02020603050405020304" pitchFamily="18" charset="0"/>
              </a:rPr>
              <a:t>According to Freire teaching is a political process. </a:t>
            </a:r>
          </a:p>
          <a:p>
            <a:pPr algn="just"/>
            <a:r>
              <a:rPr lang="en-US" dirty="0">
                <a:latin typeface="Times New Roman" panose="02020603050405020304" pitchFamily="18" charset="0"/>
                <a:cs typeface="Times New Roman" panose="02020603050405020304" pitchFamily="18" charset="0"/>
              </a:rPr>
              <a:t>It must be a democratic process. </a:t>
            </a:r>
          </a:p>
          <a:p>
            <a:pPr algn="just"/>
            <a:r>
              <a:rPr lang="en-US" dirty="0">
                <a:latin typeface="Times New Roman" panose="02020603050405020304" pitchFamily="18" charset="0"/>
                <a:cs typeface="Times New Roman" panose="02020603050405020304" pitchFamily="18" charset="0"/>
              </a:rPr>
              <a:t>The teacher must learn about the student so that knowledge can be constructed in ways that are meaningful to the student. </a:t>
            </a:r>
          </a:p>
          <a:p>
            <a:pPr algn="just"/>
            <a:r>
              <a:rPr lang="en-US" dirty="0">
                <a:latin typeface="Times New Roman" panose="02020603050405020304" pitchFamily="18" charset="0"/>
                <a:cs typeface="Times New Roman" panose="02020603050405020304" pitchFamily="18" charset="0"/>
              </a:rPr>
              <a:t>The teachers must become learners and teaching and learning become knowing and ‘re-knowing’. </a:t>
            </a:r>
          </a:p>
          <a:p>
            <a:pPr algn="just"/>
            <a:r>
              <a:rPr lang="en-US" dirty="0">
                <a:latin typeface="Times New Roman" panose="02020603050405020304" pitchFamily="18" charset="0"/>
                <a:cs typeface="Times New Roman" panose="02020603050405020304" pitchFamily="18" charset="0"/>
              </a:rPr>
              <a:t>He discusses two types of knowledge:</a:t>
            </a:r>
          </a:p>
          <a:p>
            <a:pPr algn="just"/>
            <a:r>
              <a:rPr lang="en-US" dirty="0">
                <a:latin typeface="Times New Roman" panose="02020603050405020304" pitchFamily="18" charset="0"/>
                <a:cs typeface="Times New Roman" panose="02020603050405020304" pitchFamily="18" charset="0"/>
              </a:rPr>
              <a:t>Unconscious, sometimes practical knowledge and</a:t>
            </a:r>
          </a:p>
          <a:p>
            <a:pPr algn="just"/>
            <a:r>
              <a:rPr lang="en-US" dirty="0">
                <a:latin typeface="Times New Roman" panose="02020603050405020304" pitchFamily="18" charset="0"/>
                <a:cs typeface="Times New Roman" panose="02020603050405020304" pitchFamily="18" charset="0"/>
              </a:rPr>
              <a:t>Critical, reflective or theory knowledge. Beliefs are shaped into knowledge by discussion and critical reflection</a:t>
            </a:r>
          </a:p>
          <a:p>
            <a:pPr algn="just"/>
            <a:r>
              <a:rPr lang="en-US" dirty="0">
                <a:latin typeface="Times New Roman" panose="02020603050405020304" pitchFamily="18" charset="0"/>
                <a:cs typeface="Times New Roman" panose="02020603050405020304" pitchFamily="18" charset="0"/>
              </a:rPr>
              <a:t>Education should raise the awareness of the students so that they become subjects, rather than objects, of the teaching learning process.</a:t>
            </a:r>
          </a:p>
          <a:p>
            <a:pPr algn="just"/>
            <a:r>
              <a:rPr lang="en-US" dirty="0">
                <a:latin typeface="Times New Roman" panose="02020603050405020304" pitchFamily="18" charset="0"/>
                <a:cs typeface="Times New Roman" panose="02020603050405020304" pitchFamily="18" charset="0"/>
              </a:rPr>
              <a:t>THIS TAKES US TO HIS IDES ON CRITICAL CONSCIOUSNESS  </a:t>
            </a:r>
          </a:p>
        </p:txBody>
      </p:sp>
    </p:spTree>
    <p:extLst>
      <p:ext uri="{BB962C8B-B14F-4D97-AF65-F5344CB8AC3E}">
        <p14:creationId xmlns:p14="http://schemas.microsoft.com/office/powerpoint/2010/main" val="1186866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37"/>
        <p:cNvGrpSpPr/>
        <p:nvPr/>
      </p:nvGrpSpPr>
      <p:grpSpPr>
        <a:xfrm>
          <a:off x="0" y="0"/>
          <a:ext cx="0" cy="0"/>
          <a:chOff x="0" y="0"/>
          <a:chExt cx="0" cy="0"/>
        </a:xfrm>
      </p:grpSpPr>
      <p:sp>
        <p:nvSpPr>
          <p:cNvPr id="138" name="Google Shape;138;p1"/>
          <p:cNvSpPr txBox="1">
            <a:spLocks noGrp="1"/>
          </p:cNvSpPr>
          <p:nvPr>
            <p:ph type="ctrTitle"/>
          </p:nvPr>
        </p:nvSpPr>
        <p:spPr>
          <a:xfrm>
            <a:off x="2209800" y="685800"/>
            <a:ext cx="7848600" cy="2613000"/>
          </a:xfrm>
          <a:prstGeom prst="rect">
            <a:avLst/>
          </a:prstGeom>
          <a:noFill/>
          <a:ln>
            <a:noFill/>
          </a:ln>
        </p:spPr>
        <p:txBody>
          <a:bodyPr spcFirstLastPara="1" wrap="square" lIns="91425" tIns="45700" rIns="91425" bIns="45700" anchor="b" anchorCtr="0">
            <a:noAutofit/>
          </a:bodyPr>
          <a:lstStyle/>
          <a:p>
            <a:pPr>
              <a:buClr>
                <a:schemeClr val="dk2"/>
              </a:buClr>
              <a:buSzPts val="5400"/>
            </a:pPr>
            <a:r>
              <a:rPr lang="en-US"/>
              <a:t>EDUCATION FOR CRITICAL COUNSCIOUNESS</a:t>
            </a:r>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142"/>
        <p:cNvGrpSpPr/>
        <p:nvPr/>
      </p:nvGrpSpPr>
      <p:grpSpPr>
        <a:xfrm>
          <a:off x="0" y="0"/>
          <a:ext cx="0" cy="0"/>
          <a:chOff x="0" y="0"/>
          <a:chExt cx="0" cy="0"/>
        </a:xfrm>
      </p:grpSpPr>
      <p:sp>
        <p:nvSpPr>
          <p:cNvPr id="143" name="Google Shape;143;p2"/>
          <p:cNvSpPr txBox="1">
            <a:spLocks noGrp="1"/>
          </p:cNvSpPr>
          <p:nvPr>
            <p:ph type="body" idx="1"/>
          </p:nvPr>
        </p:nvSpPr>
        <p:spPr>
          <a:xfrm>
            <a:off x="1676400" y="228600"/>
            <a:ext cx="8839200" cy="6477000"/>
          </a:xfrm>
          <a:prstGeom prst="rect">
            <a:avLst/>
          </a:prstGeom>
          <a:noFill/>
          <a:ln>
            <a:noFill/>
          </a:ln>
        </p:spPr>
        <p:txBody>
          <a:bodyPr spcFirstLastPara="1" wrap="square" lIns="91425" tIns="45700" rIns="91425" bIns="45700" anchor="t" anchorCtr="0">
            <a:normAutofit/>
          </a:bodyPr>
          <a:lstStyle/>
          <a:p>
            <a:pPr marL="182880" indent="-234950" algn="just">
              <a:spcBef>
                <a:spcPts val="0"/>
              </a:spcBef>
              <a:buSzPts val="3200"/>
              <a:buFont typeface="Times New Roman"/>
              <a:buChar char="●"/>
            </a:pPr>
            <a:r>
              <a:rPr lang="en-US" sz="3200" b="1" dirty="0">
                <a:latin typeface="Times New Roman"/>
                <a:ea typeface="Times New Roman"/>
                <a:cs typeface="Times New Roman"/>
                <a:sym typeface="Times New Roman"/>
              </a:rPr>
              <a:t>INTRODUCTION</a:t>
            </a:r>
            <a:endParaRPr sz="3200" dirty="0">
              <a:latin typeface="Times New Roman"/>
              <a:ea typeface="Times New Roman"/>
              <a:cs typeface="Times New Roman"/>
              <a:sym typeface="Times New Roman"/>
            </a:endParaRPr>
          </a:p>
          <a:p>
            <a:pPr marL="182880" indent="-234950" algn="just">
              <a:spcBef>
                <a:spcPts val="560"/>
              </a:spcBef>
              <a:buSzPts val="3200"/>
            </a:pPr>
            <a:r>
              <a:rPr lang="en-US" sz="3200" b="1" dirty="0">
                <a:latin typeface="Times New Roman"/>
                <a:ea typeface="Times New Roman"/>
                <a:cs typeface="Times New Roman"/>
                <a:sym typeface="Times New Roman"/>
              </a:rPr>
              <a:t>Critical consciousness </a:t>
            </a:r>
            <a:r>
              <a:rPr lang="en-US" sz="3200" dirty="0">
                <a:latin typeface="Times New Roman"/>
                <a:ea typeface="Times New Roman"/>
                <a:cs typeface="Times New Roman"/>
                <a:sym typeface="Times New Roman"/>
              </a:rPr>
              <a:t>is a popular education and social concept developed by Brazilian </a:t>
            </a:r>
            <a:r>
              <a:rPr lang="en-US" sz="3200" u="sng" dirty="0">
                <a:solidFill>
                  <a:schemeClr val="hlink"/>
                </a:solidFill>
                <a:latin typeface="Times New Roman"/>
                <a:ea typeface="Times New Roman"/>
                <a:cs typeface="Times New Roman"/>
                <a:sym typeface="Times New Roman"/>
                <a:hlinkClick r:id="rId3"/>
              </a:rPr>
              <a:t>pedagogue</a:t>
            </a:r>
            <a:r>
              <a:rPr lang="en-US" sz="3200" dirty="0">
                <a:latin typeface="Times New Roman"/>
                <a:ea typeface="Times New Roman"/>
                <a:cs typeface="Times New Roman"/>
                <a:sym typeface="Times New Roman"/>
              </a:rPr>
              <a:t> and </a:t>
            </a:r>
            <a:r>
              <a:rPr lang="en-US" sz="3200" u="sng" dirty="0">
                <a:solidFill>
                  <a:schemeClr val="hlink"/>
                </a:solidFill>
                <a:latin typeface="Times New Roman"/>
                <a:ea typeface="Times New Roman"/>
                <a:cs typeface="Times New Roman"/>
                <a:sym typeface="Times New Roman"/>
                <a:hlinkClick r:id="rId4"/>
              </a:rPr>
              <a:t>educational theorist</a:t>
            </a:r>
            <a:r>
              <a:rPr lang="en-US" sz="3200" dirty="0">
                <a:latin typeface="Times New Roman"/>
                <a:ea typeface="Times New Roman"/>
                <a:cs typeface="Times New Roman"/>
                <a:sym typeface="Times New Roman"/>
              </a:rPr>
              <a:t> </a:t>
            </a:r>
            <a:r>
              <a:rPr lang="en-US" sz="3200" u="sng" dirty="0">
                <a:solidFill>
                  <a:schemeClr val="hlink"/>
                </a:solidFill>
                <a:latin typeface="Times New Roman"/>
                <a:ea typeface="Times New Roman"/>
                <a:cs typeface="Times New Roman"/>
                <a:sym typeface="Times New Roman"/>
                <a:hlinkClick r:id="rId5"/>
              </a:rPr>
              <a:t>Paulo Freire</a:t>
            </a:r>
            <a:r>
              <a:rPr lang="en-US" sz="3200" dirty="0">
                <a:latin typeface="Times New Roman"/>
                <a:ea typeface="Times New Roman"/>
                <a:cs typeface="Times New Roman"/>
                <a:sym typeface="Times New Roman"/>
              </a:rPr>
              <a:t>, </a:t>
            </a:r>
            <a:endParaRPr sz="3200" dirty="0">
              <a:latin typeface="Times New Roman"/>
              <a:ea typeface="Times New Roman"/>
              <a:cs typeface="Times New Roman"/>
              <a:sym typeface="Times New Roman"/>
            </a:endParaRPr>
          </a:p>
          <a:p>
            <a:pPr marL="182880" indent="-234950" algn="just">
              <a:spcBef>
                <a:spcPts val="560"/>
              </a:spcBef>
              <a:buSzPts val="3200"/>
              <a:buFont typeface="Times New Roman"/>
              <a:buChar char="●"/>
            </a:pPr>
            <a:r>
              <a:rPr lang="en-US" sz="3200" dirty="0">
                <a:latin typeface="Times New Roman"/>
                <a:ea typeface="Times New Roman"/>
                <a:cs typeface="Times New Roman"/>
                <a:sym typeface="Times New Roman"/>
              </a:rPr>
              <a:t>Grounded in </a:t>
            </a:r>
            <a:r>
              <a:rPr lang="en-US" sz="3200" u="sng" dirty="0">
                <a:solidFill>
                  <a:schemeClr val="hlink"/>
                </a:solidFill>
                <a:latin typeface="Times New Roman"/>
                <a:ea typeface="Times New Roman"/>
                <a:cs typeface="Times New Roman"/>
                <a:sym typeface="Times New Roman"/>
                <a:hlinkClick r:id="rId6"/>
              </a:rPr>
              <a:t>post-Marxist</a:t>
            </a:r>
            <a:r>
              <a:rPr lang="en-US" sz="3200" dirty="0">
                <a:latin typeface="Times New Roman"/>
                <a:ea typeface="Times New Roman"/>
                <a:cs typeface="Times New Roman"/>
                <a:sym typeface="Times New Roman"/>
              </a:rPr>
              <a:t> </a:t>
            </a:r>
            <a:r>
              <a:rPr lang="en-US" sz="3200" u="sng" dirty="0">
                <a:solidFill>
                  <a:schemeClr val="hlink"/>
                </a:solidFill>
                <a:latin typeface="Times New Roman"/>
                <a:ea typeface="Times New Roman"/>
                <a:cs typeface="Times New Roman"/>
                <a:sym typeface="Times New Roman"/>
                <a:hlinkClick r:id="rId7"/>
              </a:rPr>
              <a:t>critical theory</a:t>
            </a:r>
            <a:r>
              <a:rPr lang="en-US" sz="3200" dirty="0">
                <a:latin typeface="Times New Roman"/>
                <a:ea typeface="Times New Roman"/>
                <a:cs typeface="Times New Roman"/>
                <a:sym typeface="Times New Roman"/>
              </a:rPr>
              <a:t>. </a:t>
            </a:r>
            <a:endParaRPr sz="3200" dirty="0">
              <a:latin typeface="Times New Roman"/>
              <a:ea typeface="Times New Roman"/>
              <a:cs typeface="Times New Roman"/>
              <a:sym typeface="Times New Roman"/>
            </a:endParaRPr>
          </a:p>
          <a:p>
            <a:pPr marL="182880" indent="-234950" algn="just">
              <a:spcBef>
                <a:spcPts val="560"/>
              </a:spcBef>
              <a:buSzPts val="3200"/>
              <a:buFont typeface="Times New Roman"/>
              <a:buChar char="●"/>
            </a:pPr>
            <a:r>
              <a:rPr lang="en-US" sz="3200" dirty="0">
                <a:solidFill>
                  <a:srgbClr val="333333"/>
                </a:solidFill>
                <a:highlight>
                  <a:srgbClr val="FCFCFC"/>
                </a:highlight>
                <a:latin typeface="Times New Roman"/>
                <a:ea typeface="Times New Roman"/>
                <a:cs typeface="Times New Roman"/>
                <a:sym typeface="Times New Roman"/>
              </a:rPr>
              <a:t>Critical theory aims at explaining and transforming the circumstances that enslave human being.</a:t>
            </a:r>
            <a:endParaRPr sz="3200" dirty="0">
              <a:solidFill>
                <a:srgbClr val="333333"/>
              </a:solidFill>
              <a:highlight>
                <a:srgbClr val="FCFCFC"/>
              </a:highlight>
              <a:latin typeface="Times New Roman"/>
              <a:ea typeface="Times New Roman"/>
              <a:cs typeface="Times New Roman"/>
              <a:sym typeface="Times New Roman"/>
            </a:endParaRPr>
          </a:p>
          <a:p>
            <a:pPr marL="0" indent="0" algn="just">
              <a:spcBef>
                <a:spcPts val="1600"/>
              </a:spcBef>
              <a:spcAft>
                <a:spcPts val="1600"/>
              </a:spcAft>
              <a:buNone/>
            </a:pPr>
            <a:r>
              <a:rPr lang="en-US" sz="3200" dirty="0">
                <a:solidFill>
                  <a:srgbClr val="333333"/>
                </a:solidFill>
                <a:highlight>
                  <a:srgbClr val="FCFCFC"/>
                </a:highlight>
                <a:latin typeface="Times New Roman"/>
                <a:ea typeface="Times New Roman"/>
                <a:cs typeface="Times New Roman"/>
                <a:sym typeface="Times New Roman"/>
              </a:rPr>
              <a:t>The may include: Poverty, illiteracy, stereotypes, etc.</a:t>
            </a:r>
            <a:endParaRPr sz="3200" dirty="0">
              <a:solidFill>
                <a:srgbClr val="333333"/>
              </a:solidFill>
              <a:highlight>
                <a:srgbClr val="FCFCFC"/>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barn(inVertical)">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barn(inVertical)">
                                      <p:cBhvr>
                                        <p:cTn id="12" dur="5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barn(inVertical)">
                                      <p:cBhvr>
                                        <p:cTn id="17" dur="5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barn(inVertical)">
                                      <p:cBhvr>
                                        <p:cTn id="22" dur="500"/>
                                        <p:tgtEl>
                                          <p:spTgt spid="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barn(inVertical)">
                                      <p:cBhvr>
                                        <p:cTn id="27" dur="500"/>
                                        <p:tgtEl>
                                          <p:spTgt spid="1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910d473147_0_269"/>
          <p:cNvSpPr txBox="1">
            <a:spLocks noGrp="1"/>
          </p:cNvSpPr>
          <p:nvPr>
            <p:ph type="body" idx="1"/>
          </p:nvPr>
        </p:nvSpPr>
        <p:spPr>
          <a:xfrm>
            <a:off x="1721350" y="246700"/>
            <a:ext cx="8765700" cy="6230400"/>
          </a:xfrm>
          <a:prstGeom prst="rect">
            <a:avLst/>
          </a:prstGeom>
        </p:spPr>
        <p:txBody>
          <a:bodyPr spcFirstLastPara="1" wrap="square" lIns="91425" tIns="45700" rIns="91425" bIns="45700" anchor="t" anchorCtr="0">
            <a:noAutofit/>
          </a:bodyPr>
          <a:lstStyle/>
          <a:p>
            <a:pPr marL="182880" indent="-234950" algn="just">
              <a:spcBef>
                <a:spcPts val="560"/>
              </a:spcBef>
              <a:buSzPts val="3200"/>
              <a:buFont typeface="Times New Roman"/>
              <a:buChar char="●"/>
            </a:pPr>
            <a:r>
              <a:rPr lang="en-US" sz="3200" dirty="0">
                <a:latin typeface="Times New Roman"/>
                <a:ea typeface="Times New Roman"/>
                <a:cs typeface="Times New Roman"/>
                <a:sym typeface="Times New Roman"/>
              </a:rPr>
              <a:t>Critical consciousness focuses on achieving an in-depth understanding of the world, allowing for the perception and exposure of social and political contradictions. </a:t>
            </a:r>
            <a:endParaRPr sz="3200" dirty="0">
              <a:latin typeface="Times New Roman"/>
              <a:ea typeface="Times New Roman"/>
              <a:cs typeface="Times New Roman"/>
              <a:sym typeface="Times New Roman"/>
            </a:endParaRPr>
          </a:p>
          <a:p>
            <a:pPr marL="182880" indent="-234950" algn="just">
              <a:spcBef>
                <a:spcPts val="560"/>
              </a:spcBef>
              <a:buSzPts val="3200"/>
              <a:buFont typeface="Times New Roman"/>
              <a:buChar char="●"/>
            </a:pPr>
            <a:r>
              <a:rPr lang="en-US" sz="3200" dirty="0">
                <a:latin typeface="Times New Roman"/>
                <a:ea typeface="Times New Roman"/>
                <a:cs typeface="Times New Roman"/>
                <a:sym typeface="Times New Roman"/>
              </a:rPr>
              <a:t>Critical consciousness also includes taking action against the oppressive elements in one's life that are illuminated by that understanding.</a:t>
            </a:r>
            <a:endParaRPr sz="3200" dirty="0">
              <a:latin typeface="Times New Roman"/>
              <a:ea typeface="Times New Roman"/>
              <a:cs typeface="Times New Roman"/>
              <a:sym typeface="Times New Roman"/>
            </a:endParaRPr>
          </a:p>
          <a:p>
            <a:pPr marL="182880" indent="-234950" algn="just">
              <a:spcBef>
                <a:spcPts val="560"/>
              </a:spcBef>
              <a:spcAft>
                <a:spcPts val="1600"/>
              </a:spcAft>
              <a:buSzPts val="3200"/>
              <a:buFont typeface="Times New Roman"/>
              <a:buChar char="●"/>
            </a:pPr>
            <a:r>
              <a:rPr lang="en-US" sz="3200" dirty="0">
                <a:latin typeface="Times New Roman"/>
                <a:ea typeface="Times New Roman"/>
                <a:cs typeface="Times New Roman"/>
                <a:sym typeface="Times New Roman"/>
              </a:rPr>
              <a:t>It dimply means-AWARENESS RAISING</a:t>
            </a:r>
            <a:endParaRPr sz="3200" dirty="0">
              <a:latin typeface="Times New Roman"/>
              <a:ea typeface="Times New Roman"/>
              <a:cs typeface="Times New Roman"/>
              <a:sym typeface="Times New Roman"/>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barn(inVertical)">
                                      <p:cBhvr>
                                        <p:cTn id="7" dur="5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barn(inVertical)">
                                      <p:cBhvr>
                                        <p:cTn id="12" dur="5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barn(inVertical)">
                                      <p:cBhvr>
                                        <p:cTn id="17" dur="5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3"/>
        <p:cNvGrpSpPr/>
        <p:nvPr/>
      </p:nvGrpSpPr>
      <p:grpSpPr>
        <a:xfrm>
          <a:off x="0" y="0"/>
          <a:ext cx="0" cy="0"/>
          <a:chOff x="0" y="0"/>
          <a:chExt cx="0" cy="0"/>
        </a:xfrm>
      </p:grpSpPr>
      <p:sp>
        <p:nvSpPr>
          <p:cNvPr id="154" name="Google Shape;154;p3"/>
          <p:cNvSpPr txBox="1">
            <a:spLocks noGrp="1"/>
          </p:cNvSpPr>
          <p:nvPr>
            <p:ph type="ctrTitle"/>
          </p:nvPr>
        </p:nvSpPr>
        <p:spPr>
          <a:xfrm>
            <a:off x="3382703" y="2430444"/>
            <a:ext cx="5361300" cy="1930800"/>
          </a:xfrm>
          <a:prstGeom prst="rect">
            <a:avLst/>
          </a:prstGeom>
          <a:noFill/>
          <a:ln>
            <a:noFill/>
          </a:ln>
        </p:spPr>
        <p:txBody>
          <a:bodyPr spcFirstLastPara="1" wrap="square" lIns="91425" tIns="45700" rIns="91425" bIns="45700" anchor="b" anchorCtr="0">
            <a:noAutofit/>
          </a:bodyPr>
          <a:lstStyle/>
          <a:p>
            <a:pPr>
              <a:buClr>
                <a:srgbClr val="9BA8A2"/>
              </a:buClr>
              <a:buSzPts val="5400"/>
            </a:pPr>
            <a:r>
              <a:rPr lang="en-US" cap="none" dirty="0">
                <a:solidFill>
                  <a:srgbClr val="9BA8A2"/>
                </a:solidFill>
              </a:rPr>
              <a:t>LEVELS OF </a:t>
            </a:r>
            <a:r>
              <a:rPr lang="en-US" b="1" i="1" cap="none" dirty="0">
                <a:solidFill>
                  <a:srgbClr val="9BA8A2"/>
                </a:solidFill>
              </a:rPr>
              <a:t>CONSCIOUSNESS</a:t>
            </a:r>
            <a:endParaRPr b="1" i="1" cap="none" dirty="0">
              <a:solidFill>
                <a:srgbClr val="9BA8A2"/>
              </a:solidFill>
            </a:endParaRPr>
          </a:p>
        </p:txBody>
      </p:sp>
      <p:sp>
        <p:nvSpPr>
          <p:cNvPr id="155" name="Google Shape;155;p3"/>
          <p:cNvSpPr txBox="1">
            <a:spLocks noGrp="1"/>
          </p:cNvSpPr>
          <p:nvPr>
            <p:ph type="subTitle" idx="1"/>
          </p:nvPr>
        </p:nvSpPr>
        <p:spPr>
          <a:xfrm>
            <a:off x="3382700" y="4550878"/>
            <a:ext cx="5361300" cy="696900"/>
          </a:xfrm>
          <a:prstGeom prst="rect">
            <a:avLst/>
          </a:prstGeom>
          <a:noFill/>
          <a:ln>
            <a:noFill/>
          </a:ln>
        </p:spPr>
        <p:txBody>
          <a:bodyPr spcFirstLastPara="1" wrap="square" lIns="91425" tIns="45700" rIns="91425" bIns="45700" anchor="t" anchorCtr="0">
            <a:normAutofit/>
          </a:bodyPr>
          <a:lstStyle/>
          <a:p>
            <a:pPr marL="0" indent="0">
              <a:buSzPts val="2040"/>
            </a:pPr>
            <a:r>
              <a:rPr lang="en-US" dirty="0"/>
              <a:t>According to </a:t>
            </a:r>
            <a:r>
              <a:rPr lang="en-US" i="1" dirty="0"/>
              <a:t>Paulo Freire</a:t>
            </a:r>
            <a:endParaRPr i="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anim calcmode="lin" valueType="num">
                                      <p:cBhvr>
                                        <p:cTn id="8" dur="1000" fill="hold"/>
                                        <p:tgtEl>
                                          <p:spTgt spid="154"/>
                                        </p:tgtEl>
                                        <p:attrNameLst>
                                          <p:attrName>ppt_x</p:attrName>
                                        </p:attrNameLst>
                                      </p:cBhvr>
                                      <p:tavLst>
                                        <p:tav tm="0">
                                          <p:val>
                                            <p:strVal val="#ppt_x"/>
                                          </p:val>
                                        </p:tav>
                                        <p:tav tm="100000">
                                          <p:val>
                                            <p:strVal val="#ppt_x"/>
                                          </p:val>
                                        </p:tav>
                                      </p:tavLst>
                                    </p:anim>
                                    <p:anim calcmode="lin" valueType="num">
                                      <p:cBhvr>
                                        <p:cTn id="9"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5">
                                            <p:txEl>
                                              <p:pRg st="0" end="0"/>
                                            </p:txEl>
                                          </p:spTgt>
                                        </p:tgtEl>
                                        <p:attrNameLst>
                                          <p:attrName>style.visibility</p:attrName>
                                        </p:attrNameLst>
                                      </p:cBhvr>
                                      <p:to>
                                        <p:strVal val="visible"/>
                                      </p:to>
                                    </p:set>
                                    <p:animEffect transition="in" filter="fade">
                                      <p:cBhvr>
                                        <p:cTn id="14" dur="1000"/>
                                        <p:tgtEl>
                                          <p:spTgt spid="155">
                                            <p:txEl>
                                              <p:pRg st="0" end="0"/>
                                            </p:txEl>
                                          </p:spTgt>
                                        </p:tgtEl>
                                      </p:cBhvr>
                                    </p:animEffect>
                                    <p:anim calcmode="lin" valueType="num">
                                      <p:cBhvr>
                                        <p:cTn id="15" dur="1000" fill="hold"/>
                                        <p:tgtEl>
                                          <p:spTgt spid="15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1981200" y="533400"/>
            <a:ext cx="8229600" cy="609600"/>
          </a:xfrm>
          <a:prstGeom prst="rect">
            <a:avLst/>
          </a:prstGeom>
          <a:noFill/>
          <a:ln>
            <a:noFill/>
          </a:ln>
        </p:spPr>
        <p:txBody>
          <a:bodyPr spcFirstLastPara="1" wrap="square" lIns="91425" tIns="45700" rIns="91425" bIns="45700" anchor="ctr" anchorCtr="0">
            <a:normAutofit fontScale="90000"/>
          </a:bodyPr>
          <a:lstStyle/>
          <a:p>
            <a:pPr>
              <a:buSzPts val="3600"/>
            </a:pPr>
            <a:r>
              <a:rPr lang="en-US" sz="3600"/>
              <a:t>Definitions</a:t>
            </a:r>
            <a:endParaRPr sz="3600"/>
          </a:p>
        </p:txBody>
      </p:sp>
      <p:sp>
        <p:nvSpPr>
          <p:cNvPr id="161" name="Google Shape;161;p4"/>
          <p:cNvSpPr txBox="1">
            <a:spLocks noGrp="1"/>
          </p:cNvSpPr>
          <p:nvPr>
            <p:ph type="body" idx="1"/>
          </p:nvPr>
        </p:nvSpPr>
        <p:spPr>
          <a:xfrm>
            <a:off x="1759974" y="1150374"/>
            <a:ext cx="8755626" cy="5707626"/>
          </a:xfrm>
          <a:prstGeom prst="rect">
            <a:avLst/>
          </a:prstGeom>
          <a:noFill/>
          <a:ln>
            <a:noFill/>
          </a:ln>
        </p:spPr>
        <p:txBody>
          <a:bodyPr spcFirstLastPara="1" wrap="square" lIns="91425" tIns="45700" rIns="91425" bIns="45700" anchor="t" anchorCtr="0">
            <a:noAutofit/>
          </a:bodyPr>
          <a:lstStyle/>
          <a:p>
            <a:pPr marL="731520" lvl="1" indent="-457199" algn="just">
              <a:lnSpc>
                <a:spcPct val="150000"/>
              </a:lnSpc>
              <a:spcBef>
                <a:spcPts val="0"/>
              </a:spcBef>
              <a:buSzPts val="3060"/>
              <a:buFont typeface="Arial"/>
              <a:buAutoNum type="alphaLcParenR"/>
            </a:pPr>
            <a:r>
              <a:rPr lang="en-US" sz="3600" b="1" dirty="0">
                <a:latin typeface="Times New Roman"/>
                <a:ea typeface="Times New Roman"/>
                <a:cs typeface="Times New Roman"/>
                <a:sym typeface="Times New Roman"/>
              </a:rPr>
              <a:t>Conscientization</a:t>
            </a:r>
            <a:endParaRPr sz="3600" b="1" dirty="0">
              <a:latin typeface="Times New Roman"/>
              <a:ea typeface="Times New Roman"/>
              <a:cs typeface="Times New Roman"/>
              <a:sym typeface="Times New Roman"/>
            </a:endParaRPr>
          </a:p>
          <a:p>
            <a:pPr marL="457200" lvl="1" indent="-194309" algn="just">
              <a:lnSpc>
                <a:spcPct val="150000"/>
              </a:lnSpc>
              <a:spcBef>
                <a:spcPts val="720"/>
              </a:spcBef>
              <a:spcAft>
                <a:spcPts val="1600"/>
              </a:spcAft>
              <a:buSzPts val="3060"/>
              <a:buFont typeface="Noto Sans Symbols"/>
              <a:buChar char="⮚"/>
            </a:pPr>
            <a:r>
              <a:rPr lang="en-US" sz="3600" dirty="0">
                <a:latin typeface="Times New Roman"/>
                <a:ea typeface="Times New Roman"/>
                <a:cs typeface="Times New Roman"/>
                <a:sym typeface="Times New Roman"/>
              </a:rPr>
              <a:t>This refers to the </a:t>
            </a:r>
            <a:r>
              <a:rPr lang="en-US" sz="3600" dirty="0">
                <a:solidFill>
                  <a:srgbClr val="FF0000"/>
                </a:solidFill>
                <a:latin typeface="Times New Roman"/>
                <a:ea typeface="Times New Roman"/>
                <a:cs typeface="Times New Roman"/>
                <a:sym typeface="Times New Roman"/>
              </a:rPr>
              <a:t>process</a:t>
            </a:r>
            <a:r>
              <a:rPr lang="en-US" sz="3600" dirty="0">
                <a:latin typeface="Times New Roman"/>
                <a:ea typeface="Times New Roman"/>
                <a:cs typeface="Times New Roman"/>
                <a:sym typeface="Times New Roman"/>
              </a:rPr>
              <a:t> in which individuals and communities develop a </a:t>
            </a:r>
            <a:r>
              <a:rPr lang="en-US" sz="3600" dirty="0">
                <a:solidFill>
                  <a:srgbClr val="FF0000"/>
                </a:solidFill>
                <a:latin typeface="Times New Roman"/>
                <a:ea typeface="Times New Roman"/>
                <a:cs typeface="Times New Roman"/>
                <a:sym typeface="Times New Roman"/>
              </a:rPr>
              <a:t>critical understanding</a:t>
            </a:r>
            <a:r>
              <a:rPr lang="en-US" sz="3600" dirty="0">
                <a:latin typeface="Times New Roman"/>
                <a:ea typeface="Times New Roman"/>
                <a:cs typeface="Times New Roman"/>
                <a:sym typeface="Times New Roman"/>
              </a:rPr>
              <a:t> of their social reality through a combination of reflection and action, know as praxis</a:t>
            </a:r>
            <a:r>
              <a:rPr lang="en-US" sz="3600" dirty="0">
                <a:solidFill>
                  <a:srgbClr val="FF0000"/>
                </a:solidFill>
                <a:latin typeface="Times New Roman"/>
                <a:ea typeface="Times New Roman"/>
                <a:cs typeface="Times New Roman"/>
                <a:sym typeface="Times New Roman"/>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5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500"/>
                                        <p:tgtEl>
                                          <p:spTgt spid="1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5"/>
        <p:cNvGrpSpPr/>
        <p:nvPr/>
      </p:nvGrpSpPr>
      <p:grpSpPr>
        <a:xfrm>
          <a:off x="0" y="0"/>
          <a:ext cx="0" cy="0"/>
          <a:chOff x="0" y="0"/>
          <a:chExt cx="0" cy="0"/>
        </a:xfrm>
      </p:grpSpPr>
      <p:sp>
        <p:nvSpPr>
          <p:cNvPr id="166" name="Google Shape;166;p5"/>
          <p:cNvSpPr txBox="1">
            <a:spLocks noGrp="1"/>
          </p:cNvSpPr>
          <p:nvPr>
            <p:ph type="body" idx="1"/>
          </p:nvPr>
        </p:nvSpPr>
        <p:spPr>
          <a:xfrm>
            <a:off x="1752600" y="609600"/>
            <a:ext cx="8610600" cy="6248400"/>
          </a:xfrm>
          <a:prstGeom prst="rect">
            <a:avLst/>
          </a:prstGeom>
          <a:noFill/>
          <a:ln>
            <a:noFill/>
          </a:ln>
        </p:spPr>
        <p:txBody>
          <a:bodyPr spcFirstLastPara="1" wrap="square" lIns="91425" tIns="45700" rIns="91425" bIns="45700" anchor="t" anchorCtr="0">
            <a:noAutofit/>
          </a:bodyPr>
          <a:lstStyle/>
          <a:p>
            <a:pPr marL="457200" lvl="1" indent="-194309" algn="just">
              <a:lnSpc>
                <a:spcPct val="150000"/>
              </a:lnSpc>
              <a:spcBef>
                <a:spcPts val="0"/>
              </a:spcBef>
              <a:spcAft>
                <a:spcPts val="1600"/>
              </a:spcAft>
              <a:buSzPts val="3060"/>
              <a:buFont typeface="Noto Sans Symbols"/>
              <a:buChar char="⮚"/>
            </a:pPr>
            <a:r>
              <a:rPr lang="en-US" sz="3600">
                <a:latin typeface="Times New Roman"/>
                <a:ea typeface="Times New Roman"/>
                <a:cs typeface="Times New Roman"/>
                <a:sym typeface="Times New Roman"/>
              </a:rPr>
              <a:t>The</a:t>
            </a:r>
            <a:r>
              <a:rPr lang="en-US" sz="3600">
                <a:solidFill>
                  <a:srgbClr val="FF0000"/>
                </a:solidFill>
                <a:latin typeface="Times New Roman"/>
                <a:ea typeface="Times New Roman"/>
                <a:cs typeface="Times New Roman"/>
                <a:sym typeface="Times New Roman"/>
              </a:rPr>
              <a:t> process </a:t>
            </a:r>
            <a:r>
              <a:rPr lang="en-US" sz="3600">
                <a:latin typeface="Times New Roman"/>
                <a:ea typeface="Times New Roman"/>
                <a:cs typeface="Times New Roman"/>
                <a:sym typeface="Times New Roman"/>
              </a:rPr>
              <a:t>by which one develops the ability to </a:t>
            </a:r>
            <a:r>
              <a:rPr lang="en-US" sz="3600">
                <a:solidFill>
                  <a:srgbClr val="FF0000"/>
                </a:solidFill>
                <a:latin typeface="Times New Roman"/>
                <a:ea typeface="Times New Roman"/>
                <a:cs typeface="Times New Roman"/>
                <a:sym typeface="Times New Roman"/>
              </a:rPr>
              <a:t>think critically </a:t>
            </a:r>
            <a:r>
              <a:rPr lang="en-US" sz="3600">
                <a:latin typeface="Times New Roman"/>
                <a:ea typeface="Times New Roman"/>
                <a:cs typeface="Times New Roman"/>
                <a:sym typeface="Times New Roman"/>
              </a:rPr>
              <a:t>about issues of power in relation to privilege and oppression in different spheres of influence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 calcmode="lin" valueType="num">
                                      <p:cBhvr additive="base">
                                        <p:cTn id="7" dur="500"/>
                                        <p:tgtEl>
                                          <p:spTgt spid="1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A0E7-8979-96EC-1895-92C87869C24E}"/>
              </a:ext>
            </a:extLst>
          </p:cNvPr>
          <p:cNvSpPr>
            <a:spLocks noGrp="1"/>
          </p:cNvSpPr>
          <p:nvPr>
            <p:ph type="title"/>
          </p:nvPr>
        </p:nvSpPr>
        <p:spPr>
          <a:xfrm>
            <a:off x="755374" y="39757"/>
            <a:ext cx="10578548" cy="50358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t>PAULO FREIRE</a:t>
            </a:r>
            <a:endParaRPr lang="en-ZM" dirty="0"/>
          </a:p>
        </p:txBody>
      </p:sp>
      <p:sp>
        <p:nvSpPr>
          <p:cNvPr id="3" name="Content Placeholder 2">
            <a:extLst>
              <a:ext uri="{FF2B5EF4-FFF2-40B4-BE49-F238E27FC236}">
                <a16:creationId xmlns:a16="http://schemas.microsoft.com/office/drawing/2014/main" id="{38278555-44F1-C9F0-C15F-25E447C0D2F1}"/>
              </a:ext>
            </a:extLst>
          </p:cNvPr>
          <p:cNvSpPr>
            <a:spLocks noGrp="1"/>
          </p:cNvSpPr>
          <p:nvPr>
            <p:ph idx="1"/>
          </p:nvPr>
        </p:nvSpPr>
        <p:spPr>
          <a:xfrm>
            <a:off x="172278" y="728870"/>
            <a:ext cx="11834192" cy="5989982"/>
          </a:xfrm>
        </p:spPr>
        <p:txBody>
          <a:bodyPr>
            <a:normAutofit/>
          </a:bodyPr>
          <a:lstStyle/>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Paulo Freire (1921-1997)</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considered to be one of the greatest thinkers of education of the 20</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Century. </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Freire was born in Recife, Brazil an impoverished area of Brazil. </a:t>
            </a:r>
          </a:p>
          <a:p>
            <a:pPr algn="just"/>
            <a:r>
              <a:rPr lang="en-US" sz="2400" dirty="0">
                <a:latin typeface="Times New Roman" panose="02020603050405020304" pitchFamily="18" charset="0"/>
                <a:cs typeface="Times New Roman" panose="02020603050405020304" pitchFamily="18" charset="0"/>
              </a:rPr>
              <a:t>Perhaps the most influential thinker of education in the late twentieth century; </a:t>
            </a:r>
          </a:p>
          <a:p>
            <a:pPr algn="just"/>
            <a:r>
              <a:rPr lang="en-US" sz="2400" dirty="0">
                <a:latin typeface="Times New Roman" panose="02020603050405020304" pitchFamily="18" charset="0"/>
                <a:cs typeface="Times New Roman" panose="02020603050405020304" pitchFamily="18" charset="0"/>
              </a:rPr>
              <a:t>Paulo Freire has been particularly popular with informal educators with his emphasis on dialogue and his concern for the oppressed, and educational programs for adult education and literacy.</a:t>
            </a:r>
          </a:p>
          <a:p>
            <a:pPr algn="just"/>
            <a:r>
              <a:rPr lang="en-US" sz="2400" dirty="0">
                <a:latin typeface="Times New Roman" panose="02020603050405020304" pitchFamily="18" charset="0"/>
                <a:cs typeface="Times New Roman" panose="02020603050405020304" pitchFamily="18" charset="0"/>
              </a:rPr>
              <a:t>He is a true educationist and philosopher of the contemporary era. </a:t>
            </a:r>
          </a:p>
          <a:p>
            <a:pPr algn="just"/>
            <a:r>
              <a:rPr lang="en-US" sz="2400" dirty="0">
                <a:latin typeface="Times New Roman" panose="02020603050405020304" pitchFamily="18" charset="0"/>
                <a:cs typeface="Times New Roman" panose="02020603050405020304" pitchFamily="18" charset="0"/>
              </a:rPr>
              <a:t>His innovative ideas and theories created and are creating sound discussions in the education scenario of democratic states of third world. </a:t>
            </a:r>
          </a:p>
          <a:p>
            <a:pPr algn="just"/>
            <a:r>
              <a:rPr lang="en-US" sz="2400" dirty="0">
                <a:latin typeface="Times New Roman" panose="02020603050405020304" pitchFamily="18" charset="0"/>
                <a:cs typeface="Times New Roman" panose="02020603050405020304" pitchFamily="18" charset="0"/>
              </a:rPr>
              <a:t>He strongly believed that the societies of the third world countries can reach on their own destiny by efforts and true education, which is progressive education for 'conscientization’. </a:t>
            </a:r>
          </a:p>
          <a:p>
            <a:pPr algn="just"/>
            <a:r>
              <a:rPr lang="en-US" sz="2400" dirty="0">
                <a:latin typeface="Times New Roman" panose="02020603050405020304" pitchFamily="18" charset="0"/>
                <a:cs typeface="Times New Roman" panose="02020603050405020304" pitchFamily="18" charset="0"/>
              </a:rPr>
              <a:t>Paulo Freire had a faith that “The future isn't something hidden in a corner. The future is something we build in the present”</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43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0"/>
        <p:cNvGrpSpPr/>
        <p:nvPr/>
      </p:nvGrpSpPr>
      <p:grpSpPr>
        <a:xfrm>
          <a:off x="0" y="0"/>
          <a:ext cx="0" cy="0"/>
          <a:chOff x="0" y="0"/>
          <a:chExt cx="0" cy="0"/>
        </a:xfrm>
      </p:grpSpPr>
      <p:sp>
        <p:nvSpPr>
          <p:cNvPr id="171" name="Google Shape;171;p6"/>
          <p:cNvSpPr txBox="1">
            <a:spLocks noGrp="1"/>
          </p:cNvSpPr>
          <p:nvPr>
            <p:ph type="body" idx="1"/>
          </p:nvPr>
        </p:nvSpPr>
        <p:spPr>
          <a:xfrm>
            <a:off x="1769806" y="186814"/>
            <a:ext cx="8288594" cy="6366387"/>
          </a:xfrm>
          <a:prstGeom prst="rect">
            <a:avLst/>
          </a:prstGeom>
          <a:noFill/>
          <a:ln>
            <a:noFill/>
          </a:ln>
        </p:spPr>
        <p:txBody>
          <a:bodyPr spcFirstLastPara="1" wrap="square" lIns="91425" tIns="45700" rIns="91425" bIns="45700" anchor="t" anchorCtr="0">
            <a:normAutofit/>
          </a:bodyPr>
          <a:lstStyle/>
          <a:p>
            <a:pPr marL="731520" lvl="1" indent="-457199" algn="just">
              <a:lnSpc>
                <a:spcPct val="150000"/>
              </a:lnSpc>
              <a:spcBef>
                <a:spcPts val="0"/>
              </a:spcBef>
              <a:buSzPts val="3060"/>
              <a:buFont typeface="Arial"/>
              <a:buAutoNum type="alphaLcParenR" startAt="2"/>
            </a:pPr>
            <a:r>
              <a:rPr lang="en-US" sz="3200" b="1" dirty="0">
                <a:latin typeface="Times New Roman" panose="02020603050405020304" pitchFamily="18" charset="0"/>
                <a:ea typeface="Times New Roman"/>
                <a:cs typeface="Times New Roman" panose="02020603050405020304" pitchFamily="18" charset="0"/>
                <a:sym typeface="Times New Roman"/>
              </a:rPr>
              <a:t>Praxis</a:t>
            </a:r>
            <a:endParaRPr lang="en-US" sz="3200" dirty="0">
              <a:latin typeface="Times New Roman" panose="02020603050405020304" pitchFamily="18" charset="0"/>
              <a:ea typeface="Times New Roman"/>
              <a:cs typeface="Times New Roman" panose="02020603050405020304" pitchFamily="18" charset="0"/>
            </a:endParaRPr>
          </a:p>
          <a:p>
            <a:pPr marL="274321" lvl="1" indent="0" algn="just">
              <a:lnSpc>
                <a:spcPct val="150000"/>
              </a:lnSpc>
              <a:spcBef>
                <a:spcPts val="0"/>
              </a:spcBef>
              <a:buSzPts val="3060"/>
              <a:buNone/>
            </a:pPr>
            <a:r>
              <a:rPr lang="en-US" sz="3200" dirty="0">
                <a:latin typeface="Times New Roman" panose="02020603050405020304" pitchFamily="18" charset="0"/>
                <a:ea typeface="Times New Roman"/>
                <a:cs typeface="Times New Roman" panose="02020603050405020304" pitchFamily="18" charset="0"/>
                <a:sym typeface="Times New Roman"/>
              </a:rPr>
              <a:t>What is </a:t>
            </a:r>
            <a:r>
              <a:rPr lang="en-US" sz="3200" i="1" dirty="0">
                <a:latin typeface="Times New Roman" panose="02020603050405020304" pitchFamily="18" charset="0"/>
                <a:ea typeface="Times New Roman"/>
                <a:cs typeface="Times New Roman" panose="02020603050405020304" pitchFamily="18" charset="0"/>
                <a:sym typeface="Times New Roman"/>
              </a:rPr>
              <a:t>praxis</a:t>
            </a:r>
            <a:r>
              <a:rPr lang="en-US" sz="3200" dirty="0">
                <a:latin typeface="Times New Roman" panose="02020603050405020304" pitchFamily="18" charset="0"/>
                <a:ea typeface="Times New Roman"/>
                <a:cs typeface="Times New Roman" panose="02020603050405020304" pitchFamily="18" charset="0"/>
                <a:sym typeface="Times New Roman"/>
              </a:rPr>
              <a:t>?</a:t>
            </a:r>
            <a:endParaRPr lang="en-US" sz="3200" dirty="0">
              <a:latin typeface="Times New Roman" panose="02020603050405020304" pitchFamily="18" charset="0"/>
              <a:ea typeface="Times New Roman"/>
              <a:cs typeface="Times New Roman" panose="02020603050405020304" pitchFamily="18" charset="0"/>
            </a:endParaRPr>
          </a:p>
          <a:p>
            <a:pPr marL="845821" lvl="1" indent="-571500" algn="just">
              <a:lnSpc>
                <a:spcPct val="150000"/>
              </a:lnSpc>
              <a:spcBef>
                <a:spcPts val="0"/>
              </a:spcBef>
              <a:buSzPts val="3060"/>
              <a:buFont typeface="Wingdings" panose="05000000000000000000" pitchFamily="2" charset="2"/>
              <a:buChar char="§"/>
            </a:pPr>
            <a:r>
              <a:rPr lang="en-US" sz="3200" dirty="0">
                <a:latin typeface="Times New Roman" panose="02020603050405020304" pitchFamily="18" charset="0"/>
                <a:ea typeface="Times New Roman"/>
                <a:cs typeface="Times New Roman" panose="02020603050405020304" pitchFamily="18" charset="0"/>
                <a:sym typeface="Times New Roman"/>
              </a:rPr>
              <a:t>Concrete </a:t>
            </a: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action</a:t>
            </a:r>
            <a:r>
              <a:rPr lang="en-US" sz="3200" dirty="0">
                <a:latin typeface="Times New Roman" panose="02020603050405020304" pitchFamily="18" charset="0"/>
                <a:ea typeface="Times New Roman"/>
                <a:cs typeface="Times New Roman" panose="02020603050405020304" pitchFamily="18" charset="0"/>
                <a:sym typeface="Times New Roman"/>
              </a:rPr>
              <a:t> that is formed by </a:t>
            </a:r>
          </a:p>
          <a:p>
            <a:pPr marL="845821" lvl="1" indent="-571500" algn="just">
              <a:lnSpc>
                <a:spcPct val="150000"/>
              </a:lnSpc>
              <a:spcBef>
                <a:spcPts val="0"/>
              </a:spcBef>
              <a:buSzPts val="3060"/>
              <a:buFont typeface="Wingdings" panose="05000000000000000000" pitchFamily="2" charset="2"/>
              <a:buChar char="§"/>
            </a:pP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theory</a:t>
            </a:r>
            <a:endParaRPr lang="en-US" sz="3200" dirty="0">
              <a:latin typeface="Times New Roman" panose="02020603050405020304" pitchFamily="18" charset="0"/>
              <a:ea typeface="Times New Roman"/>
              <a:cs typeface="Times New Roman" panose="02020603050405020304" pitchFamily="18" charset="0"/>
            </a:endParaRPr>
          </a:p>
          <a:p>
            <a:pPr marL="845821" lvl="1" indent="-571500" algn="just">
              <a:lnSpc>
                <a:spcPct val="150000"/>
              </a:lnSpc>
              <a:spcBef>
                <a:spcPts val="0"/>
              </a:spcBef>
              <a:buSzPts val="3060"/>
              <a:buFont typeface="Wingdings" panose="05000000000000000000" pitchFamily="2" charset="2"/>
              <a:buChar char="§"/>
            </a:pP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Reflection</a:t>
            </a:r>
            <a:r>
              <a:rPr lang="en-US" sz="3200" dirty="0">
                <a:latin typeface="Times New Roman" panose="02020603050405020304" pitchFamily="18" charset="0"/>
                <a:ea typeface="Times New Roman"/>
                <a:cs typeface="Times New Roman" panose="02020603050405020304" pitchFamily="18" charset="0"/>
                <a:sym typeface="Times New Roman"/>
              </a:rPr>
              <a:t> and </a:t>
            </a:r>
          </a:p>
          <a:p>
            <a:pPr marL="845821" lvl="1" indent="-571500" algn="just">
              <a:lnSpc>
                <a:spcPct val="150000"/>
              </a:lnSpc>
              <a:spcBef>
                <a:spcPts val="0"/>
              </a:spcBef>
              <a:buSzPts val="3060"/>
              <a:buFont typeface="Wingdings" panose="05000000000000000000" pitchFamily="2" charset="2"/>
              <a:buChar char="§"/>
            </a:pPr>
            <a:r>
              <a:rPr lang="en-US" sz="3200" dirty="0">
                <a:solidFill>
                  <a:srgbClr val="FF0000"/>
                </a:solidFill>
                <a:latin typeface="Times New Roman" panose="02020603050405020304" pitchFamily="18" charset="0"/>
                <a:ea typeface="Times New Roman"/>
                <a:cs typeface="Times New Roman" panose="02020603050405020304" pitchFamily="18" charset="0"/>
                <a:sym typeface="Times New Roman"/>
              </a:rPr>
              <a:t>action</a:t>
            </a:r>
            <a:r>
              <a:rPr lang="en-US" sz="3200" dirty="0">
                <a:latin typeface="Times New Roman" panose="02020603050405020304" pitchFamily="18" charset="0"/>
                <a:ea typeface="Times New Roman"/>
                <a:cs typeface="Times New Roman" panose="02020603050405020304" pitchFamily="18" charset="0"/>
                <a:sym typeface="Times New Roman"/>
              </a:rPr>
              <a:t> </a:t>
            </a:r>
          </a:p>
          <a:p>
            <a:pPr marL="845821" lvl="1" indent="-571500" algn="just">
              <a:lnSpc>
                <a:spcPct val="150000"/>
              </a:lnSpc>
              <a:spcBef>
                <a:spcPts val="0"/>
              </a:spcBef>
              <a:buSzPts val="3060"/>
              <a:buFont typeface="Wingdings" panose="05000000000000000000" pitchFamily="2" charset="2"/>
              <a:buChar char="§"/>
            </a:pPr>
            <a:r>
              <a:rPr lang="en-US" sz="3200" dirty="0">
                <a:latin typeface="Times New Roman" panose="02020603050405020304" pitchFamily="18" charset="0"/>
                <a:ea typeface="Times New Roman"/>
                <a:cs typeface="Times New Roman" panose="02020603050405020304" pitchFamily="18" charset="0"/>
                <a:sym typeface="Times New Roman"/>
              </a:rPr>
              <a:t>of men and women upon their world in order to transform it. </a:t>
            </a:r>
            <a:endParaRPr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barn(inVertical)">
                                      <p:cBhvr>
                                        <p:cTn id="7" dur="500"/>
                                        <p:tgtEl>
                                          <p:spTgt spid="171">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1">
                                            <p:txEl>
                                              <p:pRg st="1" end="1"/>
                                            </p:txEl>
                                          </p:spTgt>
                                        </p:tgtEl>
                                        <p:attrNameLst>
                                          <p:attrName>style.visibility</p:attrName>
                                        </p:attrNameLst>
                                      </p:cBhvr>
                                      <p:to>
                                        <p:strVal val="visible"/>
                                      </p:to>
                                    </p:set>
                                    <p:animEffect transition="in" filter="barn(inVertical)">
                                      <p:cBhvr>
                                        <p:cTn id="10" dur="500"/>
                                        <p:tgtEl>
                                          <p:spTgt spid="171">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1">
                                            <p:txEl>
                                              <p:pRg st="2" end="2"/>
                                            </p:txEl>
                                          </p:spTgt>
                                        </p:tgtEl>
                                        <p:attrNameLst>
                                          <p:attrName>style.visibility</p:attrName>
                                        </p:attrNameLst>
                                      </p:cBhvr>
                                      <p:to>
                                        <p:strVal val="visible"/>
                                      </p:to>
                                    </p:set>
                                    <p:animEffect transition="in" filter="barn(inVertical)">
                                      <p:cBhvr>
                                        <p:cTn id="13" dur="500"/>
                                        <p:tgtEl>
                                          <p:spTgt spid="171">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1">
                                            <p:txEl>
                                              <p:pRg st="3" end="3"/>
                                            </p:txEl>
                                          </p:spTgt>
                                        </p:tgtEl>
                                        <p:attrNameLst>
                                          <p:attrName>style.visibility</p:attrName>
                                        </p:attrNameLst>
                                      </p:cBhvr>
                                      <p:to>
                                        <p:strVal val="visible"/>
                                      </p:to>
                                    </p:set>
                                    <p:animEffect transition="in" filter="barn(inVertical)">
                                      <p:cBhvr>
                                        <p:cTn id="16" dur="500"/>
                                        <p:tgtEl>
                                          <p:spTgt spid="171">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1">
                                            <p:txEl>
                                              <p:pRg st="4" end="4"/>
                                            </p:txEl>
                                          </p:spTgt>
                                        </p:tgtEl>
                                        <p:attrNameLst>
                                          <p:attrName>style.visibility</p:attrName>
                                        </p:attrNameLst>
                                      </p:cBhvr>
                                      <p:to>
                                        <p:strVal val="visible"/>
                                      </p:to>
                                    </p:set>
                                    <p:animEffect transition="in" filter="barn(inVertical)">
                                      <p:cBhvr>
                                        <p:cTn id="19" dur="500"/>
                                        <p:tgtEl>
                                          <p:spTgt spid="171">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1">
                                            <p:txEl>
                                              <p:pRg st="5" end="5"/>
                                            </p:txEl>
                                          </p:spTgt>
                                        </p:tgtEl>
                                        <p:attrNameLst>
                                          <p:attrName>style.visibility</p:attrName>
                                        </p:attrNameLst>
                                      </p:cBhvr>
                                      <p:to>
                                        <p:strVal val="visible"/>
                                      </p:to>
                                    </p:set>
                                    <p:animEffect transition="in" filter="barn(inVertical)">
                                      <p:cBhvr>
                                        <p:cTn id="22" dur="500"/>
                                        <p:tgtEl>
                                          <p:spTgt spid="171">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1">
                                            <p:txEl>
                                              <p:pRg st="6" end="6"/>
                                            </p:txEl>
                                          </p:spTgt>
                                        </p:tgtEl>
                                        <p:attrNameLst>
                                          <p:attrName>style.visibility</p:attrName>
                                        </p:attrNameLst>
                                      </p:cBhvr>
                                      <p:to>
                                        <p:strVal val="visible"/>
                                      </p:to>
                                    </p:set>
                                    <p:animEffect transition="in" filter="barn(inVertical)">
                                      <p:cBhvr>
                                        <p:cTn id="25" dur="500"/>
                                        <p:tgtEl>
                                          <p:spTgt spid="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1981200" y="164450"/>
            <a:ext cx="8229600" cy="690900"/>
          </a:xfrm>
          <a:prstGeom prst="rect">
            <a:avLst/>
          </a:prstGeom>
          <a:noFill/>
          <a:ln>
            <a:noFill/>
          </a:ln>
        </p:spPr>
        <p:txBody>
          <a:bodyPr spcFirstLastPara="1" wrap="square" lIns="91425" tIns="45700" rIns="91425" bIns="45700" anchor="ctr" anchorCtr="0">
            <a:normAutofit/>
          </a:bodyPr>
          <a:lstStyle/>
          <a:p>
            <a:pPr>
              <a:buSzPts val="4000"/>
            </a:pPr>
            <a:r>
              <a:rPr lang="en-US" sz="3500" b="1"/>
              <a:t>Level 1: </a:t>
            </a:r>
            <a:r>
              <a:rPr lang="en-US" sz="3500" b="1">
                <a:solidFill>
                  <a:schemeClr val="dk2"/>
                </a:solidFill>
                <a:latin typeface="Calibri"/>
                <a:ea typeface="Calibri"/>
                <a:cs typeface="Calibri"/>
                <a:sym typeface="Calibri"/>
              </a:rPr>
              <a:t>In-transitive consciousness</a:t>
            </a:r>
            <a:endParaRPr sz="3500"/>
          </a:p>
        </p:txBody>
      </p:sp>
      <p:sp>
        <p:nvSpPr>
          <p:cNvPr id="177" name="Google Shape;177;p7"/>
          <p:cNvSpPr txBox="1">
            <a:spLocks noGrp="1"/>
          </p:cNvSpPr>
          <p:nvPr>
            <p:ph type="body" idx="1"/>
          </p:nvPr>
        </p:nvSpPr>
        <p:spPr>
          <a:xfrm>
            <a:off x="1769807" y="717756"/>
            <a:ext cx="8642555" cy="6140245"/>
          </a:xfrm>
          <a:prstGeom prst="rect">
            <a:avLst/>
          </a:prstGeom>
          <a:noFill/>
          <a:ln>
            <a:noFill/>
          </a:ln>
        </p:spPr>
        <p:txBody>
          <a:bodyPr spcFirstLastPara="1" wrap="square" lIns="91425" tIns="45700" rIns="91425" bIns="45700" anchor="t" anchorCtr="0">
            <a:noAutofit/>
          </a:bodyPr>
          <a:lstStyle/>
          <a:p>
            <a:pPr marL="640080" indent="-457200" algn="just">
              <a:lnSpc>
                <a:spcPct val="100000"/>
              </a:lnSpc>
              <a:spcBef>
                <a:spcPts val="0"/>
              </a:spcBef>
              <a:buFont typeface="Wingdings" panose="05000000000000000000" pitchFamily="2" charset="2"/>
              <a:buChar char="q"/>
            </a:pPr>
            <a:r>
              <a:rPr lang="en-US" sz="3200" dirty="0">
                <a:latin typeface="Times New Roman"/>
                <a:ea typeface="Times New Roman"/>
                <a:cs typeface="Times New Roman"/>
                <a:sym typeface="Times New Roman"/>
              </a:rPr>
              <a:t>This is also known as </a:t>
            </a:r>
            <a:r>
              <a:rPr lang="en-US" sz="3200" b="1" i="1" dirty="0">
                <a:latin typeface="Times New Roman"/>
                <a:ea typeface="Times New Roman"/>
                <a:cs typeface="Times New Roman"/>
                <a:sym typeface="Times New Roman"/>
              </a:rPr>
              <a:t>magical consciousness</a:t>
            </a:r>
            <a:endParaRPr sz="3200" dirty="0">
              <a:latin typeface="Times New Roman"/>
              <a:ea typeface="Times New Roman"/>
              <a:cs typeface="Times New Roman"/>
              <a:sym typeface="Times New Roman"/>
            </a:endParaRPr>
          </a:p>
          <a:p>
            <a:pPr marL="405130" indent="-457200" algn="just">
              <a:lnSpc>
                <a:spcPct val="100000"/>
              </a:lnSpc>
              <a:spcBef>
                <a:spcPts val="560"/>
              </a:spcBef>
              <a:buSzPts val="3200"/>
              <a:buFont typeface="Wingdings" panose="05000000000000000000" pitchFamily="2" charset="2"/>
              <a:buChar char="q"/>
            </a:pPr>
            <a:r>
              <a:rPr lang="en-US" sz="3200" dirty="0">
                <a:latin typeface="Times New Roman"/>
                <a:ea typeface="Times New Roman"/>
                <a:cs typeface="Times New Roman"/>
                <a:sym typeface="Times New Roman"/>
              </a:rPr>
              <a:t>The intransitive consciousness is the lowest level of consciousness </a:t>
            </a:r>
          </a:p>
          <a:p>
            <a:pPr marL="405130" indent="-457200" algn="just">
              <a:lnSpc>
                <a:spcPct val="100000"/>
              </a:lnSpc>
              <a:spcBef>
                <a:spcPts val="560"/>
              </a:spcBef>
              <a:buSzPts val="3200"/>
              <a:buFont typeface="Wingdings" panose="05000000000000000000" pitchFamily="2" charset="2"/>
              <a:buChar char="q"/>
            </a:pPr>
            <a:r>
              <a:rPr lang="en-US" sz="3200" dirty="0">
                <a:latin typeface="Times New Roman"/>
                <a:ea typeface="Times New Roman"/>
                <a:cs typeface="Times New Roman"/>
                <a:sym typeface="Times New Roman"/>
              </a:rPr>
              <a:t>this state of consciousness denies the power of human beings to change their lives or their society </a:t>
            </a:r>
          </a:p>
          <a:p>
            <a:pPr marL="405130" indent="-457200" algn="just">
              <a:lnSpc>
                <a:spcPct val="100000"/>
              </a:lnSpc>
              <a:spcBef>
                <a:spcPts val="560"/>
              </a:spcBef>
              <a:buSzPts val="3200"/>
              <a:buFont typeface="Wingdings" panose="05000000000000000000" pitchFamily="2" charset="2"/>
              <a:buChar char="q"/>
            </a:pPr>
            <a:r>
              <a:rPr lang="en-US" sz="3200" dirty="0">
                <a:latin typeface="Times New Roman"/>
                <a:ea typeface="Times New Roman"/>
                <a:cs typeface="Times New Roman"/>
                <a:sym typeface="Times New Roman"/>
              </a:rPr>
              <a:t>Matters are taken the way they are</a:t>
            </a:r>
            <a:endParaRPr sz="3200" dirty="0">
              <a:latin typeface="Times New Roman"/>
              <a:ea typeface="Times New Roman"/>
              <a:cs typeface="Times New Roman"/>
              <a:sym typeface="Times New Roman"/>
            </a:endParaRPr>
          </a:p>
          <a:p>
            <a:pPr marL="405130" indent="-457200" algn="just">
              <a:lnSpc>
                <a:spcPct val="100000"/>
              </a:lnSpc>
              <a:spcBef>
                <a:spcPts val="560"/>
              </a:spcBef>
              <a:buSzPts val="3200"/>
              <a:buFont typeface="Wingdings" panose="05000000000000000000" pitchFamily="2" charset="2"/>
              <a:buChar char="q"/>
            </a:pPr>
            <a:r>
              <a:rPr lang="en-US" sz="3200" dirty="0">
                <a:latin typeface="Times New Roman"/>
                <a:ea typeface="Times New Roman"/>
                <a:cs typeface="Times New Roman"/>
                <a:sym typeface="Times New Roman"/>
              </a:rPr>
              <a:t>No questioning</a:t>
            </a:r>
            <a:endParaRPr sz="3200" dirty="0">
              <a:latin typeface="Times New Roman"/>
              <a:ea typeface="Times New Roman"/>
              <a:cs typeface="Times New Roman"/>
              <a:sym typeface="Times New Roman"/>
            </a:endParaRPr>
          </a:p>
          <a:p>
            <a:pPr marL="405130" indent="-457200" algn="just">
              <a:lnSpc>
                <a:spcPct val="100000"/>
              </a:lnSpc>
              <a:spcBef>
                <a:spcPts val="560"/>
              </a:spcBef>
              <a:buSzPts val="3200"/>
              <a:buFont typeface="Wingdings" panose="05000000000000000000" pitchFamily="2" charset="2"/>
              <a:buChar char="q"/>
            </a:pPr>
            <a:r>
              <a:rPr lang="en-US" sz="3200" dirty="0">
                <a:latin typeface="Times New Roman"/>
                <a:ea typeface="Times New Roman"/>
                <a:cs typeface="Times New Roman"/>
                <a:sym typeface="Times New Roman"/>
              </a:rPr>
              <a:t>Unable to change their situation or life</a:t>
            </a:r>
            <a:endParaRPr sz="3200" dirty="0">
              <a:latin typeface="Times New Roman"/>
              <a:ea typeface="Times New Roman"/>
              <a:cs typeface="Times New Roman"/>
              <a:sym typeface="Times New Roman"/>
            </a:endParaRPr>
          </a:p>
          <a:p>
            <a:pPr marL="405130" indent="-457200" algn="just">
              <a:lnSpc>
                <a:spcPct val="100000"/>
              </a:lnSpc>
              <a:spcBef>
                <a:spcPts val="560"/>
              </a:spcBef>
              <a:spcAft>
                <a:spcPts val="1600"/>
              </a:spcAft>
              <a:buSzPts val="3200"/>
              <a:buFont typeface="Wingdings" panose="05000000000000000000" pitchFamily="2" charset="2"/>
              <a:buChar char="q"/>
            </a:pPr>
            <a:r>
              <a:rPr lang="en-US" sz="3200" dirty="0">
                <a:latin typeface="Times New Roman"/>
                <a:ea typeface="Times New Roman"/>
                <a:cs typeface="Times New Roman"/>
                <a:sym typeface="Times New Roman"/>
              </a:rPr>
              <a:t>Believe in magic, luck (no effort into changing things)</a:t>
            </a:r>
            <a:endParaRPr sz="32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5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5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5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fade">
                                      <p:cBhvr>
                                        <p:cTn id="22" dur="500"/>
                                        <p:tgtEl>
                                          <p:spTgt spid="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Effect transition="in" filter="fade">
                                      <p:cBhvr>
                                        <p:cTn id="27" dur="500"/>
                                        <p:tgtEl>
                                          <p:spTgt spid="1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7">
                                            <p:txEl>
                                              <p:pRg st="5" end="5"/>
                                            </p:txEl>
                                          </p:spTgt>
                                        </p:tgtEl>
                                        <p:attrNameLst>
                                          <p:attrName>style.visibility</p:attrName>
                                        </p:attrNameLst>
                                      </p:cBhvr>
                                      <p:to>
                                        <p:strVal val="visible"/>
                                      </p:to>
                                    </p:set>
                                    <p:animEffect transition="in" filter="fade">
                                      <p:cBhvr>
                                        <p:cTn id="32" dur="500"/>
                                        <p:tgtEl>
                                          <p:spTgt spid="1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7">
                                            <p:txEl>
                                              <p:pRg st="6" end="6"/>
                                            </p:txEl>
                                          </p:spTgt>
                                        </p:tgtEl>
                                        <p:attrNameLst>
                                          <p:attrName>style.visibility</p:attrName>
                                        </p:attrNameLst>
                                      </p:cBhvr>
                                      <p:to>
                                        <p:strVal val="visible"/>
                                      </p:to>
                                    </p:set>
                                    <p:animEffect transition="in" filter="fade">
                                      <p:cBhvr>
                                        <p:cTn id="37" dur="500"/>
                                        <p:tgtEl>
                                          <p:spTgt spid="1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1"/>
        <p:cNvGrpSpPr/>
        <p:nvPr/>
      </p:nvGrpSpPr>
      <p:grpSpPr>
        <a:xfrm>
          <a:off x="0" y="0"/>
          <a:ext cx="0" cy="0"/>
          <a:chOff x="0" y="0"/>
          <a:chExt cx="0" cy="0"/>
        </a:xfrm>
      </p:grpSpPr>
      <p:sp>
        <p:nvSpPr>
          <p:cNvPr id="182" name="Google Shape;182;p8"/>
          <p:cNvSpPr txBox="1">
            <a:spLocks noGrp="1"/>
          </p:cNvSpPr>
          <p:nvPr>
            <p:ph type="body" idx="1"/>
          </p:nvPr>
        </p:nvSpPr>
        <p:spPr>
          <a:xfrm>
            <a:off x="1676400" y="533400"/>
            <a:ext cx="8839200" cy="6096000"/>
          </a:xfrm>
          <a:prstGeom prst="rect">
            <a:avLst/>
          </a:prstGeom>
          <a:noFill/>
          <a:ln>
            <a:noFill/>
          </a:ln>
        </p:spPr>
        <p:txBody>
          <a:bodyPr spcFirstLastPara="1" wrap="square" lIns="91425" tIns="45700" rIns="91425" bIns="45700" anchor="t" anchorCtr="0">
            <a:noAutofit/>
          </a:bodyPr>
          <a:lstStyle/>
          <a:p>
            <a:pPr marL="182880" indent="-182880" algn="just">
              <a:lnSpc>
                <a:spcPct val="100000"/>
              </a:lnSpc>
              <a:spcBef>
                <a:spcPts val="0"/>
              </a:spcBef>
              <a:buSzPts val="2720"/>
              <a:buFont typeface="Noto Sans Symbols"/>
              <a:buChar char="✔"/>
            </a:pPr>
            <a:r>
              <a:rPr lang="en-US" sz="3200" dirty="0">
                <a:latin typeface="Times New Roman"/>
                <a:ea typeface="Times New Roman"/>
                <a:cs typeface="Times New Roman"/>
                <a:sym typeface="Times New Roman"/>
              </a:rPr>
              <a:t>Due to these explanations of everyday life and events an intransitive person is disempowered </a:t>
            </a:r>
          </a:p>
          <a:p>
            <a:pPr marL="182880" indent="-182880" algn="just">
              <a:lnSpc>
                <a:spcPct val="100000"/>
              </a:lnSpc>
              <a:spcBef>
                <a:spcPts val="0"/>
              </a:spcBef>
              <a:buSzPts val="2720"/>
              <a:buFont typeface="Noto Sans Symbols"/>
              <a:buChar char="✔"/>
            </a:pPr>
            <a:r>
              <a:rPr lang="en-US" sz="3200" dirty="0">
                <a:latin typeface="Times New Roman"/>
                <a:ea typeface="Times New Roman"/>
                <a:cs typeface="Times New Roman"/>
                <a:sym typeface="Times New Roman"/>
              </a:rPr>
              <a:t>and believes that human beings cannot control, understand or change life or society. </a:t>
            </a:r>
          </a:p>
          <a:p>
            <a:pPr marL="182880" indent="-182880" algn="just">
              <a:lnSpc>
                <a:spcPct val="100000"/>
              </a:lnSpc>
              <a:spcBef>
                <a:spcPts val="0"/>
              </a:spcBef>
              <a:buSzPts val="2720"/>
              <a:buFont typeface="Noto Sans Symbols"/>
              <a:buChar char="✔"/>
            </a:pPr>
            <a:r>
              <a:rPr lang="en-US" sz="3200" dirty="0">
                <a:latin typeface="Times New Roman"/>
                <a:ea typeface="Times New Roman"/>
                <a:cs typeface="Times New Roman"/>
                <a:sym typeface="Times New Roman"/>
              </a:rPr>
              <a:t>Consequently, an intransitive person tends to be magical, superstitious, mystical, non-historical and pre-scientific. </a:t>
            </a:r>
          </a:p>
          <a:p>
            <a:pPr marL="182880" indent="-182880" algn="just">
              <a:lnSpc>
                <a:spcPct val="100000"/>
              </a:lnSpc>
              <a:spcBef>
                <a:spcPts val="0"/>
              </a:spcBef>
              <a:buSzPts val="2720"/>
              <a:buFont typeface="Noto Sans Symbols"/>
              <a:buChar char="✔"/>
            </a:pPr>
            <a:r>
              <a:rPr lang="en-US" sz="3200" dirty="0">
                <a:latin typeface="Times New Roman"/>
                <a:ea typeface="Times New Roman"/>
                <a:cs typeface="Times New Roman"/>
                <a:sym typeface="Times New Roman"/>
              </a:rPr>
              <a:t>An intransitive person tends to accept and celebrate the status quo and to live in a state of political disempowerment.</a:t>
            </a:r>
          </a:p>
          <a:p>
            <a:pPr marL="182880" indent="-182880" algn="just">
              <a:lnSpc>
                <a:spcPct val="100000"/>
              </a:lnSpc>
              <a:spcBef>
                <a:spcPts val="0"/>
              </a:spcBef>
              <a:buSzPts val="2720"/>
              <a:buFont typeface="Noto Sans Symbols"/>
              <a:buChar char="✔"/>
            </a:pPr>
            <a:r>
              <a:rPr lang="en-US" sz="3200" b="1" dirty="0">
                <a:latin typeface="Times New Roman"/>
                <a:ea typeface="Times New Roman"/>
                <a:cs typeface="Times New Roman"/>
                <a:sym typeface="Times New Roman"/>
              </a:rPr>
              <a:t>Examples:</a:t>
            </a:r>
            <a:endParaRPr dirty="0"/>
          </a:p>
          <a:p>
            <a:pPr marL="182880" indent="-182880" algn="just">
              <a:lnSpc>
                <a:spcPct val="100000"/>
              </a:lnSpc>
              <a:spcBef>
                <a:spcPts val="640"/>
              </a:spcBef>
              <a:spcAft>
                <a:spcPts val="1600"/>
              </a:spcAft>
              <a:buSzPts val="2720"/>
              <a:buFont typeface="Noto Sans Symbols"/>
              <a:buChar char="✔"/>
            </a:pPr>
            <a:r>
              <a:rPr lang="en-US" sz="3200" dirty="0">
                <a:latin typeface="Times New Roman"/>
                <a:ea typeface="Times New Roman"/>
                <a:cs typeface="Times New Roman"/>
                <a:sym typeface="Times New Roman"/>
              </a:rPr>
              <a:t>Drought (Parts of Lusaka, Eastern &amp; Western)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barn(inVertical)">
                                      <p:cBhvr>
                                        <p:cTn id="7" dur="500"/>
                                        <p:tgtEl>
                                          <p:spTgt spid="1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2">
                                            <p:txEl>
                                              <p:pRg st="1" end="1"/>
                                            </p:txEl>
                                          </p:spTgt>
                                        </p:tgtEl>
                                        <p:attrNameLst>
                                          <p:attrName>style.visibility</p:attrName>
                                        </p:attrNameLst>
                                      </p:cBhvr>
                                      <p:to>
                                        <p:strVal val="visible"/>
                                      </p:to>
                                    </p:set>
                                    <p:animEffect transition="in" filter="barn(inVertical)">
                                      <p:cBhvr>
                                        <p:cTn id="12" dur="500"/>
                                        <p:tgtEl>
                                          <p:spTgt spid="1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2">
                                            <p:txEl>
                                              <p:pRg st="2" end="2"/>
                                            </p:txEl>
                                          </p:spTgt>
                                        </p:tgtEl>
                                        <p:attrNameLst>
                                          <p:attrName>style.visibility</p:attrName>
                                        </p:attrNameLst>
                                      </p:cBhvr>
                                      <p:to>
                                        <p:strVal val="visible"/>
                                      </p:to>
                                    </p:set>
                                    <p:animEffect transition="in" filter="barn(inVertical)">
                                      <p:cBhvr>
                                        <p:cTn id="17" dur="500"/>
                                        <p:tgtEl>
                                          <p:spTgt spid="1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2">
                                            <p:txEl>
                                              <p:pRg st="3" end="3"/>
                                            </p:txEl>
                                          </p:spTgt>
                                        </p:tgtEl>
                                        <p:attrNameLst>
                                          <p:attrName>style.visibility</p:attrName>
                                        </p:attrNameLst>
                                      </p:cBhvr>
                                      <p:to>
                                        <p:strVal val="visible"/>
                                      </p:to>
                                    </p:set>
                                    <p:animEffect transition="in" filter="barn(inVertical)">
                                      <p:cBhvr>
                                        <p:cTn id="22" dur="500"/>
                                        <p:tgtEl>
                                          <p:spTgt spid="1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2">
                                            <p:txEl>
                                              <p:pRg st="4" end="4"/>
                                            </p:txEl>
                                          </p:spTgt>
                                        </p:tgtEl>
                                        <p:attrNameLst>
                                          <p:attrName>style.visibility</p:attrName>
                                        </p:attrNameLst>
                                      </p:cBhvr>
                                      <p:to>
                                        <p:strVal val="visible"/>
                                      </p:to>
                                    </p:set>
                                    <p:animEffect transition="in" filter="barn(inVertical)">
                                      <p:cBhvr>
                                        <p:cTn id="27" dur="500"/>
                                        <p:tgtEl>
                                          <p:spTgt spid="1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2">
                                            <p:txEl>
                                              <p:pRg st="5" end="5"/>
                                            </p:txEl>
                                          </p:spTgt>
                                        </p:tgtEl>
                                        <p:attrNameLst>
                                          <p:attrName>style.visibility</p:attrName>
                                        </p:attrNameLst>
                                      </p:cBhvr>
                                      <p:to>
                                        <p:strVal val="visible"/>
                                      </p:to>
                                    </p:set>
                                    <p:animEffect transition="in" filter="barn(inVertical)">
                                      <p:cBhvr>
                                        <p:cTn id="32" dur="500"/>
                                        <p:tgtEl>
                                          <p:spTgt spid="1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6"/>
        <p:cNvGrpSpPr/>
        <p:nvPr/>
      </p:nvGrpSpPr>
      <p:grpSpPr>
        <a:xfrm>
          <a:off x="0" y="0"/>
          <a:ext cx="0" cy="0"/>
          <a:chOff x="0" y="0"/>
          <a:chExt cx="0" cy="0"/>
        </a:xfrm>
      </p:grpSpPr>
      <p:pic>
        <p:nvPicPr>
          <p:cNvPr id="187" name="Google Shape;187;p9"/>
          <p:cNvPicPr preferRelativeResize="0"/>
          <p:nvPr/>
        </p:nvPicPr>
        <p:blipFill rotWithShape="1">
          <a:blip r:embed="rId3">
            <a:alphaModFix/>
          </a:blip>
          <a:srcRect r="23549"/>
          <a:stretch/>
        </p:blipFill>
        <p:spPr>
          <a:xfrm>
            <a:off x="2241754" y="121444"/>
            <a:ext cx="7826478" cy="661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659"/>
    </mc:Choice>
    <mc:Fallback xmlns="">
      <p:transition spd="slow" advTm="165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1"/>
        <p:cNvGrpSpPr/>
        <p:nvPr/>
      </p:nvGrpSpPr>
      <p:grpSpPr>
        <a:xfrm>
          <a:off x="0" y="0"/>
          <a:ext cx="0" cy="0"/>
          <a:chOff x="0" y="0"/>
          <a:chExt cx="0" cy="0"/>
        </a:xfrm>
      </p:grpSpPr>
      <p:sp>
        <p:nvSpPr>
          <p:cNvPr id="192" name="Google Shape;192;p10"/>
          <p:cNvSpPr/>
          <p:nvPr/>
        </p:nvSpPr>
        <p:spPr>
          <a:xfrm>
            <a:off x="2819400" y="990600"/>
            <a:ext cx="4572000" cy="646290"/>
          </a:xfrm>
          <a:prstGeom prst="rect">
            <a:avLst/>
          </a:prstGeom>
          <a:noFill/>
          <a:ln>
            <a:noFill/>
          </a:ln>
        </p:spPr>
        <p:txBody>
          <a:bodyPr spcFirstLastPara="1" wrap="square" lIns="91425" tIns="45700" rIns="91425" bIns="45700" anchor="t" anchorCtr="0">
            <a:spAutoFit/>
          </a:bodyPr>
          <a:lstStyle/>
          <a:p>
            <a:pPr marL="182880" indent="-182880">
              <a:lnSpc>
                <a:spcPct val="150000"/>
              </a:lnSpc>
              <a:buClr>
                <a:srgbClr val="93A299"/>
              </a:buClr>
              <a:buSzPts val="2040"/>
              <a:buFont typeface="Noto Sans Symbols"/>
              <a:buChar char="✔"/>
            </a:pPr>
            <a:r>
              <a:rPr lang="en-US" sz="2400" kern="0">
                <a:solidFill>
                  <a:srgbClr val="292934"/>
                </a:solidFill>
                <a:latin typeface="Arial"/>
                <a:ea typeface="Arial"/>
                <a:cs typeface="Arial"/>
                <a:sym typeface="Arial"/>
              </a:rPr>
              <a:t>Cholera</a:t>
            </a:r>
            <a:endParaRPr sz="2400" kern="0">
              <a:solidFill>
                <a:srgbClr val="292934"/>
              </a:solidFill>
              <a:latin typeface="Arial"/>
              <a:ea typeface="Arial"/>
              <a:cs typeface="Arial"/>
              <a:sym typeface="Arial"/>
            </a:endParaRPr>
          </a:p>
        </p:txBody>
      </p:sp>
      <p:pic>
        <p:nvPicPr>
          <p:cNvPr id="193" name="Google Shape;193;p10"/>
          <p:cNvPicPr preferRelativeResize="0"/>
          <p:nvPr/>
        </p:nvPicPr>
        <p:blipFill rotWithShape="1">
          <a:blip r:embed="rId3">
            <a:alphaModFix/>
          </a:blip>
          <a:srcRect/>
          <a:stretch/>
        </p:blipFill>
        <p:spPr>
          <a:xfrm>
            <a:off x="1524000" y="1568450"/>
            <a:ext cx="9220200" cy="52895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3"/>
        <p:cNvGrpSpPr/>
        <p:nvPr/>
      </p:nvGrpSpPr>
      <p:grpSpPr>
        <a:xfrm>
          <a:off x="0" y="0"/>
          <a:ext cx="0" cy="0"/>
          <a:chOff x="0" y="0"/>
          <a:chExt cx="0" cy="0"/>
        </a:xfrm>
      </p:grpSpPr>
      <p:sp>
        <p:nvSpPr>
          <p:cNvPr id="204" name="Google Shape;204;p12"/>
          <p:cNvSpPr txBox="1">
            <a:spLocks noGrp="1"/>
          </p:cNvSpPr>
          <p:nvPr>
            <p:ph type="body" idx="1"/>
          </p:nvPr>
        </p:nvSpPr>
        <p:spPr>
          <a:xfrm>
            <a:off x="1740310" y="68826"/>
            <a:ext cx="8622890" cy="6789174"/>
          </a:xfrm>
          <a:prstGeom prst="rect">
            <a:avLst/>
          </a:prstGeom>
          <a:noFill/>
          <a:ln>
            <a:noFill/>
          </a:ln>
        </p:spPr>
        <p:txBody>
          <a:bodyPr spcFirstLastPara="1" wrap="square" lIns="91425" tIns="45700" rIns="91425" bIns="45700" anchor="t" anchorCtr="0">
            <a:noAutofit/>
          </a:bodyPr>
          <a:lstStyle/>
          <a:p>
            <a:pPr marL="0" lvl="1" indent="0">
              <a:lnSpc>
                <a:spcPct val="100000"/>
              </a:lnSpc>
              <a:spcBef>
                <a:spcPts val="0"/>
              </a:spcBef>
              <a:buSzPts val="3060"/>
              <a:buNone/>
            </a:pPr>
            <a:r>
              <a:rPr lang="en-US" sz="3600" dirty="0">
                <a:latin typeface="Times New Roman"/>
                <a:ea typeface="Times New Roman"/>
                <a:cs typeface="Times New Roman"/>
                <a:sym typeface="Times New Roman"/>
              </a:rPr>
              <a:t>b) </a:t>
            </a:r>
            <a:r>
              <a:rPr lang="en-US" sz="3600" b="1" dirty="0">
                <a:latin typeface="Times New Roman"/>
                <a:ea typeface="Times New Roman"/>
                <a:cs typeface="Times New Roman"/>
                <a:sym typeface="Times New Roman"/>
              </a:rPr>
              <a:t>Semi-transitive</a:t>
            </a:r>
            <a:endParaRPr sz="3600" b="1" dirty="0">
              <a:latin typeface="Times New Roman"/>
              <a:ea typeface="Times New Roman"/>
              <a:cs typeface="Times New Roman"/>
              <a:sym typeface="Times New Roman"/>
            </a:endParaRPr>
          </a:p>
          <a:p>
            <a:pPr marL="0" indent="0">
              <a:lnSpc>
                <a:spcPct val="100000"/>
              </a:lnSpc>
              <a:spcBef>
                <a:spcPts val="720"/>
              </a:spcBef>
              <a:buSzPts val="3060"/>
              <a:buNone/>
            </a:pPr>
            <a:r>
              <a:rPr lang="en-US" sz="3600" dirty="0">
                <a:latin typeface="Times New Roman"/>
                <a:ea typeface="Times New Roman"/>
                <a:cs typeface="Times New Roman"/>
                <a:sym typeface="Times New Roman"/>
              </a:rPr>
              <a:t>This is also known as </a:t>
            </a:r>
            <a:r>
              <a:rPr lang="en-US" sz="3600" b="1" i="1" dirty="0">
                <a:latin typeface="Times New Roman"/>
                <a:ea typeface="Times New Roman"/>
                <a:cs typeface="Times New Roman"/>
                <a:sym typeface="Times New Roman"/>
              </a:rPr>
              <a:t>Naïve consciousness</a:t>
            </a:r>
            <a:endParaRPr dirty="0"/>
          </a:p>
          <a:p>
            <a:pPr marL="182880" indent="-194310">
              <a:lnSpc>
                <a:spcPct val="100000"/>
              </a:lnSpc>
              <a:spcBef>
                <a:spcPts val="720"/>
              </a:spcBef>
              <a:buSzPts val="3060"/>
              <a:buFont typeface="Noto Sans Symbols"/>
              <a:buChar char="✔"/>
            </a:pPr>
            <a:r>
              <a:rPr lang="en-US" sz="3600" dirty="0">
                <a:latin typeface="Times New Roman"/>
                <a:ea typeface="Times New Roman"/>
                <a:cs typeface="Times New Roman"/>
                <a:sym typeface="Times New Roman"/>
              </a:rPr>
              <a:t>Second level of consciousness</a:t>
            </a:r>
          </a:p>
          <a:p>
            <a:pPr marL="182880" indent="-194310">
              <a:lnSpc>
                <a:spcPct val="100000"/>
              </a:lnSpc>
              <a:spcBef>
                <a:spcPts val="720"/>
              </a:spcBef>
              <a:buSzPts val="3060"/>
              <a:buFont typeface="Noto Sans Symbols"/>
              <a:buChar char="✔"/>
            </a:pPr>
            <a:r>
              <a:rPr lang="en-US" sz="3600" dirty="0">
                <a:latin typeface="Times New Roman"/>
                <a:ea typeface="Times New Roman"/>
                <a:cs typeface="Times New Roman"/>
                <a:sym typeface="Times New Roman"/>
              </a:rPr>
              <a:t>Slightly empowered</a:t>
            </a:r>
            <a:endParaRPr dirty="0"/>
          </a:p>
          <a:p>
            <a:pPr marL="182880" indent="-194310">
              <a:lnSpc>
                <a:spcPct val="100000"/>
              </a:lnSpc>
              <a:spcBef>
                <a:spcPts val="720"/>
              </a:spcBef>
              <a:buSzPts val="3060"/>
              <a:buFont typeface="Noto Sans Symbols"/>
              <a:buChar char="✔"/>
            </a:pPr>
            <a:r>
              <a:rPr lang="en-US" sz="3600" dirty="0">
                <a:latin typeface="Times New Roman"/>
                <a:ea typeface="Times New Roman"/>
                <a:cs typeface="Times New Roman"/>
                <a:sym typeface="Times New Roman"/>
              </a:rPr>
              <a:t>Human agency</a:t>
            </a:r>
            <a:endParaRPr dirty="0"/>
          </a:p>
          <a:p>
            <a:pPr marL="182880" indent="-194310">
              <a:lnSpc>
                <a:spcPct val="100000"/>
              </a:lnSpc>
              <a:spcBef>
                <a:spcPts val="720"/>
              </a:spcBef>
              <a:buSzPts val="3060"/>
              <a:buFont typeface="Noto Sans Symbols"/>
              <a:buChar char="✔"/>
            </a:pPr>
            <a:r>
              <a:rPr lang="en-US" sz="3600" dirty="0">
                <a:latin typeface="Times New Roman"/>
                <a:ea typeface="Times New Roman"/>
                <a:cs typeface="Times New Roman"/>
                <a:sym typeface="Times New Roman"/>
              </a:rPr>
              <a:t>Becomes aware of oppressor and oppressed</a:t>
            </a:r>
            <a:endParaRPr dirty="0"/>
          </a:p>
          <a:p>
            <a:pPr marL="182880" indent="-194310">
              <a:lnSpc>
                <a:spcPct val="100000"/>
              </a:lnSpc>
              <a:spcBef>
                <a:spcPts val="720"/>
              </a:spcBef>
              <a:buSzPts val="3060"/>
              <a:buFont typeface="Noto Sans Symbols"/>
              <a:buChar char="✔"/>
            </a:pPr>
            <a:r>
              <a:rPr lang="en-US" sz="3600" dirty="0">
                <a:latin typeface="Times New Roman"/>
                <a:ea typeface="Times New Roman"/>
                <a:cs typeface="Times New Roman"/>
                <a:sym typeface="Times New Roman"/>
              </a:rPr>
              <a:t>Fails to challenge oppression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circle(in)">
                                      <p:cBhvr>
                                        <p:cTn id="7" dur="20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circle(in)">
                                      <p:cBhvr>
                                        <p:cTn id="12" dur="20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circle(in)">
                                      <p:cBhvr>
                                        <p:cTn id="17" dur="2000"/>
                                        <p:tgtEl>
                                          <p:spTgt spid="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4">
                                            <p:txEl>
                                              <p:pRg st="3" end="3"/>
                                            </p:txEl>
                                          </p:spTgt>
                                        </p:tgtEl>
                                        <p:attrNameLst>
                                          <p:attrName>style.visibility</p:attrName>
                                        </p:attrNameLst>
                                      </p:cBhvr>
                                      <p:to>
                                        <p:strVal val="visible"/>
                                      </p:to>
                                    </p:set>
                                    <p:animEffect transition="in" filter="circle(in)">
                                      <p:cBhvr>
                                        <p:cTn id="22" dur="2000"/>
                                        <p:tgtEl>
                                          <p:spTgt spid="2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4">
                                            <p:txEl>
                                              <p:pRg st="4" end="4"/>
                                            </p:txEl>
                                          </p:spTgt>
                                        </p:tgtEl>
                                        <p:attrNameLst>
                                          <p:attrName>style.visibility</p:attrName>
                                        </p:attrNameLst>
                                      </p:cBhvr>
                                      <p:to>
                                        <p:strVal val="visible"/>
                                      </p:to>
                                    </p:set>
                                    <p:animEffect transition="in" filter="circle(in)">
                                      <p:cBhvr>
                                        <p:cTn id="27" dur="2000"/>
                                        <p:tgtEl>
                                          <p:spTgt spid="2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4">
                                            <p:txEl>
                                              <p:pRg st="5" end="5"/>
                                            </p:txEl>
                                          </p:spTgt>
                                        </p:tgtEl>
                                        <p:attrNameLst>
                                          <p:attrName>style.visibility</p:attrName>
                                        </p:attrNameLst>
                                      </p:cBhvr>
                                      <p:to>
                                        <p:strVal val="visible"/>
                                      </p:to>
                                    </p:set>
                                    <p:animEffect transition="in" filter="circle(in)">
                                      <p:cBhvr>
                                        <p:cTn id="32" dur="2000"/>
                                        <p:tgtEl>
                                          <p:spTgt spid="2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4">
                                            <p:txEl>
                                              <p:pRg st="6" end="6"/>
                                            </p:txEl>
                                          </p:spTgt>
                                        </p:tgtEl>
                                        <p:attrNameLst>
                                          <p:attrName>style.visibility</p:attrName>
                                        </p:attrNameLst>
                                      </p:cBhvr>
                                      <p:to>
                                        <p:strVal val="visible"/>
                                      </p:to>
                                    </p:set>
                                    <p:animEffect transition="in" filter="circle(in)">
                                      <p:cBhvr>
                                        <p:cTn id="37" dur="2000"/>
                                        <p:tgtEl>
                                          <p:spTgt spid="2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3"/>
        <p:cNvGrpSpPr/>
        <p:nvPr/>
      </p:nvGrpSpPr>
      <p:grpSpPr>
        <a:xfrm>
          <a:off x="0" y="0"/>
          <a:ext cx="0" cy="0"/>
          <a:chOff x="0" y="0"/>
          <a:chExt cx="0" cy="0"/>
        </a:xfrm>
      </p:grpSpPr>
      <p:sp>
        <p:nvSpPr>
          <p:cNvPr id="204" name="Google Shape;204;p12"/>
          <p:cNvSpPr txBox="1">
            <a:spLocks noGrp="1"/>
          </p:cNvSpPr>
          <p:nvPr>
            <p:ph type="body" idx="1"/>
          </p:nvPr>
        </p:nvSpPr>
        <p:spPr>
          <a:xfrm>
            <a:off x="1786467" y="50800"/>
            <a:ext cx="8576733" cy="6807200"/>
          </a:xfrm>
          <a:prstGeom prst="rect">
            <a:avLst/>
          </a:prstGeom>
          <a:noFill/>
          <a:ln>
            <a:noFill/>
          </a:ln>
        </p:spPr>
        <p:txBody>
          <a:bodyPr spcFirstLastPara="1" wrap="square" lIns="91425" tIns="45700" rIns="91425" bIns="45700" anchor="t" anchorCtr="0">
            <a:noAutofit/>
          </a:bodyPr>
          <a:lstStyle/>
          <a:p>
            <a:pPr marL="342900" lvl="1" indent="-342900" algn="just">
              <a:lnSpc>
                <a:spcPct val="100000"/>
              </a:lnSpc>
              <a:spcBef>
                <a:spcPts val="0"/>
              </a:spcBef>
              <a:buSzPts val="3060"/>
            </a:pPr>
            <a:r>
              <a:rPr lang="en-US" sz="2400" dirty="0">
                <a:latin typeface="Times New Roman" panose="02020603050405020304" pitchFamily="18" charset="0"/>
                <a:cs typeface="Times New Roman" panose="02020603050405020304" pitchFamily="18" charset="0"/>
              </a:rPr>
              <a:t>According to Shor (1992), the semi-intransitive thought is partially empowered because it accepts human agency in the making of personal and social change. </a:t>
            </a:r>
          </a:p>
          <a:p>
            <a:pPr marL="342900" lvl="1" indent="-342900" algn="just">
              <a:lnSpc>
                <a:spcPct val="100000"/>
              </a:lnSpc>
              <a:spcBef>
                <a:spcPts val="0"/>
              </a:spcBef>
              <a:buSzPts val="3060"/>
            </a:pPr>
            <a:r>
              <a:rPr lang="en-US" sz="2400" dirty="0">
                <a:latin typeface="Times New Roman" panose="02020603050405020304" pitchFamily="18" charset="0"/>
                <a:cs typeface="Times New Roman" panose="02020603050405020304" pitchFamily="18" charset="0"/>
              </a:rPr>
              <a:t>The problem with this kind of thinking is that it can take forms that lead to partial or contradictory changes. </a:t>
            </a:r>
          </a:p>
          <a:p>
            <a:pPr marL="342900" lvl="1" indent="-342900" algn="just">
              <a:lnSpc>
                <a:spcPct val="100000"/>
              </a:lnSpc>
              <a:spcBef>
                <a:spcPts val="0"/>
              </a:spcBef>
              <a:buSzPts val="3060"/>
            </a:pPr>
            <a:r>
              <a:rPr lang="en-US" sz="2400" dirty="0">
                <a:latin typeface="Times New Roman" panose="02020603050405020304" pitchFamily="18" charset="0"/>
                <a:cs typeface="Times New Roman" panose="02020603050405020304" pitchFamily="18" charset="0"/>
              </a:rPr>
              <a:t>For example policy makers can demand for cost-sharing at public health centers without dealing with the poverty that led to a deterioration of quality of health care in such institutions to start with - NHIMA</a:t>
            </a:r>
          </a:p>
          <a:p>
            <a:pPr marL="342900" lvl="1" indent="-342900" algn="just">
              <a:lnSpc>
                <a:spcPct val="100000"/>
              </a:lnSpc>
              <a:spcBef>
                <a:spcPts val="0"/>
              </a:spcBef>
              <a:buSzPts val="3060"/>
            </a:pPr>
            <a:r>
              <a:rPr lang="en-US" sz="2400" dirty="0">
                <a:latin typeface="Times New Roman" panose="02020603050405020304" pitchFamily="18" charset="0"/>
                <a:cs typeface="Times New Roman" panose="02020603050405020304" pitchFamily="18" charset="0"/>
              </a:rPr>
              <a:t>A non-governmental organization can provide food relief in a rural area without asking why so many people are unable to grow sufficient food. </a:t>
            </a:r>
          </a:p>
          <a:p>
            <a:pPr marL="342900" lvl="1" indent="-342900" algn="just">
              <a:lnSpc>
                <a:spcPct val="100000"/>
              </a:lnSpc>
              <a:spcBef>
                <a:spcPts val="0"/>
              </a:spcBef>
              <a:buSzPts val="3060"/>
            </a:pPr>
            <a:r>
              <a:rPr lang="en-US" sz="2400" dirty="0">
                <a:latin typeface="Times New Roman" panose="02020603050405020304" pitchFamily="18" charset="0"/>
                <a:cs typeface="Times New Roman" panose="02020603050405020304" pitchFamily="18" charset="0"/>
              </a:rPr>
              <a:t>Policy-makers can formulate and implement Free Basic Education Policy without dealing with the infrastructure in schools which limit the number of pupils that can enroll in school. </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91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circle(in)">
                                      <p:cBhvr>
                                        <p:cTn id="7" dur="2000"/>
                                        <p:tgtEl>
                                          <p:spTgt spid="20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4">
                                            <p:txEl>
                                              <p:pRg st="1" end="1"/>
                                            </p:txEl>
                                          </p:spTgt>
                                        </p:tgtEl>
                                        <p:attrNameLst>
                                          <p:attrName>style.visibility</p:attrName>
                                        </p:attrNameLst>
                                      </p:cBhvr>
                                      <p:to>
                                        <p:strVal val="visible"/>
                                      </p:to>
                                    </p:set>
                                    <p:animEffect transition="in" filter="circle(in)">
                                      <p:cBhvr>
                                        <p:cTn id="10" dur="2000"/>
                                        <p:tgtEl>
                                          <p:spTgt spid="204">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4">
                                            <p:txEl>
                                              <p:pRg st="2" end="2"/>
                                            </p:txEl>
                                          </p:spTgt>
                                        </p:tgtEl>
                                        <p:attrNameLst>
                                          <p:attrName>style.visibility</p:attrName>
                                        </p:attrNameLst>
                                      </p:cBhvr>
                                      <p:to>
                                        <p:strVal val="visible"/>
                                      </p:to>
                                    </p:set>
                                    <p:animEffect transition="in" filter="circle(in)">
                                      <p:cBhvr>
                                        <p:cTn id="13" dur="2000"/>
                                        <p:tgtEl>
                                          <p:spTgt spid="204">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4">
                                            <p:txEl>
                                              <p:pRg st="3" end="3"/>
                                            </p:txEl>
                                          </p:spTgt>
                                        </p:tgtEl>
                                        <p:attrNameLst>
                                          <p:attrName>style.visibility</p:attrName>
                                        </p:attrNameLst>
                                      </p:cBhvr>
                                      <p:to>
                                        <p:strVal val="visible"/>
                                      </p:to>
                                    </p:set>
                                    <p:animEffect transition="in" filter="circle(in)">
                                      <p:cBhvr>
                                        <p:cTn id="16" dur="2000"/>
                                        <p:tgtEl>
                                          <p:spTgt spid="204">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4">
                                            <p:txEl>
                                              <p:pRg st="4" end="4"/>
                                            </p:txEl>
                                          </p:spTgt>
                                        </p:tgtEl>
                                        <p:attrNameLst>
                                          <p:attrName>style.visibility</p:attrName>
                                        </p:attrNameLst>
                                      </p:cBhvr>
                                      <p:to>
                                        <p:strVal val="visible"/>
                                      </p:to>
                                    </p:set>
                                    <p:animEffect transition="in" filter="circle(in)">
                                      <p:cBhvr>
                                        <p:cTn id="19" dur="2000"/>
                                        <p:tgtEl>
                                          <p:spTgt spid="2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body" idx="1"/>
          </p:nvPr>
        </p:nvSpPr>
        <p:spPr>
          <a:xfrm>
            <a:off x="1789471" y="147484"/>
            <a:ext cx="8726129" cy="6300020"/>
          </a:xfrm>
          <a:prstGeom prst="rect">
            <a:avLst/>
          </a:prstGeom>
          <a:noFill/>
          <a:ln>
            <a:noFill/>
          </a:ln>
        </p:spPr>
        <p:txBody>
          <a:bodyPr spcFirstLastPara="1" wrap="square" lIns="91425" tIns="45700" rIns="91425" bIns="45700" anchor="t" anchorCtr="0">
            <a:normAutofit/>
          </a:bodyPr>
          <a:lstStyle/>
          <a:p>
            <a:pPr marL="182880" indent="-182880" algn="just">
              <a:lnSpc>
                <a:spcPct val="100000"/>
              </a:lnSpc>
              <a:spcBef>
                <a:spcPts val="0"/>
              </a:spcBef>
              <a:buSzPts val="2720"/>
              <a:buFont typeface="Noto Sans Symbols"/>
              <a:buChar char="✔"/>
            </a:pPr>
            <a:r>
              <a:rPr lang="en-US" sz="2800" dirty="0">
                <a:latin typeface="Times New Roman"/>
                <a:ea typeface="Times New Roman"/>
                <a:cs typeface="Times New Roman"/>
                <a:sym typeface="Times New Roman"/>
              </a:rPr>
              <a:t>The semi-intransitive consciousness in one-dimensional short-term thinking </a:t>
            </a:r>
          </a:p>
          <a:p>
            <a:pPr marL="182880" indent="-182880" algn="just">
              <a:lnSpc>
                <a:spcPct val="100000"/>
              </a:lnSpc>
              <a:spcBef>
                <a:spcPts val="0"/>
              </a:spcBef>
              <a:buSzPts val="2720"/>
              <a:buFont typeface="Noto Sans Symbols"/>
              <a:buChar char="✔"/>
            </a:pPr>
            <a:r>
              <a:rPr lang="en-US" sz="2800" dirty="0">
                <a:latin typeface="Times New Roman"/>
                <a:ea typeface="Times New Roman"/>
                <a:cs typeface="Times New Roman"/>
                <a:sym typeface="Times New Roman"/>
              </a:rPr>
              <a:t>that leads to acting on an isolated problem, </a:t>
            </a:r>
          </a:p>
          <a:p>
            <a:pPr marL="182880" indent="-182880" algn="just">
              <a:lnSpc>
                <a:spcPct val="100000"/>
              </a:lnSpc>
              <a:spcBef>
                <a:spcPts val="0"/>
              </a:spcBef>
              <a:buSzPts val="2720"/>
              <a:buFont typeface="Noto Sans Symbols"/>
              <a:buChar char="✔"/>
            </a:pPr>
            <a:r>
              <a:rPr lang="en-US" sz="2800" dirty="0">
                <a:latin typeface="Times New Roman"/>
                <a:ea typeface="Times New Roman"/>
                <a:cs typeface="Times New Roman"/>
                <a:sym typeface="Times New Roman"/>
              </a:rPr>
              <a:t>ignoring the root causes and long-term solutions </a:t>
            </a:r>
          </a:p>
          <a:p>
            <a:pPr marL="182880" indent="-182880" algn="just">
              <a:lnSpc>
                <a:spcPct val="100000"/>
              </a:lnSpc>
              <a:spcBef>
                <a:spcPts val="0"/>
              </a:spcBef>
              <a:buSzPts val="2720"/>
              <a:buFont typeface="Noto Sans Symbols"/>
              <a:buChar char="✔"/>
            </a:pPr>
            <a:r>
              <a:rPr lang="en-US" sz="2800" dirty="0">
                <a:latin typeface="Times New Roman"/>
                <a:ea typeface="Times New Roman"/>
                <a:cs typeface="Times New Roman"/>
                <a:sym typeface="Times New Roman"/>
              </a:rPr>
              <a:t>and often creating other problems because the social system underlying the problem is not addressed</a:t>
            </a:r>
          </a:p>
          <a:p>
            <a:pPr marL="182880" indent="-182880" algn="just">
              <a:lnSpc>
                <a:spcPct val="100000"/>
              </a:lnSpc>
              <a:spcBef>
                <a:spcPts val="0"/>
              </a:spcBef>
              <a:buSzPts val="2720"/>
              <a:buFont typeface="Noto Sans Symbols"/>
              <a:buChar char="✔"/>
            </a:pPr>
            <a:r>
              <a:rPr lang="en-US" sz="2800" dirty="0">
                <a:latin typeface="Times New Roman"/>
                <a:ea typeface="Times New Roman"/>
                <a:cs typeface="Times New Roman"/>
                <a:sym typeface="Times New Roman"/>
              </a:rPr>
              <a:t>They have the mind to change things but they are pessimistic and deal with problems that arise one at a time</a:t>
            </a:r>
            <a:endParaRPr sz="2800" dirty="0"/>
          </a:p>
          <a:p>
            <a:pPr marL="182880" indent="-182880" algn="just">
              <a:lnSpc>
                <a:spcPct val="100000"/>
              </a:lnSpc>
              <a:spcBef>
                <a:spcPts val="640"/>
              </a:spcBef>
              <a:buSzPts val="2720"/>
              <a:buFont typeface="Noto Sans Symbols"/>
              <a:buChar char="✔"/>
            </a:pPr>
            <a:r>
              <a:rPr lang="en-US" sz="2800" dirty="0">
                <a:latin typeface="Times New Roman"/>
                <a:ea typeface="Times New Roman"/>
                <a:cs typeface="Times New Roman"/>
                <a:sym typeface="Times New Roman"/>
              </a:rPr>
              <a:t> They also naively follow strong leaders who they hope to make the change so that they do not have to- BOMA ILANGANEPO</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wipe(down)">
                                      <p:cBhvr>
                                        <p:cTn id="7" dur="5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wipe(down)">
                                      <p:cBhvr>
                                        <p:cTn id="12" dur="5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wipe(down)">
                                      <p:cBhvr>
                                        <p:cTn id="17" dur="500"/>
                                        <p:tgtEl>
                                          <p:spTgt spid="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Effect transition="in" filter="wipe(down)">
                                      <p:cBhvr>
                                        <p:cTn id="22" dur="500"/>
                                        <p:tgtEl>
                                          <p:spTgt spid="2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Effect transition="in" filter="wipe(down)">
                                      <p:cBhvr>
                                        <p:cTn id="27" dur="500"/>
                                        <p:tgtEl>
                                          <p:spTgt spid="2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9">
                                            <p:txEl>
                                              <p:pRg st="5" end="5"/>
                                            </p:txEl>
                                          </p:spTgt>
                                        </p:tgtEl>
                                        <p:attrNameLst>
                                          <p:attrName>style.visibility</p:attrName>
                                        </p:attrNameLst>
                                      </p:cBhvr>
                                      <p:to>
                                        <p:strVal val="visible"/>
                                      </p:to>
                                    </p:set>
                                    <p:animEffect transition="in" filter="wipe(down)">
                                      <p:cBhvr>
                                        <p:cTn id="32" dur="500"/>
                                        <p:tgtEl>
                                          <p:spTgt spid="2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E21F-CD50-8F7B-AFBD-65C76872A525}"/>
              </a:ext>
            </a:extLst>
          </p:cNvPr>
          <p:cNvSpPr>
            <a:spLocks noGrp="1"/>
          </p:cNvSpPr>
          <p:nvPr>
            <p:ph type="title"/>
          </p:nvPr>
        </p:nvSpPr>
        <p:spPr>
          <a:xfrm>
            <a:off x="1981200" y="127001"/>
            <a:ext cx="8229600" cy="338667"/>
          </a:xfrm>
        </p:spPr>
        <p:txBody>
          <a:bodyPr/>
          <a:lstStyle/>
          <a:p>
            <a:r>
              <a:rPr lang="en-US" dirty="0"/>
              <a:t>C. CRITICAL CONSCIOUNESS-HIGHEST LEVEL</a:t>
            </a:r>
            <a:endParaRPr lang="en-ZM" dirty="0"/>
          </a:p>
        </p:txBody>
      </p:sp>
      <p:sp>
        <p:nvSpPr>
          <p:cNvPr id="3" name="Text Placeholder 2">
            <a:extLst>
              <a:ext uri="{FF2B5EF4-FFF2-40B4-BE49-F238E27FC236}">
                <a16:creationId xmlns:a16="http://schemas.microsoft.com/office/drawing/2014/main" id="{D58F9822-26E1-99D0-6043-4B6B45BFC628}"/>
              </a:ext>
            </a:extLst>
          </p:cNvPr>
          <p:cNvSpPr>
            <a:spLocks noGrp="1"/>
          </p:cNvSpPr>
          <p:nvPr>
            <p:ph type="body" idx="1"/>
          </p:nvPr>
        </p:nvSpPr>
        <p:spPr>
          <a:xfrm>
            <a:off x="373224" y="531846"/>
            <a:ext cx="11346025" cy="6326156"/>
          </a:xfrm>
        </p:spPr>
        <p:txBody>
          <a:bodyPr/>
          <a:lstStyle/>
          <a:p>
            <a:pPr algn="just">
              <a:lnSpc>
                <a:spcPct val="100000"/>
              </a:lnSpc>
            </a:pPr>
            <a:r>
              <a:rPr lang="en-US" sz="2400" dirty="0">
                <a:latin typeface="Times New Roman" panose="02020603050405020304" pitchFamily="18" charset="0"/>
                <a:cs typeface="Times New Roman" panose="02020603050405020304" pitchFamily="18" charset="0"/>
              </a:rPr>
              <a:t>The final stage of consciousness is the critical consciousness stage or the critical transitive state. </a:t>
            </a:r>
          </a:p>
          <a:p>
            <a:pPr algn="just">
              <a:lnSpc>
                <a:spcPct val="100000"/>
              </a:lnSpc>
            </a:pPr>
            <a:r>
              <a:rPr lang="en-US" sz="2400" dirty="0">
                <a:latin typeface="Times New Roman" panose="02020603050405020304" pitchFamily="18" charset="0"/>
                <a:cs typeface="Times New Roman" panose="02020603050405020304" pitchFamily="18" charset="0"/>
              </a:rPr>
              <a:t>Critical consciousness allows people to make broad connection between </a:t>
            </a:r>
          </a:p>
          <a:p>
            <a:pPr lvl="1" algn="just">
              <a:lnSpc>
                <a:spcPct val="100000"/>
              </a:lnSpc>
            </a:pPr>
            <a:r>
              <a:rPr lang="en-US" sz="2400" dirty="0">
                <a:latin typeface="Times New Roman" panose="02020603050405020304" pitchFamily="18" charset="0"/>
                <a:cs typeface="Times New Roman" panose="02020603050405020304" pitchFamily="18" charset="0"/>
              </a:rPr>
              <a:t>individual experience and social issues, </a:t>
            </a:r>
          </a:p>
          <a:p>
            <a:pPr lvl="1" algn="just">
              <a:lnSpc>
                <a:spcPct val="100000"/>
              </a:lnSpc>
            </a:pPr>
            <a:r>
              <a:rPr lang="en-US" sz="2400" dirty="0">
                <a:latin typeface="Times New Roman" panose="02020603050405020304" pitchFamily="18" charset="0"/>
                <a:cs typeface="Times New Roman" panose="02020603050405020304" pitchFamily="18" charset="0"/>
              </a:rPr>
              <a:t>between single problems and the larger social system. </a:t>
            </a:r>
          </a:p>
          <a:p>
            <a:pPr algn="just">
              <a:lnSpc>
                <a:spcPct val="100000"/>
              </a:lnSpc>
            </a:pPr>
            <a:r>
              <a:rPr lang="en-US" sz="2400" dirty="0">
                <a:latin typeface="Times New Roman" panose="02020603050405020304" pitchFamily="18" charset="0"/>
                <a:cs typeface="Times New Roman" panose="02020603050405020304" pitchFamily="18" charset="0"/>
              </a:rPr>
              <a:t>According to Shor (1992) students in a class of critical consciousness explores the historical context out of which knowledge has emerged and its relation to the current social context. </a:t>
            </a:r>
          </a:p>
          <a:p>
            <a:pPr algn="just">
              <a:lnSpc>
                <a:spcPct val="100000"/>
              </a:lnSpc>
            </a:pPr>
            <a:r>
              <a:rPr lang="en-US" sz="2400" dirty="0">
                <a:latin typeface="Times New Roman" panose="02020603050405020304" pitchFamily="18" charset="0"/>
                <a:cs typeface="Times New Roman" panose="02020603050405020304" pitchFamily="18" charset="0"/>
              </a:rPr>
              <a:t>Critically conscious people perceive society as a human creation, which we can know and transform. </a:t>
            </a:r>
          </a:p>
          <a:p>
            <a:pPr algn="just">
              <a:lnSpc>
                <a:spcPct val="100000"/>
              </a:lnSpc>
            </a:pPr>
            <a:r>
              <a:rPr lang="en-US" sz="2400" dirty="0">
                <a:latin typeface="Times New Roman" panose="02020603050405020304" pitchFamily="18" charset="0"/>
                <a:cs typeface="Times New Roman" panose="02020603050405020304" pitchFamily="18" charset="0"/>
              </a:rPr>
              <a:t>Although elite groups wield dominant power and wealth, the non-elite sectors can organize to change power relations. </a:t>
            </a:r>
          </a:p>
          <a:p>
            <a:pPr algn="just">
              <a:lnSpc>
                <a:spcPct val="100000"/>
              </a:lnSpc>
            </a:pPr>
            <a:r>
              <a:rPr lang="en-US" sz="2400" dirty="0">
                <a:latin typeface="Times New Roman" panose="02020603050405020304" pitchFamily="18" charset="0"/>
                <a:cs typeface="Times New Roman" panose="02020603050405020304" pitchFamily="18" charset="0"/>
              </a:rPr>
              <a:t>Knowing who the elite is, how it got there, how it operates in the economic system and how its power can be democratized requires critical consciousness.</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4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19"/>
        <p:cNvGrpSpPr/>
        <p:nvPr/>
      </p:nvGrpSpPr>
      <p:grpSpPr>
        <a:xfrm>
          <a:off x="0" y="0"/>
          <a:ext cx="0" cy="0"/>
          <a:chOff x="0" y="0"/>
          <a:chExt cx="0" cy="0"/>
        </a:xfrm>
      </p:grpSpPr>
      <p:sp>
        <p:nvSpPr>
          <p:cNvPr id="220" name="Google Shape;220;p15"/>
          <p:cNvSpPr txBox="1">
            <a:spLocks noGrp="1"/>
          </p:cNvSpPr>
          <p:nvPr>
            <p:ph type="body" idx="1"/>
          </p:nvPr>
        </p:nvSpPr>
        <p:spPr>
          <a:xfrm>
            <a:off x="1676400" y="143934"/>
            <a:ext cx="8839200" cy="6485467"/>
          </a:xfrm>
          <a:prstGeom prst="rect">
            <a:avLst/>
          </a:prstGeom>
          <a:noFill/>
          <a:ln>
            <a:noFill/>
          </a:ln>
        </p:spPr>
        <p:txBody>
          <a:bodyPr spcFirstLastPara="1" wrap="square" lIns="91425" tIns="45700" rIns="91425" bIns="45700" anchor="t" anchorCtr="0">
            <a:normAutofit/>
          </a:bodyPr>
          <a:lstStyle/>
          <a:p>
            <a:pPr marL="182880" indent="-194310">
              <a:lnSpc>
                <a:spcPct val="100000"/>
              </a:lnSpc>
              <a:spcBef>
                <a:spcPts val="720"/>
              </a:spcBef>
              <a:buSzPts val="306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Critical reflection</a:t>
            </a:r>
            <a:endParaRPr sz="2800" dirty="0">
              <a:latin typeface="Times New Roman" panose="02020603050405020304" pitchFamily="18" charset="0"/>
              <a:cs typeface="Times New Roman" panose="02020603050405020304" pitchFamily="18" charset="0"/>
            </a:endParaRPr>
          </a:p>
          <a:p>
            <a:pPr marL="182880" indent="-194310">
              <a:lnSpc>
                <a:spcPct val="100000"/>
              </a:lnSpc>
              <a:spcBef>
                <a:spcPts val="720"/>
              </a:spcBef>
              <a:buSzPts val="306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Make broad connections </a:t>
            </a:r>
            <a:endParaRPr sz="2800" dirty="0">
              <a:latin typeface="Times New Roman" panose="02020603050405020304" pitchFamily="18" charset="0"/>
              <a:cs typeface="Times New Roman" panose="02020603050405020304" pitchFamily="18" charset="0"/>
            </a:endParaRPr>
          </a:p>
          <a:p>
            <a:pPr marL="182880" indent="-194310">
              <a:lnSpc>
                <a:spcPct val="100000"/>
              </a:lnSpc>
              <a:spcBef>
                <a:spcPts val="720"/>
              </a:spcBef>
              <a:buSzPts val="306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Authentic dialogue + Action = Liberation</a:t>
            </a:r>
            <a:endParaRPr sz="2800" dirty="0">
              <a:latin typeface="Times New Roman" panose="02020603050405020304" pitchFamily="18" charset="0"/>
              <a:cs typeface="Times New Roman" panose="02020603050405020304" pitchFamily="18" charset="0"/>
            </a:endParaRPr>
          </a:p>
          <a:p>
            <a:pPr marL="182880" indent="-194310">
              <a:lnSpc>
                <a:spcPct val="100000"/>
              </a:lnSpc>
              <a:spcBef>
                <a:spcPts val="720"/>
              </a:spcBef>
              <a:spcAft>
                <a:spcPts val="1600"/>
              </a:spcAft>
              <a:buSzPts val="306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Ability to change things</a:t>
            </a:r>
          </a:p>
          <a:p>
            <a:pPr marL="182880" indent="-182880" algn="just">
              <a:lnSpc>
                <a:spcPct val="150000"/>
              </a:lnSpc>
              <a:spcBef>
                <a:spcPts val="640"/>
              </a:spcBef>
              <a:buSzPts val="2720"/>
              <a:buFont typeface="Noto Sans Symbols"/>
              <a:buChar char="✔"/>
            </a:pPr>
            <a:r>
              <a:rPr lang="en-US" sz="2800" dirty="0">
                <a:latin typeface="Times New Roman"/>
                <a:ea typeface="Times New Roman"/>
                <a:cs typeface="Times New Roman"/>
                <a:sym typeface="Times New Roman"/>
              </a:rPr>
              <a:t>They believe that they themselves can make changes</a:t>
            </a:r>
            <a:endParaRPr lang="en-US" sz="2800" dirty="0"/>
          </a:p>
          <a:p>
            <a:pPr marL="182880" indent="-194310">
              <a:lnSpc>
                <a:spcPct val="100000"/>
              </a:lnSpc>
              <a:spcBef>
                <a:spcPts val="720"/>
              </a:spcBef>
              <a:spcAft>
                <a:spcPts val="1600"/>
              </a:spcAft>
              <a:buSzPts val="3060"/>
              <a:buFont typeface="Noto Sans Symbols"/>
              <a:buChar char="✔"/>
            </a:pP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1000"/>
                                        <p:tgtEl>
                                          <p:spTgt spid="220">
                                            <p:txEl>
                                              <p:pRg st="0" end="0"/>
                                            </p:txEl>
                                          </p:spTgt>
                                        </p:tgtEl>
                                      </p:cBhvr>
                                    </p:animEffect>
                                    <p:anim calcmode="lin" valueType="num">
                                      <p:cBhvr>
                                        <p:cTn id="8" dur="10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0">
                                            <p:txEl>
                                              <p:pRg st="1" end="1"/>
                                            </p:txEl>
                                          </p:spTgt>
                                        </p:tgtEl>
                                        <p:attrNameLst>
                                          <p:attrName>style.visibility</p:attrName>
                                        </p:attrNameLst>
                                      </p:cBhvr>
                                      <p:to>
                                        <p:strVal val="visible"/>
                                      </p:to>
                                    </p:set>
                                    <p:animEffect transition="in" filter="fade">
                                      <p:cBhvr>
                                        <p:cTn id="14" dur="1000"/>
                                        <p:tgtEl>
                                          <p:spTgt spid="220">
                                            <p:txEl>
                                              <p:pRg st="1" end="1"/>
                                            </p:txEl>
                                          </p:spTgt>
                                        </p:tgtEl>
                                      </p:cBhvr>
                                    </p:animEffect>
                                    <p:anim calcmode="lin" valueType="num">
                                      <p:cBhvr>
                                        <p:cTn id="15" dur="1000" fill="hold"/>
                                        <p:tgtEl>
                                          <p:spTgt spid="2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0">
                                            <p:txEl>
                                              <p:pRg st="2" end="2"/>
                                            </p:txEl>
                                          </p:spTgt>
                                        </p:tgtEl>
                                        <p:attrNameLst>
                                          <p:attrName>style.visibility</p:attrName>
                                        </p:attrNameLst>
                                      </p:cBhvr>
                                      <p:to>
                                        <p:strVal val="visible"/>
                                      </p:to>
                                    </p:set>
                                    <p:animEffect transition="in" filter="fade">
                                      <p:cBhvr>
                                        <p:cTn id="21" dur="1000"/>
                                        <p:tgtEl>
                                          <p:spTgt spid="220">
                                            <p:txEl>
                                              <p:pRg st="2" end="2"/>
                                            </p:txEl>
                                          </p:spTgt>
                                        </p:tgtEl>
                                      </p:cBhvr>
                                    </p:animEffect>
                                    <p:anim calcmode="lin" valueType="num">
                                      <p:cBhvr>
                                        <p:cTn id="22" dur="1000" fill="hold"/>
                                        <p:tgtEl>
                                          <p:spTgt spid="2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0">
                                            <p:txEl>
                                              <p:pRg st="3" end="3"/>
                                            </p:txEl>
                                          </p:spTgt>
                                        </p:tgtEl>
                                        <p:attrNameLst>
                                          <p:attrName>style.visibility</p:attrName>
                                        </p:attrNameLst>
                                      </p:cBhvr>
                                      <p:to>
                                        <p:strVal val="visible"/>
                                      </p:to>
                                    </p:set>
                                    <p:animEffect transition="in" filter="fade">
                                      <p:cBhvr>
                                        <p:cTn id="28" dur="1000"/>
                                        <p:tgtEl>
                                          <p:spTgt spid="220">
                                            <p:txEl>
                                              <p:pRg st="3" end="3"/>
                                            </p:txEl>
                                          </p:spTgt>
                                        </p:tgtEl>
                                      </p:cBhvr>
                                    </p:animEffect>
                                    <p:anim calcmode="lin" valueType="num">
                                      <p:cBhvr>
                                        <p:cTn id="29" dur="1000" fill="hold"/>
                                        <p:tgtEl>
                                          <p:spTgt spid="22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0">
                                            <p:txEl>
                                              <p:pRg st="4" end="4"/>
                                            </p:txEl>
                                          </p:spTgt>
                                        </p:tgtEl>
                                        <p:attrNameLst>
                                          <p:attrName>style.visibility</p:attrName>
                                        </p:attrNameLst>
                                      </p:cBhvr>
                                      <p:to>
                                        <p:strVal val="visible"/>
                                      </p:to>
                                    </p:set>
                                    <p:animEffect transition="in" filter="fade">
                                      <p:cBhvr>
                                        <p:cTn id="35" dur="1000"/>
                                        <p:tgtEl>
                                          <p:spTgt spid="220">
                                            <p:txEl>
                                              <p:pRg st="4" end="4"/>
                                            </p:txEl>
                                          </p:spTgt>
                                        </p:tgtEl>
                                      </p:cBhvr>
                                    </p:animEffect>
                                    <p:anim calcmode="lin" valueType="num">
                                      <p:cBhvr>
                                        <p:cTn id="36" dur="1000" fill="hold"/>
                                        <p:tgtEl>
                                          <p:spTgt spid="22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A430-ABE6-158F-16DF-B8116828C76C}"/>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t>1. The starting point</a:t>
            </a:r>
            <a:endParaRPr lang="en-ZM" dirty="0"/>
          </a:p>
        </p:txBody>
      </p:sp>
      <p:sp>
        <p:nvSpPr>
          <p:cNvPr id="3" name="Content Placeholder 2">
            <a:extLst>
              <a:ext uri="{FF2B5EF4-FFF2-40B4-BE49-F238E27FC236}">
                <a16:creationId xmlns:a16="http://schemas.microsoft.com/office/drawing/2014/main" id="{0698A932-6C49-6B17-2048-00B2B91FA4CE}"/>
              </a:ext>
            </a:extLst>
          </p:cNvPr>
          <p:cNvSpPr>
            <a:spLocks noGrp="1"/>
          </p:cNvSpPr>
          <p:nvPr>
            <p:ph idx="1"/>
          </p:nvPr>
        </p:nvSpPr>
        <p:spPr>
          <a:xfrm>
            <a:off x="344556" y="1762540"/>
            <a:ext cx="11675165" cy="4982818"/>
          </a:xfrm>
        </p:spPr>
        <p:txBody>
          <a:bodyPr>
            <a:normAutofit lnSpcReduction="10000"/>
          </a:bodyPr>
          <a:lstStyle/>
          <a:p>
            <a:pPr algn="just">
              <a:buFont typeface="Wingdings" panose="05000000000000000000" pitchFamily="2" charset="2"/>
              <a:buChar char="v"/>
            </a:pPr>
            <a:r>
              <a:rPr lang="en-US" dirty="0"/>
              <a:t>Freire starts by arguing that oppressed human beings need to be re-humanized </a:t>
            </a:r>
          </a:p>
          <a:p>
            <a:pPr algn="just">
              <a:buFont typeface="Wingdings" panose="05000000000000000000" pitchFamily="2" charset="2"/>
              <a:buChar char="v"/>
            </a:pPr>
            <a:r>
              <a:rPr lang="en-US" dirty="0"/>
              <a:t>– that they need to be freed from all constraints to their personal and societal development; </a:t>
            </a:r>
          </a:p>
          <a:p>
            <a:pPr algn="just">
              <a:buFont typeface="Wingdings" panose="05000000000000000000" pitchFamily="2" charset="2"/>
              <a:buChar char="v"/>
            </a:pPr>
            <a:r>
              <a:rPr lang="en-US" dirty="0"/>
              <a:t>and that they need to be transformed from the current state of powerlessness to enable them act on their conditions of the world that are dehumanizing them. </a:t>
            </a:r>
          </a:p>
          <a:p>
            <a:pPr algn="just">
              <a:buFont typeface="Wingdings" panose="05000000000000000000" pitchFamily="2" charset="2"/>
              <a:buChar char="v"/>
            </a:pPr>
            <a:r>
              <a:rPr lang="en-US" dirty="0"/>
              <a:t>To understand Freire’s concept of dehumanization we need to start where Freire started and that is Karl Marx’s concepts of the human potential and Marx’s concept of consciousness. </a:t>
            </a:r>
          </a:p>
          <a:p>
            <a:pPr algn="just">
              <a:buFont typeface="Wingdings" panose="05000000000000000000" pitchFamily="2" charset="2"/>
              <a:buChar char="v"/>
            </a:pPr>
            <a:r>
              <a:rPr lang="en-US" dirty="0"/>
              <a:t>Freire borrowed the concepts of consciousness and human potential from Karl Marx.</a:t>
            </a:r>
            <a:endParaRPr lang="en-ZM" dirty="0"/>
          </a:p>
        </p:txBody>
      </p:sp>
    </p:spTree>
    <p:extLst>
      <p:ext uri="{BB962C8B-B14F-4D97-AF65-F5344CB8AC3E}">
        <p14:creationId xmlns:p14="http://schemas.microsoft.com/office/powerpoint/2010/main" val="2561697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0"/>
        <p:cNvGrpSpPr/>
        <p:nvPr/>
      </p:nvGrpSpPr>
      <p:grpSpPr>
        <a:xfrm>
          <a:off x="0" y="0"/>
          <a:ext cx="0" cy="0"/>
          <a:chOff x="0" y="0"/>
          <a:chExt cx="0" cy="0"/>
        </a:xfrm>
      </p:grpSpPr>
      <p:sp>
        <p:nvSpPr>
          <p:cNvPr id="241" name="Google Shape;241;p19"/>
          <p:cNvSpPr txBox="1">
            <a:spLocks noGrp="1"/>
          </p:cNvSpPr>
          <p:nvPr>
            <p:ph type="body" idx="1"/>
          </p:nvPr>
        </p:nvSpPr>
        <p:spPr>
          <a:xfrm>
            <a:off x="1994950" y="735646"/>
            <a:ext cx="8229600" cy="5741355"/>
          </a:xfrm>
          <a:prstGeom prst="rect">
            <a:avLst/>
          </a:prstGeom>
          <a:noFill/>
          <a:ln>
            <a:noFill/>
          </a:ln>
        </p:spPr>
        <p:txBody>
          <a:bodyPr spcFirstLastPara="1" wrap="square" lIns="91425" tIns="45700" rIns="91425" bIns="45700" anchor="t" anchorCtr="0">
            <a:normAutofit/>
          </a:bodyPr>
          <a:lstStyle/>
          <a:p>
            <a:pPr marL="182880" indent="-182880">
              <a:spcBef>
                <a:spcPts val="0"/>
              </a:spcBef>
              <a:spcAft>
                <a:spcPts val="1600"/>
              </a:spcAft>
              <a:buSzPts val="3060"/>
              <a:buNone/>
            </a:pPr>
            <a:r>
              <a:rPr lang="en-US" sz="3600" dirty="0">
                <a:latin typeface="Times New Roman"/>
                <a:ea typeface="Times New Roman"/>
                <a:cs typeface="Times New Roman"/>
                <a:sym typeface="Times New Roman"/>
              </a:rPr>
              <a:t>For Freire, the aim of Liberatory education should be development of the critical consciousness of learners.</a:t>
            </a:r>
            <a:endParaRPr sz="36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wipe(down)">
                                      <p:cBhvr>
                                        <p:cTn id="7" dur="500"/>
                                        <p:tgtEl>
                                          <p:spTgt spid="2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6"/>
        <p:cNvGrpSpPr/>
        <p:nvPr/>
      </p:nvGrpSpPr>
      <p:grpSpPr>
        <a:xfrm>
          <a:off x="0" y="0"/>
          <a:ext cx="0" cy="0"/>
          <a:chOff x="0" y="0"/>
          <a:chExt cx="0" cy="0"/>
        </a:xfrm>
      </p:grpSpPr>
      <p:sp>
        <p:nvSpPr>
          <p:cNvPr id="247" name="Google Shape;247;p20"/>
          <p:cNvSpPr txBox="1">
            <a:spLocks noGrp="1"/>
          </p:cNvSpPr>
          <p:nvPr>
            <p:ph type="title"/>
          </p:nvPr>
        </p:nvSpPr>
        <p:spPr>
          <a:xfrm>
            <a:off x="1981200" y="533400"/>
            <a:ext cx="8229600" cy="457200"/>
          </a:xfrm>
          <a:prstGeom prst="rect">
            <a:avLst/>
          </a:prstGeom>
          <a:noFill/>
          <a:ln>
            <a:noFill/>
          </a:ln>
        </p:spPr>
        <p:txBody>
          <a:bodyPr spcFirstLastPara="1" wrap="square" lIns="91425" tIns="45700" rIns="91425" bIns="45700" anchor="ctr" anchorCtr="0">
            <a:normAutofit fontScale="90000"/>
          </a:bodyPr>
          <a:lstStyle/>
          <a:p>
            <a:pPr>
              <a:buSzPts val="3600"/>
            </a:pPr>
            <a:r>
              <a:rPr lang="en-US" sz="3600" b="1"/>
              <a:t>Goals of critical consciousness</a:t>
            </a:r>
            <a:endParaRPr sz="3600"/>
          </a:p>
        </p:txBody>
      </p:sp>
      <p:sp>
        <p:nvSpPr>
          <p:cNvPr id="248" name="Google Shape;248;p20"/>
          <p:cNvSpPr txBox="1">
            <a:spLocks noGrp="1"/>
          </p:cNvSpPr>
          <p:nvPr>
            <p:ph type="body" idx="1"/>
          </p:nvPr>
        </p:nvSpPr>
        <p:spPr>
          <a:xfrm>
            <a:off x="1676400" y="1066800"/>
            <a:ext cx="8839200" cy="5638800"/>
          </a:xfrm>
          <a:prstGeom prst="rect">
            <a:avLst/>
          </a:prstGeom>
          <a:noFill/>
          <a:ln>
            <a:noFill/>
          </a:ln>
        </p:spPr>
        <p:txBody>
          <a:bodyPr spcFirstLastPara="1" wrap="square" lIns="91425" tIns="45700" rIns="91425" bIns="45700" anchor="t" anchorCtr="0">
            <a:noAutofit/>
          </a:bodyPr>
          <a:lstStyle/>
          <a:p>
            <a:pPr marL="731520" lvl="1" indent="-457200">
              <a:spcBef>
                <a:spcPts val="0"/>
              </a:spcBef>
              <a:buSzPts val="3400"/>
              <a:buFont typeface="Arial"/>
              <a:buAutoNum type="alphaLcParenR"/>
            </a:pPr>
            <a:r>
              <a:rPr lang="en-US" sz="4000" b="1">
                <a:latin typeface="Times New Roman"/>
                <a:ea typeface="Times New Roman"/>
                <a:cs typeface="Times New Roman"/>
                <a:sym typeface="Times New Roman"/>
              </a:rPr>
              <a:t>Power awareness</a:t>
            </a:r>
            <a:endParaRPr/>
          </a:p>
          <a:p>
            <a:pPr marL="731520" lvl="1" indent="-457200">
              <a:spcBef>
                <a:spcPts val="800"/>
              </a:spcBef>
              <a:buSzPts val="3400"/>
              <a:buFont typeface="Arial"/>
              <a:buAutoNum type="alphaLcParenR"/>
            </a:pPr>
            <a:r>
              <a:rPr lang="en-US" sz="4000" b="1">
                <a:latin typeface="Times New Roman"/>
                <a:ea typeface="Times New Roman"/>
                <a:cs typeface="Times New Roman"/>
                <a:sym typeface="Times New Roman"/>
              </a:rPr>
              <a:t>Critical Literacy</a:t>
            </a:r>
            <a:endParaRPr/>
          </a:p>
          <a:p>
            <a:pPr marL="731520" lvl="1" indent="-457200">
              <a:spcBef>
                <a:spcPts val="800"/>
              </a:spcBef>
              <a:buSzPts val="3400"/>
              <a:buFont typeface="Arial"/>
              <a:buAutoNum type="alphaLcParenR"/>
            </a:pPr>
            <a:r>
              <a:rPr lang="en-US" sz="4000" b="1">
                <a:latin typeface="Times New Roman"/>
                <a:ea typeface="Times New Roman"/>
                <a:cs typeface="Times New Roman"/>
                <a:sym typeface="Times New Roman"/>
              </a:rPr>
              <a:t>Permanent Desocialization</a:t>
            </a:r>
            <a:endParaRPr sz="4000" b="1">
              <a:latin typeface="Times New Roman"/>
              <a:ea typeface="Times New Roman"/>
              <a:cs typeface="Times New Roman"/>
              <a:sym typeface="Times New Roman"/>
            </a:endParaRPr>
          </a:p>
          <a:p>
            <a:pPr marL="731520" lvl="1" indent="-457200">
              <a:spcBef>
                <a:spcPts val="800"/>
              </a:spcBef>
              <a:buSzPts val="3400"/>
              <a:buFont typeface="Arial"/>
              <a:buAutoNum type="alphaLcParenR"/>
            </a:pPr>
            <a:r>
              <a:rPr lang="en-US" sz="4000" b="1">
                <a:latin typeface="Times New Roman"/>
                <a:ea typeface="Times New Roman"/>
                <a:cs typeface="Times New Roman"/>
                <a:sym typeface="Times New Roman"/>
              </a:rPr>
              <a:t>Self- education</a:t>
            </a:r>
            <a:endParaRPr/>
          </a:p>
          <a:p>
            <a:pPr marL="274320" lvl="1" indent="0">
              <a:spcBef>
                <a:spcPts val="800"/>
              </a:spcBef>
              <a:spcAft>
                <a:spcPts val="1600"/>
              </a:spcAft>
              <a:buSzPts val="3400"/>
              <a:buNone/>
            </a:pPr>
            <a:endParaRPr sz="40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animEffect transition="in" filter="fade">
                                      <p:cBhvr>
                                        <p:cTn id="7" dur="1000"/>
                                        <p:tgtEl>
                                          <p:spTgt spid="2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xEl>
                                              <p:pRg st="1" end="1"/>
                                            </p:txEl>
                                          </p:spTgt>
                                        </p:tgtEl>
                                        <p:attrNameLst>
                                          <p:attrName>style.visibility</p:attrName>
                                        </p:attrNameLst>
                                      </p:cBhvr>
                                      <p:to>
                                        <p:strVal val="visible"/>
                                      </p:to>
                                    </p:set>
                                    <p:animEffect transition="in" filter="fade">
                                      <p:cBhvr>
                                        <p:cTn id="12" dur="1000"/>
                                        <p:tgtEl>
                                          <p:spTgt spid="2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8">
                                            <p:txEl>
                                              <p:pRg st="2" end="2"/>
                                            </p:txEl>
                                          </p:spTgt>
                                        </p:tgtEl>
                                        <p:attrNameLst>
                                          <p:attrName>style.visibility</p:attrName>
                                        </p:attrNameLst>
                                      </p:cBhvr>
                                      <p:to>
                                        <p:strVal val="visible"/>
                                      </p:to>
                                    </p:set>
                                    <p:animEffect transition="in" filter="fade">
                                      <p:cBhvr>
                                        <p:cTn id="17" dur="1000"/>
                                        <p:tgtEl>
                                          <p:spTgt spid="2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8">
                                            <p:txEl>
                                              <p:pRg st="3" end="3"/>
                                            </p:txEl>
                                          </p:spTgt>
                                        </p:tgtEl>
                                        <p:attrNameLst>
                                          <p:attrName>style.visibility</p:attrName>
                                        </p:attrNameLst>
                                      </p:cBhvr>
                                      <p:to>
                                        <p:strVal val="visible"/>
                                      </p:to>
                                    </p:set>
                                    <p:animEffect transition="in" filter="fade">
                                      <p:cBhvr>
                                        <p:cTn id="22" dur="1000"/>
                                        <p:tgtEl>
                                          <p:spTgt spid="2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52"/>
        <p:cNvGrpSpPr/>
        <p:nvPr/>
      </p:nvGrpSpPr>
      <p:grpSpPr>
        <a:xfrm>
          <a:off x="0" y="0"/>
          <a:ext cx="0" cy="0"/>
          <a:chOff x="0" y="0"/>
          <a:chExt cx="0" cy="0"/>
        </a:xfrm>
      </p:grpSpPr>
      <p:sp>
        <p:nvSpPr>
          <p:cNvPr id="253" name="Google Shape;253;p21"/>
          <p:cNvSpPr txBox="1">
            <a:spLocks noGrp="1"/>
          </p:cNvSpPr>
          <p:nvPr>
            <p:ph type="title"/>
          </p:nvPr>
        </p:nvSpPr>
        <p:spPr>
          <a:xfrm>
            <a:off x="1981200" y="533400"/>
            <a:ext cx="8229600" cy="457200"/>
          </a:xfrm>
          <a:prstGeom prst="rect">
            <a:avLst/>
          </a:prstGeom>
          <a:noFill/>
          <a:ln>
            <a:noFill/>
          </a:ln>
        </p:spPr>
        <p:txBody>
          <a:bodyPr spcFirstLastPara="1" wrap="square" lIns="91425" tIns="45700" rIns="91425" bIns="45700" anchor="ctr" anchorCtr="0">
            <a:normAutofit fontScale="90000"/>
          </a:bodyPr>
          <a:lstStyle/>
          <a:p>
            <a:pPr>
              <a:buSzPts val="3600"/>
            </a:pPr>
            <a:r>
              <a:rPr lang="en-US" sz="3600" b="1"/>
              <a:t>Goals of critical consciousness</a:t>
            </a:r>
            <a:endParaRPr sz="3600"/>
          </a:p>
        </p:txBody>
      </p:sp>
      <p:sp>
        <p:nvSpPr>
          <p:cNvPr id="254" name="Google Shape;254;p21"/>
          <p:cNvSpPr txBox="1">
            <a:spLocks noGrp="1"/>
          </p:cNvSpPr>
          <p:nvPr>
            <p:ph type="body" idx="1"/>
          </p:nvPr>
        </p:nvSpPr>
        <p:spPr>
          <a:xfrm>
            <a:off x="1676400" y="1066800"/>
            <a:ext cx="8839200" cy="5638800"/>
          </a:xfrm>
          <a:prstGeom prst="rect">
            <a:avLst/>
          </a:prstGeom>
          <a:noFill/>
          <a:ln>
            <a:noFill/>
          </a:ln>
        </p:spPr>
        <p:txBody>
          <a:bodyPr spcFirstLastPara="1" wrap="square" lIns="91425" tIns="45700" rIns="91425" bIns="45700" anchor="t" anchorCtr="0">
            <a:noAutofit/>
          </a:bodyPr>
          <a:lstStyle/>
          <a:p>
            <a:pPr marL="731520" lvl="1" indent="-457200">
              <a:spcBef>
                <a:spcPts val="0"/>
              </a:spcBef>
              <a:buSzPts val="2040"/>
              <a:buFont typeface="Arial"/>
              <a:buAutoNum type="alphaLcParenR"/>
            </a:pPr>
            <a:r>
              <a:rPr lang="en-US" sz="2400" b="1">
                <a:latin typeface="Times New Roman"/>
                <a:ea typeface="Times New Roman"/>
                <a:cs typeface="Times New Roman"/>
                <a:sym typeface="Times New Roman"/>
              </a:rPr>
              <a:t>Power awareness</a:t>
            </a:r>
            <a:endParaRPr/>
          </a:p>
          <a:p>
            <a:pPr marL="731520" lvl="1" indent="-457200">
              <a:spcBef>
                <a:spcPts val="480"/>
              </a:spcBef>
              <a:buSzPts val="2040"/>
              <a:buFont typeface="Noto Sans Symbols"/>
              <a:buChar char="⮚"/>
            </a:pPr>
            <a:r>
              <a:rPr lang="en-US" sz="2400">
                <a:latin typeface="Times New Roman"/>
                <a:ea typeface="Times New Roman"/>
                <a:cs typeface="Times New Roman"/>
                <a:sym typeface="Times New Roman"/>
              </a:rPr>
              <a:t>Knowing that society and history can be made and remade by human action and organized groups</a:t>
            </a:r>
            <a:endParaRPr/>
          </a:p>
          <a:p>
            <a:pPr marL="457200" lvl="1" indent="-182880">
              <a:spcBef>
                <a:spcPts val="480"/>
              </a:spcBef>
              <a:buSzPts val="2040"/>
              <a:buFont typeface="Noto Sans Symbols"/>
              <a:buChar char="✔"/>
            </a:pPr>
            <a:r>
              <a:rPr lang="en-US" sz="2400">
                <a:latin typeface="Times New Roman"/>
                <a:ea typeface="Times New Roman"/>
                <a:cs typeface="Times New Roman"/>
                <a:sym typeface="Times New Roman"/>
              </a:rPr>
              <a:t>Power structures in society</a:t>
            </a:r>
            <a:endParaRPr/>
          </a:p>
          <a:p>
            <a:pPr marL="457200" lvl="1" indent="-182880">
              <a:spcBef>
                <a:spcPts val="480"/>
              </a:spcBef>
              <a:buSzPts val="2040"/>
              <a:buFont typeface="Noto Sans Symbols"/>
              <a:buChar char="✔"/>
            </a:pPr>
            <a:r>
              <a:rPr lang="en-US" sz="2400">
                <a:latin typeface="Times New Roman"/>
                <a:ea typeface="Times New Roman"/>
                <a:cs typeface="Times New Roman"/>
                <a:sym typeface="Times New Roman"/>
              </a:rPr>
              <a:t>Who has power in society </a:t>
            </a:r>
            <a:endParaRPr/>
          </a:p>
          <a:p>
            <a:pPr marL="457200" lvl="1" indent="-182880">
              <a:spcBef>
                <a:spcPts val="480"/>
              </a:spcBef>
              <a:buSzPts val="2040"/>
              <a:buFont typeface="Noto Sans Symbols"/>
              <a:buChar char="✔"/>
            </a:pPr>
            <a:r>
              <a:rPr lang="en-US" sz="2400">
                <a:latin typeface="Times New Roman"/>
                <a:ea typeface="Times New Roman"/>
                <a:cs typeface="Times New Roman"/>
                <a:sym typeface="Times New Roman"/>
              </a:rPr>
              <a:t>Investigate origin and formation of power structures (political, education, economic status etc.)</a:t>
            </a:r>
            <a:endParaRPr/>
          </a:p>
          <a:p>
            <a:pPr marL="457200" lvl="1" indent="-182880">
              <a:spcBef>
                <a:spcPts val="480"/>
              </a:spcBef>
              <a:buSzPts val="2040"/>
              <a:buFont typeface="Noto Sans Symbols"/>
              <a:buChar char="✔"/>
            </a:pPr>
            <a:r>
              <a:rPr lang="en-US" sz="2400">
                <a:latin typeface="Times New Roman"/>
                <a:ea typeface="Times New Roman"/>
                <a:cs typeface="Times New Roman"/>
                <a:sym typeface="Times New Roman"/>
              </a:rPr>
              <a:t>Locate oneself in power structure (oppressor &amp; oppressed relationship)</a:t>
            </a:r>
            <a:endParaRPr/>
          </a:p>
          <a:p>
            <a:pPr marL="457200" lvl="1" indent="-182880">
              <a:spcBef>
                <a:spcPts val="480"/>
              </a:spcBef>
              <a:buSzPts val="2040"/>
              <a:buFont typeface="Noto Sans Symbols"/>
              <a:buChar char="✔"/>
            </a:pPr>
            <a:r>
              <a:rPr lang="en-US" sz="2400">
                <a:latin typeface="Times New Roman"/>
                <a:ea typeface="Times New Roman"/>
                <a:cs typeface="Times New Roman"/>
                <a:sym typeface="Times New Roman"/>
              </a:rPr>
              <a:t>Understand what power individuals have (power over, to, within, with; visible, visible, hidden)</a:t>
            </a:r>
            <a:endParaRPr/>
          </a:p>
          <a:p>
            <a:pPr marL="274320" lvl="1" indent="0">
              <a:spcBef>
                <a:spcPts val="480"/>
              </a:spcBef>
              <a:spcAft>
                <a:spcPts val="1600"/>
              </a:spcAft>
              <a:buSzPts val="2040"/>
              <a:buNone/>
            </a:pPr>
            <a:endParaRPr sz="24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10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Effect transition="in" filter="fade">
                                      <p:cBhvr>
                                        <p:cTn id="12" dur="1000"/>
                                        <p:tgtEl>
                                          <p:spTgt spid="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Effect transition="in" filter="fade">
                                      <p:cBhvr>
                                        <p:cTn id="17" dur="1000"/>
                                        <p:tgtEl>
                                          <p:spTgt spid="2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
                                            <p:txEl>
                                              <p:pRg st="3" end="3"/>
                                            </p:txEl>
                                          </p:spTgt>
                                        </p:tgtEl>
                                        <p:attrNameLst>
                                          <p:attrName>style.visibility</p:attrName>
                                        </p:attrNameLst>
                                      </p:cBhvr>
                                      <p:to>
                                        <p:strVal val="visible"/>
                                      </p:to>
                                    </p:set>
                                    <p:animEffect transition="in" filter="fade">
                                      <p:cBhvr>
                                        <p:cTn id="22" dur="1000"/>
                                        <p:tgtEl>
                                          <p:spTgt spid="2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4">
                                            <p:txEl>
                                              <p:pRg st="4" end="4"/>
                                            </p:txEl>
                                          </p:spTgt>
                                        </p:tgtEl>
                                        <p:attrNameLst>
                                          <p:attrName>style.visibility</p:attrName>
                                        </p:attrNameLst>
                                      </p:cBhvr>
                                      <p:to>
                                        <p:strVal val="visible"/>
                                      </p:to>
                                    </p:set>
                                    <p:animEffect transition="in" filter="fade">
                                      <p:cBhvr>
                                        <p:cTn id="27" dur="1000"/>
                                        <p:tgtEl>
                                          <p:spTgt spid="2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4">
                                            <p:txEl>
                                              <p:pRg st="5" end="5"/>
                                            </p:txEl>
                                          </p:spTgt>
                                        </p:tgtEl>
                                        <p:attrNameLst>
                                          <p:attrName>style.visibility</p:attrName>
                                        </p:attrNameLst>
                                      </p:cBhvr>
                                      <p:to>
                                        <p:strVal val="visible"/>
                                      </p:to>
                                    </p:set>
                                    <p:animEffect transition="in" filter="fade">
                                      <p:cBhvr>
                                        <p:cTn id="32" dur="1000"/>
                                        <p:tgtEl>
                                          <p:spTgt spid="2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4">
                                            <p:txEl>
                                              <p:pRg st="6" end="6"/>
                                            </p:txEl>
                                          </p:spTgt>
                                        </p:tgtEl>
                                        <p:attrNameLst>
                                          <p:attrName>style.visibility</p:attrName>
                                        </p:attrNameLst>
                                      </p:cBhvr>
                                      <p:to>
                                        <p:strVal val="visible"/>
                                      </p:to>
                                    </p:set>
                                    <p:animEffect transition="in" filter="fade">
                                      <p:cBhvr>
                                        <p:cTn id="37" dur="1000"/>
                                        <p:tgtEl>
                                          <p:spTgt spid="2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258"/>
        <p:cNvGrpSpPr/>
        <p:nvPr/>
      </p:nvGrpSpPr>
      <p:grpSpPr>
        <a:xfrm>
          <a:off x="0" y="0"/>
          <a:ext cx="0" cy="0"/>
          <a:chOff x="0" y="0"/>
          <a:chExt cx="0" cy="0"/>
        </a:xfrm>
      </p:grpSpPr>
      <p:sp>
        <p:nvSpPr>
          <p:cNvPr id="259" name="Google Shape;259;p22"/>
          <p:cNvSpPr txBox="1">
            <a:spLocks noGrp="1"/>
          </p:cNvSpPr>
          <p:nvPr>
            <p:ph type="body" idx="1"/>
          </p:nvPr>
        </p:nvSpPr>
        <p:spPr>
          <a:xfrm>
            <a:off x="1676400" y="0"/>
            <a:ext cx="8839200" cy="6858000"/>
          </a:xfrm>
          <a:prstGeom prst="rect">
            <a:avLst/>
          </a:prstGeom>
          <a:noFill/>
          <a:ln>
            <a:noFill/>
          </a:ln>
        </p:spPr>
        <p:txBody>
          <a:bodyPr spcFirstLastPara="1" wrap="square" lIns="91425" tIns="45700" rIns="91425" bIns="45700" anchor="t" anchorCtr="0">
            <a:noAutofit/>
          </a:bodyPr>
          <a:lstStyle/>
          <a:p>
            <a:pPr marL="788670" lvl="1" indent="-514350" algn="just">
              <a:spcBef>
                <a:spcPts val="0"/>
              </a:spcBef>
              <a:buClr>
                <a:srgbClr val="93A299"/>
              </a:buClr>
              <a:buSzPts val="2720"/>
              <a:buFont typeface="Arial"/>
              <a:buAutoNum type="alphaLcParenR" startAt="2"/>
            </a:pPr>
            <a:r>
              <a:rPr lang="en-US" sz="3200" b="1" dirty="0">
                <a:solidFill>
                  <a:srgbClr val="292934"/>
                </a:solidFill>
                <a:latin typeface="Times New Roman"/>
                <a:ea typeface="Times New Roman"/>
                <a:cs typeface="Times New Roman"/>
                <a:sym typeface="Times New Roman"/>
              </a:rPr>
              <a:t>Critical literacy</a:t>
            </a:r>
            <a:endParaRPr dirty="0"/>
          </a:p>
          <a:p>
            <a:pPr marL="182880" indent="-182880" algn="just">
              <a:spcBef>
                <a:spcPts val="640"/>
              </a:spcBef>
              <a:buSzPts val="2720"/>
              <a:buFont typeface="Noto Sans Symbols"/>
              <a:buChar char="✔"/>
            </a:pPr>
            <a:r>
              <a:rPr lang="en-US" sz="3200" dirty="0">
                <a:latin typeface="Times New Roman"/>
                <a:ea typeface="Times New Roman"/>
                <a:cs typeface="Times New Roman"/>
                <a:sym typeface="Times New Roman"/>
              </a:rPr>
              <a:t>Having an analytical style of speaking, writing, thinking, reading and discussing and gaining deeper meaning</a:t>
            </a:r>
            <a:endParaRPr lang="en-US" dirty="0">
              <a:ea typeface="Times New Roman"/>
            </a:endParaRPr>
          </a:p>
          <a:p>
            <a:pPr marL="182880" indent="-182880" algn="just">
              <a:spcBef>
                <a:spcPts val="640"/>
              </a:spcBef>
              <a:buSzPts val="2720"/>
              <a:buFont typeface="Noto Sans Symbols"/>
              <a:buChar char="✔"/>
            </a:pPr>
            <a:r>
              <a:rPr lang="en-US" sz="3200" dirty="0">
                <a:latin typeface="Times New Roman"/>
                <a:ea typeface="Times New Roman"/>
                <a:cs typeface="Times New Roman"/>
                <a:sym typeface="Times New Roman"/>
              </a:rPr>
              <a:t>This analysis goes beyond surface impression, traditional myths and mere opinions</a:t>
            </a:r>
            <a:endParaRPr lang="en-US" dirty="0">
              <a:ea typeface="Times New Roman"/>
            </a:endParaRPr>
          </a:p>
          <a:p>
            <a:pPr marL="182880" indent="-182880" algn="just">
              <a:spcBef>
                <a:spcPts val="640"/>
              </a:spcBef>
              <a:buSzPts val="2720"/>
              <a:buFont typeface="Noto Sans Symbols"/>
              <a:buChar char="✔"/>
            </a:pPr>
            <a:r>
              <a:rPr lang="en-US" sz="3200" dirty="0">
                <a:latin typeface="Times New Roman"/>
                <a:ea typeface="Times New Roman"/>
                <a:cs typeface="Times New Roman"/>
                <a:sym typeface="Times New Roman"/>
              </a:rPr>
              <a:t>Reading beyond what is written, portrayed or stated (between lines)</a:t>
            </a:r>
            <a:endParaRPr lang="en-US" dirty="0">
              <a:ea typeface="Times New Roman"/>
            </a:endParaRPr>
          </a:p>
          <a:p>
            <a:pPr marL="182880" indent="-182880" algn="just">
              <a:spcBef>
                <a:spcPts val="640"/>
              </a:spcBef>
              <a:buSzPts val="2720"/>
              <a:buFont typeface="Noto Sans Symbols"/>
              <a:buChar char="✔"/>
            </a:pPr>
            <a:r>
              <a:rPr lang="en-US" sz="3200" dirty="0">
                <a:latin typeface="Times New Roman"/>
                <a:ea typeface="Times New Roman"/>
                <a:cs typeface="Times New Roman"/>
                <a:sym typeface="Times New Roman"/>
              </a:rPr>
              <a:t>Ability to question official knowledge, existing authority and ways of speaking in order to discover and understand the root causes of our social context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9">
                                            <p:txEl>
                                              <p:pRg st="1" end="1"/>
                                            </p:txEl>
                                          </p:spTgt>
                                        </p:tgtEl>
                                        <p:attrNameLst>
                                          <p:attrName>style.visibility</p:attrName>
                                        </p:attrNameLst>
                                      </p:cBhvr>
                                      <p:to>
                                        <p:strVal val="visible"/>
                                      </p:to>
                                    </p:set>
                                    <p:animEffect transition="in" filter="barn(inVertical)">
                                      <p:cBhvr>
                                        <p:cTn id="7" dur="500"/>
                                        <p:tgtEl>
                                          <p:spTgt spid="2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9">
                                            <p:txEl>
                                              <p:pRg st="2" end="2"/>
                                            </p:txEl>
                                          </p:spTgt>
                                        </p:tgtEl>
                                        <p:attrNameLst>
                                          <p:attrName>style.visibility</p:attrName>
                                        </p:attrNameLst>
                                      </p:cBhvr>
                                      <p:to>
                                        <p:strVal val="visible"/>
                                      </p:to>
                                    </p:set>
                                    <p:animEffect transition="in" filter="barn(inVertical)">
                                      <p:cBhvr>
                                        <p:cTn id="12" dur="500"/>
                                        <p:tgtEl>
                                          <p:spTgt spid="2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9">
                                            <p:txEl>
                                              <p:pRg st="3" end="3"/>
                                            </p:txEl>
                                          </p:spTgt>
                                        </p:tgtEl>
                                        <p:attrNameLst>
                                          <p:attrName>style.visibility</p:attrName>
                                        </p:attrNameLst>
                                      </p:cBhvr>
                                      <p:to>
                                        <p:strVal val="visible"/>
                                      </p:to>
                                    </p:set>
                                    <p:animEffect transition="in" filter="barn(inVertical)">
                                      <p:cBhvr>
                                        <p:cTn id="17" dur="500"/>
                                        <p:tgtEl>
                                          <p:spTgt spid="2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9">
                                            <p:txEl>
                                              <p:pRg st="4" end="4"/>
                                            </p:txEl>
                                          </p:spTgt>
                                        </p:tgtEl>
                                        <p:attrNameLst>
                                          <p:attrName>style.visibility</p:attrName>
                                        </p:attrNameLst>
                                      </p:cBhvr>
                                      <p:to>
                                        <p:strVal val="visible"/>
                                      </p:to>
                                    </p:set>
                                    <p:animEffect transition="in" filter="barn(inVertical)">
                                      <p:cBhvr>
                                        <p:cTn id="22" dur="500"/>
                                        <p:tgtEl>
                                          <p:spTgt spid="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263"/>
        <p:cNvGrpSpPr/>
        <p:nvPr/>
      </p:nvGrpSpPr>
      <p:grpSpPr>
        <a:xfrm>
          <a:off x="0" y="0"/>
          <a:ext cx="0" cy="0"/>
          <a:chOff x="0" y="0"/>
          <a:chExt cx="0" cy="0"/>
        </a:xfrm>
      </p:grpSpPr>
      <p:sp>
        <p:nvSpPr>
          <p:cNvPr id="264" name="Google Shape;264;p23"/>
          <p:cNvSpPr txBox="1">
            <a:spLocks noGrp="1"/>
          </p:cNvSpPr>
          <p:nvPr>
            <p:ph type="body" idx="1"/>
          </p:nvPr>
        </p:nvSpPr>
        <p:spPr>
          <a:xfrm>
            <a:off x="139959" y="152400"/>
            <a:ext cx="11905861" cy="6553200"/>
          </a:xfrm>
          <a:prstGeom prst="rect">
            <a:avLst/>
          </a:prstGeom>
          <a:noFill/>
          <a:ln>
            <a:noFill/>
          </a:ln>
        </p:spPr>
        <p:txBody>
          <a:bodyPr spcFirstLastPara="1" wrap="square" lIns="91425" tIns="45700" rIns="91425" bIns="45700" anchor="t" anchorCtr="0">
            <a:noAutofit/>
          </a:bodyPr>
          <a:lstStyle/>
          <a:p>
            <a:pPr marL="788670" lvl="1" indent="-514350" algn="just">
              <a:spcBef>
                <a:spcPts val="0"/>
              </a:spcBef>
              <a:buClr>
                <a:srgbClr val="93A299"/>
              </a:buClr>
              <a:buSzPts val="2040"/>
              <a:buFont typeface="Arial"/>
              <a:buAutoNum type="alphaLcParenR" startAt="3"/>
            </a:pPr>
            <a:r>
              <a:rPr lang="en-US" sz="2800" b="1" dirty="0">
                <a:solidFill>
                  <a:srgbClr val="292934"/>
                </a:solidFill>
                <a:latin typeface="Times New Roman" panose="02020603050405020304" pitchFamily="18" charset="0"/>
                <a:ea typeface="Times New Roman"/>
                <a:cs typeface="Times New Roman" panose="02020603050405020304" pitchFamily="18" charset="0"/>
                <a:sym typeface="Times New Roman"/>
              </a:rPr>
              <a:t>Permanent de-socialization</a:t>
            </a:r>
            <a:endParaRPr sz="2800" dirty="0">
              <a:latin typeface="Times New Roman" panose="02020603050405020304" pitchFamily="18" charset="0"/>
              <a:cs typeface="Times New Roman" panose="02020603050405020304" pitchFamily="18" charset="0"/>
            </a:endParaRPr>
          </a:p>
          <a:p>
            <a:pPr marL="788670" lvl="1" indent="-514350" algn="just">
              <a:spcBef>
                <a:spcPts val="480"/>
              </a:spcBef>
              <a:buClr>
                <a:srgbClr val="93A299"/>
              </a:buClr>
              <a:buSzPts val="2040"/>
              <a:buNone/>
            </a:pPr>
            <a:r>
              <a:rPr lang="en-US" sz="2800" b="1" dirty="0">
                <a:solidFill>
                  <a:srgbClr val="292934"/>
                </a:solidFill>
                <a:latin typeface="Times New Roman" panose="02020603050405020304" pitchFamily="18" charset="0"/>
                <a:ea typeface="Times New Roman"/>
                <a:cs typeface="Times New Roman" panose="02020603050405020304" pitchFamily="18" charset="0"/>
                <a:sym typeface="Times New Roman"/>
              </a:rPr>
              <a:t>Challenging what is learnt in Mass Culture… bell hooks</a:t>
            </a:r>
            <a:endParaRPr sz="2800" dirty="0">
              <a:latin typeface="Times New Roman" panose="02020603050405020304" pitchFamily="18" charset="0"/>
              <a:cs typeface="Times New Roman" panose="02020603050405020304" pitchFamily="18" charset="0"/>
            </a:endParaRPr>
          </a:p>
          <a:p>
            <a:pPr marL="788670" lvl="1" indent="-514350" algn="just">
              <a:spcBef>
                <a:spcPts val="480"/>
              </a:spcBef>
              <a:buClr>
                <a:srgbClr val="93A299"/>
              </a:buClr>
              <a:buSzPts val="2040"/>
              <a:buFont typeface="Noto Sans Symbols"/>
              <a:buChar char="⮚"/>
            </a:pPr>
            <a:r>
              <a:rPr lang="en-US" sz="2800" dirty="0">
                <a:solidFill>
                  <a:srgbClr val="292934"/>
                </a:solidFill>
                <a:latin typeface="Times New Roman" panose="02020603050405020304" pitchFamily="18" charset="0"/>
                <a:ea typeface="Times New Roman"/>
                <a:cs typeface="Times New Roman" panose="02020603050405020304" pitchFamily="18" charset="0"/>
                <a:sym typeface="Times New Roman"/>
              </a:rPr>
              <a:t>Critically challenging regressive values operating in our society which are internalized into our consciousness – </a:t>
            </a:r>
            <a:r>
              <a:rPr lang="en-US" sz="2800" dirty="0" err="1">
                <a:solidFill>
                  <a:srgbClr val="292934"/>
                </a:solidFill>
                <a:latin typeface="Times New Roman" panose="02020603050405020304" pitchFamily="18" charset="0"/>
                <a:ea typeface="Times New Roman"/>
                <a:cs typeface="Times New Roman" panose="02020603050405020304" pitchFamily="18" charset="0"/>
                <a:sym typeface="Times New Roman"/>
              </a:rPr>
              <a:t>ie</a:t>
            </a:r>
            <a:r>
              <a:rPr lang="en-US" sz="2800" dirty="0">
                <a:solidFill>
                  <a:srgbClr val="292934"/>
                </a:solidFill>
                <a:latin typeface="Times New Roman" panose="02020603050405020304" pitchFamily="18" charset="0"/>
                <a:ea typeface="Times New Roman"/>
                <a:cs typeface="Times New Roman" panose="02020603050405020304" pitchFamily="18" charset="0"/>
                <a:sym typeface="Times New Roman"/>
              </a:rPr>
              <a:t> racism, tribalism, regionalism, sexism, class bias, homophobia, hero-worshiping </a:t>
            </a:r>
            <a:r>
              <a:rPr lang="en-US" sz="2800" dirty="0" err="1">
                <a:solidFill>
                  <a:srgbClr val="292934"/>
                </a:solidFill>
                <a:latin typeface="Times New Roman" panose="02020603050405020304" pitchFamily="18" charset="0"/>
                <a:ea typeface="Times New Roman"/>
                <a:cs typeface="Times New Roman" panose="02020603050405020304" pitchFamily="18" charset="0"/>
                <a:sym typeface="Times New Roman"/>
              </a:rPr>
              <a:t>etc</a:t>
            </a:r>
            <a:endParaRPr sz="2800" dirty="0">
              <a:solidFill>
                <a:srgbClr val="292934"/>
              </a:solidFill>
              <a:latin typeface="Times New Roman" panose="02020603050405020304" pitchFamily="18" charset="0"/>
              <a:ea typeface="Times New Roman"/>
              <a:cs typeface="Times New Roman" panose="02020603050405020304" pitchFamily="18" charset="0"/>
              <a:sym typeface="Times New Roman"/>
            </a:endParaRPr>
          </a:p>
          <a:p>
            <a:pPr marL="182880" indent="-182880" algn="just">
              <a:spcBef>
                <a:spcPts val="480"/>
              </a:spcBef>
              <a:buSzPts val="204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Socialization = enculturation = intransitive consciousness</a:t>
            </a:r>
            <a:endParaRPr sz="2800" dirty="0">
              <a:latin typeface="Times New Roman" panose="02020603050405020304" pitchFamily="18" charset="0"/>
              <a:cs typeface="Times New Roman" panose="02020603050405020304" pitchFamily="18" charset="0"/>
            </a:endParaRPr>
          </a:p>
          <a:p>
            <a:pPr marL="182880" indent="-182880" algn="just">
              <a:spcBef>
                <a:spcPts val="480"/>
              </a:spcBef>
              <a:buSzPts val="204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Permanent from </a:t>
            </a:r>
            <a:r>
              <a:rPr lang="en-US" sz="2800" i="1" dirty="0">
                <a:latin typeface="Times New Roman" panose="02020603050405020304" pitchFamily="18" charset="0"/>
                <a:ea typeface="Times New Roman"/>
                <a:cs typeface="Times New Roman" panose="02020603050405020304" pitchFamily="18" charset="0"/>
                <a:sym typeface="Times New Roman"/>
              </a:rPr>
              <a:t>Permanente </a:t>
            </a:r>
            <a:r>
              <a:rPr lang="en-US" sz="2800" dirty="0">
                <a:latin typeface="Times New Roman" panose="02020603050405020304" pitchFamily="18" charset="0"/>
                <a:ea typeface="Times New Roman"/>
                <a:cs typeface="Times New Roman" panose="02020603050405020304" pitchFamily="18" charset="0"/>
                <a:sym typeface="Times New Roman"/>
              </a:rPr>
              <a:t>meaning</a:t>
            </a:r>
            <a:r>
              <a:rPr lang="en-US" sz="2800" i="1" dirty="0">
                <a:latin typeface="Times New Roman" panose="02020603050405020304" pitchFamily="18" charset="0"/>
                <a:ea typeface="Times New Roman"/>
                <a:cs typeface="Times New Roman" panose="02020603050405020304" pitchFamily="18" charset="0"/>
                <a:sym typeface="Times New Roman"/>
              </a:rPr>
              <a:t> continuous process</a:t>
            </a:r>
            <a:endParaRPr sz="2800" dirty="0">
              <a:latin typeface="Times New Roman" panose="02020603050405020304" pitchFamily="18" charset="0"/>
              <a:cs typeface="Times New Roman" panose="02020603050405020304" pitchFamily="18" charset="0"/>
            </a:endParaRPr>
          </a:p>
          <a:p>
            <a:pPr marL="182880" indent="-182880" algn="just">
              <a:spcBef>
                <a:spcPts val="480"/>
              </a:spcBef>
              <a:buSzPts val="204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De-socialization meaning </a:t>
            </a:r>
            <a:r>
              <a:rPr lang="en-US" sz="2800" i="1" dirty="0">
                <a:latin typeface="Times New Roman" panose="02020603050405020304" pitchFamily="18" charset="0"/>
                <a:ea typeface="Times New Roman"/>
                <a:cs typeface="Times New Roman" panose="02020603050405020304" pitchFamily="18" charset="0"/>
                <a:sym typeface="Times New Roman"/>
              </a:rPr>
              <a:t>to unlearn</a:t>
            </a:r>
            <a:endParaRPr sz="2800" dirty="0">
              <a:latin typeface="Times New Roman" panose="02020603050405020304" pitchFamily="18" charset="0"/>
              <a:cs typeface="Times New Roman" panose="02020603050405020304" pitchFamily="18" charset="0"/>
            </a:endParaRPr>
          </a:p>
          <a:p>
            <a:pPr marL="182880" indent="-182880" algn="just">
              <a:spcBef>
                <a:spcPts val="480"/>
              </a:spcBef>
              <a:spcAft>
                <a:spcPts val="1600"/>
              </a:spcAft>
              <a:buSzPts val="2040"/>
              <a:buFont typeface="Noto Sans Symbols"/>
              <a:buChar char="⮚"/>
            </a:pPr>
            <a:r>
              <a:rPr lang="en-US" sz="2800" dirty="0">
                <a:latin typeface="Times New Roman" panose="02020603050405020304" pitchFamily="18" charset="0"/>
                <a:ea typeface="Times New Roman"/>
                <a:cs typeface="Times New Roman" panose="02020603050405020304" pitchFamily="18" charset="0"/>
                <a:sym typeface="Times New Roman"/>
              </a:rPr>
              <a:t>Permanent de-socialization is the process of unlearning what individuals have been encultured (socialized) into, to enable them understand and challenge artificial political limits on human development, question power and inequality and reject stereotypes.</a:t>
            </a: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000"/>
                                        <p:tgtEl>
                                          <p:spTgt spid="264">
                                            <p:txEl>
                                              <p:pRg st="0" end="0"/>
                                            </p:txEl>
                                          </p:spTgt>
                                        </p:tgtEl>
                                      </p:cBhvr>
                                    </p:animEffect>
                                    <p:anim calcmode="lin" valueType="num">
                                      <p:cBhvr>
                                        <p:cTn id="8" dur="1000" fill="hold"/>
                                        <p:tgtEl>
                                          <p:spTgt spid="2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4">
                                            <p:txEl>
                                              <p:pRg st="1" end="1"/>
                                            </p:txEl>
                                          </p:spTgt>
                                        </p:tgtEl>
                                        <p:attrNameLst>
                                          <p:attrName>style.visibility</p:attrName>
                                        </p:attrNameLst>
                                      </p:cBhvr>
                                      <p:to>
                                        <p:strVal val="visible"/>
                                      </p:to>
                                    </p:set>
                                    <p:animEffect transition="in" filter="fade">
                                      <p:cBhvr>
                                        <p:cTn id="12" dur="1000"/>
                                        <p:tgtEl>
                                          <p:spTgt spid="264">
                                            <p:txEl>
                                              <p:pRg st="1" end="1"/>
                                            </p:txEl>
                                          </p:spTgt>
                                        </p:tgtEl>
                                      </p:cBhvr>
                                    </p:animEffect>
                                    <p:anim calcmode="lin" valueType="num">
                                      <p:cBhvr>
                                        <p:cTn id="13" dur="1000" fill="hold"/>
                                        <p:tgtEl>
                                          <p:spTgt spid="26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6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4">
                                            <p:txEl>
                                              <p:pRg st="2" end="2"/>
                                            </p:txEl>
                                          </p:spTgt>
                                        </p:tgtEl>
                                        <p:attrNameLst>
                                          <p:attrName>style.visibility</p:attrName>
                                        </p:attrNameLst>
                                      </p:cBhvr>
                                      <p:to>
                                        <p:strVal val="visible"/>
                                      </p:to>
                                    </p:set>
                                    <p:animEffect transition="in" filter="fade">
                                      <p:cBhvr>
                                        <p:cTn id="17" dur="1000"/>
                                        <p:tgtEl>
                                          <p:spTgt spid="264">
                                            <p:txEl>
                                              <p:pRg st="2" end="2"/>
                                            </p:txEl>
                                          </p:spTgt>
                                        </p:tgtEl>
                                      </p:cBhvr>
                                    </p:animEffect>
                                    <p:anim calcmode="lin" valueType="num">
                                      <p:cBhvr>
                                        <p:cTn id="18" dur="1000" fill="hold"/>
                                        <p:tgtEl>
                                          <p:spTgt spid="26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4">
                                            <p:txEl>
                                              <p:pRg st="3" end="3"/>
                                            </p:txEl>
                                          </p:spTgt>
                                        </p:tgtEl>
                                        <p:attrNameLst>
                                          <p:attrName>style.visibility</p:attrName>
                                        </p:attrNameLst>
                                      </p:cBhvr>
                                      <p:to>
                                        <p:strVal val="visible"/>
                                      </p:to>
                                    </p:set>
                                    <p:animEffect transition="in" filter="fade">
                                      <p:cBhvr>
                                        <p:cTn id="24" dur="1000"/>
                                        <p:tgtEl>
                                          <p:spTgt spid="264">
                                            <p:txEl>
                                              <p:pRg st="3" end="3"/>
                                            </p:txEl>
                                          </p:spTgt>
                                        </p:tgtEl>
                                      </p:cBhvr>
                                    </p:animEffect>
                                    <p:anim calcmode="lin" valueType="num">
                                      <p:cBhvr>
                                        <p:cTn id="25" dur="1000" fill="hold"/>
                                        <p:tgtEl>
                                          <p:spTgt spid="26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4">
                                            <p:txEl>
                                              <p:pRg st="4" end="4"/>
                                            </p:txEl>
                                          </p:spTgt>
                                        </p:tgtEl>
                                        <p:attrNameLst>
                                          <p:attrName>style.visibility</p:attrName>
                                        </p:attrNameLst>
                                      </p:cBhvr>
                                      <p:to>
                                        <p:strVal val="visible"/>
                                      </p:to>
                                    </p:set>
                                    <p:animEffect transition="in" filter="fade">
                                      <p:cBhvr>
                                        <p:cTn id="31" dur="1000"/>
                                        <p:tgtEl>
                                          <p:spTgt spid="264">
                                            <p:txEl>
                                              <p:pRg st="4" end="4"/>
                                            </p:txEl>
                                          </p:spTgt>
                                        </p:tgtEl>
                                      </p:cBhvr>
                                    </p:animEffect>
                                    <p:anim calcmode="lin" valueType="num">
                                      <p:cBhvr>
                                        <p:cTn id="32" dur="1000" fill="hold"/>
                                        <p:tgtEl>
                                          <p:spTgt spid="26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64">
                                            <p:txEl>
                                              <p:pRg st="5" end="5"/>
                                            </p:txEl>
                                          </p:spTgt>
                                        </p:tgtEl>
                                        <p:attrNameLst>
                                          <p:attrName>style.visibility</p:attrName>
                                        </p:attrNameLst>
                                      </p:cBhvr>
                                      <p:to>
                                        <p:strVal val="visible"/>
                                      </p:to>
                                    </p:set>
                                    <p:animEffect transition="in" filter="fade">
                                      <p:cBhvr>
                                        <p:cTn id="38" dur="1000"/>
                                        <p:tgtEl>
                                          <p:spTgt spid="264">
                                            <p:txEl>
                                              <p:pRg st="5" end="5"/>
                                            </p:txEl>
                                          </p:spTgt>
                                        </p:tgtEl>
                                      </p:cBhvr>
                                    </p:animEffect>
                                    <p:anim calcmode="lin" valueType="num">
                                      <p:cBhvr>
                                        <p:cTn id="39" dur="1000" fill="hold"/>
                                        <p:tgtEl>
                                          <p:spTgt spid="264">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6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64">
                                            <p:txEl>
                                              <p:pRg st="6" end="6"/>
                                            </p:txEl>
                                          </p:spTgt>
                                        </p:tgtEl>
                                        <p:attrNameLst>
                                          <p:attrName>style.visibility</p:attrName>
                                        </p:attrNameLst>
                                      </p:cBhvr>
                                      <p:to>
                                        <p:strVal val="visible"/>
                                      </p:to>
                                    </p:set>
                                    <p:animEffect transition="in" filter="fade">
                                      <p:cBhvr>
                                        <p:cTn id="45" dur="1000"/>
                                        <p:tgtEl>
                                          <p:spTgt spid="264">
                                            <p:txEl>
                                              <p:pRg st="6" end="6"/>
                                            </p:txEl>
                                          </p:spTgt>
                                        </p:tgtEl>
                                      </p:cBhvr>
                                    </p:animEffect>
                                    <p:anim calcmode="lin" valueType="num">
                                      <p:cBhvr>
                                        <p:cTn id="46" dur="1000" fill="hold"/>
                                        <p:tgtEl>
                                          <p:spTgt spid="264">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6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68"/>
        <p:cNvGrpSpPr/>
        <p:nvPr/>
      </p:nvGrpSpPr>
      <p:grpSpPr>
        <a:xfrm>
          <a:off x="0" y="0"/>
          <a:ext cx="0" cy="0"/>
          <a:chOff x="0" y="0"/>
          <a:chExt cx="0" cy="0"/>
        </a:xfrm>
      </p:grpSpPr>
      <p:sp>
        <p:nvSpPr>
          <p:cNvPr id="269" name="Google Shape;269;p24"/>
          <p:cNvSpPr txBox="1">
            <a:spLocks noGrp="1"/>
          </p:cNvSpPr>
          <p:nvPr>
            <p:ph type="body" idx="1"/>
          </p:nvPr>
        </p:nvSpPr>
        <p:spPr>
          <a:xfrm>
            <a:off x="363894" y="457200"/>
            <a:ext cx="11495314" cy="6248400"/>
          </a:xfrm>
          <a:prstGeom prst="rect">
            <a:avLst/>
          </a:prstGeom>
          <a:noFill/>
          <a:ln>
            <a:noFill/>
          </a:ln>
        </p:spPr>
        <p:txBody>
          <a:bodyPr spcFirstLastPara="1" wrap="square" lIns="91425" tIns="45700" rIns="91425" bIns="45700" anchor="t" anchorCtr="0">
            <a:normAutofit/>
          </a:bodyPr>
          <a:lstStyle/>
          <a:p>
            <a:pPr marL="788670" lvl="1" indent="-514350" algn="just">
              <a:spcBef>
                <a:spcPts val="0"/>
              </a:spcBef>
              <a:buClr>
                <a:srgbClr val="93A299"/>
              </a:buClr>
              <a:buSzPts val="2720"/>
              <a:buFont typeface="Arial"/>
              <a:buAutoNum type="alphaLcParenR" startAt="4"/>
            </a:pPr>
            <a:r>
              <a:rPr lang="en-US" sz="3200" b="1" dirty="0">
                <a:solidFill>
                  <a:srgbClr val="292934"/>
                </a:solidFill>
                <a:latin typeface="Times New Roman"/>
                <a:ea typeface="Times New Roman"/>
                <a:cs typeface="Times New Roman"/>
                <a:sym typeface="Times New Roman"/>
              </a:rPr>
              <a:t>Self-education</a:t>
            </a:r>
            <a:endParaRPr sz="3200" b="1" dirty="0">
              <a:solidFill>
                <a:srgbClr val="292934"/>
              </a:solidFill>
              <a:latin typeface="Times New Roman"/>
              <a:ea typeface="Times New Roman"/>
              <a:cs typeface="Times New Roman"/>
              <a:sym typeface="Times New Roman"/>
            </a:endParaRPr>
          </a:p>
          <a:p>
            <a:pPr marL="182880" indent="-182880" algn="just">
              <a:spcBef>
                <a:spcPts val="640"/>
              </a:spcBef>
              <a:buSzPts val="2720"/>
            </a:pPr>
            <a:r>
              <a:rPr lang="en-US" sz="3200" dirty="0">
                <a:latin typeface="Times New Roman"/>
                <a:ea typeface="Times New Roman"/>
                <a:cs typeface="Times New Roman"/>
                <a:sym typeface="Times New Roman"/>
              </a:rPr>
              <a:t>Taking initiative to make the changes needed in an undemocratic society</a:t>
            </a:r>
            <a:endParaRPr dirty="0"/>
          </a:p>
          <a:p>
            <a:pPr marL="182880" indent="-182880" algn="just">
              <a:spcBef>
                <a:spcPts val="640"/>
              </a:spcBef>
              <a:buSzPts val="2720"/>
            </a:pPr>
            <a:r>
              <a:rPr lang="en-US" sz="3200" dirty="0">
                <a:latin typeface="Times New Roman"/>
                <a:ea typeface="Times New Roman"/>
                <a:cs typeface="Times New Roman"/>
                <a:sym typeface="Times New Roman"/>
              </a:rPr>
              <a:t>What is learnt is dependent on life circumstances</a:t>
            </a:r>
            <a:endParaRPr dirty="0"/>
          </a:p>
          <a:p>
            <a:pPr marL="182880" indent="-182880" algn="just">
              <a:spcBef>
                <a:spcPts val="640"/>
              </a:spcBef>
              <a:buSzPts val="2720"/>
            </a:pPr>
            <a:r>
              <a:rPr lang="en-US" sz="3200" dirty="0">
                <a:latin typeface="Times New Roman"/>
                <a:ea typeface="Times New Roman"/>
                <a:cs typeface="Times New Roman"/>
                <a:sym typeface="Times New Roman"/>
              </a:rPr>
              <a:t>Self-study and organize learning in groups</a:t>
            </a:r>
            <a:endParaRPr dirty="0"/>
          </a:p>
          <a:p>
            <a:pPr marL="182880" indent="-182880" algn="just">
              <a:spcBef>
                <a:spcPts val="640"/>
              </a:spcBef>
              <a:buSzPts val="2720"/>
            </a:pPr>
            <a:r>
              <a:rPr lang="en-US" sz="3200" dirty="0">
                <a:latin typeface="Times New Roman"/>
                <a:ea typeface="Times New Roman"/>
                <a:cs typeface="Times New Roman"/>
                <a:sym typeface="Times New Roman"/>
              </a:rPr>
              <a:t>Importance: one discovers limitations and how others can assists</a:t>
            </a:r>
            <a:endParaRPr dirty="0"/>
          </a:p>
          <a:p>
            <a:pPr marL="182880" indent="-182880" algn="just">
              <a:spcBef>
                <a:spcPts val="640"/>
              </a:spcBef>
              <a:spcAft>
                <a:spcPts val="1600"/>
              </a:spcAft>
              <a:buSzPts val="2720"/>
            </a:pPr>
            <a:r>
              <a:rPr lang="en-US" sz="3200" dirty="0">
                <a:latin typeface="Times New Roman"/>
                <a:ea typeface="Times New Roman"/>
                <a:cs typeface="Times New Roman"/>
                <a:sym typeface="Times New Roman"/>
              </a:rPr>
              <a:t>Self-education and organizing go hand-in-hand to form corporative action</a:t>
            </a:r>
            <a:endParaRPr sz="32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barn(inVertical)">
                                      <p:cBhvr>
                                        <p:cTn id="7" dur="5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barn(inVertical)">
                                      <p:cBhvr>
                                        <p:cTn id="12" dur="5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barn(inVertical)">
                                      <p:cBhvr>
                                        <p:cTn id="17" dur="5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barn(inVertical)">
                                      <p:cBhvr>
                                        <p:cTn id="22" dur="5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barn(inVertical)">
                                      <p:cBhvr>
                                        <p:cTn id="27" dur="500"/>
                                        <p:tgtEl>
                                          <p:spTgt spid="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9">
                                            <p:txEl>
                                              <p:pRg st="5" end="5"/>
                                            </p:txEl>
                                          </p:spTgt>
                                        </p:tgtEl>
                                        <p:attrNameLst>
                                          <p:attrName>style.visibility</p:attrName>
                                        </p:attrNameLst>
                                      </p:cBhvr>
                                      <p:to>
                                        <p:strVal val="visible"/>
                                      </p:to>
                                    </p:set>
                                    <p:animEffect transition="in" filter="barn(inVertical)">
                                      <p:cBhvr>
                                        <p:cTn id="32" dur="500"/>
                                        <p:tgtEl>
                                          <p:spTgt spid="2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273"/>
        <p:cNvGrpSpPr/>
        <p:nvPr/>
      </p:nvGrpSpPr>
      <p:grpSpPr>
        <a:xfrm>
          <a:off x="0" y="0"/>
          <a:ext cx="0" cy="0"/>
          <a:chOff x="0" y="0"/>
          <a:chExt cx="0" cy="0"/>
        </a:xfrm>
      </p:grpSpPr>
      <p:sp>
        <p:nvSpPr>
          <p:cNvPr id="274" name="Google Shape;274;p25"/>
          <p:cNvSpPr txBox="1">
            <a:spLocks noGrp="1"/>
          </p:cNvSpPr>
          <p:nvPr>
            <p:ph type="body" idx="1"/>
          </p:nvPr>
        </p:nvSpPr>
        <p:spPr>
          <a:xfrm>
            <a:off x="1676400" y="152400"/>
            <a:ext cx="8763000" cy="6477000"/>
          </a:xfrm>
          <a:prstGeom prst="rect">
            <a:avLst/>
          </a:prstGeom>
          <a:noFill/>
          <a:ln>
            <a:noFill/>
          </a:ln>
        </p:spPr>
        <p:txBody>
          <a:bodyPr spcFirstLastPara="1" wrap="square" lIns="91425" tIns="45700" rIns="91425" bIns="45700" anchor="t" anchorCtr="0">
            <a:normAutofit fontScale="92500"/>
          </a:bodyPr>
          <a:lstStyle/>
          <a:p>
            <a:pPr marL="182880" indent="-182880" algn="just">
              <a:spcBef>
                <a:spcPts val="0"/>
              </a:spcBef>
              <a:buSzPts val="2720"/>
            </a:pPr>
            <a:r>
              <a:rPr lang="en-US" sz="3200" b="1" dirty="0">
                <a:latin typeface="Times New Roman"/>
                <a:ea typeface="Times New Roman"/>
                <a:cs typeface="Times New Roman"/>
                <a:sym typeface="Times New Roman"/>
              </a:rPr>
              <a:t>A SET OF POLITICAL PRINCIPLES</a:t>
            </a:r>
            <a:endParaRPr sz="3200" dirty="0">
              <a:latin typeface="Times New Roman"/>
              <a:ea typeface="Times New Roman"/>
              <a:cs typeface="Times New Roman"/>
              <a:sym typeface="Times New Roman"/>
            </a:endParaRPr>
          </a:p>
          <a:p>
            <a:pPr marL="514350" indent="-514350" algn="just">
              <a:spcBef>
                <a:spcPts val="640"/>
              </a:spcBef>
              <a:buSzPts val="2720"/>
              <a:buFont typeface="Arial"/>
              <a:buAutoNum type="arabicPeriod"/>
            </a:pPr>
            <a:r>
              <a:rPr lang="en-US" sz="3200" dirty="0">
                <a:latin typeface="Times New Roman"/>
                <a:ea typeface="Times New Roman"/>
                <a:cs typeface="Times New Roman"/>
                <a:sym typeface="Times New Roman"/>
              </a:rPr>
              <a:t>The principal goal of education for critical is to change the power relationships in our society.</a:t>
            </a:r>
            <a:endParaRPr dirty="0"/>
          </a:p>
          <a:p>
            <a:pPr marL="514350" indent="-514350" algn="just">
              <a:spcBef>
                <a:spcPts val="640"/>
              </a:spcBef>
              <a:buSzPts val="2720"/>
              <a:buFont typeface="Arial"/>
              <a:buAutoNum type="arabicPeriod"/>
            </a:pPr>
            <a:r>
              <a:rPr lang="en-US" sz="3200" dirty="0">
                <a:latin typeface="Times New Roman"/>
                <a:ea typeface="Times New Roman"/>
                <a:cs typeface="Times New Roman"/>
                <a:sym typeface="Times New Roman"/>
              </a:rPr>
              <a:t>The objective is to create mechanisms of collective power over all the structures of society</a:t>
            </a:r>
            <a:endParaRPr dirty="0"/>
          </a:p>
          <a:p>
            <a:pPr marL="514350" indent="-514350" algn="just">
              <a:spcBef>
                <a:spcPts val="640"/>
              </a:spcBef>
              <a:spcAft>
                <a:spcPts val="1600"/>
              </a:spcAft>
              <a:buSzPts val="2720"/>
              <a:buFont typeface="Arial"/>
              <a:buAutoNum type="arabicPeriod"/>
            </a:pPr>
            <a:r>
              <a:rPr lang="en-US" sz="3200" dirty="0">
                <a:latin typeface="Times New Roman"/>
                <a:ea typeface="Times New Roman"/>
                <a:cs typeface="Times New Roman"/>
                <a:sym typeface="Times New Roman"/>
              </a:rPr>
              <a:t>This means of attaining this goal cannot be in contradiction with the final objective—to construct a really democratic society you cannot use authoritarian methods- The projects, strategies and tactics used in the political process should be participatory, democratic and dialogical</a:t>
            </a:r>
            <a:endParaRPr sz="32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Effect transition="in" filter="wipe(down)">
                                      <p:cBhvr>
                                        <p:cTn id="7" dur="500"/>
                                        <p:tgtEl>
                                          <p:spTgt spid="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Effect transition="in" filter="wipe(down)">
                                      <p:cBhvr>
                                        <p:cTn id="12" dur="500"/>
                                        <p:tgtEl>
                                          <p:spTgt spid="2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Effect transition="in" filter="wipe(down)">
                                      <p:cBhvr>
                                        <p:cTn id="17" dur="500"/>
                                        <p:tgtEl>
                                          <p:spTgt spid="2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Effect transition="in" filter="wipe(down)">
                                      <p:cBhvr>
                                        <p:cTn id="22" dur="500"/>
                                        <p:tgtEl>
                                          <p:spTgt spid="2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3F3F3"/>
        </a:solidFill>
        <a:effectLst/>
      </p:bgPr>
    </p:bg>
    <p:spTree>
      <p:nvGrpSpPr>
        <p:cNvPr id="1" name="Shape 278"/>
        <p:cNvGrpSpPr/>
        <p:nvPr/>
      </p:nvGrpSpPr>
      <p:grpSpPr>
        <a:xfrm>
          <a:off x="0" y="0"/>
          <a:ext cx="0" cy="0"/>
          <a:chOff x="0" y="0"/>
          <a:chExt cx="0" cy="0"/>
        </a:xfrm>
      </p:grpSpPr>
      <p:sp>
        <p:nvSpPr>
          <p:cNvPr id="279" name="Google Shape;279;p26"/>
          <p:cNvSpPr txBox="1">
            <a:spLocks noGrp="1"/>
          </p:cNvSpPr>
          <p:nvPr>
            <p:ph type="body" idx="1"/>
          </p:nvPr>
        </p:nvSpPr>
        <p:spPr>
          <a:xfrm>
            <a:off x="1676400" y="152400"/>
            <a:ext cx="8763000" cy="6705600"/>
          </a:xfrm>
          <a:prstGeom prst="rect">
            <a:avLst/>
          </a:prstGeom>
          <a:noFill/>
          <a:ln>
            <a:noFill/>
          </a:ln>
        </p:spPr>
        <p:txBody>
          <a:bodyPr spcFirstLastPara="1" wrap="square" lIns="91425" tIns="45700" rIns="91425" bIns="45700" anchor="t" anchorCtr="0">
            <a:normAutofit fontScale="92500"/>
          </a:bodyPr>
          <a:lstStyle/>
          <a:p>
            <a:pPr marL="182880" indent="-182880" algn="just">
              <a:spcBef>
                <a:spcPts val="0"/>
              </a:spcBef>
              <a:buSzPts val="2516"/>
            </a:pPr>
            <a:r>
              <a:rPr lang="en-US" sz="2960" b="1" dirty="0">
                <a:latin typeface="Times New Roman"/>
                <a:ea typeface="Times New Roman"/>
                <a:cs typeface="Times New Roman"/>
                <a:sym typeface="Times New Roman"/>
              </a:rPr>
              <a:t>A SET OF PEDAGOGIC PRINCIPLES :</a:t>
            </a:r>
            <a:endParaRPr dirty="0"/>
          </a:p>
          <a:p>
            <a:pPr marL="514350" indent="-514350" algn="just">
              <a:spcBef>
                <a:spcPts val="592"/>
              </a:spcBef>
              <a:buSzPts val="2516"/>
              <a:buFont typeface="Arial"/>
              <a:buAutoNum type="arabicPeriod"/>
            </a:pPr>
            <a:r>
              <a:rPr lang="en-US" sz="2960" dirty="0">
                <a:latin typeface="Times New Roman"/>
                <a:ea typeface="Times New Roman"/>
                <a:cs typeface="Times New Roman"/>
                <a:sym typeface="Times New Roman"/>
              </a:rPr>
              <a:t>the learners are the SUBJECTS, not the objects of the learning process; through this approach they can become the SUBJECTS of society.</a:t>
            </a:r>
            <a:endParaRPr dirty="0"/>
          </a:p>
          <a:p>
            <a:pPr marL="514350" indent="-514350" algn="just">
              <a:spcBef>
                <a:spcPts val="592"/>
              </a:spcBef>
              <a:buSzPts val="2516"/>
              <a:buFont typeface="Arial"/>
              <a:buAutoNum type="arabicPeriod"/>
            </a:pPr>
            <a:r>
              <a:rPr lang="en-US" sz="2960" dirty="0">
                <a:latin typeface="Times New Roman"/>
                <a:ea typeface="Times New Roman"/>
                <a:cs typeface="Times New Roman"/>
                <a:sym typeface="Times New Roman"/>
              </a:rPr>
              <a:t>The educator and the learners are equal participants in the learning process; all are the producers of knowledge</a:t>
            </a:r>
            <a:endParaRPr dirty="0"/>
          </a:p>
          <a:p>
            <a:pPr marL="514350" indent="-514350" algn="just">
              <a:spcBef>
                <a:spcPts val="592"/>
              </a:spcBef>
              <a:buSzPts val="2516"/>
              <a:buFont typeface="Arial"/>
              <a:buAutoNum type="arabicPeriod"/>
            </a:pPr>
            <a:r>
              <a:rPr lang="en-US" sz="2960" dirty="0">
                <a:latin typeface="Times New Roman"/>
                <a:ea typeface="Times New Roman"/>
                <a:cs typeface="Times New Roman"/>
                <a:sym typeface="Times New Roman"/>
              </a:rPr>
              <a:t>The learning process is developed by a continuous dialogue between the educator and the learners</a:t>
            </a:r>
            <a:endParaRPr dirty="0"/>
          </a:p>
          <a:p>
            <a:pPr marL="514350" indent="-514350" algn="just">
              <a:spcBef>
                <a:spcPts val="592"/>
              </a:spcBef>
              <a:spcAft>
                <a:spcPts val="1600"/>
              </a:spcAft>
              <a:buSzPts val="2516"/>
              <a:buFont typeface="Arial"/>
              <a:buAutoNum type="arabicPeriod"/>
            </a:pPr>
            <a:r>
              <a:rPr lang="en-US" sz="2960" dirty="0">
                <a:latin typeface="Times New Roman"/>
                <a:ea typeface="Times New Roman"/>
                <a:cs typeface="Times New Roman"/>
                <a:sym typeface="Times New Roman"/>
              </a:rPr>
              <a:t>The objective of the learning process is to liberate the participants from their external and internal oppression; to make them capable of changing their reality, their lives and the society they live in.</a:t>
            </a:r>
            <a:endParaRPr sz="296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wipe(down)">
                                      <p:cBhvr>
                                        <p:cTn id="7" dur="500"/>
                                        <p:tgtEl>
                                          <p:spTgt spid="2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9">
                                            <p:txEl>
                                              <p:pRg st="1" end="1"/>
                                            </p:txEl>
                                          </p:spTgt>
                                        </p:tgtEl>
                                        <p:attrNameLst>
                                          <p:attrName>style.visibility</p:attrName>
                                        </p:attrNameLst>
                                      </p:cBhvr>
                                      <p:to>
                                        <p:strVal val="visible"/>
                                      </p:to>
                                    </p:set>
                                    <p:animEffect transition="in" filter="wipe(down)">
                                      <p:cBhvr>
                                        <p:cTn id="12" dur="500"/>
                                        <p:tgtEl>
                                          <p:spTgt spid="2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9">
                                            <p:txEl>
                                              <p:pRg st="2" end="2"/>
                                            </p:txEl>
                                          </p:spTgt>
                                        </p:tgtEl>
                                        <p:attrNameLst>
                                          <p:attrName>style.visibility</p:attrName>
                                        </p:attrNameLst>
                                      </p:cBhvr>
                                      <p:to>
                                        <p:strVal val="visible"/>
                                      </p:to>
                                    </p:set>
                                    <p:animEffect transition="in" filter="wipe(down)">
                                      <p:cBhvr>
                                        <p:cTn id="17" dur="500"/>
                                        <p:tgtEl>
                                          <p:spTgt spid="2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9">
                                            <p:txEl>
                                              <p:pRg st="3" end="3"/>
                                            </p:txEl>
                                          </p:spTgt>
                                        </p:tgtEl>
                                        <p:attrNameLst>
                                          <p:attrName>style.visibility</p:attrName>
                                        </p:attrNameLst>
                                      </p:cBhvr>
                                      <p:to>
                                        <p:strVal val="visible"/>
                                      </p:to>
                                    </p:set>
                                    <p:animEffect transition="in" filter="wipe(down)">
                                      <p:cBhvr>
                                        <p:cTn id="22" dur="500"/>
                                        <p:tgtEl>
                                          <p:spTgt spid="2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9">
                                            <p:txEl>
                                              <p:pRg st="4" end="4"/>
                                            </p:txEl>
                                          </p:spTgt>
                                        </p:tgtEl>
                                        <p:attrNameLst>
                                          <p:attrName>style.visibility</p:attrName>
                                        </p:attrNameLst>
                                      </p:cBhvr>
                                      <p:to>
                                        <p:strVal val="visible"/>
                                      </p:to>
                                    </p:set>
                                    <p:animEffect transition="in" filter="wipe(down)">
                                      <p:cBhvr>
                                        <p:cTn id="27" dur="500"/>
                                        <p:tgtEl>
                                          <p:spTgt spid="2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83"/>
        <p:cNvGrpSpPr/>
        <p:nvPr/>
      </p:nvGrpSpPr>
      <p:grpSpPr>
        <a:xfrm>
          <a:off x="0" y="0"/>
          <a:ext cx="0" cy="0"/>
          <a:chOff x="0" y="0"/>
          <a:chExt cx="0" cy="0"/>
        </a:xfrm>
      </p:grpSpPr>
      <p:sp>
        <p:nvSpPr>
          <p:cNvPr id="284" name="Google Shape;284;p27"/>
          <p:cNvSpPr txBox="1">
            <a:spLocks noGrp="1"/>
          </p:cNvSpPr>
          <p:nvPr>
            <p:ph type="title"/>
          </p:nvPr>
        </p:nvSpPr>
        <p:spPr>
          <a:xfrm>
            <a:off x="1981200" y="533400"/>
            <a:ext cx="8229600" cy="457200"/>
          </a:xfrm>
          <a:prstGeom prst="rect">
            <a:avLst/>
          </a:prstGeom>
          <a:noFill/>
          <a:ln>
            <a:noFill/>
          </a:ln>
        </p:spPr>
        <p:txBody>
          <a:bodyPr spcFirstLastPara="1" wrap="square" lIns="91425" tIns="45700" rIns="91425" bIns="45700" anchor="ctr" anchorCtr="0">
            <a:normAutofit fontScale="90000"/>
          </a:bodyPr>
          <a:lstStyle/>
          <a:p>
            <a:pPr>
              <a:buSzPts val="3600"/>
            </a:pPr>
            <a:r>
              <a:rPr lang="en-US" sz="3600"/>
              <a:t>Summary</a:t>
            </a:r>
            <a:endParaRPr sz="3600"/>
          </a:p>
        </p:txBody>
      </p:sp>
      <p:sp>
        <p:nvSpPr>
          <p:cNvPr id="285" name="Google Shape;285;p27"/>
          <p:cNvSpPr txBox="1">
            <a:spLocks noGrp="1"/>
          </p:cNvSpPr>
          <p:nvPr>
            <p:ph type="body" idx="1"/>
          </p:nvPr>
        </p:nvSpPr>
        <p:spPr>
          <a:xfrm>
            <a:off x="177282" y="1143000"/>
            <a:ext cx="11737910" cy="5528388"/>
          </a:xfrm>
          <a:prstGeom prst="rect">
            <a:avLst/>
          </a:prstGeom>
          <a:noFill/>
          <a:ln>
            <a:noFill/>
          </a:ln>
        </p:spPr>
        <p:txBody>
          <a:bodyPr spcFirstLastPara="1" wrap="square" lIns="91425" tIns="45700" rIns="91425" bIns="45700" anchor="t" anchorCtr="0">
            <a:noAutofit/>
          </a:bodyPr>
          <a:lstStyle/>
          <a:p>
            <a:pPr marL="182880" lvl="1" indent="-182880" algn="just">
              <a:spcBef>
                <a:spcPts val="0"/>
              </a:spcBef>
              <a:buSzPts val="2380"/>
            </a:pPr>
            <a:r>
              <a:rPr lang="en-US" sz="2400" b="1" dirty="0">
                <a:latin typeface="Times New Roman" panose="02020603050405020304" pitchFamily="18" charset="0"/>
                <a:ea typeface="Times New Roman"/>
                <a:cs typeface="Times New Roman" panose="02020603050405020304" pitchFamily="18" charset="0"/>
                <a:sym typeface="Times New Roman"/>
              </a:rPr>
              <a:t>Conscientization</a:t>
            </a:r>
            <a:r>
              <a:rPr lang="en-US" sz="2400" dirty="0">
                <a:latin typeface="Times New Roman" panose="02020603050405020304" pitchFamily="18" charset="0"/>
                <a:ea typeface="Times New Roman"/>
                <a:cs typeface="Times New Roman" panose="02020603050405020304" pitchFamily="18" charset="0"/>
                <a:sym typeface="Times New Roman"/>
              </a:rPr>
              <a:t> is the</a:t>
            </a:r>
            <a:r>
              <a:rPr lang="en-US" sz="2400" dirty="0">
                <a:solidFill>
                  <a:srgbClr val="FF0000"/>
                </a:solidFill>
                <a:latin typeface="Times New Roman" panose="02020603050405020304" pitchFamily="18" charset="0"/>
                <a:ea typeface="Times New Roman"/>
                <a:cs typeface="Times New Roman" panose="02020603050405020304" pitchFamily="18" charset="0"/>
                <a:sym typeface="Times New Roman"/>
              </a:rPr>
              <a:t> </a:t>
            </a:r>
            <a:r>
              <a:rPr lang="en-US" sz="2400" dirty="0">
                <a:latin typeface="Times New Roman" panose="02020603050405020304" pitchFamily="18" charset="0"/>
                <a:ea typeface="Times New Roman"/>
                <a:cs typeface="Times New Roman" panose="02020603050405020304" pitchFamily="18" charset="0"/>
                <a:sym typeface="Times New Roman"/>
              </a:rPr>
              <a:t>process by which one develops the ability to think critically about issues of power in relation to privilege and oppression in different spheres of influence</a:t>
            </a:r>
            <a:endParaRPr sz="2400" dirty="0">
              <a:latin typeface="Times New Roman" panose="02020603050405020304" pitchFamily="18" charset="0"/>
              <a:cs typeface="Times New Roman" panose="02020603050405020304" pitchFamily="18" charset="0"/>
            </a:endParaRPr>
          </a:p>
          <a:p>
            <a:pPr marL="182880" lvl="1" indent="-182880" algn="just">
              <a:spcBef>
                <a:spcPts val="560"/>
              </a:spcBef>
              <a:buSzPts val="2380"/>
            </a:pPr>
            <a:r>
              <a:rPr lang="en-US" sz="2400" b="1" dirty="0">
                <a:latin typeface="Times New Roman" panose="02020603050405020304" pitchFamily="18" charset="0"/>
                <a:ea typeface="Times New Roman"/>
                <a:cs typeface="Times New Roman" panose="02020603050405020304" pitchFamily="18" charset="0"/>
                <a:sym typeface="Times New Roman"/>
              </a:rPr>
              <a:t>Levels of consciousness: </a:t>
            </a:r>
            <a:r>
              <a:rPr lang="en-US" sz="2400" i="1" dirty="0">
                <a:latin typeface="Times New Roman" panose="02020603050405020304" pitchFamily="18" charset="0"/>
                <a:ea typeface="Times New Roman"/>
                <a:cs typeface="Times New Roman" panose="02020603050405020304" pitchFamily="18" charset="0"/>
                <a:sym typeface="Times New Roman"/>
              </a:rPr>
              <a:t>in-transitive</a:t>
            </a:r>
            <a:r>
              <a:rPr lang="en-US" sz="2400" dirty="0">
                <a:latin typeface="Times New Roman" panose="02020603050405020304" pitchFamily="18" charset="0"/>
                <a:ea typeface="Times New Roman"/>
                <a:cs typeface="Times New Roman" panose="02020603050405020304" pitchFamily="18" charset="0"/>
                <a:sym typeface="Times New Roman"/>
              </a:rPr>
              <a:t> is where individuals belief that they do not have the power to change anything while  </a:t>
            </a:r>
            <a:r>
              <a:rPr lang="en-US" sz="2400" i="1" dirty="0">
                <a:latin typeface="Times New Roman" panose="02020603050405020304" pitchFamily="18" charset="0"/>
                <a:ea typeface="Times New Roman"/>
                <a:cs typeface="Times New Roman" panose="02020603050405020304" pitchFamily="18" charset="0"/>
                <a:sym typeface="Times New Roman"/>
              </a:rPr>
              <a:t>semi-transitive</a:t>
            </a:r>
            <a:r>
              <a:rPr lang="en-US" sz="2400" dirty="0">
                <a:latin typeface="Times New Roman" panose="02020603050405020304" pitchFamily="18" charset="0"/>
                <a:ea typeface="Times New Roman"/>
                <a:cs typeface="Times New Roman" panose="02020603050405020304" pitchFamily="18" charset="0"/>
                <a:sym typeface="Times New Roman"/>
              </a:rPr>
              <a:t> individuals believe they can bring about changes in their lives and society at large but they fail to find root causes to problems. On the other hand, </a:t>
            </a:r>
            <a:r>
              <a:rPr lang="en-US" sz="2400" i="1" dirty="0">
                <a:latin typeface="Times New Roman" panose="02020603050405020304" pitchFamily="18" charset="0"/>
                <a:ea typeface="Times New Roman"/>
                <a:cs typeface="Times New Roman" panose="02020603050405020304" pitchFamily="18" charset="0"/>
                <a:sym typeface="Times New Roman"/>
              </a:rPr>
              <a:t>transitive</a:t>
            </a:r>
            <a:r>
              <a:rPr lang="en-US" sz="2400" dirty="0">
                <a:latin typeface="Times New Roman" panose="02020603050405020304" pitchFamily="18" charset="0"/>
                <a:ea typeface="Times New Roman"/>
                <a:cs typeface="Times New Roman" panose="02020603050405020304" pitchFamily="18" charset="0"/>
                <a:sym typeface="Times New Roman"/>
              </a:rPr>
              <a:t> or </a:t>
            </a:r>
            <a:r>
              <a:rPr lang="en-US" sz="2400" i="1" dirty="0">
                <a:latin typeface="Times New Roman" panose="02020603050405020304" pitchFamily="18" charset="0"/>
                <a:ea typeface="Times New Roman"/>
                <a:cs typeface="Times New Roman" panose="02020603050405020304" pitchFamily="18" charset="0"/>
                <a:sym typeface="Times New Roman"/>
              </a:rPr>
              <a:t>critically conscious </a:t>
            </a:r>
            <a:r>
              <a:rPr lang="en-US" sz="2400" dirty="0">
                <a:latin typeface="Times New Roman" panose="02020603050405020304" pitchFamily="18" charset="0"/>
                <a:ea typeface="Times New Roman"/>
                <a:cs typeface="Times New Roman" panose="02020603050405020304" pitchFamily="18" charset="0"/>
                <a:sym typeface="Times New Roman"/>
              </a:rPr>
              <a:t>individuals recognize and fight oppression by being </a:t>
            </a:r>
            <a:r>
              <a:rPr lang="en-US" sz="2400" i="1" dirty="0">
                <a:latin typeface="Times New Roman" panose="02020603050405020304" pitchFamily="18" charset="0"/>
                <a:ea typeface="Times New Roman"/>
                <a:cs typeface="Times New Roman" panose="02020603050405020304" pitchFamily="18" charset="0"/>
                <a:sym typeface="Times New Roman"/>
              </a:rPr>
              <a:t>power aware</a:t>
            </a:r>
            <a:r>
              <a:rPr lang="en-US" sz="2400" dirty="0">
                <a:latin typeface="Times New Roman" panose="02020603050405020304" pitchFamily="18" charset="0"/>
                <a:ea typeface="Times New Roman"/>
                <a:cs typeface="Times New Roman" panose="02020603050405020304" pitchFamily="18" charset="0"/>
                <a:sym typeface="Times New Roman"/>
              </a:rPr>
              <a:t>, </a:t>
            </a:r>
            <a:r>
              <a:rPr lang="en-US" sz="2400" i="1" dirty="0">
                <a:latin typeface="Times New Roman" panose="02020603050405020304" pitchFamily="18" charset="0"/>
                <a:ea typeface="Times New Roman"/>
                <a:cs typeface="Times New Roman" panose="02020603050405020304" pitchFamily="18" charset="0"/>
                <a:sym typeface="Times New Roman"/>
              </a:rPr>
              <a:t>critically literate, permanently de-socialized</a:t>
            </a:r>
            <a:r>
              <a:rPr lang="en-US" sz="2400" dirty="0">
                <a:latin typeface="Times New Roman" panose="02020603050405020304" pitchFamily="18" charset="0"/>
                <a:ea typeface="Times New Roman"/>
                <a:cs typeface="Times New Roman" panose="02020603050405020304" pitchFamily="18" charset="0"/>
                <a:sym typeface="Times New Roman"/>
              </a:rPr>
              <a:t>, and </a:t>
            </a:r>
            <a:r>
              <a:rPr lang="en-US" sz="2400" i="1" dirty="0">
                <a:latin typeface="Times New Roman" panose="02020603050405020304" pitchFamily="18" charset="0"/>
                <a:ea typeface="Times New Roman"/>
                <a:cs typeface="Times New Roman" panose="02020603050405020304" pitchFamily="18" charset="0"/>
                <a:sym typeface="Times New Roman"/>
              </a:rPr>
              <a:t>self-educated and organized</a:t>
            </a:r>
            <a:r>
              <a:rPr lang="en-US" sz="2400" dirty="0">
                <a:latin typeface="Times New Roman" panose="02020603050405020304" pitchFamily="18" charset="0"/>
                <a:ea typeface="Times New Roman"/>
                <a:cs typeface="Times New Roman" panose="02020603050405020304" pitchFamily="18" charset="0"/>
                <a:sym typeface="Times New Roman"/>
              </a:rPr>
              <a:t>.</a:t>
            </a:r>
            <a:endParaRPr sz="2400" b="1" dirty="0">
              <a:latin typeface="Times New Roman" panose="02020603050405020304" pitchFamily="18" charset="0"/>
              <a:ea typeface="Times New Roman"/>
              <a:cs typeface="Times New Roman" panose="02020603050405020304" pitchFamily="18" charset="0"/>
              <a:sym typeface="Times New Roman"/>
            </a:endParaRPr>
          </a:p>
          <a:p>
            <a:pPr marL="182880" lvl="1" indent="-31750" algn="just">
              <a:spcBef>
                <a:spcPts val="560"/>
              </a:spcBef>
              <a:spcAft>
                <a:spcPts val="1600"/>
              </a:spcAft>
              <a:buSzPts val="2380"/>
              <a:buNone/>
            </a:pPr>
            <a:endParaRPr sz="2400" dirty="0">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Effect transition="in" filter="fade">
                                      <p:cBhvr>
                                        <p:cTn id="7" dur="500"/>
                                        <p:tgtEl>
                                          <p:spTgt spid="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xEl>
                                              <p:pRg st="1" end="1"/>
                                            </p:txEl>
                                          </p:spTgt>
                                        </p:tgtEl>
                                        <p:attrNameLst>
                                          <p:attrName>style.visibility</p:attrName>
                                        </p:attrNameLst>
                                      </p:cBhvr>
                                      <p:to>
                                        <p:strVal val="visible"/>
                                      </p:to>
                                    </p:set>
                                    <p:animEffect transition="in" filter="fade">
                                      <p:cBhvr>
                                        <p:cTn id="12" dur="500"/>
                                        <p:tgtEl>
                                          <p:spTgt spid="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94"/>
        <p:cNvGrpSpPr/>
        <p:nvPr/>
      </p:nvGrpSpPr>
      <p:grpSpPr>
        <a:xfrm>
          <a:off x="0" y="0"/>
          <a:ext cx="0" cy="0"/>
          <a:chOff x="0" y="0"/>
          <a:chExt cx="0" cy="0"/>
        </a:xfrm>
      </p:grpSpPr>
      <p:sp>
        <p:nvSpPr>
          <p:cNvPr id="295" name="Google Shape;295;p29"/>
          <p:cNvSpPr txBox="1">
            <a:spLocks noGrp="1"/>
          </p:cNvSpPr>
          <p:nvPr>
            <p:ph type="title"/>
          </p:nvPr>
        </p:nvSpPr>
        <p:spPr>
          <a:xfrm>
            <a:off x="2971800" y="2438400"/>
            <a:ext cx="6400800" cy="990600"/>
          </a:xfrm>
          <a:prstGeom prst="rect">
            <a:avLst/>
          </a:prstGeom>
          <a:noFill/>
          <a:ln>
            <a:noFill/>
          </a:ln>
        </p:spPr>
        <p:txBody>
          <a:bodyPr spcFirstLastPara="1" wrap="square" lIns="91425" tIns="45700" rIns="91425" bIns="45700" anchor="ctr" anchorCtr="0">
            <a:normAutofit/>
          </a:bodyPr>
          <a:lstStyle/>
          <a:p>
            <a:pPr>
              <a:buSzPts val="4000"/>
            </a:pPr>
            <a:r>
              <a:rPr lang="en-US"/>
              <a:t>Questions and Contributions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3489-5FC7-3C51-EA2A-3400EBA3DAFE}"/>
              </a:ext>
            </a:extLst>
          </p:cNvPr>
          <p:cNvSpPr>
            <a:spLocks noGrp="1"/>
          </p:cNvSpPr>
          <p:nvPr>
            <p:ph type="title"/>
          </p:nvPr>
        </p:nvSpPr>
        <p:spPr>
          <a:xfrm>
            <a:off x="838200" y="1"/>
            <a:ext cx="10515600" cy="681036"/>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a:t>2. Human Potential</a:t>
            </a:r>
            <a:endParaRPr lang="en-ZM" dirty="0"/>
          </a:p>
        </p:txBody>
      </p:sp>
      <p:sp>
        <p:nvSpPr>
          <p:cNvPr id="3" name="Content Placeholder 2">
            <a:extLst>
              <a:ext uri="{FF2B5EF4-FFF2-40B4-BE49-F238E27FC236}">
                <a16:creationId xmlns:a16="http://schemas.microsoft.com/office/drawing/2014/main" id="{66F8FEA4-60E3-591F-60BB-770A5E8FF9A5}"/>
              </a:ext>
            </a:extLst>
          </p:cNvPr>
          <p:cNvSpPr>
            <a:spLocks noGrp="1"/>
          </p:cNvSpPr>
          <p:nvPr>
            <p:ph idx="1"/>
          </p:nvPr>
        </p:nvSpPr>
        <p:spPr>
          <a:xfrm>
            <a:off x="145774" y="848139"/>
            <a:ext cx="11940208" cy="5910469"/>
          </a:xfrm>
        </p:spPr>
        <p:txBody>
          <a:bodyPr>
            <a:normAutofit/>
          </a:bodyPr>
          <a:lstStyle/>
          <a:p>
            <a:pPr algn="just"/>
            <a:r>
              <a:rPr lang="en-US" sz="3200" dirty="0">
                <a:latin typeface="Times New Roman" panose="02020603050405020304" pitchFamily="18" charset="0"/>
                <a:cs typeface="Times New Roman" panose="02020603050405020304" pitchFamily="18" charset="0"/>
              </a:rPr>
              <a:t>Human being is a separate identity, differ from other species. </a:t>
            </a:r>
          </a:p>
          <a:p>
            <a:pPr algn="just"/>
            <a:r>
              <a:rPr lang="en-US" sz="3200" dirty="0">
                <a:latin typeface="Times New Roman" panose="02020603050405020304" pitchFamily="18" charset="0"/>
                <a:cs typeface="Times New Roman" panose="02020603050405020304" pitchFamily="18" charset="0"/>
              </a:rPr>
              <a:t>Marx argued that human beings have two sets of powers: </a:t>
            </a:r>
          </a:p>
          <a:p>
            <a:pPr lvl="1" algn="just"/>
            <a:r>
              <a:rPr lang="en-US" sz="3200" b="1" dirty="0">
                <a:latin typeface="Times New Roman" panose="02020603050405020304" pitchFamily="18" charset="0"/>
                <a:cs typeface="Times New Roman" panose="02020603050405020304" pitchFamily="18" charset="0"/>
              </a:rPr>
              <a:t>natural powers </a:t>
            </a:r>
            <a:r>
              <a:rPr lang="en-US" sz="3200" dirty="0">
                <a:latin typeface="Times New Roman" panose="02020603050405020304" pitchFamily="18" charset="0"/>
                <a:cs typeface="Times New Roman" panose="02020603050405020304" pitchFamily="18" charset="0"/>
              </a:rPr>
              <a:t>and needs which are shared with other animals and </a:t>
            </a:r>
          </a:p>
          <a:p>
            <a:pPr lvl="1" algn="just"/>
            <a:r>
              <a:rPr lang="en-US" sz="3200" b="1" dirty="0">
                <a:latin typeface="Times New Roman" panose="02020603050405020304" pitchFamily="18" charset="0"/>
                <a:cs typeface="Times New Roman" panose="02020603050405020304" pitchFamily="18" charset="0"/>
              </a:rPr>
              <a:t>species powers </a:t>
            </a:r>
            <a:r>
              <a:rPr lang="en-US" sz="3200" dirty="0">
                <a:latin typeface="Times New Roman" panose="02020603050405020304" pitchFamily="18" charset="0"/>
                <a:cs typeface="Times New Roman" panose="02020603050405020304" pitchFamily="18" charset="0"/>
              </a:rPr>
              <a:t>that are uniquely human. </a:t>
            </a:r>
          </a:p>
          <a:p>
            <a:pPr algn="just"/>
            <a:r>
              <a:rPr lang="en-US" sz="3200" dirty="0">
                <a:latin typeface="Times New Roman" panose="02020603050405020304" pitchFamily="18" charset="0"/>
                <a:cs typeface="Times New Roman" panose="02020603050405020304" pitchFamily="18" charset="0"/>
              </a:rPr>
              <a:t>Marx was not interested in the natural powers which are common to all animals but in species powers</a:t>
            </a:r>
          </a:p>
          <a:p>
            <a:pPr algn="just"/>
            <a:r>
              <a:rPr lang="en-US" sz="3200" dirty="0">
                <a:latin typeface="Times New Roman" panose="02020603050405020304" pitchFamily="18" charset="0"/>
                <a:cs typeface="Times New Roman" panose="02020603050405020304" pitchFamily="18" charset="0"/>
              </a:rPr>
              <a:t>According to Marx, people are distinguished from other animals by their consciousness. </a:t>
            </a:r>
          </a:p>
          <a:p>
            <a:pPr algn="just"/>
            <a:r>
              <a:rPr lang="en-US" sz="3200" dirty="0">
                <a:latin typeface="Times New Roman" panose="02020603050405020304" pitchFamily="18" charset="0"/>
                <a:cs typeface="Times New Roman" panose="02020603050405020304" pitchFamily="18" charset="0"/>
              </a:rPr>
              <a:t>The following mental capacities set apart human from other animals:</a:t>
            </a: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900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B2E132-B192-C02D-CF8D-F0D29AFF1156}"/>
              </a:ext>
            </a:extLst>
          </p:cNvPr>
          <p:cNvSpPr>
            <a:spLocks noGrp="1"/>
          </p:cNvSpPr>
          <p:nvPr>
            <p:ph type="ctrTitle"/>
          </p:nvPr>
        </p:nvSpPr>
        <p:spPr/>
        <p:txBody>
          <a:bodyPr/>
          <a:lstStyle/>
          <a:p>
            <a:r>
              <a:rPr lang="en-US" dirty="0"/>
              <a:t>Antonio Gramsci</a:t>
            </a:r>
            <a:endParaRPr lang="en-ZM" dirty="0"/>
          </a:p>
        </p:txBody>
      </p:sp>
    </p:spTree>
    <p:extLst>
      <p:ext uri="{BB962C8B-B14F-4D97-AF65-F5344CB8AC3E}">
        <p14:creationId xmlns:p14="http://schemas.microsoft.com/office/powerpoint/2010/main" val="691969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8A28-A2AF-1EE9-871B-ED2A7E63199D}"/>
              </a:ext>
            </a:extLst>
          </p:cNvPr>
          <p:cNvSpPr>
            <a:spLocks noGrp="1"/>
          </p:cNvSpPr>
          <p:nvPr>
            <p:ph type="title"/>
          </p:nvPr>
        </p:nvSpPr>
        <p:spPr>
          <a:xfrm>
            <a:off x="609600" y="74646"/>
            <a:ext cx="10972800" cy="643812"/>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INTRODUCTION</a:t>
            </a:r>
            <a:endParaRPr lang="en-ZM" dirty="0"/>
          </a:p>
        </p:txBody>
      </p:sp>
      <p:sp>
        <p:nvSpPr>
          <p:cNvPr id="3" name="Text Placeholder 2">
            <a:extLst>
              <a:ext uri="{FF2B5EF4-FFF2-40B4-BE49-F238E27FC236}">
                <a16:creationId xmlns:a16="http://schemas.microsoft.com/office/drawing/2014/main" id="{ABB0E8C8-D377-6737-5466-948F33B7DB4B}"/>
              </a:ext>
            </a:extLst>
          </p:cNvPr>
          <p:cNvSpPr>
            <a:spLocks noGrp="1"/>
          </p:cNvSpPr>
          <p:nvPr>
            <p:ph type="body" idx="1"/>
          </p:nvPr>
        </p:nvSpPr>
        <p:spPr>
          <a:xfrm>
            <a:off x="111968" y="877078"/>
            <a:ext cx="11877870" cy="5906276"/>
          </a:xfrm>
        </p:spPr>
        <p:txBody>
          <a:bodyPr/>
          <a:lstStyle/>
          <a:p>
            <a:pPr algn="just"/>
            <a:r>
              <a:rPr lang="en-US" sz="2400" dirty="0">
                <a:latin typeface="Times New Roman" panose="02020603050405020304" pitchFamily="18" charset="0"/>
                <a:cs typeface="Times New Roman" panose="02020603050405020304" pitchFamily="18" charset="0"/>
              </a:rPr>
              <a:t>Antonio Gramsci (1891 – 1937) was a leading Italian Marxist, an intellectual, a journalist and a major theorist who spent his last eleven years in Mussolini’s prisons.</a:t>
            </a:r>
          </a:p>
          <a:p>
            <a:pPr algn="just"/>
            <a:r>
              <a:rPr lang="en-US" sz="2400" dirty="0">
                <a:latin typeface="Times New Roman" panose="02020603050405020304" pitchFamily="18" charset="0"/>
                <a:cs typeface="Times New Roman" panose="02020603050405020304" pitchFamily="18" charset="0"/>
              </a:rPr>
              <a:t>During this time, he completed 32 notebooks containing almost 3,000 pages. </a:t>
            </a:r>
          </a:p>
          <a:p>
            <a:pPr algn="just"/>
            <a:r>
              <a:rPr lang="en-US" sz="2400" dirty="0">
                <a:latin typeface="Times New Roman" panose="02020603050405020304" pitchFamily="18" charset="0"/>
                <a:cs typeface="Times New Roman" panose="02020603050405020304" pitchFamily="18" charset="0"/>
              </a:rPr>
              <a:t>These notebooks were smuggled out from his prison and published in Italian after the war but did not find an English-language publisher until the 1970s. </a:t>
            </a:r>
          </a:p>
          <a:p>
            <a:pPr algn="just"/>
            <a:r>
              <a:rPr lang="en-US" sz="2400" dirty="0">
                <a:latin typeface="Times New Roman" panose="02020603050405020304" pitchFamily="18" charset="0"/>
                <a:cs typeface="Times New Roman" panose="02020603050405020304" pitchFamily="18" charset="0"/>
              </a:rPr>
              <a:t>The central and guiding theme of the Notebooks was the development of a new Marxist theory applicable to the conditions of advanced capitalism.</a:t>
            </a:r>
          </a:p>
          <a:p>
            <a:pPr algn="just"/>
            <a:r>
              <a:rPr lang="en-US" sz="2400" dirty="0">
                <a:latin typeface="Times New Roman" panose="02020603050405020304" pitchFamily="18" charset="0"/>
                <a:cs typeface="Times New Roman" panose="02020603050405020304" pitchFamily="18" charset="0"/>
              </a:rPr>
              <a:t>Prison Notes carry much of his legacy</a:t>
            </a:r>
          </a:p>
          <a:p>
            <a:pPr algn="just"/>
            <a:r>
              <a:rPr lang="en-US" sz="2400" dirty="0">
                <a:latin typeface="Times New Roman" panose="02020603050405020304" pitchFamily="18" charset="0"/>
                <a:cs typeface="Times New Roman" panose="02020603050405020304" pitchFamily="18" charset="0"/>
              </a:rPr>
              <a:t>What Gramsci was to develop, however, was not just an ability to </a:t>
            </a:r>
            <a:r>
              <a:rPr lang="en-US" sz="2400" dirty="0" err="1">
                <a:latin typeface="Times New Roman" panose="02020603050405020304" pitchFamily="18" charset="0"/>
                <a:cs typeface="Times New Roman" panose="02020603050405020304" pitchFamily="18" charset="0"/>
              </a:rPr>
              <a:t>propagandise</a:t>
            </a:r>
            <a:r>
              <a:rPr lang="en-US" sz="2400" dirty="0">
                <a:latin typeface="Times New Roman" panose="02020603050405020304" pitchFamily="18" charset="0"/>
                <a:cs typeface="Times New Roman" panose="02020603050405020304" pitchFamily="18" charset="0"/>
              </a:rPr>
              <a:t> or to </a:t>
            </a:r>
            <a:r>
              <a:rPr lang="en-US" sz="2400" dirty="0" err="1">
                <a:latin typeface="Times New Roman" panose="02020603050405020304" pitchFamily="18" charset="0"/>
                <a:cs typeface="Times New Roman" panose="02020603050405020304" pitchFamily="18" charset="0"/>
              </a:rPr>
              <a:t>organise</a:t>
            </a:r>
            <a:r>
              <a:rPr lang="en-US" sz="2400" dirty="0">
                <a:latin typeface="Times New Roman" panose="02020603050405020304" pitchFamily="18" charset="0"/>
                <a:cs typeface="Times New Roman" panose="02020603050405020304" pitchFamily="18" charset="0"/>
              </a:rPr>
              <a:t> political activity. </a:t>
            </a:r>
          </a:p>
          <a:p>
            <a:pPr algn="just"/>
            <a:r>
              <a:rPr lang="en-US" sz="2400" dirty="0">
                <a:latin typeface="Times New Roman" panose="02020603050405020304" pitchFamily="18" charset="0"/>
                <a:cs typeface="Times New Roman" panose="02020603050405020304" pitchFamily="18" charset="0"/>
              </a:rPr>
              <a:t>He became the first Marxist theorist to work with the problems of revolutionary change in 20th-century Western European society and the first to identify the importance of the struggle against bourgeois values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an ideological-cultural struggle.</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021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9D34F6-10DA-B1B5-3E0F-08BE2BD54771}"/>
              </a:ext>
            </a:extLst>
          </p:cNvPr>
          <p:cNvSpPr>
            <a:spLocks noGrp="1"/>
          </p:cNvSpPr>
          <p:nvPr>
            <p:ph type="body" idx="1"/>
          </p:nvPr>
        </p:nvSpPr>
        <p:spPr>
          <a:xfrm>
            <a:off x="0" y="951721"/>
            <a:ext cx="12036491" cy="5831633"/>
          </a:xfrm>
        </p:spPr>
        <p:txBody>
          <a:bodyPr/>
          <a:lstStyle/>
          <a:p>
            <a:pPr marL="131445" indent="0" algn="just">
              <a:buNone/>
            </a:pPr>
            <a:r>
              <a:rPr lang="en-US" sz="2400" b="1" dirty="0">
                <a:latin typeface="Times New Roman" panose="02020603050405020304" pitchFamily="18" charset="0"/>
                <a:cs typeface="Times New Roman" panose="02020603050405020304" pitchFamily="18" charset="0"/>
              </a:rPr>
              <a:t>1. HEGEMONY- </a:t>
            </a:r>
            <a:r>
              <a:rPr lang="en-US" sz="2400" dirty="0">
                <a:latin typeface="Times New Roman" panose="02020603050405020304" pitchFamily="18" charset="0"/>
                <a:cs typeface="Times New Roman" panose="02020603050405020304" pitchFamily="18" charset="0"/>
              </a:rPr>
              <a:t>Leadership or dominance, especially by one state or social group over others.</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Antonio Gramsci shares with Marx and the Marxists as a whole the belief that the struggle between the ruling class and the subordinate working class is what enables society to move forward.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However, when it comes to the way the ruling class dominates and rules, Gramsci distances himself a lot from Marxism.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In Other words, whereas the Marxists focus on the coercive practices of the ruling class and its tendency to exploit the proletariat by means of force,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Gramsci emphasizes the role of ideology.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In his opinion, before the ruling class resorts to direct force and coercion, it seeks to make its rule acceptable by all classes. </a:t>
            </a: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This is what Gramsci calls “hegemony</a:t>
            </a:r>
          </a:p>
          <a:p>
            <a:pPr algn="just"/>
            <a:endParaRPr lang="en-US" sz="2400" dirty="0">
              <a:latin typeface="Times New Roman" panose="02020603050405020304" pitchFamily="18" charset="0"/>
              <a:cs typeface="Times New Roman" panose="02020603050405020304" pitchFamily="18" charset="0"/>
            </a:endParaRPr>
          </a:p>
          <a:p>
            <a:pPr algn="just"/>
            <a:endParaRPr lang="en-ZM"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B58907A-DEEA-CE80-2A22-EC61CB14FDB2}"/>
              </a:ext>
            </a:extLst>
          </p:cNvPr>
          <p:cNvSpPr txBox="1"/>
          <p:nvPr/>
        </p:nvSpPr>
        <p:spPr>
          <a:xfrm>
            <a:off x="1604866" y="317241"/>
            <a:ext cx="789369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0" lang="en-US" sz="2800" b="0" i="0" u="none" strike="noStrike" kern="0" cap="none" spc="0" normalizeH="0" baseline="0" noProof="0" dirty="0">
                <a:ln>
                  <a:noFill/>
                </a:ln>
                <a:solidFill>
                  <a:srgbClr val="233A44"/>
                </a:solidFill>
                <a:effectLst/>
                <a:uLnTx/>
                <a:uFillTx/>
                <a:latin typeface="Times New Roman" panose="02020603050405020304" pitchFamily="18" charset="0"/>
                <a:cs typeface="Times New Roman" panose="02020603050405020304" pitchFamily="18" charset="0"/>
                <a:sym typeface="Calibri"/>
              </a:rPr>
              <a:t>GRAMSCI’S MAIN IDEAS</a:t>
            </a:r>
            <a:endParaRPr lang="en-ZM" dirty="0"/>
          </a:p>
        </p:txBody>
      </p:sp>
    </p:spTree>
    <p:extLst>
      <p:ext uri="{BB962C8B-B14F-4D97-AF65-F5344CB8AC3E}">
        <p14:creationId xmlns:p14="http://schemas.microsoft.com/office/powerpoint/2010/main" val="2183658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51064C-5115-906C-CFFA-E578D4305049}"/>
              </a:ext>
            </a:extLst>
          </p:cNvPr>
          <p:cNvSpPr>
            <a:spLocks noGrp="1"/>
          </p:cNvSpPr>
          <p:nvPr>
            <p:ph type="body" idx="1"/>
          </p:nvPr>
        </p:nvSpPr>
        <p:spPr>
          <a:xfrm>
            <a:off x="158621" y="139959"/>
            <a:ext cx="11849878" cy="6643396"/>
          </a:xfrm>
        </p:spPr>
        <p:txBody>
          <a:bodyPr/>
          <a:lstStyle/>
          <a:p>
            <a:pPr algn="just"/>
            <a:r>
              <a:rPr lang="en-US" sz="2400" dirty="0">
                <a:latin typeface="Times New Roman" panose="02020603050405020304" pitchFamily="18" charset="0"/>
                <a:cs typeface="Times New Roman" panose="02020603050405020304" pitchFamily="18" charset="0"/>
              </a:rPr>
              <a:t>Marx’s basic division of society into a base represented by the economic structure and a superstructure represented by the institutions and beliefs prevalent in society was accepted by most Marxists familiar with the concepts. </a:t>
            </a:r>
          </a:p>
          <a:p>
            <a:pPr algn="just"/>
            <a:r>
              <a:rPr lang="en-US" sz="2400" dirty="0">
                <a:latin typeface="Times New Roman" panose="02020603050405020304" pitchFamily="18" charset="0"/>
                <a:cs typeface="Times New Roman" panose="02020603050405020304" pitchFamily="18" charset="0"/>
              </a:rPr>
              <a:t>Gramsci took this a step further when he divided the superstructure into those institutions that were overtly coercive and those that were not. </a:t>
            </a:r>
          </a:p>
          <a:p>
            <a:pPr algn="just"/>
            <a:r>
              <a:rPr lang="en-US" sz="2400" dirty="0">
                <a:latin typeface="Times New Roman" panose="02020603050405020304" pitchFamily="18" charset="0"/>
                <a:cs typeface="Times New Roman" panose="02020603050405020304" pitchFamily="18" charset="0"/>
              </a:rPr>
              <a:t>The coercive ones, which were basically the public institutions such as the government, police, armed forces and the legal system he regarded as the state or political society </a:t>
            </a:r>
          </a:p>
          <a:p>
            <a:pPr algn="just"/>
            <a:r>
              <a:rPr lang="en-US" sz="2400" dirty="0">
                <a:latin typeface="Times New Roman" panose="02020603050405020304" pitchFamily="18" charset="0"/>
                <a:cs typeface="Times New Roman" panose="02020603050405020304" pitchFamily="18" charset="0"/>
              </a:rPr>
              <a:t>and the non-coercive ones were the others such as the churches, the schools, trade unions, political parties, cultural associations, clubs, the family etc. which he regarded as civil society. </a:t>
            </a:r>
          </a:p>
          <a:p>
            <a:pPr algn="just"/>
            <a:r>
              <a:rPr lang="en-US" sz="2400" dirty="0">
                <a:latin typeface="Times New Roman" panose="02020603050405020304" pitchFamily="18" charset="0"/>
                <a:cs typeface="Times New Roman" panose="02020603050405020304" pitchFamily="18" charset="0"/>
              </a:rPr>
              <a:t>To some extent, schools could fit into both categories. Parts of school life are quite clearly coercive (compulsory education, the national curriculum, national standards and qualifications) whilst others are not (the hidden curriculum).</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730253"/>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51064C-5115-906C-CFFA-E578D4305049}"/>
              </a:ext>
            </a:extLst>
          </p:cNvPr>
          <p:cNvSpPr>
            <a:spLocks noGrp="1"/>
          </p:cNvSpPr>
          <p:nvPr>
            <p:ph type="body" idx="1"/>
          </p:nvPr>
        </p:nvSpPr>
        <p:spPr>
          <a:xfrm>
            <a:off x="195943" y="139959"/>
            <a:ext cx="11812555" cy="6494106"/>
          </a:xfrm>
        </p:spPr>
        <p:txBody>
          <a:bodyPr/>
          <a:lstStyle/>
          <a:p>
            <a:pPr algn="just"/>
            <a:r>
              <a:rPr lang="en-US" sz="2400" dirty="0">
                <a:latin typeface="Times New Roman" panose="02020603050405020304" pitchFamily="18" charset="0"/>
                <a:cs typeface="Times New Roman" panose="02020603050405020304" pitchFamily="18" charset="0"/>
              </a:rPr>
              <a:t>So for Gramsci, society was made up of the relations of production (capital v </a:t>
            </a:r>
            <a:r>
              <a:rPr lang="en-US" sz="2400" dirty="0" err="1">
                <a:latin typeface="Times New Roman" panose="02020603050405020304" pitchFamily="18" charset="0"/>
                <a:cs typeface="Times New Roman" panose="02020603050405020304" pitchFamily="18" charset="0"/>
              </a:rPr>
              <a:t>labour</a:t>
            </a:r>
            <a:r>
              <a:rPr lang="en-US" sz="2400" dirty="0">
                <a:latin typeface="Times New Roman" panose="02020603050405020304" pitchFamily="18" charset="0"/>
                <a:cs typeface="Times New Roman" panose="02020603050405020304" pitchFamily="18" charset="0"/>
              </a:rPr>
              <a:t>); the state or political society (coercive institutions) and civil society (all other non-coercive institutions).</a:t>
            </a:r>
          </a:p>
          <a:p>
            <a:pPr algn="just"/>
            <a:r>
              <a:rPr lang="en-US" sz="2400" dirty="0">
                <a:latin typeface="Times New Roman" panose="02020603050405020304" pitchFamily="18" charset="0"/>
                <a:cs typeface="Times New Roman" panose="02020603050405020304" pitchFamily="18" charset="0"/>
              </a:rPr>
              <a:t>Gramsci rejects the Marxist claim that the power of the ruling class is limited to the economic base. </a:t>
            </a:r>
          </a:p>
          <a:p>
            <a:pPr algn="just"/>
            <a:r>
              <a:rPr lang="en-US" sz="2400" dirty="0">
                <a:latin typeface="Times New Roman" panose="02020603050405020304" pitchFamily="18" charset="0"/>
                <a:cs typeface="Times New Roman" panose="02020603050405020304" pitchFamily="18" charset="0"/>
              </a:rPr>
              <a:t>For him, a social class becomes hegemonic not only by controlling the means of production and coercing other classes but rather by establishing their consent. </a:t>
            </a:r>
          </a:p>
          <a:p>
            <a:pPr algn="just"/>
            <a:r>
              <a:rPr lang="en-US" sz="2400" dirty="0">
                <a:latin typeface="Times New Roman" panose="02020603050405020304" pitchFamily="18" charset="0"/>
                <a:cs typeface="Times New Roman" panose="02020603050405020304" pitchFamily="18" charset="0"/>
              </a:rPr>
              <a:t>In fact, consent is so important to Gramsci’s theory of hegemony</a:t>
            </a:r>
          </a:p>
          <a:p>
            <a:pPr algn="just"/>
            <a:r>
              <a:rPr lang="en-US" sz="2400" dirty="0">
                <a:latin typeface="Times New Roman" panose="02020603050405020304" pitchFamily="18" charset="0"/>
                <a:cs typeface="Times New Roman" panose="02020603050405020304" pitchFamily="18" charset="0"/>
              </a:rPr>
              <a:t>The main point to get hold of here is that the consent of the people is what makes the rule of the dominant class secure. </a:t>
            </a:r>
          </a:p>
          <a:p>
            <a:pPr algn="just"/>
            <a:r>
              <a:rPr lang="en-US" sz="2400" dirty="0">
                <a:latin typeface="Times New Roman" panose="02020603050405020304" pitchFamily="18" charset="0"/>
                <a:cs typeface="Times New Roman" panose="02020603050405020304" pitchFamily="18" charset="0"/>
              </a:rPr>
              <a:t>This is why the latter relies more on manipulative and ideological means than direct force and oppressive power. </a:t>
            </a:r>
          </a:p>
          <a:p>
            <a:pPr algn="just"/>
            <a:r>
              <a:rPr lang="en-US" sz="2400" dirty="0">
                <a:latin typeface="Times New Roman" panose="02020603050405020304" pitchFamily="18" charset="0"/>
                <a:cs typeface="Times New Roman" panose="02020603050405020304" pitchFamily="18" charset="0"/>
              </a:rPr>
              <a:t>Put differently, when the subaltern people believe that it is in their interests to accept the leadership of the ruling class, they do so willingly</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546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4B82-A782-E305-594D-7029D6090AEE}"/>
              </a:ext>
            </a:extLst>
          </p:cNvPr>
          <p:cNvSpPr>
            <a:spLocks noGrp="1"/>
          </p:cNvSpPr>
          <p:nvPr>
            <p:ph type="title"/>
          </p:nvPr>
        </p:nvSpPr>
        <p:spPr>
          <a:xfrm>
            <a:off x="102636" y="82421"/>
            <a:ext cx="11821885" cy="402771"/>
          </a:xfrm>
        </p:spPr>
        <p:txBody>
          <a:bodyPr/>
          <a:lstStyle/>
          <a:p>
            <a:r>
              <a:rPr lang="en-US" b="1" dirty="0">
                <a:solidFill>
                  <a:schemeClr val="bg2">
                    <a:lumMod val="75000"/>
                  </a:schemeClr>
                </a:solidFill>
              </a:rPr>
              <a:t>2. Counter-Hegemony- The Role of Intellectuals</a:t>
            </a:r>
            <a:endParaRPr lang="en-ZM" b="1" dirty="0">
              <a:solidFill>
                <a:schemeClr val="bg2">
                  <a:lumMod val="75000"/>
                </a:schemeClr>
              </a:solidFill>
            </a:endParaRPr>
          </a:p>
        </p:txBody>
      </p:sp>
      <p:sp>
        <p:nvSpPr>
          <p:cNvPr id="3" name="Text Placeholder 2">
            <a:extLst>
              <a:ext uri="{FF2B5EF4-FFF2-40B4-BE49-F238E27FC236}">
                <a16:creationId xmlns:a16="http://schemas.microsoft.com/office/drawing/2014/main" id="{604B497B-EB7D-A13B-D471-598303BCD683}"/>
              </a:ext>
            </a:extLst>
          </p:cNvPr>
          <p:cNvSpPr>
            <a:spLocks noGrp="1"/>
          </p:cNvSpPr>
          <p:nvPr>
            <p:ph type="body" idx="1"/>
          </p:nvPr>
        </p:nvSpPr>
        <p:spPr>
          <a:xfrm>
            <a:off x="111967" y="587829"/>
            <a:ext cx="11961846" cy="6187749"/>
          </a:xfrm>
        </p:spPr>
        <p:txBody>
          <a:bodyPr/>
          <a:lstStyle/>
          <a:p>
            <a:pPr algn="just"/>
            <a:r>
              <a:rPr lang="en-ZM"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rPr>
              <a:t>Now, if Gramsci was correct that the ruling class maintained its domination by the consent of the mass of the people, what were the consequences for Marxists who wished to see the overthrow of that same ruling class? </a:t>
            </a:r>
            <a:endParaRPr lang="en-US"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endParaRPr>
          </a:p>
          <a:p>
            <a:pPr algn="just"/>
            <a:r>
              <a:rPr lang="en-ZM"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rPr>
              <a:t>If the hegemony of the ruling capitalist class resulted from an ideological bond between the rulers and the ruled, what strategy needed to be employed? </a:t>
            </a:r>
            <a:endParaRPr lang="en-US"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endParaRPr>
          </a:p>
          <a:p>
            <a:pPr algn="just"/>
            <a:r>
              <a:rPr lang="en-ZM"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rPr>
              <a:t>The answer to those questions was that those who wished to break that ideological bond had to build up a ‘</a:t>
            </a:r>
            <a:r>
              <a:rPr lang="en-ZM" sz="1800" b="1"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rPr>
              <a:t>counter-hegemony’</a:t>
            </a:r>
            <a:r>
              <a:rPr lang="en-ZM"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rPr>
              <a:t> to that of the ruling class</a:t>
            </a:r>
            <a:r>
              <a:rPr lang="en-US" dirty="0">
                <a:ea typeface="Times New Roman" panose="02020603050405020304" pitchFamily="18" charset="0"/>
              </a:rPr>
              <a:t>.</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They had to see structural change and ideological change as part of the same struggle. </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The </a:t>
            </a:r>
            <a:r>
              <a:rPr lang="en-US" sz="1800" dirty="0" err="1">
                <a:solidFill>
                  <a:srgbClr val="111111"/>
                </a:solidFill>
                <a:latin typeface="Georgia" panose="02040502050405020303" pitchFamily="18" charset="0"/>
                <a:ea typeface="Times New Roman" panose="02020603050405020304" pitchFamily="18" charset="0"/>
                <a:cs typeface="Times New Roman" panose="02020603050405020304" pitchFamily="18" charset="0"/>
              </a:rPr>
              <a:t>labour</a:t>
            </a:r>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 process was at the core of the class struggle but it was the ideological struggle that had to be addressed if the mass of the people were to come to a consciousness that allowed them to question their political and economic masters right to rule. </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It was a popular consensus in civil society that had to be challenged and in this, we can see a role for informal education. </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Overcoming popular consensus, however, is not easy. </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Ideological hegemony meant that the majority of the population accepted what was happening in society as ‘common sense’ or as ‘the only way of running society’</a:t>
            </a:r>
          </a:p>
          <a:p>
            <a:pPr algn="just"/>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This brings me to my second theme. Gramsci saw the role of the </a:t>
            </a:r>
            <a:r>
              <a:rPr lang="en-US" sz="1800" b="1"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intellectual</a:t>
            </a:r>
            <a:r>
              <a:rPr lang="en-US" sz="1800" dirty="0">
                <a:solidFill>
                  <a:srgbClr val="111111"/>
                </a:solidFill>
                <a:latin typeface="Georgia" panose="02040502050405020303" pitchFamily="18" charset="0"/>
                <a:ea typeface="Times New Roman" panose="02020603050405020304" pitchFamily="18" charset="0"/>
                <a:cs typeface="Times New Roman" panose="02020603050405020304" pitchFamily="18" charset="0"/>
              </a:rPr>
              <a:t> as a crucial one in the context of creating a counter-hegemony</a:t>
            </a:r>
            <a:endParaRPr lang="en-US" sz="1800" dirty="0">
              <a:solidFill>
                <a:srgbClr val="111111"/>
              </a:solidFill>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189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121297" y="121297"/>
            <a:ext cx="11896531" cy="6634065"/>
          </a:xfrm>
        </p:spPr>
        <p:txBody>
          <a:bodyPr/>
          <a:lstStyle/>
          <a:p>
            <a:r>
              <a:rPr lang="en-US" sz="2000" dirty="0">
                <a:latin typeface="Times New Roman" panose="02020603050405020304" pitchFamily="18" charset="0"/>
                <a:cs typeface="Times New Roman" panose="02020603050405020304" pitchFamily="18" charset="0"/>
              </a:rPr>
              <a:t>He was clear that the transformation from capitalism to socialism required mass participation. </a:t>
            </a:r>
          </a:p>
          <a:p>
            <a:r>
              <a:rPr lang="en-US" sz="2000" dirty="0">
                <a:latin typeface="Times New Roman" panose="02020603050405020304" pitchFamily="18" charset="0"/>
                <a:cs typeface="Times New Roman" panose="02020603050405020304" pitchFamily="18" charset="0"/>
              </a:rPr>
              <a:t>There was no question that socialism could be brought about by an elite group of dedicated revolutionaries acting for the working class. </a:t>
            </a:r>
          </a:p>
          <a:p>
            <a:r>
              <a:rPr lang="en-US" sz="2000" dirty="0">
                <a:latin typeface="Times New Roman" panose="02020603050405020304" pitchFamily="18" charset="0"/>
                <a:cs typeface="Times New Roman" panose="02020603050405020304" pitchFamily="18" charset="0"/>
              </a:rPr>
              <a:t>It had to be the work of the majority of the population conscious of what they were doing and not an </a:t>
            </a:r>
            <a:r>
              <a:rPr lang="en-US" sz="2000" dirty="0" err="1">
                <a:latin typeface="Times New Roman" panose="02020603050405020304" pitchFamily="18" charset="0"/>
                <a:cs typeface="Times New Roman" panose="02020603050405020304" pitchFamily="18" charset="0"/>
              </a:rPr>
              <a:t>organised</a:t>
            </a:r>
            <a:r>
              <a:rPr lang="en-US" sz="2000" dirty="0">
                <a:latin typeface="Times New Roman" panose="02020603050405020304" pitchFamily="18" charset="0"/>
                <a:cs typeface="Times New Roman" panose="02020603050405020304" pitchFamily="18" charset="0"/>
              </a:rPr>
              <a:t> party leadership</a:t>
            </a:r>
          </a:p>
          <a:p>
            <a:r>
              <a:rPr lang="en-US" sz="2000" dirty="0">
                <a:latin typeface="Times New Roman" panose="02020603050405020304" pitchFamily="18" charset="0"/>
                <a:cs typeface="Times New Roman" panose="02020603050405020304" pitchFamily="18" charset="0"/>
              </a:rPr>
              <a:t>For Gramsci, mass consciousness was essential and the role of the intellectual was crucial.</a:t>
            </a:r>
          </a:p>
          <a:p>
            <a:r>
              <a:rPr lang="en-US" sz="2000" dirty="0">
                <a:latin typeface="Times New Roman" panose="02020603050405020304" pitchFamily="18" charset="0"/>
                <a:cs typeface="Times New Roman" panose="02020603050405020304" pitchFamily="18" charset="0"/>
              </a:rPr>
              <a:t>It is important at this juncture to note that when Gramsci wrote about intellectuals, he was not referring solely to the </a:t>
            </a:r>
            <a:r>
              <a:rPr lang="en-US" sz="2000" dirty="0" err="1">
                <a:latin typeface="Times New Roman" panose="02020603050405020304" pitchFamily="18" charset="0"/>
                <a:cs typeface="Times New Roman" panose="02020603050405020304" pitchFamily="18" charset="0"/>
              </a:rPr>
              <a:t>boffins</a:t>
            </a:r>
            <a:r>
              <a:rPr lang="en-US" sz="2000" dirty="0">
                <a:latin typeface="Times New Roman" panose="02020603050405020304" pitchFamily="18" charset="0"/>
                <a:cs typeface="Times New Roman" panose="02020603050405020304" pitchFamily="18" charset="0"/>
              </a:rPr>
              <a:t> and academics that sat in ivory towers or wrote erudite pieces for academic journals only read by others of the same ilk. </a:t>
            </a:r>
          </a:p>
          <a:p>
            <a:r>
              <a:rPr lang="en-US" sz="2000" dirty="0">
                <a:latin typeface="Times New Roman" panose="02020603050405020304" pitchFamily="18" charset="0"/>
                <a:cs typeface="Times New Roman" panose="02020603050405020304" pitchFamily="18" charset="0"/>
              </a:rPr>
              <a:t>His definition went much further and he spread his net much wider</a:t>
            </a:r>
          </a:p>
          <a:p>
            <a:r>
              <a:rPr lang="en-US" sz="2000" dirty="0">
                <a:latin typeface="Times New Roman" panose="02020603050405020304" pitchFamily="18" charset="0"/>
                <a:cs typeface="Times New Roman" panose="02020603050405020304" pitchFamily="18" charset="0"/>
              </a:rPr>
              <a:t>Gramsci’s notebooks are quite clear on the matter. </a:t>
            </a:r>
          </a:p>
          <a:p>
            <a:r>
              <a:rPr lang="en-US" sz="2000" dirty="0">
                <a:latin typeface="Times New Roman" panose="02020603050405020304" pitchFamily="18" charset="0"/>
                <a:cs typeface="Times New Roman" panose="02020603050405020304" pitchFamily="18" charset="0"/>
              </a:rPr>
              <a:t>He writes that “all men are intellectuals” [and presumably women] “but not all men have in society the function of intellectuals”. </a:t>
            </a:r>
          </a:p>
          <a:p>
            <a:r>
              <a:rPr lang="en-US" sz="2000" dirty="0">
                <a:latin typeface="Times New Roman" panose="02020603050405020304" pitchFamily="18" charset="0"/>
                <a:cs typeface="Times New Roman" panose="02020603050405020304" pitchFamily="18" charset="0"/>
              </a:rPr>
              <a:t>What he meant by that was that everyone has an intellect and uses it but not all are intellectuals by social function. </a:t>
            </a:r>
          </a:p>
          <a:p>
            <a:r>
              <a:rPr lang="en-US" sz="2000" dirty="0">
                <a:latin typeface="Times New Roman" panose="02020603050405020304" pitchFamily="18" charset="0"/>
                <a:cs typeface="Times New Roman" panose="02020603050405020304" pitchFamily="18" charset="0"/>
              </a:rPr>
              <a:t>He explains this by stating that “everyone at some time fries a couple of eggs or sews up a tear in a jacket, we do not necessarily say that everyone is a cook or a tailor”. </a:t>
            </a:r>
          </a:p>
        </p:txBody>
      </p:sp>
    </p:spTree>
    <p:custDataLst>
      <p:tags r:id="rId1"/>
    </p:custDataLst>
    <p:extLst>
      <p:ext uri="{BB962C8B-B14F-4D97-AF65-F5344CB8AC3E}">
        <p14:creationId xmlns:p14="http://schemas.microsoft.com/office/powerpoint/2010/main" val="1040368423"/>
      </p:ext>
    </p:extLst>
  </p:cSld>
  <p:clrMapOvr>
    <a:masterClrMapping/>
  </p:clrMapOvr>
  <mc:AlternateContent xmlns:mc="http://schemas.openxmlformats.org/markup-compatibility/2006">
    <mc:Choice xmlns:p14="http://schemas.microsoft.com/office/powerpoint/2010/main" Requires="p14">
      <p:transition spd="slow" p14:dur="2000" advTm="95945"/>
    </mc:Choice>
    <mc:Fallback>
      <p:transition spd="slow" advTm="959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121297" y="121297"/>
            <a:ext cx="11896531" cy="6634065"/>
          </a:xfrm>
        </p:spPr>
        <p:txBody>
          <a:bodyPr/>
          <a:lstStyle/>
          <a:p>
            <a:r>
              <a:rPr lang="en-US" sz="2000" dirty="0">
                <a:latin typeface="Times New Roman" panose="02020603050405020304" pitchFamily="18" charset="0"/>
                <a:cs typeface="Times New Roman" panose="02020603050405020304" pitchFamily="18" charset="0"/>
              </a:rPr>
              <a:t>Each social group that comes into existence creates within itself one or more strata of intellectuals that gives it meaning, that helps to bind it together and helps it function. </a:t>
            </a:r>
          </a:p>
          <a:p>
            <a:r>
              <a:rPr lang="en-US" sz="2000" dirty="0">
                <a:latin typeface="Times New Roman" panose="02020603050405020304" pitchFamily="18" charset="0"/>
                <a:cs typeface="Times New Roman" panose="02020603050405020304" pitchFamily="18" charset="0"/>
              </a:rPr>
              <a:t>They can take the form of managers, civil servants, the clergy, professors and teachers, technicians and scientists, lawyers, doctors etc. </a:t>
            </a:r>
          </a:p>
          <a:p>
            <a:r>
              <a:rPr lang="en-US" sz="2000" dirty="0">
                <a:latin typeface="Times New Roman" panose="02020603050405020304" pitchFamily="18" charset="0"/>
                <a:cs typeface="Times New Roman" panose="02020603050405020304" pitchFamily="18" charset="0"/>
              </a:rPr>
              <a:t>Essentially, they have developed organically alongside the ruling class and function for the benefit of the ruling class. </a:t>
            </a:r>
          </a:p>
          <a:p>
            <a:r>
              <a:rPr lang="en-US" sz="2000" dirty="0">
                <a:latin typeface="Times New Roman" panose="02020603050405020304" pitchFamily="18" charset="0"/>
                <a:cs typeface="Times New Roman" panose="02020603050405020304" pitchFamily="18" charset="0"/>
              </a:rPr>
              <a:t>Gramsci maintained that the notion of intellectuals as being a distinct social category independent of class was a myth.</a:t>
            </a:r>
          </a:p>
          <a:p>
            <a:r>
              <a:rPr lang="en-US" sz="2000" dirty="0">
                <a:latin typeface="Times New Roman" panose="02020603050405020304" pitchFamily="18" charset="0"/>
                <a:cs typeface="Times New Roman" panose="02020603050405020304" pitchFamily="18" charset="0"/>
              </a:rPr>
              <a:t>He identified two types of intellectuals – </a:t>
            </a:r>
            <a:r>
              <a:rPr lang="en-US" sz="2000" b="1" dirty="0">
                <a:latin typeface="Times New Roman" panose="02020603050405020304" pitchFamily="18" charset="0"/>
                <a:cs typeface="Times New Roman" panose="02020603050405020304" pitchFamily="18" charset="0"/>
              </a:rPr>
              <a:t>traditional and organic</a:t>
            </a:r>
            <a:r>
              <a:rPr lang="en-US" sz="2000"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Traditional intellectuals </a:t>
            </a:r>
            <a:r>
              <a:rPr lang="en-US" sz="2000" dirty="0">
                <a:latin typeface="Times New Roman" panose="02020603050405020304" pitchFamily="18" charset="0"/>
                <a:cs typeface="Times New Roman" panose="02020603050405020304" pitchFamily="18" charset="0"/>
              </a:rPr>
              <a:t>are those who do regard themselves as autonomous and independent of the dominant social group and are regarded as such by the population at large. </a:t>
            </a:r>
          </a:p>
          <a:p>
            <a:r>
              <a:rPr lang="en-US" sz="2000" dirty="0">
                <a:latin typeface="Times New Roman" panose="02020603050405020304" pitchFamily="18" charset="0"/>
                <a:cs typeface="Times New Roman" panose="02020603050405020304" pitchFamily="18" charset="0"/>
              </a:rPr>
              <a:t>They seem autonomous and independent. </a:t>
            </a:r>
            <a:endParaRPr lang="en-ZM"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16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102637" y="83977"/>
            <a:ext cx="11915191" cy="6671386"/>
          </a:xfrm>
        </p:spPr>
        <p:txBody>
          <a:bodyPr/>
          <a:lstStyle/>
          <a:p>
            <a:pPr marL="588645" indent="-457200">
              <a:buAutoNum type="arabicPeriod"/>
            </a:pPr>
            <a:r>
              <a:rPr lang="en-US" sz="2000" b="1" dirty="0">
                <a:latin typeface="Times New Roman" panose="02020603050405020304" pitchFamily="18" charset="0"/>
                <a:cs typeface="Times New Roman" panose="02020603050405020304" pitchFamily="18" charset="0"/>
              </a:rPr>
              <a:t>TRADITIONAL INTELLECTUALS:</a:t>
            </a:r>
          </a:p>
          <a:p>
            <a:pPr marL="131445" indent="0">
              <a:buNone/>
            </a:pPr>
            <a:r>
              <a:rPr lang="en-US" sz="2000" b="1" dirty="0">
                <a:latin typeface="Times New Roman" panose="02020603050405020304" pitchFamily="18" charset="0"/>
                <a:cs typeface="Times New Roman" panose="02020603050405020304" pitchFamily="18" charset="0"/>
              </a:rPr>
              <a:t>Traditional intellectuals </a:t>
            </a:r>
            <a:r>
              <a:rPr lang="en-US" sz="2000" dirty="0">
                <a:latin typeface="Times New Roman" panose="02020603050405020304" pitchFamily="18" charset="0"/>
                <a:cs typeface="Times New Roman" panose="02020603050405020304" pitchFamily="18" charset="0"/>
              </a:rPr>
              <a:t>are those who do regard themselves as autonomous and independent of the dominant social group and are regarded as such by the population at large.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They seem autonomous and independent.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They give themselves an aura of historical continuity despite all the social upheavals that they might go through.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clergy are an example of that as are the men of letters, the philosophers and professors.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These are what we tend to think of when we think of intellectuals.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Although they like to think of themselves as independent of ruling groups, this is usually a myth and an illusion. They are essentially conservative allied to and assisting the ruling group in society.</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 other words, </a:t>
            </a:r>
            <a:r>
              <a:rPr lang="en-US" sz="2000" b="1" dirty="0">
                <a:latin typeface="Times New Roman" panose="02020603050405020304" pitchFamily="18" charset="0"/>
                <a:cs typeface="Times New Roman" panose="02020603050405020304" pitchFamily="18" charset="0"/>
              </a:rPr>
              <a:t>Traditional intellectuals </a:t>
            </a:r>
            <a:r>
              <a:rPr lang="en-US" sz="2000" dirty="0">
                <a:latin typeface="Times New Roman" panose="02020603050405020304" pitchFamily="18" charset="0"/>
                <a:cs typeface="Times New Roman" panose="02020603050405020304" pitchFamily="18" charset="0"/>
              </a:rPr>
              <a:t>are those intellectuals linked to tradition and to past intellectuals;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those who are not so directly linked to the economic structure of their particular society and, in fact, conceive of themselves as having no basis in any social class and adhering to no particular class discourse or political discourse</a:t>
            </a:r>
            <a:endParaRPr lang="en-ZM"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8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102637" y="83977"/>
            <a:ext cx="11915191" cy="6671386"/>
          </a:xfrm>
        </p:spPr>
        <p:txBody>
          <a:bodyPr/>
          <a:lstStyle/>
          <a:p>
            <a:pPr marL="588645" indent="-457200">
              <a:buFont typeface="+mj-lt"/>
              <a:buAutoNum type="arabicPeriod" startAt="2"/>
            </a:pPr>
            <a:r>
              <a:rPr lang="en-US" sz="2000" b="1" dirty="0">
                <a:latin typeface="Times New Roman" panose="02020603050405020304" pitchFamily="18" charset="0"/>
                <a:cs typeface="Times New Roman" panose="02020603050405020304" pitchFamily="18" charset="0"/>
              </a:rPr>
              <a:t>ORGANIC INTELLECTUALS:</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second type is the organic intellectual.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This is the group mentioned earlier that grows organically with the dominant social group, the ruling class, and is their thinking and </a:t>
            </a:r>
            <a:r>
              <a:rPr lang="en-US" sz="2000" dirty="0" err="1">
                <a:latin typeface="Times New Roman" panose="02020603050405020304" pitchFamily="18" charset="0"/>
                <a:cs typeface="Times New Roman" panose="02020603050405020304" pitchFamily="18" charset="0"/>
              </a:rPr>
              <a:t>organising</a:t>
            </a:r>
            <a:r>
              <a:rPr lang="en-US" sz="2000" dirty="0">
                <a:latin typeface="Times New Roman" panose="02020603050405020304" pitchFamily="18" charset="0"/>
                <a:cs typeface="Times New Roman" panose="02020603050405020304" pitchFamily="18" charset="0"/>
              </a:rPr>
              <a:t> element.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 other words, Organic intellectuals, are more directly related to the economic structure of their society simply because of the fact that “every social group that originates in the fulfillment of an essential task of economic production” creates its own organic intellectual.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Thus, the organic intellectual “gives his class homogeneity and awareness of its own function, in the economic field and on the social and political level</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For Gramsci, it was important to see them for what they were.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They were produced by the educational system to perform a function for the dominant social group in society. </a:t>
            </a:r>
          </a:p>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It is through this group that the ruling class maintains its hegemony over the rest of society.</a:t>
            </a:r>
          </a:p>
          <a:p>
            <a:pPr marL="131445" indent="0">
              <a:buNone/>
            </a:pPr>
            <a:r>
              <a:rPr lang="en-US" sz="2000" b="1" dirty="0">
                <a:latin typeface="Times New Roman" panose="02020603050405020304" pitchFamily="18" charset="0"/>
                <a:cs typeface="Times New Roman" panose="02020603050405020304" pitchFamily="18" charset="0"/>
              </a:rPr>
              <a:t>MOOT POINT-Having said that what was required for those who wished to overthrow the present system was a counter-hegemony, a method of upsetting the consensus, of countering the ‘common sense’ view of society, how could this be done?</a:t>
            </a:r>
          </a:p>
          <a:p>
            <a:pPr marL="131445" indent="0">
              <a:buNone/>
            </a:pPr>
            <a:r>
              <a:rPr lang="en-US" sz="2000" b="1" dirty="0">
                <a:latin typeface="Times New Roman" panose="02020603050405020304" pitchFamily="18" charset="0"/>
                <a:cs typeface="Times New Roman" panose="02020603050405020304" pitchFamily="18" charset="0"/>
              </a:rPr>
              <a:t>DISCUSS</a:t>
            </a:r>
            <a:endParaRPr lang="en-ZM"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85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99526-F969-676F-603B-5418C2E68C1F}"/>
              </a:ext>
            </a:extLst>
          </p:cNvPr>
          <p:cNvSpPr>
            <a:spLocks noGrp="1"/>
          </p:cNvSpPr>
          <p:nvPr>
            <p:ph idx="1"/>
          </p:nvPr>
        </p:nvSpPr>
        <p:spPr>
          <a:xfrm>
            <a:off x="79513" y="145774"/>
            <a:ext cx="11926957" cy="6546574"/>
          </a:xfrm>
        </p:spPr>
        <p:txBody>
          <a:bodyPr>
            <a:noAutofit/>
          </a:bodyPr>
          <a:lstStyle/>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While animals just do people can set themselves off mentally from whatever their doing.</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Since they have a distinctive form of consciousness, human actors are able to choose to act or not to act. Furthermore, they are capable of choosing what kind of action to undertake.</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The minds of human beings enable them to plan before hand what their action is going to be.</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Human beings possess both physical and mental flexibility.</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Human beings are capable of giving close attention to what they are doing over a long time</a:t>
            </a:r>
          </a:p>
          <a:p>
            <a:pPr marL="857250" indent="-857250" algn="just">
              <a:buFont typeface="+mj-lt"/>
              <a:buAutoNum type="romanLcPeriod"/>
            </a:pPr>
            <a:r>
              <a:rPr lang="en-US" sz="3200" dirty="0">
                <a:latin typeface="Times New Roman" panose="02020603050405020304" pitchFamily="18" charset="0"/>
                <a:cs typeface="Times New Roman" panose="02020603050405020304" pitchFamily="18" charset="0"/>
              </a:rPr>
              <a:t>The nature of the human mind leads people to be highly social. </a:t>
            </a:r>
          </a:p>
          <a:p>
            <a:pPr marL="0" indent="0" algn="just">
              <a:buNone/>
            </a:pPr>
            <a:r>
              <a:rPr lang="en-US" sz="3200" dirty="0">
                <a:latin typeface="Times New Roman" panose="02020603050405020304" pitchFamily="18" charset="0"/>
                <a:cs typeface="Times New Roman" panose="02020603050405020304" pitchFamily="18" charset="0"/>
              </a:rPr>
              <a:t>The ability of humans to plan and shape the world for their future needs is what separates man from animals. </a:t>
            </a:r>
          </a:p>
          <a:p>
            <a:pPr marL="0" indent="0" algn="just">
              <a:buNone/>
            </a:pPr>
            <a:endParaRPr lang="en-Z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412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93307" y="111967"/>
            <a:ext cx="11924522" cy="6643396"/>
          </a:xfrm>
        </p:spPr>
        <p:txBody>
          <a:bodyPr/>
          <a:lstStyle/>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Gramsci, in his Notebooks, maintained that what was required was that not only should a significant number of ‘traditional’ intellectuals come over to the revolutionary cause (Marx, Lenin and Gramsci were examples of this)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but also the working-class movement should produce its own organic intellectuals.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Remember that Gramsci said that all men were intellectuals but not all men have the function of intellectuals in society.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He went on to point out that “there is no human activity from which every form of intellectual participation can be excluded”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 </a:t>
            </a:r>
            <a:r>
              <a:rPr lang="en-ZM" sz="2000" dirty="0">
                <a:latin typeface="Times New Roman" panose="02020603050405020304" pitchFamily="18" charset="0"/>
                <a:cs typeface="Times New Roman" panose="02020603050405020304" pitchFamily="18" charset="0"/>
              </a:rPr>
              <a:t>and that everyone, outside their particular professional activity, “carries on some form of intellectual activity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…participates in a particular conception of the world,</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t>
            </a:r>
            <a:r>
              <a:rPr lang="en-ZM" sz="2000" dirty="0">
                <a:latin typeface="Times New Roman" panose="02020603050405020304" pitchFamily="18" charset="0"/>
                <a:cs typeface="Times New Roman" panose="02020603050405020304" pitchFamily="18" charset="0"/>
              </a:rPr>
              <a:t> has a conscious line of moral conduct</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t>
            </a:r>
            <a:r>
              <a:rPr lang="en-ZM" sz="2000" dirty="0">
                <a:latin typeface="Times New Roman" panose="02020603050405020304" pitchFamily="18" charset="0"/>
                <a:cs typeface="Times New Roman" panose="02020603050405020304" pitchFamily="18" charset="0"/>
              </a:rPr>
              <a:t> and therefore contributes to sustain a conception of the world or to modify it, that is, to bring into being new modes of thought”.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ZM" sz="2000" dirty="0">
                <a:latin typeface="Times New Roman" panose="02020603050405020304" pitchFamily="18" charset="0"/>
                <a:cs typeface="Times New Roman" panose="02020603050405020304" pitchFamily="18" charset="0"/>
              </a:rPr>
              <a:t>This sounds as if he was exaggerating the possibilities but what he was really trying to </a:t>
            </a:r>
            <a:r>
              <a:rPr lang="en-US" sz="2000" dirty="0">
                <a:latin typeface="Times New Roman" panose="02020603050405020304" pitchFamily="18" charset="0"/>
                <a:cs typeface="Times New Roman" panose="02020603050405020304" pitchFamily="18" charset="0"/>
              </a:rPr>
              <a:t>convey is that people have the capability and the capacity to think.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problem was how to harness those capabilities and capacities</a:t>
            </a:r>
            <a:endParaRPr lang="en-ZM"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46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EE985-9116-945F-F59B-B07182922BF1}"/>
              </a:ext>
            </a:extLst>
          </p:cNvPr>
          <p:cNvSpPr>
            <a:spLocks noGrp="1"/>
          </p:cNvSpPr>
          <p:nvPr>
            <p:ph type="body" idx="1"/>
          </p:nvPr>
        </p:nvSpPr>
        <p:spPr>
          <a:xfrm>
            <a:off x="93307" y="111967"/>
            <a:ext cx="11924522" cy="6643396"/>
          </a:xfrm>
        </p:spPr>
        <p:txBody>
          <a:bodyPr/>
          <a:lstStyle/>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Gramsci saw one of his roles as assisting in the creation of organic intellectuals from the working class and the winning over of as many traditional intellectuals to the revolutionary cause as possible.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Gramsci’s insistence on the fundamental importance of the ideological struggle to social change meant that this struggle was not limited to consciousness-raising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…but must aim at consciousness transformation – the creation of socialist consciousness.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It was not something that could be imposed on people but must arise from their actual working lives.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intellectual realm, therefore, was not to be seen as something confined to an elite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 . . but to be seen as something grounded in everyday life.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Gramsci wrote that:</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 . . the mode of being of the new intellectual can no longer consist in eloquence …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but in active participation in practical life, as a constructor, </a:t>
            </a:r>
            <a:r>
              <a:rPr lang="en-US" sz="2000" dirty="0" err="1">
                <a:latin typeface="Times New Roman" panose="02020603050405020304" pitchFamily="18" charset="0"/>
                <a:cs typeface="Times New Roman" panose="02020603050405020304" pitchFamily="18" charset="0"/>
              </a:rPr>
              <a:t>organiser</a:t>
            </a:r>
            <a:r>
              <a:rPr lang="en-US" sz="2000" dirty="0">
                <a:latin typeface="Times New Roman" panose="02020603050405020304" pitchFamily="18" charset="0"/>
                <a:cs typeface="Times New Roman" panose="02020603050405020304" pitchFamily="18" charset="0"/>
              </a:rPr>
              <a:t>, “permanent persuader” and not just a simple orator…” [Gramsci 1971 p10]</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creation of working-class intellectuals actively participating in practical life, helping to create a counter-hegemony that would undermine existing social relations was Gramsci’s contribution to the development of a philosophy that would link theory with practice.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His philosophy was a direct counter to those elitist and authoritarian philosophies associated with fascism and Stalinism. </a:t>
            </a:r>
            <a:endParaRPr lang="en-ZM"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2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46260-327A-CD72-6B81-D7D4E4EC59D0}"/>
              </a:ext>
            </a:extLst>
          </p:cNvPr>
          <p:cNvSpPr>
            <a:spLocks noGrp="1"/>
          </p:cNvSpPr>
          <p:nvPr>
            <p:ph type="title"/>
          </p:nvPr>
        </p:nvSpPr>
        <p:spPr/>
        <p:txBody>
          <a:bodyPr/>
          <a:lstStyle/>
          <a:p>
            <a:pPr algn="ctr"/>
            <a:r>
              <a:rPr lang="en-US" dirty="0"/>
              <a:t>3. DEBATES ON THE KNOWLEDGE PRODUCTION PROCESS</a:t>
            </a:r>
            <a:endParaRPr lang="en-ZM" dirty="0"/>
          </a:p>
        </p:txBody>
      </p:sp>
    </p:spTree>
    <p:extLst>
      <p:ext uri="{BB962C8B-B14F-4D97-AF65-F5344CB8AC3E}">
        <p14:creationId xmlns:p14="http://schemas.microsoft.com/office/powerpoint/2010/main" val="168016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3CAA18-7215-E50A-43C3-4D69DB18F4DA}"/>
              </a:ext>
            </a:extLst>
          </p:cNvPr>
          <p:cNvSpPr>
            <a:spLocks noGrp="1"/>
          </p:cNvSpPr>
          <p:nvPr>
            <p:ph type="body" idx="1"/>
          </p:nvPr>
        </p:nvSpPr>
        <p:spPr>
          <a:xfrm>
            <a:off x="581025" y="1647824"/>
            <a:ext cx="11001375" cy="4829175"/>
          </a:xfrm>
        </p:spPr>
        <p:txBody>
          <a:bodyPr/>
          <a:lstStyle/>
          <a:p>
            <a:pPr marL="131445" indent="0">
              <a:buNone/>
            </a:pPr>
            <a:r>
              <a:rPr lang="en-US" sz="2400" dirty="0">
                <a:latin typeface="Times New Roman" panose="02020603050405020304" pitchFamily="18" charset="0"/>
                <a:cs typeface="Times New Roman" panose="02020603050405020304" pitchFamily="18" charset="0"/>
              </a:rPr>
              <a:t>EPISTEMOLOGY- Davies</a:t>
            </a:r>
          </a:p>
          <a:p>
            <a:pPr marL="474345" indent="-342900">
              <a:buFont typeface="+mj-lt"/>
              <a:buAutoNum type="arabicPeriod"/>
            </a:pPr>
            <a:r>
              <a:rPr lang="en-US" sz="2400" dirty="0">
                <a:latin typeface="Times New Roman" panose="02020603050405020304" pitchFamily="18" charset="0"/>
                <a:cs typeface="Times New Roman" panose="02020603050405020304" pitchFamily="18" charset="0"/>
              </a:rPr>
              <a:t>a. POSITIVISM; 			b. INTEPRETIVISM</a:t>
            </a:r>
          </a:p>
          <a:p>
            <a:pPr marL="474345" indent="-342900">
              <a:buFont typeface="+mj-lt"/>
              <a:buAutoNum type="arabicPeriod"/>
            </a:pPr>
            <a:r>
              <a:rPr lang="en-US" sz="2400" dirty="0">
                <a:latin typeface="Times New Roman" panose="02020603050405020304" pitchFamily="18" charset="0"/>
                <a:cs typeface="Times New Roman" panose="02020603050405020304" pitchFamily="18" charset="0"/>
              </a:rPr>
              <a:t>a. PRAGMATIVSM; 		b. CRITIAC REALISM</a:t>
            </a:r>
          </a:p>
          <a:p>
            <a:pPr marL="474345"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marL="474345"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marL="131445" indent="0">
              <a:buNone/>
            </a:pPr>
            <a:r>
              <a:rPr lang="en-US" sz="2400" dirty="0">
                <a:latin typeface="Times New Roman" panose="02020603050405020304" pitchFamily="18" charset="0"/>
                <a:cs typeface="Times New Roman" panose="02020603050405020304" pitchFamily="18" charset="0"/>
              </a:rPr>
              <a:t>Friday class</a:t>
            </a:r>
            <a:endParaRPr lang="en-ZM"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497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C81133-1C2F-3D62-D564-1EDC411EC58C}"/>
              </a:ext>
            </a:extLst>
          </p:cNvPr>
          <p:cNvSpPr>
            <a:spLocks noGrp="1"/>
          </p:cNvSpPr>
          <p:nvPr>
            <p:ph type="title"/>
          </p:nvPr>
        </p:nvSpPr>
        <p:spPr>
          <a:xfrm>
            <a:off x="1092200" y="542925"/>
            <a:ext cx="10007600" cy="647700"/>
          </a:xfrm>
        </p:spPr>
        <p:txBody>
          <a:bodyPr/>
          <a:lstStyle/>
          <a:p>
            <a:pPr algn="ctr"/>
            <a:r>
              <a:rPr lang="en-US" dirty="0"/>
              <a:t>Introduction</a:t>
            </a:r>
            <a:endParaRPr lang="en-ZM" dirty="0"/>
          </a:p>
        </p:txBody>
      </p:sp>
      <p:pic>
        <p:nvPicPr>
          <p:cNvPr id="8" name="Picture 7">
            <a:extLst>
              <a:ext uri="{FF2B5EF4-FFF2-40B4-BE49-F238E27FC236}">
                <a16:creationId xmlns:a16="http://schemas.microsoft.com/office/drawing/2014/main" id="{75862890-D867-5D48-C9D4-5CB3E392421A}"/>
              </a:ext>
            </a:extLst>
          </p:cNvPr>
          <p:cNvPicPr>
            <a:picLocks noChangeAspect="1"/>
          </p:cNvPicPr>
          <p:nvPr/>
        </p:nvPicPr>
        <p:blipFill>
          <a:blip r:embed="rId2"/>
          <a:stretch>
            <a:fillRect/>
          </a:stretch>
        </p:blipFill>
        <p:spPr>
          <a:xfrm>
            <a:off x="345234" y="655079"/>
            <a:ext cx="11099433" cy="5659996"/>
          </a:xfrm>
          <a:prstGeom prst="rect">
            <a:avLst/>
          </a:prstGeom>
        </p:spPr>
      </p:pic>
    </p:spTree>
    <p:extLst>
      <p:ext uri="{BB962C8B-B14F-4D97-AF65-F5344CB8AC3E}">
        <p14:creationId xmlns:p14="http://schemas.microsoft.com/office/powerpoint/2010/main" val="2415634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BF93-4222-EC6C-6364-FC98CE129666}"/>
              </a:ext>
            </a:extLst>
          </p:cNvPr>
          <p:cNvSpPr>
            <a:spLocks noGrp="1"/>
          </p:cNvSpPr>
          <p:nvPr>
            <p:ph type="title"/>
          </p:nvPr>
        </p:nvSpPr>
        <p:spPr>
          <a:xfrm>
            <a:off x="840273" y="455663"/>
            <a:ext cx="10007600" cy="580035"/>
          </a:xfrm>
        </p:spPr>
        <p:txBody>
          <a:bodyPr/>
          <a:lstStyle/>
          <a:p>
            <a:pPr algn="ctr"/>
            <a:r>
              <a:rPr lang="en-US" dirty="0"/>
              <a:t>GROUP TASK : THEMATIC AREAS</a:t>
            </a:r>
            <a:endParaRPr lang="en-ZM" dirty="0"/>
          </a:p>
        </p:txBody>
      </p:sp>
      <p:sp>
        <p:nvSpPr>
          <p:cNvPr id="3" name="Text Placeholder 2">
            <a:extLst>
              <a:ext uri="{FF2B5EF4-FFF2-40B4-BE49-F238E27FC236}">
                <a16:creationId xmlns:a16="http://schemas.microsoft.com/office/drawing/2014/main" id="{89246841-22BD-CBF8-69B3-28EE51AAB7BD}"/>
              </a:ext>
            </a:extLst>
          </p:cNvPr>
          <p:cNvSpPr>
            <a:spLocks noGrp="1"/>
          </p:cNvSpPr>
          <p:nvPr>
            <p:ph type="body" idx="1"/>
          </p:nvPr>
        </p:nvSpPr>
        <p:spPr>
          <a:xfrm>
            <a:off x="513184" y="1082350"/>
            <a:ext cx="11094098" cy="4835949"/>
          </a:xfrm>
        </p:spPr>
        <p:txBody>
          <a:bodyPr/>
          <a:lstStyle/>
          <a:p>
            <a:pPr marL="146050" indent="0">
              <a:buNone/>
            </a:pPr>
            <a:r>
              <a:rPr lang="en-US" sz="3200" dirty="0"/>
              <a:t>Participatory Learning and Action (Rapid Rural Appraisal)- Davies</a:t>
            </a:r>
          </a:p>
          <a:p>
            <a:pPr marL="660400" indent="-514350">
              <a:buFont typeface="+mj-lt"/>
              <a:buAutoNum type="arabicPeriod"/>
            </a:pPr>
            <a:r>
              <a:rPr lang="en-US" sz="3200" dirty="0"/>
              <a:t>Development Education Leadership Teams (DELTA) focus on Training for Transformation (</a:t>
            </a:r>
            <a:r>
              <a:rPr lang="en-US" sz="3200" dirty="0" err="1"/>
              <a:t>TfT</a:t>
            </a:r>
            <a:r>
              <a:rPr lang="en-US" sz="3200" dirty="0"/>
              <a:t>)</a:t>
            </a:r>
          </a:p>
          <a:p>
            <a:pPr marL="660400" indent="-514350">
              <a:buFont typeface="+mj-lt"/>
              <a:buAutoNum type="arabicPeriod"/>
            </a:pPr>
            <a:r>
              <a:rPr lang="en-US" sz="3200" dirty="0"/>
              <a:t>Participatory Extension Education (PAE)- Zimbabwe case</a:t>
            </a:r>
          </a:p>
          <a:p>
            <a:pPr marL="660400" indent="-514350">
              <a:buFont typeface="+mj-lt"/>
              <a:buAutoNum type="arabicPeriod"/>
            </a:pPr>
            <a:r>
              <a:rPr lang="en-US" sz="3200" dirty="0"/>
              <a:t>Visualization In Participatory </a:t>
            </a:r>
            <a:r>
              <a:rPr lang="en-US" sz="3200" dirty="0" err="1"/>
              <a:t>Programmes</a:t>
            </a:r>
            <a:r>
              <a:rPr lang="en-US" sz="3200" dirty="0"/>
              <a:t> (VIPP)</a:t>
            </a:r>
          </a:p>
          <a:p>
            <a:pPr marL="660400" indent="-514350">
              <a:buFont typeface="+mj-lt"/>
              <a:buAutoNum type="arabicPeriod"/>
            </a:pPr>
            <a:r>
              <a:rPr lang="en-US" sz="3200" dirty="0"/>
              <a:t>Participatory Technology Development (PTD)</a:t>
            </a:r>
          </a:p>
        </p:txBody>
      </p:sp>
    </p:spTree>
    <p:extLst>
      <p:ext uri="{BB962C8B-B14F-4D97-AF65-F5344CB8AC3E}">
        <p14:creationId xmlns:p14="http://schemas.microsoft.com/office/powerpoint/2010/main" val="80547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220EC-A5E7-B1DF-5729-6FD48A865787}"/>
              </a:ext>
            </a:extLst>
          </p:cNvPr>
          <p:cNvSpPr>
            <a:spLocks noGrp="1"/>
          </p:cNvSpPr>
          <p:nvPr>
            <p:ph idx="1"/>
          </p:nvPr>
        </p:nvSpPr>
        <p:spPr>
          <a:xfrm>
            <a:off x="79513" y="92765"/>
            <a:ext cx="11926957" cy="6652592"/>
          </a:xfrm>
        </p:spPr>
        <p:txBody>
          <a:bodyPr/>
          <a:lstStyle/>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ability of humans to plan and shape the world for their future needs is what separates man from animals.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But these ‘planning and shaping’ is done by the oppressors, though all of the human beings have these abilities.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oppressed majority must be taught to imagine a better way so that they can shape their future and thereby become more human. </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There is difference in the concept of human nature between the elite and others.</a:t>
            </a:r>
          </a:p>
          <a:p>
            <a:pPr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elite (oppressors) naturally believe that they are better and anything else is naturally inferior.</a:t>
            </a:r>
          </a:p>
          <a:p>
            <a:pPr algn="just">
              <a:buFont typeface="Wingdings" panose="05000000000000000000" pitchFamily="2" charset="2"/>
              <a:buChar char="v"/>
            </a:pP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701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44A7-388C-D20C-1B8C-BFFB32548D17}"/>
              </a:ext>
            </a:extLst>
          </p:cNvPr>
          <p:cNvSpPr>
            <a:spLocks noGrp="1"/>
          </p:cNvSpPr>
          <p:nvPr>
            <p:ph type="title"/>
          </p:nvPr>
        </p:nvSpPr>
        <p:spPr>
          <a:xfrm>
            <a:off x="838200" y="106018"/>
            <a:ext cx="10515600" cy="57502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a:t>3. Other Marxist Ideas borrowed by Freire</a:t>
            </a:r>
            <a:endParaRPr lang="en-ZM" dirty="0"/>
          </a:p>
        </p:txBody>
      </p:sp>
      <p:sp>
        <p:nvSpPr>
          <p:cNvPr id="3" name="Content Placeholder 2">
            <a:extLst>
              <a:ext uri="{FF2B5EF4-FFF2-40B4-BE49-F238E27FC236}">
                <a16:creationId xmlns:a16="http://schemas.microsoft.com/office/drawing/2014/main" id="{4C2ADD6B-D0E4-FBAE-68C6-204FED9FE2B8}"/>
              </a:ext>
            </a:extLst>
          </p:cNvPr>
          <p:cNvSpPr>
            <a:spLocks noGrp="1"/>
          </p:cNvSpPr>
          <p:nvPr>
            <p:ph idx="1"/>
          </p:nvPr>
        </p:nvSpPr>
        <p:spPr>
          <a:xfrm>
            <a:off x="225286" y="874643"/>
            <a:ext cx="11807687" cy="5877338"/>
          </a:xfrm>
        </p:spPr>
        <p:txBody>
          <a:bodyPr>
            <a:normAutofit/>
          </a:bodyPr>
          <a:lstStyle/>
          <a:p>
            <a:pPr algn="just"/>
            <a:r>
              <a:rPr lang="en-US" i="1" dirty="0">
                <a:latin typeface="Times New Roman" panose="02020603050405020304" pitchFamily="18" charset="0"/>
                <a:cs typeface="Times New Roman" panose="02020603050405020304" pitchFamily="18" charset="0"/>
              </a:rPr>
              <a:t>Exploitation</a:t>
            </a:r>
            <a:r>
              <a:rPr lang="en-US" dirty="0">
                <a:latin typeface="Times New Roman" panose="02020603050405020304" pitchFamily="18" charset="0"/>
                <a:cs typeface="Times New Roman" panose="02020603050405020304" pitchFamily="18" charset="0"/>
              </a:rPr>
              <a:t>- Marx argued that the stages prior to capitalism were too harsh to enable people realize their full potential. </a:t>
            </a:r>
          </a:p>
          <a:p>
            <a:pPr algn="just"/>
            <a:r>
              <a:rPr lang="en-US" dirty="0">
                <a:latin typeface="Times New Roman" panose="02020603050405020304" pitchFamily="18" charset="0"/>
                <a:cs typeface="Times New Roman" panose="02020603050405020304" pitchFamily="18" charset="0"/>
              </a:rPr>
              <a:t>People were too busy trying to get enough food, shelter and protection to permit realization of full potential. </a:t>
            </a:r>
          </a:p>
          <a:p>
            <a:pPr algn="just"/>
            <a:r>
              <a:rPr lang="en-US" dirty="0">
                <a:latin typeface="Times New Roman" panose="02020603050405020304" pitchFamily="18" charset="0"/>
                <a:cs typeface="Times New Roman" panose="02020603050405020304" pitchFamily="18" charset="0"/>
              </a:rPr>
              <a:t>Similarly, capitalism is too oppressive to allow people to get their full potential. Oppression manifests itself in</a:t>
            </a:r>
            <a:endParaRPr lang="en-ZM" dirty="0">
              <a:latin typeface="Times New Roman" panose="02020603050405020304" pitchFamily="18" charset="0"/>
              <a:cs typeface="Times New Roman" panose="02020603050405020304" pitchFamily="18" charset="0"/>
            </a:endParaRPr>
          </a:p>
          <a:p>
            <a:pPr lvl="1"/>
            <a:r>
              <a:rPr lang="en-US" sz="2800" i="1" dirty="0">
                <a:latin typeface="Times New Roman" panose="02020603050405020304" pitchFamily="18" charset="0"/>
                <a:cs typeface="Times New Roman" panose="02020603050405020304" pitchFamily="18" charset="0"/>
              </a:rPr>
              <a:t>Alienation </a:t>
            </a:r>
            <a:endParaRPr lang="en-ZM"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Alienation from productive activity: Workers do not work for themselves in order to satisfy their own ends</a:t>
            </a:r>
            <a:endParaRPr lang="en-ZM"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Alienation from the product: The product of their labor does not belong to them but to capitalists.</a:t>
            </a:r>
            <a:endParaRPr lang="en-ZM"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Alienation from fellow workers: Strangers are forced to work side by side for capitalists. </a:t>
            </a:r>
            <a:endParaRPr lang="en-ZM" sz="2800" dirty="0">
              <a:latin typeface="Times New Roman" panose="02020603050405020304" pitchFamily="18" charset="0"/>
              <a:cs typeface="Times New Roman" panose="02020603050405020304" pitchFamily="18" charset="0"/>
            </a:endParaRPr>
          </a:p>
          <a:p>
            <a:pPr algn="just"/>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969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C49F5-930D-98EC-44D9-37344FB375F9}"/>
              </a:ext>
            </a:extLst>
          </p:cNvPr>
          <p:cNvSpPr>
            <a:spLocks noGrp="1"/>
          </p:cNvSpPr>
          <p:nvPr>
            <p:ph idx="1"/>
          </p:nvPr>
        </p:nvSpPr>
        <p:spPr>
          <a:xfrm>
            <a:off x="185531" y="132522"/>
            <a:ext cx="11860696" cy="6725478"/>
          </a:xfrm>
        </p:spPr>
        <p:txBody>
          <a:bodyPr>
            <a:normAutofit/>
          </a:bodyPr>
          <a:lstStyle/>
          <a:p>
            <a:pPr algn="just"/>
            <a:r>
              <a:rPr lang="en-US" sz="2400" b="1" i="1" dirty="0">
                <a:latin typeface="Times New Roman" panose="02020603050405020304" pitchFamily="18" charset="0"/>
                <a:cs typeface="Times New Roman" panose="02020603050405020304" pitchFamily="18" charset="0"/>
              </a:rPr>
              <a:t>Fetishism</a:t>
            </a:r>
            <a:r>
              <a:rPr lang="en-US" sz="2400" i="1" dirty="0">
                <a:latin typeface="Times New Roman" panose="02020603050405020304" pitchFamily="18" charset="0"/>
                <a:cs typeface="Times New Roman" panose="02020603050405020304" pitchFamily="18" charset="0"/>
              </a:rPr>
              <a:t> </a:t>
            </a:r>
            <a:endParaRPr lang="en-ZM" sz="2400"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There is also fetishism of commodities under capitalism which accompanies the development of commodities. </a:t>
            </a:r>
          </a:p>
          <a:p>
            <a:pPr lvl="1" algn="just"/>
            <a:r>
              <a:rPr lang="en-US" dirty="0">
                <a:latin typeface="Times New Roman" panose="02020603050405020304" pitchFamily="18" charset="0"/>
                <a:cs typeface="Times New Roman" panose="02020603050405020304" pitchFamily="18" charset="0"/>
              </a:rPr>
              <a:t>Fetishism of commodities is a process by which actors fail to recognize that it is their labor that gives the commodities their value, rather they fetishize those commodities.</a:t>
            </a:r>
            <a:endParaRPr lang="en-ZM" dirty="0">
              <a:latin typeface="Times New Roman" panose="02020603050405020304" pitchFamily="18" charset="0"/>
              <a:cs typeface="Times New Roman" panose="02020603050405020304" pitchFamily="18" charset="0"/>
            </a:endParaRPr>
          </a:p>
          <a:p>
            <a:pPr algn="just"/>
            <a:r>
              <a:rPr lang="en-US" sz="2400" b="1" i="1" dirty="0">
                <a:latin typeface="Times New Roman" panose="02020603050405020304" pitchFamily="18" charset="0"/>
                <a:cs typeface="Times New Roman" panose="02020603050405020304" pitchFamily="18" charset="0"/>
              </a:rPr>
              <a:t>Reification</a:t>
            </a:r>
            <a:r>
              <a:rPr lang="en-US" sz="2400" i="1" dirty="0">
                <a:latin typeface="Times New Roman" panose="02020603050405020304" pitchFamily="18" charset="0"/>
                <a:cs typeface="Times New Roman" panose="02020603050405020304" pitchFamily="18" charset="0"/>
              </a:rPr>
              <a:t> </a:t>
            </a:r>
            <a:endParaRPr lang="en-ZM" sz="2400"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Reification or </a:t>
            </a:r>
            <a:r>
              <a:rPr lang="en-US" dirty="0" err="1">
                <a:latin typeface="Times New Roman" panose="02020603050405020304" pitchFamily="18" charset="0"/>
                <a:cs typeface="Times New Roman" panose="02020603050405020304" pitchFamily="18" charset="0"/>
              </a:rPr>
              <a:t>thingfication</a:t>
            </a:r>
            <a:r>
              <a:rPr lang="en-US" dirty="0">
                <a:latin typeface="Times New Roman" panose="02020603050405020304" pitchFamily="18" charset="0"/>
                <a:cs typeface="Times New Roman" panose="02020603050405020304" pitchFamily="18" charset="0"/>
              </a:rPr>
              <a:t> is the process of coming to believe that humanly created social forms are natural, universal and absolute things and as a result those social forms do acquire those characteristics. </a:t>
            </a:r>
          </a:p>
          <a:p>
            <a:pPr lvl="1" algn="just"/>
            <a:r>
              <a:rPr lang="en-US" dirty="0">
                <a:latin typeface="Times New Roman" panose="02020603050405020304" pitchFamily="18" charset="0"/>
                <a:cs typeface="Times New Roman" panose="02020603050405020304" pitchFamily="18" charset="0"/>
              </a:rPr>
              <a:t>The concept of reification implies that people believe that social structures are beyond their control and unchangeable. Due to this social structures actually do acquire the character people endow them with. </a:t>
            </a:r>
            <a:endParaRPr lang="en-ZM"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Emancipation-</a:t>
            </a:r>
          </a:p>
          <a:p>
            <a:pPr lvl="1" algn="just"/>
            <a:r>
              <a:rPr lang="en-US" dirty="0">
                <a:latin typeface="Times New Roman" panose="02020603050405020304" pitchFamily="18" charset="0"/>
                <a:cs typeface="Times New Roman" panose="02020603050405020304" pitchFamily="18" charset="0"/>
              </a:rPr>
              <a:t>In order to restore the human potential from the oppressive structures Marx proposed the process of emancipation. </a:t>
            </a:r>
          </a:p>
          <a:p>
            <a:pPr lvl="1" algn="just"/>
            <a:r>
              <a:rPr lang="en-US" dirty="0">
                <a:latin typeface="Times New Roman" panose="02020603050405020304" pitchFamily="18" charset="0"/>
                <a:cs typeface="Times New Roman" panose="02020603050405020304" pitchFamily="18" charset="0"/>
              </a:rPr>
              <a:t>According to Marx, human emancipation will only be complete when each individual man has become a species being; </a:t>
            </a:r>
          </a:p>
          <a:p>
            <a:pPr lvl="1" algn="just"/>
            <a:r>
              <a:rPr lang="en-US" dirty="0">
                <a:latin typeface="Times New Roman" panose="02020603050405020304" pitchFamily="18" charset="0"/>
                <a:cs typeface="Times New Roman" panose="02020603050405020304" pitchFamily="18" charset="0"/>
              </a:rPr>
              <a:t>and emancipation is brought about through concrete action informed by theory or praxis.  </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84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9A8C-9ACE-7D11-D850-C8B79E0DC942}"/>
              </a:ext>
            </a:extLst>
          </p:cNvPr>
          <p:cNvSpPr>
            <a:spLocks noGrp="1"/>
          </p:cNvSpPr>
          <p:nvPr>
            <p:ph type="title"/>
          </p:nvPr>
        </p:nvSpPr>
        <p:spPr>
          <a:xfrm>
            <a:off x="838200" y="92766"/>
            <a:ext cx="10515600" cy="58827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a:t>PAULO FREIRE’S MAIN IDEAS</a:t>
            </a:r>
            <a:endParaRPr lang="en-ZM" dirty="0"/>
          </a:p>
        </p:txBody>
      </p:sp>
      <p:sp>
        <p:nvSpPr>
          <p:cNvPr id="3" name="Content Placeholder 2">
            <a:extLst>
              <a:ext uri="{FF2B5EF4-FFF2-40B4-BE49-F238E27FC236}">
                <a16:creationId xmlns:a16="http://schemas.microsoft.com/office/drawing/2014/main" id="{D315D43E-17DD-3B76-9645-C772BA3F2678}"/>
              </a:ext>
            </a:extLst>
          </p:cNvPr>
          <p:cNvSpPr>
            <a:spLocks noGrp="1"/>
          </p:cNvSpPr>
          <p:nvPr>
            <p:ph idx="1"/>
          </p:nvPr>
        </p:nvSpPr>
        <p:spPr>
          <a:xfrm>
            <a:off x="66261" y="834888"/>
            <a:ext cx="11873948" cy="6023112"/>
          </a:xfrm>
        </p:spPr>
        <p:txBody>
          <a:bodyPr>
            <a:normAutofit lnSpcReduction="10000"/>
          </a:bodyPr>
          <a:lstStyle/>
          <a:p>
            <a:pPr marL="514350" indent="-514350">
              <a:buAutoNum type="arabicPeriod"/>
            </a:pPr>
            <a:r>
              <a:rPr lang="en-US" b="1" dirty="0">
                <a:latin typeface="Times New Roman" panose="02020603050405020304" pitchFamily="18" charset="0"/>
                <a:cs typeface="Times New Roman" panose="02020603050405020304" pitchFamily="18" charset="0"/>
              </a:rPr>
              <a:t>Techniques of Oppression:</a:t>
            </a:r>
          </a:p>
          <a:p>
            <a:pPr algn="just">
              <a:buFont typeface="Wingdings" panose="05000000000000000000" pitchFamily="2" charset="2"/>
              <a:buChar char="q"/>
            </a:pPr>
            <a:r>
              <a:rPr lang="en-US" dirty="0" err="1">
                <a:latin typeface="Times New Roman" panose="02020603050405020304" pitchFamily="18" charset="0"/>
                <a:cs typeface="Times New Roman" panose="02020603050405020304" pitchFamily="18" charset="0"/>
              </a:rPr>
              <a:t>Friere</a:t>
            </a:r>
            <a:r>
              <a:rPr lang="en-US" dirty="0">
                <a:latin typeface="Times New Roman" panose="02020603050405020304" pitchFamily="18" charset="0"/>
                <a:cs typeface="Times New Roman" panose="02020603050405020304" pitchFamily="18" charset="0"/>
              </a:rPr>
              <a:t> identified four techniques set in motion to oppress the people as the part of the oppressors’ frame work; they are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Conquest;</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Divide and rule;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Manipulation;  and </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Cultural invasion </a:t>
            </a:r>
          </a:p>
          <a:p>
            <a:pPr algn="just">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The alternative frame works of the oppressed those are to be achieved by education are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co-operation against conquest,</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unity for liberation against divide and rule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organization against manipulation</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cultural synthesis against cultural invasion</a:t>
            </a:r>
            <a:endParaRPr lang="en-Z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3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3.1|10.5|2.8|12.1|9.8|25.4|1.5|13.7|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4993</Words>
  <Application>Microsoft Office PowerPoint</Application>
  <PresentationFormat>Widescreen</PresentationFormat>
  <Paragraphs>326</Paragraphs>
  <Slides>55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55</vt:i4>
      </vt:variant>
    </vt:vector>
  </HeadingPairs>
  <TitlesOfParts>
    <vt:vector size="65" baseType="lpstr">
      <vt:lpstr>Arial</vt:lpstr>
      <vt:lpstr>Calibri</vt:lpstr>
      <vt:lpstr>Calibri Light</vt:lpstr>
      <vt:lpstr>Georgia</vt:lpstr>
      <vt:lpstr>Noto Sans Symbols</vt:lpstr>
      <vt:lpstr>Nunito</vt:lpstr>
      <vt:lpstr>Times New Roman</vt:lpstr>
      <vt:lpstr>Wingdings</vt:lpstr>
      <vt:lpstr>Office Theme</vt:lpstr>
      <vt:lpstr>Shift</vt:lpstr>
      <vt:lpstr>THEORETICAL BASE OF PARTICIPATORY APPROACHES </vt:lpstr>
      <vt:lpstr>PAULO FREIRE</vt:lpstr>
      <vt:lpstr>1. The starting point</vt:lpstr>
      <vt:lpstr>2. Human Potential</vt:lpstr>
      <vt:lpstr>PowerPoint Presentation</vt:lpstr>
      <vt:lpstr>PowerPoint Presentation</vt:lpstr>
      <vt:lpstr>3. Other Marxist Ideas borrowed by Freire</vt:lpstr>
      <vt:lpstr>PowerPoint Presentation</vt:lpstr>
      <vt:lpstr>PAULO FREIRE’S MAIN IDEAS</vt:lpstr>
      <vt:lpstr>PowerPoint Presentation</vt:lpstr>
      <vt:lpstr>PowerPoint Presentation</vt:lpstr>
      <vt:lpstr>PowerPoint Presentation</vt:lpstr>
      <vt:lpstr>3. Theory of knowledge </vt:lpstr>
      <vt:lpstr>EDUCATION FOR CRITICAL COUNSCIOUNESS</vt:lpstr>
      <vt:lpstr>PowerPoint Presentation</vt:lpstr>
      <vt:lpstr>PowerPoint Presentation</vt:lpstr>
      <vt:lpstr>LEVELS OF CONSCIOUSNESS</vt:lpstr>
      <vt:lpstr>Definitions</vt:lpstr>
      <vt:lpstr>PowerPoint Presentation</vt:lpstr>
      <vt:lpstr>PowerPoint Presentation</vt:lpstr>
      <vt:lpstr>Level 1: In-transitive consciousness</vt:lpstr>
      <vt:lpstr>PowerPoint Presentation</vt:lpstr>
      <vt:lpstr>PowerPoint Presentation</vt:lpstr>
      <vt:lpstr>PowerPoint Presentation</vt:lpstr>
      <vt:lpstr>PowerPoint Presentation</vt:lpstr>
      <vt:lpstr>PowerPoint Presentation</vt:lpstr>
      <vt:lpstr>PowerPoint Presentation</vt:lpstr>
      <vt:lpstr>C. CRITICAL CONSCIOUNESS-HIGHEST LEVEL</vt:lpstr>
      <vt:lpstr>PowerPoint Presentation</vt:lpstr>
      <vt:lpstr>PowerPoint Presentation</vt:lpstr>
      <vt:lpstr>Goals of critical consciousness</vt:lpstr>
      <vt:lpstr>Goals of critical consciousness</vt:lpstr>
      <vt:lpstr>PowerPoint Presentation</vt:lpstr>
      <vt:lpstr>PowerPoint Presentation</vt:lpstr>
      <vt:lpstr>PowerPoint Presentation</vt:lpstr>
      <vt:lpstr>PowerPoint Presentation</vt:lpstr>
      <vt:lpstr>PowerPoint Presentation</vt:lpstr>
      <vt:lpstr>Summary</vt:lpstr>
      <vt:lpstr>Questions and Contributions</vt:lpstr>
      <vt:lpstr>Antonio Gramsci</vt:lpstr>
      <vt:lpstr>INTRODUCTION</vt:lpstr>
      <vt:lpstr>PowerPoint Presentation</vt:lpstr>
      <vt:lpstr>PowerPoint Presentation</vt:lpstr>
      <vt:lpstr>PowerPoint Presentation</vt:lpstr>
      <vt:lpstr>2. Counter-Hegemony- The Role of Intellectuals</vt:lpstr>
      <vt:lpstr>PowerPoint Presentation</vt:lpstr>
      <vt:lpstr>PowerPoint Presentation</vt:lpstr>
      <vt:lpstr>PowerPoint Presentation</vt:lpstr>
      <vt:lpstr>PowerPoint Presentation</vt:lpstr>
      <vt:lpstr>PowerPoint Presentation</vt:lpstr>
      <vt:lpstr>PowerPoint Presentation</vt:lpstr>
      <vt:lpstr>3. DEBATES ON THE KNOWLEDGE PRODUCTION PROCESS</vt:lpstr>
      <vt:lpstr>PowerPoint Presentation</vt:lpstr>
      <vt:lpstr>Introduction</vt:lpstr>
      <vt:lpstr>GROUP TASK : THEMATIC AREAS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THEORETICAL BASE OF PARTICIPATORY APPROACHES</dc:title>
  <dc:creator>Davies Phiri</dc:creator>
  <cp:lastModifiedBy>Davies Phiri</cp:lastModifiedBy>
  <cp:revision>6</cp:revision>
  <dcterms:created xsi:type="dcterms:W3CDTF">2022-08-24T17:08:21Z</dcterms:created>
  <dcterms:modified xsi:type="dcterms:W3CDTF">2022-09-21T16:18:37Z</dcterms:modified>
</cp:coreProperties>
</file>