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191"/>
  </p:notesMasterIdLst>
  <p:sldIdLst>
    <p:sldId id="263" r:id="rId6"/>
    <p:sldId id="264" r:id="rId7"/>
    <p:sldId id="265" r:id="rId8"/>
    <p:sldId id="266" r:id="rId9"/>
    <p:sldId id="267" r:id="rId10"/>
    <p:sldId id="268" r:id="rId11"/>
    <p:sldId id="269" r:id="rId12"/>
    <p:sldId id="270" r:id="rId13"/>
    <p:sldId id="271" r:id="rId14"/>
    <p:sldId id="272" r:id="rId15"/>
    <p:sldId id="399" r:id="rId16"/>
    <p:sldId id="256" r:id="rId17"/>
    <p:sldId id="257" r:id="rId18"/>
    <p:sldId id="258" r:id="rId19"/>
    <p:sldId id="259" r:id="rId20"/>
    <p:sldId id="261" r:id="rId21"/>
    <p:sldId id="262" r:id="rId22"/>
    <p:sldId id="400" r:id="rId23"/>
    <p:sldId id="273" r:id="rId24"/>
    <p:sldId id="274" r:id="rId25"/>
    <p:sldId id="275" r:id="rId26"/>
    <p:sldId id="276" r:id="rId27"/>
    <p:sldId id="277" r:id="rId28"/>
    <p:sldId id="278" r:id="rId29"/>
    <p:sldId id="279" r:id="rId30"/>
    <p:sldId id="280" r:id="rId31"/>
    <p:sldId id="281" r:id="rId32"/>
    <p:sldId id="282" r:id="rId33"/>
    <p:sldId id="283" r:id="rId34"/>
    <p:sldId id="260"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98" r:id="rId62"/>
    <p:sldId id="312" r:id="rId63"/>
    <p:sldId id="310" r:id="rId64"/>
    <p:sldId id="313" r:id="rId65"/>
    <p:sldId id="314" r:id="rId66"/>
    <p:sldId id="315" r:id="rId67"/>
    <p:sldId id="397" r:id="rId68"/>
    <p:sldId id="328" r:id="rId69"/>
    <p:sldId id="329" r:id="rId70"/>
    <p:sldId id="330" r:id="rId71"/>
    <p:sldId id="331" r:id="rId72"/>
    <p:sldId id="332" r:id="rId73"/>
    <p:sldId id="333" r:id="rId74"/>
    <p:sldId id="334" r:id="rId75"/>
    <p:sldId id="335" r:id="rId76"/>
    <p:sldId id="395" r:id="rId77"/>
    <p:sldId id="336" r:id="rId78"/>
    <p:sldId id="337" r:id="rId79"/>
    <p:sldId id="338" r:id="rId80"/>
    <p:sldId id="339" r:id="rId81"/>
    <p:sldId id="340" r:id="rId82"/>
    <p:sldId id="396"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11" r:id="rId138"/>
    <p:sldId id="32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 id="435" r:id="rId174"/>
    <p:sldId id="436" r:id="rId175"/>
    <p:sldId id="437" r:id="rId176"/>
    <p:sldId id="438" r:id="rId177"/>
    <p:sldId id="439" r:id="rId178"/>
    <p:sldId id="440" r:id="rId179"/>
    <p:sldId id="441" r:id="rId180"/>
    <p:sldId id="442" r:id="rId181"/>
    <p:sldId id="443" r:id="rId182"/>
    <p:sldId id="444" r:id="rId183"/>
    <p:sldId id="445" r:id="rId184"/>
    <p:sldId id="446" r:id="rId185"/>
    <p:sldId id="447" r:id="rId186"/>
    <p:sldId id="448" r:id="rId187"/>
    <p:sldId id="449" r:id="rId188"/>
    <p:sldId id="450" r:id="rId189"/>
    <p:sldId id="451" r:id="rId190"/>
  </p:sldIdLst>
  <p:sldSz cx="12192000" cy="6858000"/>
  <p:notesSz cx="6858000" cy="9144000"/>
  <p:defaultText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85854E-8E64-488E-8FC0-E9DF01FCBF22}">
          <p14:sldIdLst>
            <p14:sldId id="263"/>
            <p14:sldId id="264"/>
            <p14:sldId id="265"/>
            <p14:sldId id="266"/>
            <p14:sldId id="267"/>
            <p14:sldId id="268"/>
            <p14:sldId id="269"/>
            <p14:sldId id="270"/>
            <p14:sldId id="271"/>
            <p14:sldId id="272"/>
            <p14:sldId id="399"/>
            <p14:sldId id="256"/>
            <p14:sldId id="257"/>
            <p14:sldId id="258"/>
            <p14:sldId id="259"/>
            <p14:sldId id="261"/>
            <p14:sldId id="262"/>
            <p14:sldId id="400"/>
            <p14:sldId id="273"/>
            <p14:sldId id="274"/>
            <p14:sldId id="275"/>
            <p14:sldId id="276"/>
            <p14:sldId id="277"/>
            <p14:sldId id="278"/>
            <p14:sldId id="279"/>
            <p14:sldId id="280"/>
            <p14:sldId id="281"/>
            <p14:sldId id="282"/>
            <p14:sldId id="283"/>
            <p14:sldId id="260"/>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98"/>
            <p14:sldId id="312"/>
            <p14:sldId id="310"/>
            <p14:sldId id="313"/>
            <p14:sldId id="314"/>
            <p14:sldId id="315"/>
            <p14:sldId id="397"/>
            <p14:sldId id="328"/>
            <p14:sldId id="329"/>
            <p14:sldId id="330"/>
            <p14:sldId id="331"/>
            <p14:sldId id="332"/>
            <p14:sldId id="333"/>
            <p14:sldId id="334"/>
            <p14:sldId id="335"/>
            <p14:sldId id="395"/>
            <p14:sldId id="336"/>
            <p14:sldId id="337"/>
            <p14:sldId id="338"/>
            <p14:sldId id="339"/>
            <p14:sldId id="340"/>
            <p14:sldId id="396"/>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11"/>
            <p14:sldId id="32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notesMaster" Target="notesMasters/notesMaster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presProps" Target="presProp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viewProps" Target="viewProps.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tableStyles" Target="tableStyles.xml"/><Relationship Id="rId190" Type="http://schemas.openxmlformats.org/officeDocument/2006/relationships/slide" Target="slides/slide185.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87F81-DB7B-4E31-B242-DAACA7B6765C}"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ZA"/>
        </a:p>
      </dgm:t>
    </dgm:pt>
    <dgm:pt modelId="{5C5B6F6B-BE85-4111-86F5-05A01AFCE317}">
      <dgm:prSet custT="1">
        <dgm:style>
          <a:lnRef idx="1">
            <a:schemeClr val="dk1"/>
          </a:lnRef>
          <a:fillRef idx="2">
            <a:schemeClr val="dk1"/>
          </a:fillRef>
          <a:effectRef idx="1">
            <a:schemeClr val="dk1"/>
          </a:effectRef>
          <a:fontRef idx="minor">
            <a:schemeClr val="dk1"/>
          </a:fontRef>
        </dgm:style>
      </dgm:prSet>
      <dgm:spPr/>
      <dgm:t>
        <a:bodyPr/>
        <a:lstStyle/>
        <a:p>
          <a:pPr algn="just" rtl="0"/>
          <a:r>
            <a:rPr lang="en-US" sz="2800" b="1" dirty="0"/>
            <a:t>For almost every writer a different  definition of development exists.</a:t>
          </a:r>
          <a:endParaRPr lang="en-ZA" sz="2800" b="1" dirty="0"/>
        </a:p>
      </dgm:t>
    </dgm:pt>
    <dgm:pt modelId="{89FD2BA5-8B1D-4AD2-BFBF-B4D8B72F192E}" type="parTrans" cxnId="{24BFD72E-59C3-47DF-939D-292D91C7A9EC}">
      <dgm:prSet/>
      <dgm:spPr/>
      <dgm:t>
        <a:bodyPr/>
        <a:lstStyle/>
        <a:p>
          <a:endParaRPr lang="en-ZA"/>
        </a:p>
      </dgm:t>
    </dgm:pt>
    <dgm:pt modelId="{0DFDC40B-ECD3-4CEE-A8B4-CC05E886D59C}" type="sibTrans" cxnId="{24BFD72E-59C3-47DF-939D-292D91C7A9EC}">
      <dgm:prSet/>
      <dgm:spPr/>
      <dgm:t>
        <a:bodyPr/>
        <a:lstStyle/>
        <a:p>
          <a:endParaRPr lang="en-ZA"/>
        </a:p>
      </dgm:t>
    </dgm:pt>
    <dgm:pt modelId="{7562D37E-B38C-4138-8565-F18D4CFC121A}">
      <dgm:prSet custT="1">
        <dgm:style>
          <a:lnRef idx="1">
            <a:schemeClr val="dk1"/>
          </a:lnRef>
          <a:fillRef idx="2">
            <a:schemeClr val="dk1"/>
          </a:fillRef>
          <a:effectRef idx="1">
            <a:schemeClr val="dk1"/>
          </a:effectRef>
          <a:fontRef idx="minor">
            <a:schemeClr val="dk1"/>
          </a:fontRef>
        </dgm:style>
      </dgm:prSet>
      <dgm:spPr/>
      <dgm:t>
        <a:bodyPr/>
        <a:lstStyle/>
        <a:p>
          <a:pPr rtl="0"/>
          <a:r>
            <a:rPr lang="en-US" sz="2800" b="1" dirty="0"/>
            <a:t>Its important to first distinguish between:</a:t>
          </a:r>
          <a:endParaRPr lang="en-ZA" sz="2800" b="1" dirty="0"/>
        </a:p>
      </dgm:t>
    </dgm:pt>
    <dgm:pt modelId="{E1945EC7-1E8A-4FEF-9EC4-EACFF99784FA}" type="parTrans" cxnId="{5DF5AD38-0E7E-4503-808C-723E3C766FEE}">
      <dgm:prSet/>
      <dgm:spPr/>
      <dgm:t>
        <a:bodyPr/>
        <a:lstStyle/>
        <a:p>
          <a:endParaRPr lang="en-ZA"/>
        </a:p>
      </dgm:t>
    </dgm:pt>
    <dgm:pt modelId="{C8717BD6-49FF-4146-930E-A209D9761CB2}" type="sibTrans" cxnId="{5DF5AD38-0E7E-4503-808C-723E3C766FEE}">
      <dgm:prSet/>
      <dgm:spPr/>
      <dgm:t>
        <a:bodyPr/>
        <a:lstStyle/>
        <a:p>
          <a:endParaRPr lang="en-ZA"/>
        </a:p>
      </dgm:t>
    </dgm:pt>
    <dgm:pt modelId="{294B0C64-3571-4C47-BEC2-F76E7FDDA245}">
      <dgm:prSet custT="1"/>
      <dgm:spPr/>
      <dgm:t>
        <a:bodyPr/>
        <a:lstStyle/>
        <a:p>
          <a:pPr rtl="0"/>
          <a:r>
            <a:rPr lang="en-US" sz="2800" b="1" dirty="0"/>
            <a:t>Development as a state or condition-static</a:t>
          </a:r>
          <a:endParaRPr lang="en-ZA" sz="2800" b="1" dirty="0"/>
        </a:p>
      </dgm:t>
    </dgm:pt>
    <dgm:pt modelId="{5F3639FE-713E-4E91-A3D9-94C80BD67395}" type="parTrans" cxnId="{8E8BD3C0-0E48-49A3-A34D-9C209B4FD0B8}">
      <dgm:prSet/>
      <dgm:spPr/>
      <dgm:t>
        <a:bodyPr/>
        <a:lstStyle/>
        <a:p>
          <a:endParaRPr lang="en-ZA"/>
        </a:p>
      </dgm:t>
    </dgm:pt>
    <dgm:pt modelId="{17335C44-4A5F-47CE-B286-02D991AC468E}" type="sibTrans" cxnId="{8E8BD3C0-0E48-49A3-A34D-9C209B4FD0B8}">
      <dgm:prSet/>
      <dgm:spPr/>
      <dgm:t>
        <a:bodyPr/>
        <a:lstStyle/>
        <a:p>
          <a:endParaRPr lang="en-ZA"/>
        </a:p>
      </dgm:t>
    </dgm:pt>
    <dgm:pt modelId="{AC9C2B0B-5878-4099-A78F-74261393B525}">
      <dgm:prSet custT="1"/>
      <dgm:spPr/>
      <dgm:t>
        <a:bodyPr/>
        <a:lstStyle/>
        <a:p>
          <a:pPr rtl="0"/>
          <a:r>
            <a:rPr lang="en-US" sz="2800" b="1" dirty="0"/>
            <a:t>Development as a process or course of change- dynamic</a:t>
          </a:r>
          <a:endParaRPr lang="en-ZA" sz="2800" b="1" dirty="0"/>
        </a:p>
      </dgm:t>
    </dgm:pt>
    <dgm:pt modelId="{6CCDAFF5-86E0-4B08-B4E3-3F515A1AD1BD}" type="parTrans" cxnId="{86C05DC2-8562-4B64-9E19-E6B2429631F3}">
      <dgm:prSet/>
      <dgm:spPr/>
      <dgm:t>
        <a:bodyPr/>
        <a:lstStyle/>
        <a:p>
          <a:endParaRPr lang="en-ZA"/>
        </a:p>
      </dgm:t>
    </dgm:pt>
    <dgm:pt modelId="{15C4E6A9-8C0E-42EF-9A9F-EA0F923289E3}" type="sibTrans" cxnId="{86C05DC2-8562-4B64-9E19-E6B2429631F3}">
      <dgm:prSet/>
      <dgm:spPr/>
      <dgm:t>
        <a:bodyPr/>
        <a:lstStyle/>
        <a:p>
          <a:endParaRPr lang="en-ZA"/>
        </a:p>
      </dgm:t>
    </dgm:pt>
    <dgm:pt modelId="{1F968383-F32B-431B-B3F1-D77939A3B20C}" type="pres">
      <dgm:prSet presAssocID="{A8287F81-DB7B-4E31-B242-DAACA7B6765C}" presName="Name0" presStyleCnt="0">
        <dgm:presLayoutVars>
          <dgm:dir/>
          <dgm:animLvl val="lvl"/>
          <dgm:resizeHandles val="exact"/>
        </dgm:presLayoutVars>
      </dgm:prSet>
      <dgm:spPr/>
    </dgm:pt>
    <dgm:pt modelId="{3E932BDA-9B05-44E5-8B59-19D9EC782593}" type="pres">
      <dgm:prSet presAssocID="{5C5B6F6B-BE85-4111-86F5-05A01AFCE317}" presName="linNode" presStyleCnt="0"/>
      <dgm:spPr/>
    </dgm:pt>
    <dgm:pt modelId="{0799C7BE-99CE-4D56-BA6B-248A9156B09B}" type="pres">
      <dgm:prSet presAssocID="{5C5B6F6B-BE85-4111-86F5-05A01AFCE317}" presName="parentText" presStyleLbl="node1" presStyleIdx="0" presStyleCnt="2" custScaleX="277778">
        <dgm:presLayoutVars>
          <dgm:chMax val="1"/>
          <dgm:bulletEnabled val="1"/>
        </dgm:presLayoutVars>
      </dgm:prSet>
      <dgm:spPr/>
    </dgm:pt>
    <dgm:pt modelId="{01FB4B71-D33F-433F-8F18-38172E7703D2}" type="pres">
      <dgm:prSet presAssocID="{0DFDC40B-ECD3-4CEE-A8B4-CC05E886D59C}" presName="sp" presStyleCnt="0"/>
      <dgm:spPr/>
    </dgm:pt>
    <dgm:pt modelId="{E3FAADF5-FBBD-48F6-82F5-9BD703D25557}" type="pres">
      <dgm:prSet presAssocID="{7562D37E-B38C-4138-8565-F18D4CFC121A}" presName="linNode" presStyleCnt="0"/>
      <dgm:spPr/>
    </dgm:pt>
    <dgm:pt modelId="{B5577787-84E5-4CA5-98E5-260ED725A298}" type="pres">
      <dgm:prSet presAssocID="{7562D37E-B38C-4138-8565-F18D4CFC121A}" presName="parentText" presStyleLbl="node1" presStyleIdx="1" presStyleCnt="2">
        <dgm:presLayoutVars>
          <dgm:chMax val="1"/>
          <dgm:bulletEnabled val="1"/>
        </dgm:presLayoutVars>
      </dgm:prSet>
      <dgm:spPr/>
    </dgm:pt>
    <dgm:pt modelId="{B48FB597-ECF2-4596-8CBF-4D2797EE701F}" type="pres">
      <dgm:prSet presAssocID="{7562D37E-B38C-4138-8565-F18D4CFC121A}" presName="descendantText" presStyleLbl="alignAccFollowNode1" presStyleIdx="0" presStyleCnt="1" custLinFactNeighborX="0" custLinFactNeighborY="-3758">
        <dgm:presLayoutVars>
          <dgm:bulletEnabled val="1"/>
        </dgm:presLayoutVars>
      </dgm:prSet>
      <dgm:spPr/>
    </dgm:pt>
  </dgm:ptLst>
  <dgm:cxnLst>
    <dgm:cxn modelId="{24BFD72E-59C3-47DF-939D-292D91C7A9EC}" srcId="{A8287F81-DB7B-4E31-B242-DAACA7B6765C}" destId="{5C5B6F6B-BE85-4111-86F5-05A01AFCE317}" srcOrd="0" destOrd="0" parTransId="{89FD2BA5-8B1D-4AD2-BFBF-B4D8B72F192E}" sibTransId="{0DFDC40B-ECD3-4CEE-A8B4-CC05E886D59C}"/>
    <dgm:cxn modelId="{5DF5AD38-0E7E-4503-808C-723E3C766FEE}" srcId="{A8287F81-DB7B-4E31-B242-DAACA7B6765C}" destId="{7562D37E-B38C-4138-8565-F18D4CFC121A}" srcOrd="1" destOrd="0" parTransId="{E1945EC7-1E8A-4FEF-9EC4-EACFF99784FA}" sibTransId="{C8717BD6-49FF-4146-930E-A209D9761CB2}"/>
    <dgm:cxn modelId="{49222660-ECD2-4948-B683-14B25454EBEE}" type="presOf" srcId="{294B0C64-3571-4C47-BEC2-F76E7FDDA245}" destId="{B48FB597-ECF2-4596-8CBF-4D2797EE701F}" srcOrd="0" destOrd="0" presId="urn:microsoft.com/office/officeart/2005/8/layout/vList5"/>
    <dgm:cxn modelId="{36F138AA-0137-4ABA-9647-7F89657359FF}" type="presOf" srcId="{7562D37E-B38C-4138-8565-F18D4CFC121A}" destId="{B5577787-84E5-4CA5-98E5-260ED725A298}" srcOrd="0" destOrd="0" presId="urn:microsoft.com/office/officeart/2005/8/layout/vList5"/>
    <dgm:cxn modelId="{FE397EB8-F985-4890-B79D-23F5A15C570D}" type="presOf" srcId="{A8287F81-DB7B-4E31-B242-DAACA7B6765C}" destId="{1F968383-F32B-431B-B3F1-D77939A3B20C}" srcOrd="0" destOrd="0" presId="urn:microsoft.com/office/officeart/2005/8/layout/vList5"/>
    <dgm:cxn modelId="{8E8BD3C0-0E48-49A3-A34D-9C209B4FD0B8}" srcId="{7562D37E-B38C-4138-8565-F18D4CFC121A}" destId="{294B0C64-3571-4C47-BEC2-F76E7FDDA245}" srcOrd="0" destOrd="0" parTransId="{5F3639FE-713E-4E91-A3D9-94C80BD67395}" sibTransId="{17335C44-4A5F-47CE-B286-02D991AC468E}"/>
    <dgm:cxn modelId="{86C05DC2-8562-4B64-9E19-E6B2429631F3}" srcId="{7562D37E-B38C-4138-8565-F18D4CFC121A}" destId="{AC9C2B0B-5878-4099-A78F-74261393B525}" srcOrd="1" destOrd="0" parTransId="{6CCDAFF5-86E0-4B08-B4E3-3F515A1AD1BD}" sibTransId="{15C4E6A9-8C0E-42EF-9A9F-EA0F923289E3}"/>
    <dgm:cxn modelId="{626221DE-DA2D-4740-94F1-625EB23B2DA2}" type="presOf" srcId="{AC9C2B0B-5878-4099-A78F-74261393B525}" destId="{B48FB597-ECF2-4596-8CBF-4D2797EE701F}" srcOrd="0" destOrd="1" presId="urn:microsoft.com/office/officeart/2005/8/layout/vList5"/>
    <dgm:cxn modelId="{5CE0D3E3-3617-4D18-85D4-7ECE30C16EE3}" type="presOf" srcId="{5C5B6F6B-BE85-4111-86F5-05A01AFCE317}" destId="{0799C7BE-99CE-4D56-BA6B-248A9156B09B}" srcOrd="0" destOrd="0" presId="urn:microsoft.com/office/officeart/2005/8/layout/vList5"/>
    <dgm:cxn modelId="{B3EDF88B-C5DA-4CBC-854C-A31A55F7FE3D}" type="presParOf" srcId="{1F968383-F32B-431B-B3F1-D77939A3B20C}" destId="{3E932BDA-9B05-44E5-8B59-19D9EC782593}" srcOrd="0" destOrd="0" presId="urn:microsoft.com/office/officeart/2005/8/layout/vList5"/>
    <dgm:cxn modelId="{CDFA6E46-EA34-4D4E-8BA1-082C032DD214}" type="presParOf" srcId="{3E932BDA-9B05-44E5-8B59-19D9EC782593}" destId="{0799C7BE-99CE-4D56-BA6B-248A9156B09B}" srcOrd="0" destOrd="0" presId="urn:microsoft.com/office/officeart/2005/8/layout/vList5"/>
    <dgm:cxn modelId="{D8076DA4-3C3E-4B74-801A-C5B89304EB05}" type="presParOf" srcId="{1F968383-F32B-431B-B3F1-D77939A3B20C}" destId="{01FB4B71-D33F-433F-8F18-38172E7703D2}" srcOrd="1" destOrd="0" presId="urn:microsoft.com/office/officeart/2005/8/layout/vList5"/>
    <dgm:cxn modelId="{76528F80-13A8-484B-BD0A-8DBC6FBC9AE4}" type="presParOf" srcId="{1F968383-F32B-431B-B3F1-D77939A3B20C}" destId="{E3FAADF5-FBBD-48F6-82F5-9BD703D25557}" srcOrd="2" destOrd="0" presId="urn:microsoft.com/office/officeart/2005/8/layout/vList5"/>
    <dgm:cxn modelId="{DEFE20F5-B518-4F20-82DE-00F0D8AFC1C5}" type="presParOf" srcId="{E3FAADF5-FBBD-48F6-82F5-9BD703D25557}" destId="{B5577787-84E5-4CA5-98E5-260ED725A298}" srcOrd="0" destOrd="0" presId="urn:microsoft.com/office/officeart/2005/8/layout/vList5"/>
    <dgm:cxn modelId="{6CFC437C-3607-4DC4-9F65-8BA506E0F43B}" type="presParOf" srcId="{E3FAADF5-FBBD-48F6-82F5-9BD703D25557}" destId="{B48FB597-ECF2-4596-8CBF-4D2797EE701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73DA2-1F35-48CA-ACD6-F8246C74CC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91DABB41-1C57-407B-835F-B60E5D95E406}">
      <dgm:prSet custT="1">
        <dgm:style>
          <a:lnRef idx="2">
            <a:schemeClr val="dk1"/>
          </a:lnRef>
          <a:fillRef idx="1">
            <a:schemeClr val="lt1"/>
          </a:fillRef>
          <a:effectRef idx="0">
            <a:schemeClr val="dk1"/>
          </a:effectRef>
          <a:fontRef idx="minor">
            <a:schemeClr val="dk1"/>
          </a:fontRef>
        </dgm:style>
      </dgm:prSet>
      <dgm:spPr/>
      <dgm:t>
        <a:bodyPr/>
        <a:lstStyle/>
        <a:p>
          <a:pPr algn="just" rtl="0"/>
          <a:r>
            <a:rPr lang="en-US" sz="3600" dirty="0">
              <a:latin typeface="Times New Roman" panose="02020603050405020304" pitchFamily="18" charset="0"/>
              <a:cs typeface="Times New Roman" panose="02020603050405020304" pitchFamily="18" charset="0"/>
            </a:rPr>
            <a:t>Development is not purely an economic phenomenon but rather a multi-dimensional process involving reorganization and reorientation of entire economic </a:t>
          </a:r>
          <a:r>
            <a:rPr lang="en-US" sz="3600" b="1" dirty="0">
              <a:latin typeface="Times New Roman" panose="02020603050405020304" pitchFamily="18" charset="0"/>
              <a:cs typeface="Times New Roman" panose="02020603050405020304" pitchFamily="18" charset="0"/>
            </a:rPr>
            <a:t>AND</a:t>
          </a:r>
          <a:r>
            <a:rPr lang="en-US" sz="3600" dirty="0">
              <a:latin typeface="Times New Roman" panose="02020603050405020304" pitchFamily="18" charset="0"/>
              <a:cs typeface="Times New Roman" panose="02020603050405020304" pitchFamily="18" charset="0"/>
            </a:rPr>
            <a:t> social system</a:t>
          </a:r>
          <a:endParaRPr lang="en-ZA" sz="3600" dirty="0">
            <a:latin typeface="Times New Roman" panose="02020603050405020304" pitchFamily="18" charset="0"/>
            <a:cs typeface="Times New Roman" panose="02020603050405020304" pitchFamily="18" charset="0"/>
          </a:endParaRPr>
        </a:p>
      </dgm:t>
    </dgm:pt>
    <dgm:pt modelId="{B34F1C2F-068B-4375-A946-23B0B55B7E96}" type="parTrans" cxnId="{233818FE-70D7-4DAB-B041-FD6E9767938D}">
      <dgm:prSet/>
      <dgm:spPr/>
      <dgm:t>
        <a:bodyPr/>
        <a:lstStyle/>
        <a:p>
          <a:endParaRPr lang="en-ZA"/>
        </a:p>
      </dgm:t>
    </dgm:pt>
    <dgm:pt modelId="{8C3A8A3B-3677-44FD-8553-B88E5E8C7461}" type="sibTrans" cxnId="{233818FE-70D7-4DAB-B041-FD6E9767938D}">
      <dgm:prSet/>
      <dgm:spPr/>
      <dgm:t>
        <a:bodyPr/>
        <a:lstStyle/>
        <a:p>
          <a:endParaRPr lang="en-ZA"/>
        </a:p>
      </dgm:t>
    </dgm:pt>
    <dgm:pt modelId="{68024DCA-EB3D-4373-8553-65A41743517F}">
      <dgm:prSet custT="1">
        <dgm:style>
          <a:lnRef idx="2">
            <a:schemeClr val="dk1"/>
          </a:lnRef>
          <a:fillRef idx="1">
            <a:schemeClr val="lt1"/>
          </a:fillRef>
          <a:effectRef idx="0">
            <a:schemeClr val="dk1"/>
          </a:effectRef>
          <a:fontRef idx="minor">
            <a:schemeClr val="dk1"/>
          </a:fontRef>
        </dgm:style>
      </dgm:prSet>
      <dgm:spPr/>
      <dgm:t>
        <a:bodyPr/>
        <a:lstStyle/>
        <a:p>
          <a:pPr algn="just" rtl="0"/>
          <a:r>
            <a:rPr lang="en-US" sz="3600" dirty="0">
              <a:latin typeface="Times New Roman" panose="02020603050405020304" pitchFamily="18" charset="0"/>
              <a:cs typeface="Times New Roman" panose="02020603050405020304" pitchFamily="18" charset="0"/>
            </a:rPr>
            <a:t>Development is process of improving the quality of all human lives with three equally important aspects.  </a:t>
          </a:r>
        </a:p>
        <a:p>
          <a:pPr algn="just" rtl="0"/>
          <a:r>
            <a:rPr lang="en-US" sz="3600" dirty="0">
              <a:latin typeface="Times New Roman" panose="02020603050405020304" pitchFamily="18" charset="0"/>
              <a:cs typeface="Times New Roman" panose="02020603050405020304" pitchFamily="18" charset="0"/>
            </a:rPr>
            <a:t>These are:</a:t>
          </a:r>
          <a:endParaRPr lang="en-ZA" sz="3600" dirty="0">
            <a:latin typeface="Times New Roman" panose="02020603050405020304" pitchFamily="18" charset="0"/>
            <a:cs typeface="Times New Roman" panose="02020603050405020304" pitchFamily="18" charset="0"/>
          </a:endParaRPr>
        </a:p>
      </dgm:t>
    </dgm:pt>
    <dgm:pt modelId="{C1B072B9-5CD1-4526-BD33-4F028ECA253A}" type="parTrans" cxnId="{D663ADFA-D532-40E3-87F4-5271F37C3BD7}">
      <dgm:prSet/>
      <dgm:spPr/>
      <dgm:t>
        <a:bodyPr/>
        <a:lstStyle/>
        <a:p>
          <a:endParaRPr lang="en-ZA"/>
        </a:p>
      </dgm:t>
    </dgm:pt>
    <dgm:pt modelId="{7C3F417D-6FDD-4661-BBD8-3614BBE02575}" type="sibTrans" cxnId="{D663ADFA-D532-40E3-87F4-5271F37C3BD7}">
      <dgm:prSet/>
      <dgm:spPr/>
      <dgm:t>
        <a:bodyPr/>
        <a:lstStyle/>
        <a:p>
          <a:endParaRPr lang="en-ZA"/>
        </a:p>
      </dgm:t>
    </dgm:pt>
    <dgm:pt modelId="{E2C4283D-E254-47D5-9450-8FC8255B904A}" type="pres">
      <dgm:prSet presAssocID="{D2F73DA2-1F35-48CA-ACD6-F8246C74CC76}" presName="linear" presStyleCnt="0">
        <dgm:presLayoutVars>
          <dgm:animLvl val="lvl"/>
          <dgm:resizeHandles val="exact"/>
        </dgm:presLayoutVars>
      </dgm:prSet>
      <dgm:spPr/>
    </dgm:pt>
    <dgm:pt modelId="{00A31CF8-002A-4641-A00D-C5AFB6957D38}" type="pres">
      <dgm:prSet presAssocID="{91DABB41-1C57-407B-835F-B60E5D95E406}" presName="parentText" presStyleLbl="node1" presStyleIdx="0" presStyleCnt="2" custScaleY="109818" custLinFactY="-6310" custLinFactNeighborX="89" custLinFactNeighborY="-100000">
        <dgm:presLayoutVars>
          <dgm:chMax val="0"/>
          <dgm:bulletEnabled val="1"/>
        </dgm:presLayoutVars>
      </dgm:prSet>
      <dgm:spPr/>
    </dgm:pt>
    <dgm:pt modelId="{3DEFDA9E-FB1C-419A-B4D8-66E2566F4AAD}" type="pres">
      <dgm:prSet presAssocID="{8C3A8A3B-3677-44FD-8553-B88E5E8C7461}" presName="spacer" presStyleCnt="0"/>
      <dgm:spPr/>
    </dgm:pt>
    <dgm:pt modelId="{BEBEE84A-7945-4EE2-8E89-2869B6F610FF}" type="pres">
      <dgm:prSet presAssocID="{68024DCA-EB3D-4373-8553-65A41743517F}" presName="parentText" presStyleLbl="node1" presStyleIdx="1" presStyleCnt="2" custScaleY="141428" custLinFactNeighborX="215" custLinFactNeighborY="17107">
        <dgm:presLayoutVars>
          <dgm:chMax val="0"/>
          <dgm:bulletEnabled val="1"/>
        </dgm:presLayoutVars>
      </dgm:prSet>
      <dgm:spPr/>
    </dgm:pt>
  </dgm:ptLst>
  <dgm:cxnLst>
    <dgm:cxn modelId="{31F8582C-CB94-43AD-B057-BCB92F2F90D9}" type="presOf" srcId="{68024DCA-EB3D-4373-8553-65A41743517F}" destId="{BEBEE84A-7945-4EE2-8E89-2869B6F610FF}" srcOrd="0" destOrd="0" presId="urn:microsoft.com/office/officeart/2005/8/layout/vList2"/>
    <dgm:cxn modelId="{523B1C73-9308-49AE-AF32-CE5C5418626B}" type="presOf" srcId="{91DABB41-1C57-407B-835F-B60E5D95E406}" destId="{00A31CF8-002A-4641-A00D-C5AFB6957D38}" srcOrd="0" destOrd="0" presId="urn:microsoft.com/office/officeart/2005/8/layout/vList2"/>
    <dgm:cxn modelId="{FBC3F87D-160E-408D-878F-B9C113DC1E74}" type="presOf" srcId="{D2F73DA2-1F35-48CA-ACD6-F8246C74CC76}" destId="{E2C4283D-E254-47D5-9450-8FC8255B904A}" srcOrd="0" destOrd="0" presId="urn:microsoft.com/office/officeart/2005/8/layout/vList2"/>
    <dgm:cxn modelId="{D663ADFA-D532-40E3-87F4-5271F37C3BD7}" srcId="{D2F73DA2-1F35-48CA-ACD6-F8246C74CC76}" destId="{68024DCA-EB3D-4373-8553-65A41743517F}" srcOrd="1" destOrd="0" parTransId="{C1B072B9-5CD1-4526-BD33-4F028ECA253A}" sibTransId="{7C3F417D-6FDD-4661-BBD8-3614BBE02575}"/>
    <dgm:cxn modelId="{233818FE-70D7-4DAB-B041-FD6E9767938D}" srcId="{D2F73DA2-1F35-48CA-ACD6-F8246C74CC76}" destId="{91DABB41-1C57-407B-835F-B60E5D95E406}" srcOrd="0" destOrd="0" parTransId="{B34F1C2F-068B-4375-A946-23B0B55B7E96}" sibTransId="{8C3A8A3B-3677-44FD-8553-B88E5E8C7461}"/>
    <dgm:cxn modelId="{DDA6692E-1E48-40DC-966E-DB0B61847535}" type="presParOf" srcId="{E2C4283D-E254-47D5-9450-8FC8255B904A}" destId="{00A31CF8-002A-4641-A00D-C5AFB6957D38}" srcOrd="0" destOrd="0" presId="urn:microsoft.com/office/officeart/2005/8/layout/vList2"/>
    <dgm:cxn modelId="{7756573F-619A-45ED-B1BC-BF430BF87B75}" type="presParOf" srcId="{E2C4283D-E254-47D5-9450-8FC8255B904A}" destId="{3DEFDA9E-FB1C-419A-B4D8-66E2566F4AAD}" srcOrd="1" destOrd="0" presId="urn:microsoft.com/office/officeart/2005/8/layout/vList2"/>
    <dgm:cxn modelId="{2D4100CF-1A5E-414E-A070-72F8B94183A6}" type="presParOf" srcId="{E2C4283D-E254-47D5-9450-8FC8255B904A}" destId="{BEBEE84A-7945-4EE2-8E89-2869B6F610F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49ADA-CC6F-4F83-AA60-96AA557473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3AD86250-1D68-43B0-A608-CA0C5D05A073}">
      <dgm:prSet custT="1">
        <dgm:style>
          <a:lnRef idx="2">
            <a:schemeClr val="accent1"/>
          </a:lnRef>
          <a:fillRef idx="1">
            <a:schemeClr val="lt1"/>
          </a:fillRef>
          <a:effectRef idx="0">
            <a:schemeClr val="accent1"/>
          </a:effectRef>
          <a:fontRef idx="minor">
            <a:schemeClr val="dk1"/>
          </a:fontRef>
        </dgm:style>
      </dgm:prSet>
      <dgm:spPr/>
      <dgm:t>
        <a:bodyPr/>
        <a:lstStyle/>
        <a:p>
          <a:pPr algn="just" rtl="0"/>
          <a:r>
            <a:rPr lang="en-US" sz="3200" b="1" dirty="0"/>
            <a:t>1. Raising peoples’ living levels, i.e. incomes and consumption, levels of food, medical services, education through relevant growth processes</a:t>
          </a:r>
          <a:endParaRPr lang="en-ZA" sz="3200" b="1" dirty="0"/>
        </a:p>
      </dgm:t>
    </dgm:pt>
    <dgm:pt modelId="{04ACD801-A3BB-4D5B-A786-360DBE7F2E9D}" type="parTrans" cxnId="{CB2FCA34-7318-4AEB-94BC-B6B549E61430}">
      <dgm:prSet/>
      <dgm:spPr/>
      <dgm:t>
        <a:bodyPr/>
        <a:lstStyle/>
        <a:p>
          <a:endParaRPr lang="en-ZA"/>
        </a:p>
      </dgm:t>
    </dgm:pt>
    <dgm:pt modelId="{2F3E10A8-EBAF-418B-8101-09229E9F2A1E}" type="sibTrans" cxnId="{CB2FCA34-7318-4AEB-94BC-B6B549E61430}">
      <dgm:prSet/>
      <dgm:spPr/>
      <dgm:t>
        <a:bodyPr/>
        <a:lstStyle/>
        <a:p>
          <a:endParaRPr lang="en-ZA"/>
        </a:p>
      </dgm:t>
    </dgm:pt>
    <dgm:pt modelId="{ED13C63F-42DA-40FE-A2C8-DE7DA9FEACA8}">
      <dgm:prSet custT="1">
        <dgm:style>
          <a:lnRef idx="2">
            <a:schemeClr val="accent1"/>
          </a:lnRef>
          <a:fillRef idx="1">
            <a:schemeClr val="lt1"/>
          </a:fillRef>
          <a:effectRef idx="0">
            <a:schemeClr val="accent1"/>
          </a:effectRef>
          <a:fontRef idx="minor">
            <a:schemeClr val="dk1"/>
          </a:fontRef>
        </dgm:style>
      </dgm:prSet>
      <dgm:spPr/>
      <dgm:t>
        <a:bodyPr/>
        <a:lstStyle/>
        <a:p>
          <a:pPr algn="just" rtl="0"/>
          <a:r>
            <a:rPr lang="en-US" sz="3200" b="1"/>
            <a:t>2. Creating conditions conducive to the growth of peoples’ self-esteem through the establishment of social, political and economic systems and institutions which promote human dignity and respect</a:t>
          </a:r>
          <a:endParaRPr lang="en-ZA" sz="3200" b="1"/>
        </a:p>
      </dgm:t>
    </dgm:pt>
    <dgm:pt modelId="{CF47D8B1-61BE-4204-AAA7-2CAAD0B39563}" type="parTrans" cxnId="{10E7A0EF-9FD7-447E-929B-BB1320526990}">
      <dgm:prSet/>
      <dgm:spPr/>
      <dgm:t>
        <a:bodyPr/>
        <a:lstStyle/>
        <a:p>
          <a:endParaRPr lang="en-ZA"/>
        </a:p>
      </dgm:t>
    </dgm:pt>
    <dgm:pt modelId="{AC2143E9-7C00-41B1-BF08-F06AF79A557C}" type="sibTrans" cxnId="{10E7A0EF-9FD7-447E-929B-BB1320526990}">
      <dgm:prSet/>
      <dgm:spPr/>
      <dgm:t>
        <a:bodyPr/>
        <a:lstStyle/>
        <a:p>
          <a:endParaRPr lang="en-ZA"/>
        </a:p>
      </dgm:t>
    </dgm:pt>
    <dgm:pt modelId="{D94FA3C4-219F-4460-B707-32387B754E07}">
      <dgm:prSet custT="1">
        <dgm:style>
          <a:lnRef idx="2">
            <a:schemeClr val="accent1"/>
          </a:lnRef>
          <a:fillRef idx="1">
            <a:schemeClr val="lt1"/>
          </a:fillRef>
          <a:effectRef idx="0">
            <a:schemeClr val="accent1"/>
          </a:effectRef>
          <a:fontRef idx="minor">
            <a:schemeClr val="dk1"/>
          </a:fontRef>
        </dgm:style>
      </dgm:prSet>
      <dgm:spPr/>
      <dgm:t>
        <a:bodyPr/>
        <a:lstStyle/>
        <a:p>
          <a:pPr algn="just" rtl="0"/>
          <a:r>
            <a:rPr lang="en-US" sz="3200" b="1" dirty="0"/>
            <a:t>3. Increasing peoples’ freedom to choose by enlarging the range of their choice variables, e.g. varieties of goods and services</a:t>
          </a:r>
          <a:endParaRPr lang="en-ZA" sz="3200" b="1" dirty="0"/>
        </a:p>
      </dgm:t>
    </dgm:pt>
    <dgm:pt modelId="{1C521D81-93DB-4672-B4FE-CA8C3A903B8C}" type="parTrans" cxnId="{EFC16153-97DF-43E9-BC32-C9139D0B0B91}">
      <dgm:prSet/>
      <dgm:spPr/>
      <dgm:t>
        <a:bodyPr/>
        <a:lstStyle/>
        <a:p>
          <a:endParaRPr lang="en-ZA"/>
        </a:p>
      </dgm:t>
    </dgm:pt>
    <dgm:pt modelId="{FBBC5F44-5B8D-41FB-9F6B-86330423C9A4}" type="sibTrans" cxnId="{EFC16153-97DF-43E9-BC32-C9139D0B0B91}">
      <dgm:prSet/>
      <dgm:spPr/>
      <dgm:t>
        <a:bodyPr/>
        <a:lstStyle/>
        <a:p>
          <a:endParaRPr lang="en-ZA"/>
        </a:p>
      </dgm:t>
    </dgm:pt>
    <dgm:pt modelId="{8BE05165-D0FD-4A3D-B997-7794366E8A7B}" type="pres">
      <dgm:prSet presAssocID="{FC149ADA-CC6F-4F83-AA60-96AA55747391}" presName="linear" presStyleCnt="0">
        <dgm:presLayoutVars>
          <dgm:animLvl val="lvl"/>
          <dgm:resizeHandles val="exact"/>
        </dgm:presLayoutVars>
      </dgm:prSet>
      <dgm:spPr/>
    </dgm:pt>
    <dgm:pt modelId="{E2A9F2D5-4BFD-40DE-A29F-628E480951FC}" type="pres">
      <dgm:prSet presAssocID="{3AD86250-1D68-43B0-A608-CA0C5D05A073}" presName="parentText" presStyleLbl="node1" presStyleIdx="0" presStyleCnt="3" custLinFactY="-18182" custLinFactNeighborX="364" custLinFactNeighborY="-100000">
        <dgm:presLayoutVars>
          <dgm:chMax val="0"/>
          <dgm:bulletEnabled val="1"/>
        </dgm:presLayoutVars>
      </dgm:prSet>
      <dgm:spPr/>
    </dgm:pt>
    <dgm:pt modelId="{E14FB3EC-53AA-43D3-ABFB-F210E4EA4EDA}" type="pres">
      <dgm:prSet presAssocID="{2F3E10A8-EBAF-418B-8101-09229E9F2A1E}" presName="spacer" presStyleCnt="0"/>
      <dgm:spPr/>
    </dgm:pt>
    <dgm:pt modelId="{DFDD1ECD-95AB-4A5A-9266-AE8EE0EBE7C7}" type="pres">
      <dgm:prSet presAssocID="{ED13C63F-42DA-40FE-A2C8-DE7DA9FEACA8}" presName="parentText" presStyleLbl="node1" presStyleIdx="1" presStyleCnt="3">
        <dgm:presLayoutVars>
          <dgm:chMax val="0"/>
          <dgm:bulletEnabled val="1"/>
        </dgm:presLayoutVars>
      </dgm:prSet>
      <dgm:spPr/>
    </dgm:pt>
    <dgm:pt modelId="{49EF0431-26B7-4D61-9DDB-CE9F0A92D16D}" type="pres">
      <dgm:prSet presAssocID="{AC2143E9-7C00-41B1-BF08-F06AF79A557C}" presName="spacer" presStyleCnt="0"/>
      <dgm:spPr/>
    </dgm:pt>
    <dgm:pt modelId="{46C934F5-1937-40AE-BE9B-3633D2AE1B56}" type="pres">
      <dgm:prSet presAssocID="{D94FA3C4-219F-4460-B707-32387B754E07}" presName="parentText" presStyleLbl="node1" presStyleIdx="2" presStyleCnt="3">
        <dgm:presLayoutVars>
          <dgm:chMax val="0"/>
          <dgm:bulletEnabled val="1"/>
        </dgm:presLayoutVars>
      </dgm:prSet>
      <dgm:spPr/>
    </dgm:pt>
  </dgm:ptLst>
  <dgm:cxnLst>
    <dgm:cxn modelId="{E581C316-F738-413F-923F-72E05C8D8099}" type="presOf" srcId="{D94FA3C4-219F-4460-B707-32387B754E07}" destId="{46C934F5-1937-40AE-BE9B-3633D2AE1B56}" srcOrd="0" destOrd="0" presId="urn:microsoft.com/office/officeart/2005/8/layout/vList2"/>
    <dgm:cxn modelId="{CB2FCA34-7318-4AEB-94BC-B6B549E61430}" srcId="{FC149ADA-CC6F-4F83-AA60-96AA55747391}" destId="{3AD86250-1D68-43B0-A608-CA0C5D05A073}" srcOrd="0" destOrd="0" parTransId="{04ACD801-A3BB-4D5B-A786-360DBE7F2E9D}" sibTransId="{2F3E10A8-EBAF-418B-8101-09229E9F2A1E}"/>
    <dgm:cxn modelId="{3315CF34-8345-4BDB-A4BE-E35322A43FB7}" type="presOf" srcId="{3AD86250-1D68-43B0-A608-CA0C5D05A073}" destId="{E2A9F2D5-4BFD-40DE-A29F-628E480951FC}" srcOrd="0" destOrd="0" presId="urn:microsoft.com/office/officeart/2005/8/layout/vList2"/>
    <dgm:cxn modelId="{D2A8505B-6672-4D02-ABBE-2F7710700E9C}" type="presOf" srcId="{FC149ADA-CC6F-4F83-AA60-96AA55747391}" destId="{8BE05165-D0FD-4A3D-B997-7794366E8A7B}" srcOrd="0" destOrd="0" presId="urn:microsoft.com/office/officeart/2005/8/layout/vList2"/>
    <dgm:cxn modelId="{EFC16153-97DF-43E9-BC32-C9139D0B0B91}" srcId="{FC149ADA-CC6F-4F83-AA60-96AA55747391}" destId="{D94FA3C4-219F-4460-B707-32387B754E07}" srcOrd="2" destOrd="0" parTransId="{1C521D81-93DB-4672-B4FE-CA8C3A903B8C}" sibTransId="{FBBC5F44-5B8D-41FB-9F6B-86330423C9A4}"/>
    <dgm:cxn modelId="{10E7A0EF-9FD7-447E-929B-BB1320526990}" srcId="{FC149ADA-CC6F-4F83-AA60-96AA55747391}" destId="{ED13C63F-42DA-40FE-A2C8-DE7DA9FEACA8}" srcOrd="1" destOrd="0" parTransId="{CF47D8B1-61BE-4204-AAA7-2CAAD0B39563}" sibTransId="{AC2143E9-7C00-41B1-BF08-F06AF79A557C}"/>
    <dgm:cxn modelId="{38EF4CFB-E671-4CD0-B6D5-967DB12B41BA}" type="presOf" srcId="{ED13C63F-42DA-40FE-A2C8-DE7DA9FEACA8}" destId="{DFDD1ECD-95AB-4A5A-9266-AE8EE0EBE7C7}" srcOrd="0" destOrd="0" presId="urn:microsoft.com/office/officeart/2005/8/layout/vList2"/>
    <dgm:cxn modelId="{4F9D9524-ED9E-413D-AB28-71CA04409614}" type="presParOf" srcId="{8BE05165-D0FD-4A3D-B997-7794366E8A7B}" destId="{E2A9F2D5-4BFD-40DE-A29F-628E480951FC}" srcOrd="0" destOrd="0" presId="urn:microsoft.com/office/officeart/2005/8/layout/vList2"/>
    <dgm:cxn modelId="{696E083F-CB80-4717-AC7D-412CF69C9ABA}" type="presParOf" srcId="{8BE05165-D0FD-4A3D-B997-7794366E8A7B}" destId="{E14FB3EC-53AA-43D3-ABFB-F210E4EA4EDA}" srcOrd="1" destOrd="0" presId="urn:microsoft.com/office/officeart/2005/8/layout/vList2"/>
    <dgm:cxn modelId="{F044240D-EC69-4C0F-8BD0-7EC442A66C5A}" type="presParOf" srcId="{8BE05165-D0FD-4A3D-B997-7794366E8A7B}" destId="{DFDD1ECD-95AB-4A5A-9266-AE8EE0EBE7C7}" srcOrd="2" destOrd="0" presId="urn:microsoft.com/office/officeart/2005/8/layout/vList2"/>
    <dgm:cxn modelId="{558D7828-F5D5-4FFE-9C9D-D275CF88ACC1}" type="presParOf" srcId="{8BE05165-D0FD-4A3D-B997-7794366E8A7B}" destId="{49EF0431-26B7-4D61-9DDB-CE9F0A92D16D}" srcOrd="3" destOrd="0" presId="urn:microsoft.com/office/officeart/2005/8/layout/vList2"/>
    <dgm:cxn modelId="{72F46C41-FC9C-4046-9640-8C122ACB41DF}" type="presParOf" srcId="{8BE05165-D0FD-4A3D-B997-7794366E8A7B}" destId="{46C934F5-1937-40AE-BE9B-3633D2AE1B5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7F4E2B-72A3-4442-B6C1-68739285F9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35B5DF40-5D4D-48F6-943A-DD94CA77011E}">
      <dgm:prSet custT="1">
        <dgm:style>
          <a:lnRef idx="2">
            <a:schemeClr val="dk1"/>
          </a:lnRef>
          <a:fillRef idx="1">
            <a:schemeClr val="lt1"/>
          </a:fillRef>
          <a:effectRef idx="0">
            <a:schemeClr val="dk1"/>
          </a:effectRef>
          <a:fontRef idx="minor">
            <a:schemeClr val="dk1"/>
          </a:fontRef>
        </dgm:style>
      </dgm:prSet>
      <dgm:spPr/>
      <dgm:t>
        <a:bodyPr/>
        <a:lstStyle/>
        <a:p>
          <a:pPr algn="just" rtl="0"/>
          <a:r>
            <a:rPr lang="en-US" sz="3600" b="1">
              <a:solidFill>
                <a:schemeClr val="accent4"/>
              </a:solidFill>
              <a:latin typeface="Times New Roman" panose="02020603050405020304" pitchFamily="18" charset="0"/>
              <a:cs typeface="Times New Roman" panose="02020603050405020304" pitchFamily="18" charset="0"/>
            </a:rPr>
            <a:t>2. Development </a:t>
          </a:r>
          <a:r>
            <a:rPr lang="en-US" sz="3600" b="1" dirty="0">
              <a:solidFill>
                <a:schemeClr val="accent4"/>
              </a:solidFill>
              <a:latin typeface="Times New Roman" panose="02020603050405020304" pitchFamily="18" charset="0"/>
              <a:cs typeface="Times New Roman" panose="02020603050405020304" pitchFamily="18" charset="0"/>
            </a:rPr>
            <a:t>as Modernization- </a:t>
          </a:r>
          <a:r>
            <a:rPr lang="en-US" sz="3600" b="1" dirty="0">
              <a:latin typeface="Times New Roman" panose="02020603050405020304" pitchFamily="18" charset="0"/>
              <a:cs typeface="Times New Roman" panose="02020603050405020304" pitchFamily="18" charset="0"/>
            </a:rPr>
            <a:t>Emphasizes the process of </a:t>
          </a:r>
          <a:r>
            <a:rPr lang="en-US" sz="3600" b="1" dirty="0">
              <a:solidFill>
                <a:srgbClr val="FF0000"/>
              </a:solidFill>
              <a:latin typeface="Times New Roman" panose="02020603050405020304" pitchFamily="18" charset="0"/>
              <a:cs typeface="Times New Roman" panose="02020603050405020304" pitchFamily="18" charset="0"/>
            </a:rPr>
            <a:t>social change </a:t>
          </a:r>
          <a:r>
            <a:rPr lang="en-US" sz="3600" b="1" dirty="0">
              <a:latin typeface="Times New Roman" panose="02020603050405020304" pitchFamily="18" charset="0"/>
              <a:cs typeface="Times New Roman" panose="02020603050405020304" pitchFamily="18" charset="0"/>
            </a:rPr>
            <a:t>which is required to produce economic advancement.</a:t>
          </a:r>
          <a:endParaRPr lang="en-ZA" sz="3600" b="1" dirty="0">
            <a:latin typeface="Times New Roman" panose="02020603050405020304" pitchFamily="18" charset="0"/>
            <a:cs typeface="Times New Roman" panose="02020603050405020304" pitchFamily="18" charset="0"/>
          </a:endParaRPr>
        </a:p>
      </dgm:t>
    </dgm:pt>
    <dgm:pt modelId="{9B5DC8E8-02E5-48E5-A861-AC24E93BC829}" type="parTrans" cxnId="{3CA0EFBC-8A18-4BC1-B0C1-C71EF5C7D0F8}">
      <dgm:prSet/>
      <dgm:spPr/>
      <dgm:t>
        <a:bodyPr/>
        <a:lstStyle/>
        <a:p>
          <a:endParaRPr lang="en-ZA"/>
        </a:p>
      </dgm:t>
    </dgm:pt>
    <dgm:pt modelId="{EE98E786-4E9F-41C8-B389-C2A8DEAF471F}" type="sibTrans" cxnId="{3CA0EFBC-8A18-4BC1-B0C1-C71EF5C7D0F8}">
      <dgm:prSet/>
      <dgm:spPr/>
      <dgm:t>
        <a:bodyPr/>
        <a:lstStyle/>
        <a:p>
          <a:endParaRPr lang="en-ZA"/>
        </a:p>
      </dgm:t>
    </dgm:pt>
    <dgm:pt modelId="{36BD1D77-9FB7-4E8A-9485-10B0D501D503}">
      <dgm:prSet custT="1">
        <dgm:style>
          <a:lnRef idx="2">
            <a:schemeClr val="dk1"/>
          </a:lnRef>
          <a:fillRef idx="1">
            <a:schemeClr val="lt1"/>
          </a:fillRef>
          <a:effectRef idx="0">
            <a:schemeClr val="dk1"/>
          </a:effectRef>
          <a:fontRef idx="minor">
            <a:schemeClr val="dk1"/>
          </a:fontRef>
        </dgm:style>
      </dgm:prSet>
      <dgm:spPr/>
      <dgm:t>
        <a:bodyPr/>
        <a:lstStyle/>
        <a:p>
          <a:pPr algn="just" rtl="0"/>
          <a:r>
            <a:rPr lang="en-US" sz="3600" b="1" dirty="0">
              <a:latin typeface="Times New Roman" panose="02020603050405020304" pitchFamily="18" charset="0"/>
              <a:cs typeface="Times New Roman" panose="02020603050405020304" pitchFamily="18" charset="0"/>
            </a:rPr>
            <a:t>It examines changes in social, psychological and political processes.</a:t>
          </a:r>
          <a:endParaRPr lang="en-ZA" sz="3600" b="1" dirty="0">
            <a:latin typeface="Times New Roman" panose="02020603050405020304" pitchFamily="18" charset="0"/>
            <a:cs typeface="Times New Roman" panose="02020603050405020304" pitchFamily="18" charset="0"/>
          </a:endParaRPr>
        </a:p>
      </dgm:t>
    </dgm:pt>
    <dgm:pt modelId="{5488AC16-D34F-4BAB-B697-C00E0B7AB980}" type="parTrans" cxnId="{CD03C83F-5E45-4F69-B3DA-91E1D78F6181}">
      <dgm:prSet/>
      <dgm:spPr/>
      <dgm:t>
        <a:bodyPr/>
        <a:lstStyle/>
        <a:p>
          <a:endParaRPr lang="en-ZA"/>
        </a:p>
      </dgm:t>
    </dgm:pt>
    <dgm:pt modelId="{8CB5E53B-10B4-4A87-AC2F-8B0EC6E7EEC7}" type="sibTrans" cxnId="{CD03C83F-5E45-4F69-B3DA-91E1D78F6181}">
      <dgm:prSet/>
      <dgm:spPr/>
      <dgm:t>
        <a:bodyPr/>
        <a:lstStyle/>
        <a:p>
          <a:endParaRPr lang="en-ZA"/>
        </a:p>
      </dgm:t>
    </dgm:pt>
    <dgm:pt modelId="{90E594D5-EEE0-4333-83F5-0EEE5713C5D0}">
      <dgm:prSet custT="1">
        <dgm:style>
          <a:lnRef idx="2">
            <a:schemeClr val="dk1"/>
          </a:lnRef>
          <a:fillRef idx="1">
            <a:schemeClr val="lt1"/>
          </a:fillRef>
          <a:effectRef idx="0">
            <a:schemeClr val="dk1"/>
          </a:effectRef>
          <a:fontRef idx="minor">
            <a:schemeClr val="dk1"/>
          </a:fontRef>
        </dgm:style>
      </dgm:prSet>
      <dgm:spPr/>
      <dgm:t>
        <a:bodyPr/>
        <a:lstStyle/>
        <a:p>
          <a:pPr algn="just" rtl="0"/>
          <a:r>
            <a:rPr lang="en-US" sz="3600" b="1">
              <a:latin typeface="Times New Roman" panose="02020603050405020304" pitchFamily="18" charset="0"/>
              <a:cs typeface="Times New Roman" panose="02020603050405020304" pitchFamily="18" charset="0"/>
            </a:rPr>
            <a:t>How to develop wealth oriented behavior and values in individuals; profit seeking rather than subsistence and self sufficiency</a:t>
          </a:r>
          <a:endParaRPr lang="en-ZA" sz="3600" b="1">
            <a:latin typeface="Times New Roman" panose="02020603050405020304" pitchFamily="18" charset="0"/>
            <a:cs typeface="Times New Roman" panose="02020603050405020304" pitchFamily="18" charset="0"/>
          </a:endParaRPr>
        </a:p>
      </dgm:t>
    </dgm:pt>
    <dgm:pt modelId="{BF8B8DC8-36B0-434F-B2BB-EB0DC04D8B77}" type="parTrans" cxnId="{4A6EC0D0-87B0-4344-B31D-9F736D9CACF9}">
      <dgm:prSet/>
      <dgm:spPr/>
      <dgm:t>
        <a:bodyPr/>
        <a:lstStyle/>
        <a:p>
          <a:endParaRPr lang="en-ZA"/>
        </a:p>
      </dgm:t>
    </dgm:pt>
    <dgm:pt modelId="{0E4D4867-7BC5-4F3C-83C1-74B7A89A3B67}" type="sibTrans" cxnId="{4A6EC0D0-87B0-4344-B31D-9F736D9CACF9}">
      <dgm:prSet/>
      <dgm:spPr/>
      <dgm:t>
        <a:bodyPr/>
        <a:lstStyle/>
        <a:p>
          <a:endParaRPr lang="en-ZA"/>
        </a:p>
      </dgm:t>
    </dgm:pt>
    <dgm:pt modelId="{471277D4-3CBC-4BF0-B6A6-D375DAB600EE}">
      <dgm:prSet custT="1">
        <dgm:style>
          <a:lnRef idx="2">
            <a:schemeClr val="dk1"/>
          </a:lnRef>
          <a:fillRef idx="1">
            <a:schemeClr val="lt1"/>
          </a:fillRef>
          <a:effectRef idx="0">
            <a:schemeClr val="dk1"/>
          </a:effectRef>
          <a:fontRef idx="minor">
            <a:schemeClr val="dk1"/>
          </a:fontRef>
        </dgm:style>
      </dgm:prSet>
      <dgm:spPr/>
      <dgm:t>
        <a:bodyPr/>
        <a:lstStyle/>
        <a:p>
          <a:pPr algn="just" rtl="0"/>
          <a:r>
            <a:rPr lang="en-US" sz="3600" b="1" dirty="0">
              <a:latin typeface="Times New Roman" panose="02020603050405020304" pitchFamily="18" charset="0"/>
              <a:cs typeface="Times New Roman" panose="02020603050405020304" pitchFamily="18" charset="0"/>
            </a:rPr>
            <a:t>Shift from commodity to human approach with investment in education and skill training</a:t>
          </a:r>
          <a:endParaRPr lang="en-ZA" sz="3600" b="1" dirty="0">
            <a:latin typeface="Times New Roman" panose="02020603050405020304" pitchFamily="18" charset="0"/>
            <a:cs typeface="Times New Roman" panose="02020603050405020304" pitchFamily="18" charset="0"/>
          </a:endParaRPr>
        </a:p>
      </dgm:t>
    </dgm:pt>
    <dgm:pt modelId="{B4225E60-7099-4BD6-B879-7D2818BBC4BE}" type="parTrans" cxnId="{44D93706-0E83-4A63-8531-B9B5CA68B390}">
      <dgm:prSet/>
      <dgm:spPr/>
      <dgm:t>
        <a:bodyPr/>
        <a:lstStyle/>
        <a:p>
          <a:endParaRPr lang="en-ZA"/>
        </a:p>
      </dgm:t>
    </dgm:pt>
    <dgm:pt modelId="{7677EB52-9F83-488E-958B-3D3673E5FAB5}" type="sibTrans" cxnId="{44D93706-0E83-4A63-8531-B9B5CA68B390}">
      <dgm:prSet/>
      <dgm:spPr/>
      <dgm:t>
        <a:bodyPr/>
        <a:lstStyle/>
        <a:p>
          <a:endParaRPr lang="en-ZA"/>
        </a:p>
      </dgm:t>
    </dgm:pt>
    <dgm:pt modelId="{EAE9DFC0-A5A7-4D1C-B6FA-B35156D462C4}" type="pres">
      <dgm:prSet presAssocID="{137F4E2B-72A3-4442-B6C1-68739285F960}" presName="linear" presStyleCnt="0">
        <dgm:presLayoutVars>
          <dgm:animLvl val="lvl"/>
          <dgm:resizeHandles val="exact"/>
        </dgm:presLayoutVars>
      </dgm:prSet>
      <dgm:spPr/>
    </dgm:pt>
    <dgm:pt modelId="{432EE688-F274-4AAA-B3B5-CA76F48439F2}" type="pres">
      <dgm:prSet presAssocID="{35B5DF40-5D4D-48F6-943A-DD94CA77011E}" presName="parentText" presStyleLbl="node1" presStyleIdx="0" presStyleCnt="4">
        <dgm:presLayoutVars>
          <dgm:chMax val="0"/>
          <dgm:bulletEnabled val="1"/>
        </dgm:presLayoutVars>
      </dgm:prSet>
      <dgm:spPr/>
    </dgm:pt>
    <dgm:pt modelId="{009595E3-4B26-4426-A917-721DCD609AAC}" type="pres">
      <dgm:prSet presAssocID="{EE98E786-4E9F-41C8-B389-C2A8DEAF471F}" presName="spacer" presStyleCnt="0"/>
      <dgm:spPr/>
    </dgm:pt>
    <dgm:pt modelId="{B60F7062-7226-4266-AD69-2E7C7ECA3116}" type="pres">
      <dgm:prSet presAssocID="{36BD1D77-9FB7-4E8A-9485-10B0D501D503}" presName="parentText" presStyleLbl="node1" presStyleIdx="1" presStyleCnt="4">
        <dgm:presLayoutVars>
          <dgm:chMax val="0"/>
          <dgm:bulletEnabled val="1"/>
        </dgm:presLayoutVars>
      </dgm:prSet>
      <dgm:spPr/>
    </dgm:pt>
    <dgm:pt modelId="{9645D4EC-5A95-4B94-BA28-0AD8F6F6037F}" type="pres">
      <dgm:prSet presAssocID="{8CB5E53B-10B4-4A87-AC2F-8B0EC6E7EEC7}" presName="spacer" presStyleCnt="0"/>
      <dgm:spPr/>
    </dgm:pt>
    <dgm:pt modelId="{9EDCF47D-7B04-40D2-AE6D-9D115A95C557}" type="pres">
      <dgm:prSet presAssocID="{90E594D5-EEE0-4333-83F5-0EEE5713C5D0}" presName="parentText" presStyleLbl="node1" presStyleIdx="2" presStyleCnt="4">
        <dgm:presLayoutVars>
          <dgm:chMax val="0"/>
          <dgm:bulletEnabled val="1"/>
        </dgm:presLayoutVars>
      </dgm:prSet>
      <dgm:spPr/>
    </dgm:pt>
    <dgm:pt modelId="{7629CDF1-7A84-400A-94B5-673B6F140E84}" type="pres">
      <dgm:prSet presAssocID="{0E4D4867-7BC5-4F3C-83C1-74B7A89A3B67}" presName="spacer" presStyleCnt="0"/>
      <dgm:spPr/>
    </dgm:pt>
    <dgm:pt modelId="{F96498F1-0117-49ED-A408-39CC27DFE2E9}" type="pres">
      <dgm:prSet presAssocID="{471277D4-3CBC-4BF0-B6A6-D375DAB600EE}" presName="parentText" presStyleLbl="node1" presStyleIdx="3" presStyleCnt="4" custLinFactNeighborX="217">
        <dgm:presLayoutVars>
          <dgm:chMax val="0"/>
          <dgm:bulletEnabled val="1"/>
        </dgm:presLayoutVars>
      </dgm:prSet>
      <dgm:spPr/>
    </dgm:pt>
  </dgm:ptLst>
  <dgm:cxnLst>
    <dgm:cxn modelId="{DD3AEF01-F333-408F-863D-FB6670C5920F}" type="presOf" srcId="{137F4E2B-72A3-4442-B6C1-68739285F960}" destId="{EAE9DFC0-A5A7-4D1C-B6FA-B35156D462C4}" srcOrd="0" destOrd="0" presId="urn:microsoft.com/office/officeart/2005/8/layout/vList2"/>
    <dgm:cxn modelId="{44D93706-0E83-4A63-8531-B9B5CA68B390}" srcId="{137F4E2B-72A3-4442-B6C1-68739285F960}" destId="{471277D4-3CBC-4BF0-B6A6-D375DAB600EE}" srcOrd="3" destOrd="0" parTransId="{B4225E60-7099-4BD6-B879-7D2818BBC4BE}" sibTransId="{7677EB52-9F83-488E-958B-3D3673E5FAB5}"/>
    <dgm:cxn modelId="{34802536-F150-4565-B782-E27D1E1689E3}" type="presOf" srcId="{471277D4-3CBC-4BF0-B6A6-D375DAB600EE}" destId="{F96498F1-0117-49ED-A408-39CC27DFE2E9}" srcOrd="0" destOrd="0" presId="urn:microsoft.com/office/officeart/2005/8/layout/vList2"/>
    <dgm:cxn modelId="{CD03C83F-5E45-4F69-B3DA-91E1D78F6181}" srcId="{137F4E2B-72A3-4442-B6C1-68739285F960}" destId="{36BD1D77-9FB7-4E8A-9485-10B0D501D503}" srcOrd="1" destOrd="0" parTransId="{5488AC16-D34F-4BAB-B697-C00E0B7AB980}" sibTransId="{8CB5E53B-10B4-4A87-AC2F-8B0EC6E7EEC7}"/>
    <dgm:cxn modelId="{00F8A095-AA86-4EAF-A906-86A8E9F98E64}" type="presOf" srcId="{35B5DF40-5D4D-48F6-943A-DD94CA77011E}" destId="{432EE688-F274-4AAA-B3B5-CA76F48439F2}" srcOrd="0" destOrd="0" presId="urn:microsoft.com/office/officeart/2005/8/layout/vList2"/>
    <dgm:cxn modelId="{1D7BC4A2-92DD-48DA-9B32-778C45C8E089}" type="presOf" srcId="{90E594D5-EEE0-4333-83F5-0EEE5713C5D0}" destId="{9EDCF47D-7B04-40D2-AE6D-9D115A95C557}" srcOrd="0" destOrd="0" presId="urn:microsoft.com/office/officeart/2005/8/layout/vList2"/>
    <dgm:cxn modelId="{E96245AC-C63E-4972-9C8D-F498C8A9BB71}" type="presOf" srcId="{36BD1D77-9FB7-4E8A-9485-10B0D501D503}" destId="{B60F7062-7226-4266-AD69-2E7C7ECA3116}" srcOrd="0" destOrd="0" presId="urn:microsoft.com/office/officeart/2005/8/layout/vList2"/>
    <dgm:cxn modelId="{3CA0EFBC-8A18-4BC1-B0C1-C71EF5C7D0F8}" srcId="{137F4E2B-72A3-4442-B6C1-68739285F960}" destId="{35B5DF40-5D4D-48F6-943A-DD94CA77011E}" srcOrd="0" destOrd="0" parTransId="{9B5DC8E8-02E5-48E5-A861-AC24E93BC829}" sibTransId="{EE98E786-4E9F-41C8-B389-C2A8DEAF471F}"/>
    <dgm:cxn modelId="{4A6EC0D0-87B0-4344-B31D-9F736D9CACF9}" srcId="{137F4E2B-72A3-4442-B6C1-68739285F960}" destId="{90E594D5-EEE0-4333-83F5-0EEE5713C5D0}" srcOrd="2" destOrd="0" parTransId="{BF8B8DC8-36B0-434F-B2BB-EB0DC04D8B77}" sibTransId="{0E4D4867-7BC5-4F3C-83C1-74B7A89A3B67}"/>
    <dgm:cxn modelId="{ED060881-E06F-42FC-9521-8DBF157FC5AB}" type="presParOf" srcId="{EAE9DFC0-A5A7-4D1C-B6FA-B35156D462C4}" destId="{432EE688-F274-4AAA-B3B5-CA76F48439F2}" srcOrd="0" destOrd="0" presId="urn:microsoft.com/office/officeart/2005/8/layout/vList2"/>
    <dgm:cxn modelId="{DCF35E24-3B9C-461E-B0FB-9CA015508D2D}" type="presParOf" srcId="{EAE9DFC0-A5A7-4D1C-B6FA-B35156D462C4}" destId="{009595E3-4B26-4426-A917-721DCD609AAC}" srcOrd="1" destOrd="0" presId="urn:microsoft.com/office/officeart/2005/8/layout/vList2"/>
    <dgm:cxn modelId="{89BF6BD6-ACCE-482E-AE1E-06F32C98F0C0}" type="presParOf" srcId="{EAE9DFC0-A5A7-4D1C-B6FA-B35156D462C4}" destId="{B60F7062-7226-4266-AD69-2E7C7ECA3116}" srcOrd="2" destOrd="0" presId="urn:microsoft.com/office/officeart/2005/8/layout/vList2"/>
    <dgm:cxn modelId="{64147C7B-FF89-4E77-B878-92513C3537B3}" type="presParOf" srcId="{EAE9DFC0-A5A7-4D1C-B6FA-B35156D462C4}" destId="{9645D4EC-5A95-4B94-BA28-0AD8F6F6037F}" srcOrd="3" destOrd="0" presId="urn:microsoft.com/office/officeart/2005/8/layout/vList2"/>
    <dgm:cxn modelId="{EBF714E1-6642-416D-A804-FC2E6D8539F4}" type="presParOf" srcId="{EAE9DFC0-A5A7-4D1C-B6FA-B35156D462C4}" destId="{9EDCF47D-7B04-40D2-AE6D-9D115A95C557}" srcOrd="4" destOrd="0" presId="urn:microsoft.com/office/officeart/2005/8/layout/vList2"/>
    <dgm:cxn modelId="{837839A3-0F71-4272-802A-F07A1869B6F6}" type="presParOf" srcId="{EAE9DFC0-A5A7-4D1C-B6FA-B35156D462C4}" destId="{7629CDF1-7A84-400A-94B5-673B6F140E84}" srcOrd="5" destOrd="0" presId="urn:microsoft.com/office/officeart/2005/8/layout/vList2"/>
    <dgm:cxn modelId="{60B0167C-15A8-4522-BE64-0930DF78319F}" type="presParOf" srcId="{EAE9DFC0-A5A7-4D1C-B6FA-B35156D462C4}" destId="{F96498F1-0117-49ED-A408-39CC27DFE2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9C7BE-99CE-4D56-BA6B-248A9156B09B}">
      <dsp:nvSpPr>
        <dsp:cNvPr id="0" name=""/>
        <dsp:cNvSpPr/>
      </dsp:nvSpPr>
      <dsp:spPr>
        <a:xfrm>
          <a:off x="0" y="47"/>
          <a:ext cx="10048585" cy="1917962"/>
        </a:xfrm>
        <a:prstGeom prst="roundRect">
          <a:avLst/>
        </a:prstGeom>
        <a:gradFill rotWithShape="1">
          <a:gsLst>
            <a:gs pos="0">
              <a:schemeClr val="dk1">
                <a:tint val="60000"/>
                <a:satMod val="105000"/>
                <a:lumMod val="105000"/>
              </a:schemeClr>
            </a:gs>
            <a:gs pos="100000">
              <a:schemeClr val="dk1">
                <a:tint val="65000"/>
                <a:satMod val="100000"/>
                <a:lumMod val="100000"/>
              </a:schemeClr>
            </a:gs>
            <a:gs pos="100000">
              <a:schemeClr val="dk1">
                <a:tint val="70000"/>
                <a:satMod val="100000"/>
                <a:lumMod val="100000"/>
              </a:schemeClr>
            </a:gs>
          </a:gsLst>
          <a:lin ang="5400000" scaled="0"/>
        </a:gradFill>
        <a:ln w="6350" cap="flat" cmpd="sng" algn="ctr">
          <a:solidFill>
            <a:schemeClr val="dk1"/>
          </a:solidFill>
          <a:prstDash val="solid"/>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06680" tIns="53340" rIns="106680" bIns="53340" numCol="1" spcCol="1270" anchor="ctr" anchorCtr="0">
          <a:noAutofit/>
        </a:bodyPr>
        <a:lstStyle/>
        <a:p>
          <a:pPr marL="0" lvl="0" indent="0" algn="just" defTabSz="1244600" rtl="0">
            <a:lnSpc>
              <a:spcPct val="90000"/>
            </a:lnSpc>
            <a:spcBef>
              <a:spcPct val="0"/>
            </a:spcBef>
            <a:spcAft>
              <a:spcPct val="35000"/>
            </a:spcAft>
            <a:buNone/>
          </a:pPr>
          <a:r>
            <a:rPr lang="en-US" sz="2800" b="1" kern="1200" dirty="0"/>
            <a:t>For almost every writer a different  definition of development exists.</a:t>
          </a:r>
          <a:endParaRPr lang="en-ZA" sz="2800" b="1" kern="1200" dirty="0"/>
        </a:p>
      </dsp:txBody>
      <dsp:txXfrm>
        <a:off x="93627" y="93674"/>
        <a:ext cx="9861331" cy="1730708"/>
      </dsp:txXfrm>
    </dsp:sp>
    <dsp:sp modelId="{B48FB597-ECF2-4596-8CBF-4D2797EE701F}">
      <dsp:nvSpPr>
        <dsp:cNvPr id="0" name=""/>
        <dsp:cNvSpPr/>
      </dsp:nvSpPr>
      <dsp:spPr>
        <a:xfrm rot="5400000">
          <a:off x="6072526" y="-303459"/>
          <a:ext cx="1534370" cy="643737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Development as a state or condition-static</a:t>
          </a:r>
          <a:endParaRPr lang="en-ZA" sz="2800" b="1" kern="1200" dirty="0"/>
        </a:p>
        <a:p>
          <a:pPr marL="285750" lvl="1" indent="-285750" algn="l" defTabSz="1244600" rtl="0">
            <a:lnSpc>
              <a:spcPct val="90000"/>
            </a:lnSpc>
            <a:spcBef>
              <a:spcPct val="0"/>
            </a:spcBef>
            <a:spcAft>
              <a:spcPct val="15000"/>
            </a:spcAft>
            <a:buChar char="•"/>
          </a:pPr>
          <a:r>
            <a:rPr lang="en-US" sz="2800" b="1" kern="1200" dirty="0"/>
            <a:t>Development as a process or course of change- dynamic</a:t>
          </a:r>
          <a:endParaRPr lang="en-ZA" sz="2800" b="1" kern="1200" dirty="0"/>
        </a:p>
      </dsp:txBody>
      <dsp:txXfrm rot="-5400000">
        <a:off x="3621023" y="2222946"/>
        <a:ext cx="6362474" cy="1384566"/>
      </dsp:txXfrm>
    </dsp:sp>
    <dsp:sp modelId="{B5577787-84E5-4CA5-98E5-260ED725A298}">
      <dsp:nvSpPr>
        <dsp:cNvPr id="0" name=""/>
        <dsp:cNvSpPr/>
      </dsp:nvSpPr>
      <dsp:spPr>
        <a:xfrm>
          <a:off x="0" y="2013909"/>
          <a:ext cx="3621024" cy="1917962"/>
        </a:xfrm>
        <a:prstGeom prst="roundRect">
          <a:avLst/>
        </a:prstGeom>
        <a:gradFill rotWithShape="1">
          <a:gsLst>
            <a:gs pos="0">
              <a:schemeClr val="dk1">
                <a:tint val="60000"/>
                <a:satMod val="105000"/>
                <a:lumMod val="105000"/>
              </a:schemeClr>
            </a:gs>
            <a:gs pos="100000">
              <a:schemeClr val="dk1">
                <a:tint val="65000"/>
                <a:satMod val="100000"/>
                <a:lumMod val="100000"/>
              </a:schemeClr>
            </a:gs>
            <a:gs pos="100000">
              <a:schemeClr val="dk1">
                <a:tint val="70000"/>
                <a:satMod val="100000"/>
                <a:lumMod val="100000"/>
              </a:schemeClr>
            </a:gs>
          </a:gsLst>
          <a:lin ang="5400000" scaled="0"/>
        </a:gradFill>
        <a:ln w="6350" cap="flat" cmpd="sng" algn="ctr">
          <a:solidFill>
            <a:schemeClr val="dk1"/>
          </a:solidFill>
          <a:prstDash val="solid"/>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dirty="0"/>
            <a:t>Its important to first distinguish between:</a:t>
          </a:r>
          <a:endParaRPr lang="en-ZA" sz="2800" b="1" kern="1200" dirty="0"/>
        </a:p>
      </dsp:txBody>
      <dsp:txXfrm>
        <a:off x="93627" y="2107536"/>
        <a:ext cx="3433770" cy="1730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31CF8-002A-4641-A00D-C5AFB6957D38}">
      <dsp:nvSpPr>
        <dsp:cNvPr id="0" name=""/>
        <dsp:cNvSpPr/>
      </dsp:nvSpPr>
      <dsp:spPr>
        <a:xfrm>
          <a:off x="0" y="621473"/>
          <a:ext cx="11508260" cy="1522992"/>
        </a:xfrm>
        <a:prstGeom prst="round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7160" tIns="137160" rIns="137160" bIns="137160" numCol="1" spcCol="1270" anchor="ctr" anchorCtr="0">
          <a:noAutofit/>
        </a:bodyPr>
        <a:lstStyle/>
        <a:p>
          <a:pPr marL="0" lvl="0" indent="0" algn="just" defTabSz="1600200" rtl="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Development is not purely an economic phenomenon but rather a multi-dimensional process involving reorganization and reorientation of entire economic </a:t>
          </a:r>
          <a:r>
            <a:rPr lang="en-US" sz="3600" b="1" kern="1200" dirty="0">
              <a:latin typeface="Times New Roman" panose="02020603050405020304" pitchFamily="18" charset="0"/>
              <a:cs typeface="Times New Roman" panose="02020603050405020304" pitchFamily="18" charset="0"/>
            </a:rPr>
            <a:t>AND</a:t>
          </a:r>
          <a:r>
            <a:rPr lang="en-US" sz="3600" kern="1200" dirty="0">
              <a:latin typeface="Times New Roman" panose="02020603050405020304" pitchFamily="18" charset="0"/>
              <a:cs typeface="Times New Roman" panose="02020603050405020304" pitchFamily="18" charset="0"/>
            </a:rPr>
            <a:t> social system</a:t>
          </a:r>
          <a:endParaRPr lang="en-ZA" sz="3600" kern="1200" dirty="0">
            <a:latin typeface="Times New Roman" panose="02020603050405020304" pitchFamily="18" charset="0"/>
            <a:cs typeface="Times New Roman" panose="02020603050405020304" pitchFamily="18" charset="0"/>
          </a:endParaRPr>
        </a:p>
      </dsp:txBody>
      <dsp:txXfrm>
        <a:off x="74346" y="695819"/>
        <a:ext cx="11359568" cy="1374300"/>
      </dsp:txXfrm>
    </dsp:sp>
    <dsp:sp modelId="{BEBEE84A-7945-4EE2-8E89-2869B6F610FF}">
      <dsp:nvSpPr>
        <dsp:cNvPr id="0" name=""/>
        <dsp:cNvSpPr/>
      </dsp:nvSpPr>
      <dsp:spPr>
        <a:xfrm>
          <a:off x="0" y="2261193"/>
          <a:ext cx="11508260" cy="1961371"/>
        </a:xfrm>
        <a:prstGeom prst="round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7160" tIns="137160" rIns="137160" bIns="137160" numCol="1" spcCol="1270" anchor="ctr" anchorCtr="0">
          <a:noAutofit/>
        </a:bodyPr>
        <a:lstStyle/>
        <a:p>
          <a:pPr marL="0" lvl="0" indent="0" algn="just" defTabSz="1600200" rtl="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Development is process of improving the quality of all human lives with three equally important aspects.  </a:t>
          </a:r>
        </a:p>
        <a:p>
          <a:pPr marL="0" lvl="0" indent="0" algn="just" defTabSz="1600200" rtl="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These are:</a:t>
          </a:r>
          <a:endParaRPr lang="en-ZA" sz="3600" kern="1200" dirty="0">
            <a:latin typeface="Times New Roman" panose="02020603050405020304" pitchFamily="18" charset="0"/>
            <a:cs typeface="Times New Roman" panose="02020603050405020304" pitchFamily="18" charset="0"/>
          </a:endParaRPr>
        </a:p>
      </dsp:txBody>
      <dsp:txXfrm>
        <a:off x="95746" y="2356939"/>
        <a:ext cx="11316768" cy="1769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9F2D5-4BFD-40DE-A29F-628E480951FC}">
      <dsp:nvSpPr>
        <dsp:cNvPr id="0" name=""/>
        <dsp:cNvSpPr/>
      </dsp:nvSpPr>
      <dsp:spPr>
        <a:xfrm>
          <a:off x="0" y="0"/>
          <a:ext cx="11318787" cy="2020455"/>
        </a:xfrm>
        <a:prstGeom prst="round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rtl="0">
            <a:lnSpc>
              <a:spcPct val="90000"/>
            </a:lnSpc>
            <a:spcBef>
              <a:spcPct val="0"/>
            </a:spcBef>
            <a:spcAft>
              <a:spcPct val="35000"/>
            </a:spcAft>
            <a:buNone/>
          </a:pPr>
          <a:r>
            <a:rPr lang="en-US" sz="3200" b="1" kern="1200" dirty="0"/>
            <a:t>1. Raising peoples’ living levels, i.e. incomes and consumption, levels of food, medical services, education through relevant growth processes</a:t>
          </a:r>
          <a:endParaRPr lang="en-ZA" sz="3200" b="1" kern="1200" dirty="0"/>
        </a:p>
      </dsp:txBody>
      <dsp:txXfrm>
        <a:off x="98630" y="98630"/>
        <a:ext cx="11121527" cy="1823195"/>
      </dsp:txXfrm>
    </dsp:sp>
    <dsp:sp modelId="{DFDD1ECD-95AB-4A5A-9266-AE8EE0EBE7C7}">
      <dsp:nvSpPr>
        <dsp:cNvPr id="0" name=""/>
        <dsp:cNvSpPr/>
      </dsp:nvSpPr>
      <dsp:spPr>
        <a:xfrm>
          <a:off x="0" y="2033653"/>
          <a:ext cx="11318787" cy="2020455"/>
        </a:xfrm>
        <a:prstGeom prst="round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rtl="0">
            <a:lnSpc>
              <a:spcPct val="90000"/>
            </a:lnSpc>
            <a:spcBef>
              <a:spcPct val="0"/>
            </a:spcBef>
            <a:spcAft>
              <a:spcPct val="35000"/>
            </a:spcAft>
            <a:buNone/>
          </a:pPr>
          <a:r>
            <a:rPr lang="en-US" sz="3200" b="1" kern="1200"/>
            <a:t>2. Creating conditions conducive to the growth of peoples’ self-esteem through the establishment of social, political and economic systems and institutions which promote human dignity and respect</a:t>
          </a:r>
          <a:endParaRPr lang="en-ZA" sz="3200" b="1" kern="1200"/>
        </a:p>
      </dsp:txBody>
      <dsp:txXfrm>
        <a:off x="98630" y="2132283"/>
        <a:ext cx="11121527" cy="1823195"/>
      </dsp:txXfrm>
    </dsp:sp>
    <dsp:sp modelId="{46C934F5-1937-40AE-BE9B-3633D2AE1B56}">
      <dsp:nvSpPr>
        <dsp:cNvPr id="0" name=""/>
        <dsp:cNvSpPr/>
      </dsp:nvSpPr>
      <dsp:spPr>
        <a:xfrm>
          <a:off x="0" y="4066877"/>
          <a:ext cx="11318787" cy="2020455"/>
        </a:xfrm>
        <a:prstGeom prst="round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rtl="0">
            <a:lnSpc>
              <a:spcPct val="90000"/>
            </a:lnSpc>
            <a:spcBef>
              <a:spcPct val="0"/>
            </a:spcBef>
            <a:spcAft>
              <a:spcPct val="35000"/>
            </a:spcAft>
            <a:buNone/>
          </a:pPr>
          <a:r>
            <a:rPr lang="en-US" sz="3200" b="1" kern="1200" dirty="0"/>
            <a:t>3. Increasing peoples’ freedom to choose by enlarging the range of their choice variables, e.g. varieties of goods and services</a:t>
          </a:r>
          <a:endParaRPr lang="en-ZA" sz="3200" b="1" kern="1200" dirty="0"/>
        </a:p>
      </dsp:txBody>
      <dsp:txXfrm>
        <a:off x="98630" y="4165507"/>
        <a:ext cx="11121527" cy="18231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EE688-F274-4AAA-B3B5-CA76F48439F2}">
      <dsp:nvSpPr>
        <dsp:cNvPr id="0" name=""/>
        <dsp:cNvSpPr/>
      </dsp:nvSpPr>
      <dsp:spPr>
        <a:xfrm>
          <a:off x="0" y="1716"/>
          <a:ext cx="11384692" cy="1485945"/>
        </a:xfrm>
        <a:prstGeom prst="round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7160" tIns="137160" rIns="137160" bIns="137160" numCol="1" spcCol="1270" anchor="ctr" anchorCtr="0">
          <a:noAutofit/>
        </a:bodyPr>
        <a:lstStyle/>
        <a:p>
          <a:pPr marL="0" lvl="0" indent="0" algn="just" defTabSz="1600200" rtl="0">
            <a:lnSpc>
              <a:spcPct val="90000"/>
            </a:lnSpc>
            <a:spcBef>
              <a:spcPct val="0"/>
            </a:spcBef>
            <a:spcAft>
              <a:spcPct val="35000"/>
            </a:spcAft>
            <a:buNone/>
          </a:pPr>
          <a:r>
            <a:rPr lang="en-US" sz="3600" b="1" kern="1200">
              <a:solidFill>
                <a:schemeClr val="accent4"/>
              </a:solidFill>
              <a:latin typeface="Times New Roman" panose="02020603050405020304" pitchFamily="18" charset="0"/>
              <a:cs typeface="Times New Roman" panose="02020603050405020304" pitchFamily="18" charset="0"/>
            </a:rPr>
            <a:t>2. Development </a:t>
          </a:r>
          <a:r>
            <a:rPr lang="en-US" sz="3600" b="1" kern="1200" dirty="0">
              <a:solidFill>
                <a:schemeClr val="accent4"/>
              </a:solidFill>
              <a:latin typeface="Times New Roman" panose="02020603050405020304" pitchFamily="18" charset="0"/>
              <a:cs typeface="Times New Roman" panose="02020603050405020304" pitchFamily="18" charset="0"/>
            </a:rPr>
            <a:t>as Modernization- </a:t>
          </a:r>
          <a:r>
            <a:rPr lang="en-US" sz="3600" b="1" kern="1200" dirty="0">
              <a:latin typeface="Times New Roman" panose="02020603050405020304" pitchFamily="18" charset="0"/>
              <a:cs typeface="Times New Roman" panose="02020603050405020304" pitchFamily="18" charset="0"/>
            </a:rPr>
            <a:t>Emphasizes the process of </a:t>
          </a:r>
          <a:r>
            <a:rPr lang="en-US" sz="3600" b="1" kern="1200" dirty="0">
              <a:solidFill>
                <a:srgbClr val="FF0000"/>
              </a:solidFill>
              <a:latin typeface="Times New Roman" panose="02020603050405020304" pitchFamily="18" charset="0"/>
              <a:cs typeface="Times New Roman" panose="02020603050405020304" pitchFamily="18" charset="0"/>
            </a:rPr>
            <a:t>social change </a:t>
          </a:r>
          <a:r>
            <a:rPr lang="en-US" sz="3600" b="1" kern="1200" dirty="0">
              <a:latin typeface="Times New Roman" panose="02020603050405020304" pitchFamily="18" charset="0"/>
              <a:cs typeface="Times New Roman" panose="02020603050405020304" pitchFamily="18" charset="0"/>
            </a:rPr>
            <a:t>which is required to produce economic advancement.</a:t>
          </a:r>
          <a:endParaRPr lang="en-ZA" sz="3600" b="1" kern="1200" dirty="0">
            <a:latin typeface="Times New Roman" panose="02020603050405020304" pitchFamily="18" charset="0"/>
            <a:cs typeface="Times New Roman" panose="02020603050405020304" pitchFamily="18" charset="0"/>
          </a:endParaRPr>
        </a:p>
      </dsp:txBody>
      <dsp:txXfrm>
        <a:off x="72538" y="74254"/>
        <a:ext cx="11239616" cy="1340869"/>
      </dsp:txXfrm>
    </dsp:sp>
    <dsp:sp modelId="{B60F7062-7226-4266-AD69-2E7C7ECA3116}">
      <dsp:nvSpPr>
        <dsp:cNvPr id="0" name=""/>
        <dsp:cNvSpPr/>
      </dsp:nvSpPr>
      <dsp:spPr>
        <a:xfrm>
          <a:off x="0" y="1498813"/>
          <a:ext cx="11384692" cy="1485945"/>
        </a:xfrm>
        <a:prstGeom prst="round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7160" tIns="137160" rIns="137160" bIns="137160" numCol="1" spcCol="1270" anchor="ctr" anchorCtr="0">
          <a:noAutofit/>
        </a:bodyPr>
        <a:lstStyle/>
        <a:p>
          <a:pPr marL="0" lvl="0" indent="0" algn="just" defTabSz="1600200" rtl="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It examines changes in social, psychological and political processes.</a:t>
          </a:r>
          <a:endParaRPr lang="en-ZA" sz="3600" b="1" kern="1200" dirty="0">
            <a:latin typeface="Times New Roman" panose="02020603050405020304" pitchFamily="18" charset="0"/>
            <a:cs typeface="Times New Roman" panose="02020603050405020304" pitchFamily="18" charset="0"/>
          </a:endParaRPr>
        </a:p>
      </dsp:txBody>
      <dsp:txXfrm>
        <a:off x="72538" y="1571351"/>
        <a:ext cx="11239616" cy="1340869"/>
      </dsp:txXfrm>
    </dsp:sp>
    <dsp:sp modelId="{9EDCF47D-7B04-40D2-AE6D-9D115A95C557}">
      <dsp:nvSpPr>
        <dsp:cNvPr id="0" name=""/>
        <dsp:cNvSpPr/>
      </dsp:nvSpPr>
      <dsp:spPr>
        <a:xfrm>
          <a:off x="0" y="2995910"/>
          <a:ext cx="11384692" cy="1485945"/>
        </a:xfrm>
        <a:prstGeom prst="round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7160" tIns="137160" rIns="137160" bIns="137160" numCol="1" spcCol="1270" anchor="ctr" anchorCtr="0">
          <a:noAutofit/>
        </a:bodyPr>
        <a:lstStyle/>
        <a:p>
          <a:pPr marL="0" lvl="0" indent="0" algn="just" defTabSz="1600200" rtl="0">
            <a:lnSpc>
              <a:spcPct val="90000"/>
            </a:lnSpc>
            <a:spcBef>
              <a:spcPct val="0"/>
            </a:spcBef>
            <a:spcAft>
              <a:spcPct val="35000"/>
            </a:spcAft>
            <a:buNone/>
          </a:pPr>
          <a:r>
            <a:rPr lang="en-US" sz="3600" b="1" kern="1200">
              <a:latin typeface="Times New Roman" panose="02020603050405020304" pitchFamily="18" charset="0"/>
              <a:cs typeface="Times New Roman" panose="02020603050405020304" pitchFamily="18" charset="0"/>
            </a:rPr>
            <a:t>How to develop wealth oriented behavior and values in individuals; profit seeking rather than subsistence and self sufficiency</a:t>
          </a:r>
          <a:endParaRPr lang="en-ZA" sz="3600" b="1" kern="1200">
            <a:latin typeface="Times New Roman" panose="02020603050405020304" pitchFamily="18" charset="0"/>
            <a:cs typeface="Times New Roman" panose="02020603050405020304" pitchFamily="18" charset="0"/>
          </a:endParaRPr>
        </a:p>
      </dsp:txBody>
      <dsp:txXfrm>
        <a:off x="72538" y="3068448"/>
        <a:ext cx="11239616" cy="1340869"/>
      </dsp:txXfrm>
    </dsp:sp>
    <dsp:sp modelId="{F96498F1-0117-49ED-A408-39CC27DFE2E9}">
      <dsp:nvSpPr>
        <dsp:cNvPr id="0" name=""/>
        <dsp:cNvSpPr/>
      </dsp:nvSpPr>
      <dsp:spPr>
        <a:xfrm>
          <a:off x="0" y="4493008"/>
          <a:ext cx="11384692" cy="1485945"/>
        </a:xfrm>
        <a:prstGeom prst="round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7160" tIns="137160" rIns="137160" bIns="137160" numCol="1" spcCol="1270" anchor="ctr" anchorCtr="0">
          <a:noAutofit/>
        </a:bodyPr>
        <a:lstStyle/>
        <a:p>
          <a:pPr marL="0" lvl="0" indent="0" algn="just" defTabSz="1600200" rtl="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Shift from commodity to human approach with investment in education and skill training</a:t>
          </a:r>
          <a:endParaRPr lang="en-ZA" sz="3600" b="1" kern="1200" dirty="0">
            <a:latin typeface="Times New Roman" panose="02020603050405020304" pitchFamily="18" charset="0"/>
            <a:cs typeface="Times New Roman" panose="02020603050405020304" pitchFamily="18" charset="0"/>
          </a:endParaRPr>
        </a:p>
      </dsp:txBody>
      <dsp:txXfrm>
        <a:off x="72538" y="4565546"/>
        <a:ext cx="11239616" cy="13408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3DC45-9C34-40CF-9028-248D0D6D8A9C}" type="datetimeFigureOut">
              <a:rPr lang="en-ZM" smtClean="0"/>
              <a:t>08/11/2022</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18254-DB89-4EDD-AFE7-0967D550C5BF}" type="slidenum">
              <a:rPr lang="en-ZM" smtClean="0"/>
              <a:t>‹#›</a:t>
            </a:fld>
            <a:endParaRPr lang="en-ZM"/>
          </a:p>
        </p:txBody>
      </p:sp>
    </p:spTree>
    <p:extLst>
      <p:ext uri="{BB962C8B-B14F-4D97-AF65-F5344CB8AC3E}">
        <p14:creationId xmlns:p14="http://schemas.microsoft.com/office/powerpoint/2010/main" val="54550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9428ac0e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9428ac0e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59451b53c801cd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59451b53c801cd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9428ac0ee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29428ac0e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9428ac0ee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29428ac0e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9428ac0e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9428ac0e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29428ac0e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29428ac0e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9428ac0ee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9428ac0e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4"/>
        <p:cNvGrpSpPr/>
        <p:nvPr/>
      </p:nvGrpSpPr>
      <p:grpSpPr>
        <a:xfrm>
          <a:off x="0" y="0"/>
          <a:ext cx="0" cy="0"/>
          <a:chOff x="0" y="0"/>
          <a:chExt cx="0" cy="0"/>
        </a:xfrm>
      </p:grpSpPr>
      <p:sp>
        <p:nvSpPr>
          <p:cNvPr id="14345" name="Google Shape;14345;g59893b9d45d7d09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46" name="Google Shape;14346;g59893b9d45d7d09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47" name="Google Shape;14347;g59893b9d45d7d09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1"/>
        <p:cNvGrpSpPr/>
        <p:nvPr/>
      </p:nvGrpSpPr>
      <p:grpSpPr>
        <a:xfrm>
          <a:off x="0" y="0"/>
          <a:ext cx="0" cy="0"/>
          <a:chOff x="0" y="0"/>
          <a:chExt cx="0" cy="0"/>
        </a:xfrm>
      </p:grpSpPr>
      <p:sp>
        <p:nvSpPr>
          <p:cNvPr id="14352" name="Google Shape;14352;g59893b9d45d7d09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3" name="Google Shape;14353;g59893b9d45d7d09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54" name="Google Shape;14354;g59893b9d45d7d09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59451b53c801cd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59451b53c801cd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10d473147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10d473147_0_2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910d473147_0_2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9428ac0e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9428ac0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800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33d4a7c4c71189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33d4a7c4c71189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29428ac0e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29428ac0e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33d4a7c4c7118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33d4a7c4c7118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29428ac0e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29428ac0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9428ac0e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9428ac0e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9428ac0e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9428ac0e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6C1B-9911-4AD0-BD25-45C46E777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M"/>
          </a:p>
        </p:txBody>
      </p:sp>
      <p:sp>
        <p:nvSpPr>
          <p:cNvPr id="3" name="Subtitle 2">
            <a:extLst>
              <a:ext uri="{FF2B5EF4-FFF2-40B4-BE49-F238E27FC236}">
                <a16:creationId xmlns:a16="http://schemas.microsoft.com/office/drawing/2014/main" id="{508A7292-7330-4087-8CB8-23C3EDBAF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M"/>
          </a:p>
        </p:txBody>
      </p:sp>
      <p:sp>
        <p:nvSpPr>
          <p:cNvPr id="4" name="Date Placeholder 3">
            <a:extLst>
              <a:ext uri="{FF2B5EF4-FFF2-40B4-BE49-F238E27FC236}">
                <a16:creationId xmlns:a16="http://schemas.microsoft.com/office/drawing/2014/main" id="{A1060A4C-AD00-418C-AFA6-0086A16461BE}"/>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5" name="Footer Placeholder 4">
            <a:extLst>
              <a:ext uri="{FF2B5EF4-FFF2-40B4-BE49-F238E27FC236}">
                <a16:creationId xmlns:a16="http://schemas.microsoft.com/office/drawing/2014/main" id="{5C57C712-12F5-4280-BA46-C63F8A931C6A}"/>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4F748BBD-76AA-4845-A732-3626A2EC0639}"/>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104211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6B3E-3828-48FD-B00D-7C10A865E845}"/>
              </a:ext>
            </a:extLst>
          </p:cNvPr>
          <p:cNvSpPr>
            <a:spLocks noGrp="1"/>
          </p:cNvSpPr>
          <p:nvPr>
            <p:ph type="title"/>
          </p:nvPr>
        </p:nvSpPr>
        <p:spPr/>
        <p:txBody>
          <a:bodyPr/>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1EA27EA7-50CC-459A-AF83-3E750848C6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39F44CB0-28A0-4F79-B148-05CD2A6461F2}"/>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5" name="Footer Placeholder 4">
            <a:extLst>
              <a:ext uri="{FF2B5EF4-FFF2-40B4-BE49-F238E27FC236}">
                <a16:creationId xmlns:a16="http://schemas.microsoft.com/office/drawing/2014/main" id="{DBB0F3FB-5018-4CD5-8CCF-2799719A8B54}"/>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436165E1-75FC-47CA-B632-9D9A25363188}"/>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264077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346D7C-8A55-4D55-A308-E84369511D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23512DE9-4669-4D62-BC52-87D722F274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6DED0FC0-0FC4-426D-81EC-F7025EBD09F9}"/>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5" name="Footer Placeholder 4">
            <a:extLst>
              <a:ext uri="{FF2B5EF4-FFF2-40B4-BE49-F238E27FC236}">
                <a16:creationId xmlns:a16="http://schemas.microsoft.com/office/drawing/2014/main" id="{EC9938DA-24E1-4D80-A6C5-5B2B23F8643F}"/>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5859A322-46A6-4CDE-BE47-DC0670942DF6}"/>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146876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solidFill>
                  <a:prstClr val="black"/>
                </a:solidFill>
              </a:rPr>
              <a:pPr/>
              <a:t>11/8/2022</a:t>
            </a:fld>
            <a:endParaRPr lang="en-US" dirty="0">
              <a:solidFill>
                <a:prstClr val="black"/>
              </a:solidFill>
            </a:endParaRP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solidFill>
                <a:prstClr val="black">
                  <a:lumMod val="75000"/>
                  <a:lumOff val="25000"/>
                </a:prstClr>
              </a:solidFill>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6058749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solidFill>
                  <a:prstClr val="black">
                    <a:lumMod val="75000"/>
                    <a:lumOff val="25000"/>
                  </a:prstClr>
                </a:solidFill>
              </a:rPr>
              <a:pPr/>
              <a:t>11/8/2022</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4114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solidFill>
                  <a:prstClr val="black"/>
                </a:solidFill>
              </a:rPr>
              <a:pPr/>
              <a:t>11/8/2022</a:t>
            </a:fld>
            <a:endParaRPr dirty="0">
              <a:solidFill>
                <a:prstClr val="black"/>
              </a:solidFill>
            </a:endParaRP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73393853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solidFill>
                  <a:prstClr val="black">
                    <a:lumMod val="75000"/>
                    <a:lumOff val="25000"/>
                  </a:prstClr>
                </a:solidFill>
              </a:rPr>
              <a:pPr/>
              <a:t>11/8/2022</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408981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solidFill>
                  <a:prstClr val="black">
                    <a:lumMod val="75000"/>
                    <a:lumOff val="25000"/>
                  </a:prstClr>
                </a:solidFill>
              </a:rPr>
              <a:pPr/>
              <a:t>11/8/2022</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900127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solidFill>
                  <a:prstClr val="black">
                    <a:lumMod val="75000"/>
                    <a:lumOff val="25000"/>
                  </a:prstClr>
                </a:solidFill>
              </a:rPr>
              <a:pPr/>
              <a:t>11/8/2022</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37870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solidFill>
                  <a:prstClr val="black">
                    <a:lumMod val="75000"/>
                    <a:lumOff val="25000"/>
                  </a:prstClr>
                </a:solidFill>
              </a:rPr>
              <a:pPr/>
              <a:t>11/8/2022</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003796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solidFill>
                  <a:prstClr val="black">
                    <a:lumMod val="75000"/>
                    <a:lumOff val="25000"/>
                  </a:prstClr>
                </a:solidFill>
              </a:rPr>
              <a:pPr/>
              <a:t>11/8/2022</a:t>
            </a:fld>
            <a:endParaRPr lang="en-US" dirty="0">
              <a:solidFill>
                <a:prstClr val="black">
                  <a:lumMod val="75000"/>
                  <a:lumOff val="25000"/>
                </a:prstClr>
              </a:solidFill>
            </a:endParaRPr>
          </a:p>
        </p:txBody>
      </p:sp>
      <p:sp>
        <p:nvSpPr>
          <p:cNvPr id="9" name="Footer Placeholder 8"/>
          <p:cNvSpPr>
            <a:spLocks noGrp="1"/>
          </p:cNvSpPr>
          <p:nvPr>
            <p:ph type="ftr" sz="quarter" idx="11"/>
          </p:nvPr>
        </p:nvSpPr>
        <p:spPr/>
        <p:txBody>
          <a:bodyPr/>
          <a:lstStyle>
            <a:lvl1pPr algn="r">
              <a:defRPr/>
            </a:lvl1pPr>
          </a:lstStyle>
          <a:p>
            <a:endParaRPr lang="en-US" dirty="0">
              <a:solidFill>
                <a:prstClr val="black">
                  <a:lumMod val="75000"/>
                  <a:lumOff val="25000"/>
                </a:prstClr>
              </a:solidFill>
            </a:endParaRP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488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1FF4-DC7A-4EA6-9535-A03D6B1853FF}"/>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0386ACCB-6CB4-4064-838E-5CEE5A8D97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7334B65E-A043-49EA-A70F-F6D5D79F38C6}"/>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5" name="Footer Placeholder 4">
            <a:extLst>
              <a:ext uri="{FF2B5EF4-FFF2-40B4-BE49-F238E27FC236}">
                <a16:creationId xmlns:a16="http://schemas.microsoft.com/office/drawing/2014/main" id="{1C71CD4C-950F-4346-B169-8E01C8B70273}"/>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B1313802-5190-4B0A-ADA6-CBCBED425501}"/>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79008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pPr/>
              <a:t>11/8/2022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1419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solidFill>
                  <a:prstClr val="black">
                    <a:lumMod val="75000"/>
                    <a:lumOff val="25000"/>
                  </a:prstClr>
                </a:solidFill>
              </a:rPr>
              <a:pPr/>
              <a:t>11/8/2022</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013818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solidFill>
                  <a:prstClr val="black">
                    <a:lumMod val="75000"/>
                    <a:lumOff val="25000"/>
                  </a:prstClr>
                </a:solidFill>
              </a:rPr>
              <a:pPr/>
              <a:t>11/8/2022</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198448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510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689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8709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24464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2072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8935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035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BDB6-112B-4C43-BDEE-69F04AB2CD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M"/>
          </a:p>
        </p:txBody>
      </p:sp>
      <p:sp>
        <p:nvSpPr>
          <p:cNvPr id="3" name="Text Placeholder 2">
            <a:extLst>
              <a:ext uri="{FF2B5EF4-FFF2-40B4-BE49-F238E27FC236}">
                <a16:creationId xmlns:a16="http://schemas.microsoft.com/office/drawing/2014/main" id="{74015CCC-E360-4BE3-A332-A73743CE19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3F4F8D-4896-4CE0-88F2-FC3DEDFB5071}"/>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5" name="Footer Placeholder 4">
            <a:extLst>
              <a:ext uri="{FF2B5EF4-FFF2-40B4-BE49-F238E27FC236}">
                <a16:creationId xmlns:a16="http://schemas.microsoft.com/office/drawing/2014/main" id="{061B48C5-135D-402B-B089-9EC67B7C114A}"/>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2AAA26AD-42AB-4F00-8A6C-BD7967C959ED}"/>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69768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8579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4563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3576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91253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4915-A785-D388-3534-3D03B33671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M"/>
          </a:p>
        </p:txBody>
      </p:sp>
      <p:sp>
        <p:nvSpPr>
          <p:cNvPr id="3" name="Subtitle 2">
            <a:extLst>
              <a:ext uri="{FF2B5EF4-FFF2-40B4-BE49-F238E27FC236}">
                <a16:creationId xmlns:a16="http://schemas.microsoft.com/office/drawing/2014/main" id="{20CB5D5E-BED5-5C5E-5DC9-8817E6E6B0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M"/>
          </a:p>
        </p:txBody>
      </p:sp>
      <p:sp>
        <p:nvSpPr>
          <p:cNvPr id="4" name="Date Placeholder 3">
            <a:extLst>
              <a:ext uri="{FF2B5EF4-FFF2-40B4-BE49-F238E27FC236}">
                <a16:creationId xmlns:a16="http://schemas.microsoft.com/office/drawing/2014/main" id="{09C16009-87C3-F9D3-8905-F0EFC1EAD15D}"/>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5" name="Footer Placeholder 4">
            <a:extLst>
              <a:ext uri="{FF2B5EF4-FFF2-40B4-BE49-F238E27FC236}">
                <a16:creationId xmlns:a16="http://schemas.microsoft.com/office/drawing/2014/main" id="{9BCD7BAD-0EFF-8C26-08CA-0BB440958DA2}"/>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B1EB5870-A629-2DAF-0BB6-BF4A3A6874E7}"/>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1411449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601F-D938-CD15-09C3-F9F3432C0E6C}"/>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9D8D94D0-2540-7091-3A40-7F1DB4C5F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AA1E2194-18CE-F3D2-152C-50FB87E8097F}"/>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5" name="Footer Placeholder 4">
            <a:extLst>
              <a:ext uri="{FF2B5EF4-FFF2-40B4-BE49-F238E27FC236}">
                <a16:creationId xmlns:a16="http://schemas.microsoft.com/office/drawing/2014/main" id="{9D3CC0BD-BD97-8BA1-3865-39824ED5C534}"/>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5AEEFDEF-AC15-E1F6-B0A0-AA196FC2C8D8}"/>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1712486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E9E8-5E1E-730D-AAA5-2D3C9DD991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M"/>
          </a:p>
        </p:txBody>
      </p:sp>
      <p:sp>
        <p:nvSpPr>
          <p:cNvPr id="3" name="Text Placeholder 2">
            <a:extLst>
              <a:ext uri="{FF2B5EF4-FFF2-40B4-BE49-F238E27FC236}">
                <a16:creationId xmlns:a16="http://schemas.microsoft.com/office/drawing/2014/main" id="{5A026479-AAC8-F15E-8928-352515AD5B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5FD12C-42A8-E399-6C54-3F43595CFD37}"/>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5" name="Footer Placeholder 4">
            <a:extLst>
              <a:ext uri="{FF2B5EF4-FFF2-40B4-BE49-F238E27FC236}">
                <a16:creationId xmlns:a16="http://schemas.microsoft.com/office/drawing/2014/main" id="{8E677982-1ADA-71A1-66B9-7FFA3519C148}"/>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544EF7C5-4CD8-1323-EECB-5BFCB641F9B8}"/>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1167525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4190-2D28-90B6-3F33-3F78E67D1339}"/>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2D10A893-9F84-075E-209A-AC652AA52A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Content Placeholder 3">
            <a:extLst>
              <a:ext uri="{FF2B5EF4-FFF2-40B4-BE49-F238E27FC236}">
                <a16:creationId xmlns:a16="http://schemas.microsoft.com/office/drawing/2014/main" id="{8D02CFC5-0178-EDCA-0176-91022BFBF7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Date Placeholder 4">
            <a:extLst>
              <a:ext uri="{FF2B5EF4-FFF2-40B4-BE49-F238E27FC236}">
                <a16:creationId xmlns:a16="http://schemas.microsoft.com/office/drawing/2014/main" id="{A4589F62-B3B9-F6B1-0F8C-CE2294EC3FA2}"/>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6" name="Footer Placeholder 5">
            <a:extLst>
              <a:ext uri="{FF2B5EF4-FFF2-40B4-BE49-F238E27FC236}">
                <a16:creationId xmlns:a16="http://schemas.microsoft.com/office/drawing/2014/main" id="{78A6AE0B-B214-8EB4-9431-1E63826F285F}"/>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E2C386B2-18F9-D824-177E-8C7873EB3EAF}"/>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1023092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4831-A3B5-625B-5685-8833C79DF2DD}"/>
              </a:ext>
            </a:extLst>
          </p:cNvPr>
          <p:cNvSpPr>
            <a:spLocks noGrp="1"/>
          </p:cNvSpPr>
          <p:nvPr>
            <p:ph type="title"/>
          </p:nvPr>
        </p:nvSpPr>
        <p:spPr>
          <a:xfrm>
            <a:off x="839788" y="365125"/>
            <a:ext cx="10515600" cy="1325563"/>
          </a:xfrm>
        </p:spPr>
        <p:txBody>
          <a:bodyPr/>
          <a:lstStyle/>
          <a:p>
            <a:r>
              <a:rPr lang="en-US"/>
              <a:t>Click to edit Master title style</a:t>
            </a:r>
            <a:endParaRPr lang="en-ZM"/>
          </a:p>
        </p:txBody>
      </p:sp>
      <p:sp>
        <p:nvSpPr>
          <p:cNvPr id="3" name="Text Placeholder 2">
            <a:extLst>
              <a:ext uri="{FF2B5EF4-FFF2-40B4-BE49-F238E27FC236}">
                <a16:creationId xmlns:a16="http://schemas.microsoft.com/office/drawing/2014/main" id="{39D47502-FDCD-6A60-BF5D-E6EEDC15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06D10E-BE11-EFC4-80B1-8914A79D8F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Text Placeholder 4">
            <a:extLst>
              <a:ext uri="{FF2B5EF4-FFF2-40B4-BE49-F238E27FC236}">
                <a16:creationId xmlns:a16="http://schemas.microsoft.com/office/drawing/2014/main" id="{E208B837-ABF4-FF84-94BD-3ECC76658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709375-31B9-D371-57DE-659DA9DF1B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7" name="Date Placeholder 6">
            <a:extLst>
              <a:ext uri="{FF2B5EF4-FFF2-40B4-BE49-F238E27FC236}">
                <a16:creationId xmlns:a16="http://schemas.microsoft.com/office/drawing/2014/main" id="{6900A3DD-E36D-C700-E3C9-7E81279FC2F3}"/>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8" name="Footer Placeholder 7">
            <a:extLst>
              <a:ext uri="{FF2B5EF4-FFF2-40B4-BE49-F238E27FC236}">
                <a16:creationId xmlns:a16="http://schemas.microsoft.com/office/drawing/2014/main" id="{BDA23A4D-0FB9-97FA-4EA7-3532BCC1BD3D}"/>
              </a:ext>
            </a:extLst>
          </p:cNvPr>
          <p:cNvSpPr>
            <a:spLocks noGrp="1"/>
          </p:cNvSpPr>
          <p:nvPr>
            <p:ph type="ftr" sz="quarter" idx="11"/>
          </p:nvPr>
        </p:nvSpPr>
        <p:spPr/>
        <p:txBody>
          <a:bodyPr/>
          <a:lstStyle/>
          <a:p>
            <a:endParaRPr lang="en-ZM"/>
          </a:p>
        </p:txBody>
      </p:sp>
      <p:sp>
        <p:nvSpPr>
          <p:cNvPr id="9" name="Slide Number Placeholder 8">
            <a:extLst>
              <a:ext uri="{FF2B5EF4-FFF2-40B4-BE49-F238E27FC236}">
                <a16:creationId xmlns:a16="http://schemas.microsoft.com/office/drawing/2014/main" id="{6500E883-44BC-121B-F921-24F2559E672A}"/>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4225395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8D4A-A876-8963-DCED-3BF7F84F6CEC}"/>
              </a:ext>
            </a:extLst>
          </p:cNvPr>
          <p:cNvSpPr>
            <a:spLocks noGrp="1"/>
          </p:cNvSpPr>
          <p:nvPr>
            <p:ph type="title"/>
          </p:nvPr>
        </p:nvSpPr>
        <p:spPr/>
        <p:txBody>
          <a:bodyPr/>
          <a:lstStyle/>
          <a:p>
            <a:r>
              <a:rPr lang="en-US"/>
              <a:t>Click to edit Master title style</a:t>
            </a:r>
            <a:endParaRPr lang="en-ZM"/>
          </a:p>
        </p:txBody>
      </p:sp>
      <p:sp>
        <p:nvSpPr>
          <p:cNvPr id="3" name="Date Placeholder 2">
            <a:extLst>
              <a:ext uri="{FF2B5EF4-FFF2-40B4-BE49-F238E27FC236}">
                <a16:creationId xmlns:a16="http://schemas.microsoft.com/office/drawing/2014/main" id="{B3ED6D7B-0CCA-14A3-EC6E-DBEF748184F1}"/>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4" name="Footer Placeholder 3">
            <a:extLst>
              <a:ext uri="{FF2B5EF4-FFF2-40B4-BE49-F238E27FC236}">
                <a16:creationId xmlns:a16="http://schemas.microsoft.com/office/drawing/2014/main" id="{91CD2EAA-2952-BBFA-E087-6D3414FEB4AA}"/>
              </a:ext>
            </a:extLst>
          </p:cNvPr>
          <p:cNvSpPr>
            <a:spLocks noGrp="1"/>
          </p:cNvSpPr>
          <p:nvPr>
            <p:ph type="ftr" sz="quarter" idx="11"/>
          </p:nvPr>
        </p:nvSpPr>
        <p:spPr/>
        <p:txBody>
          <a:bodyPr/>
          <a:lstStyle/>
          <a:p>
            <a:endParaRPr lang="en-ZM"/>
          </a:p>
        </p:txBody>
      </p:sp>
      <p:sp>
        <p:nvSpPr>
          <p:cNvPr id="5" name="Slide Number Placeholder 4">
            <a:extLst>
              <a:ext uri="{FF2B5EF4-FFF2-40B4-BE49-F238E27FC236}">
                <a16:creationId xmlns:a16="http://schemas.microsoft.com/office/drawing/2014/main" id="{429BB6CF-B9F5-11E5-729D-F83BAC4311E8}"/>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407942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460F-A7F9-4720-963A-C9FF61A8F632}"/>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1FE0BEAE-9788-44E2-90EF-F830BCB7F4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Content Placeholder 3">
            <a:extLst>
              <a:ext uri="{FF2B5EF4-FFF2-40B4-BE49-F238E27FC236}">
                <a16:creationId xmlns:a16="http://schemas.microsoft.com/office/drawing/2014/main" id="{130C9269-967C-4DE5-BB20-C06CD422DF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Date Placeholder 4">
            <a:extLst>
              <a:ext uri="{FF2B5EF4-FFF2-40B4-BE49-F238E27FC236}">
                <a16:creationId xmlns:a16="http://schemas.microsoft.com/office/drawing/2014/main" id="{A42A888E-236F-4EA5-B5C4-65DA92AF32B1}"/>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6" name="Footer Placeholder 5">
            <a:extLst>
              <a:ext uri="{FF2B5EF4-FFF2-40B4-BE49-F238E27FC236}">
                <a16:creationId xmlns:a16="http://schemas.microsoft.com/office/drawing/2014/main" id="{84FDED39-671F-4A8A-8DE8-81AF70981643}"/>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A8AC42A9-FE0B-495E-AAAD-E9384B86E2B2}"/>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4126646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05BF9-FB0F-0727-ACB6-0CBC57909BAA}"/>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3" name="Footer Placeholder 2">
            <a:extLst>
              <a:ext uri="{FF2B5EF4-FFF2-40B4-BE49-F238E27FC236}">
                <a16:creationId xmlns:a16="http://schemas.microsoft.com/office/drawing/2014/main" id="{DD85F98A-BD00-D495-4B3F-C1D5E9842AE3}"/>
              </a:ext>
            </a:extLst>
          </p:cNvPr>
          <p:cNvSpPr>
            <a:spLocks noGrp="1"/>
          </p:cNvSpPr>
          <p:nvPr>
            <p:ph type="ftr" sz="quarter" idx="11"/>
          </p:nvPr>
        </p:nvSpPr>
        <p:spPr/>
        <p:txBody>
          <a:bodyPr/>
          <a:lstStyle/>
          <a:p>
            <a:endParaRPr lang="en-ZM"/>
          </a:p>
        </p:txBody>
      </p:sp>
      <p:sp>
        <p:nvSpPr>
          <p:cNvPr id="4" name="Slide Number Placeholder 3">
            <a:extLst>
              <a:ext uri="{FF2B5EF4-FFF2-40B4-BE49-F238E27FC236}">
                <a16:creationId xmlns:a16="http://schemas.microsoft.com/office/drawing/2014/main" id="{199C49CD-442B-3CD4-70D1-57F9E8DE2F1E}"/>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4148446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E918-D5A4-B0AF-6B7A-90BFFB17B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Content Placeholder 2">
            <a:extLst>
              <a:ext uri="{FF2B5EF4-FFF2-40B4-BE49-F238E27FC236}">
                <a16:creationId xmlns:a16="http://schemas.microsoft.com/office/drawing/2014/main" id="{81BACCC2-8A66-D41C-7A57-6A6AE4886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Text Placeholder 3">
            <a:extLst>
              <a:ext uri="{FF2B5EF4-FFF2-40B4-BE49-F238E27FC236}">
                <a16:creationId xmlns:a16="http://schemas.microsoft.com/office/drawing/2014/main" id="{FC267AAE-C404-7C19-E15E-71D02EE6F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5ACDEB-3066-8DA3-73DE-DAE901B3CA1F}"/>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6" name="Footer Placeholder 5">
            <a:extLst>
              <a:ext uri="{FF2B5EF4-FFF2-40B4-BE49-F238E27FC236}">
                <a16:creationId xmlns:a16="http://schemas.microsoft.com/office/drawing/2014/main" id="{882516F6-680A-349D-4587-535729C02EF1}"/>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5C6952CA-33C4-DBE6-F920-50B91A371CE3}"/>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3162415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65D2-ED1E-CAB9-416F-D8C0DD1BC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Picture Placeholder 2">
            <a:extLst>
              <a:ext uri="{FF2B5EF4-FFF2-40B4-BE49-F238E27FC236}">
                <a16:creationId xmlns:a16="http://schemas.microsoft.com/office/drawing/2014/main" id="{D6C77691-EB6A-9965-163E-6F5F45085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M"/>
          </a:p>
        </p:txBody>
      </p:sp>
      <p:sp>
        <p:nvSpPr>
          <p:cNvPr id="4" name="Text Placeholder 3">
            <a:extLst>
              <a:ext uri="{FF2B5EF4-FFF2-40B4-BE49-F238E27FC236}">
                <a16:creationId xmlns:a16="http://schemas.microsoft.com/office/drawing/2014/main" id="{5F68C653-2E4D-562D-A06A-4F3440BD2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CA79B-04A2-D30C-B2A2-3BA0EBCEE7EE}"/>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6" name="Footer Placeholder 5">
            <a:extLst>
              <a:ext uri="{FF2B5EF4-FFF2-40B4-BE49-F238E27FC236}">
                <a16:creationId xmlns:a16="http://schemas.microsoft.com/office/drawing/2014/main" id="{41ACBD48-74D5-8FE0-0E25-A86877488D6B}"/>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DC84E1F5-5CD3-109D-1279-12CDC7AE4111}"/>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1531662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4561-0C9F-FAC2-37C1-AD4449C4F3C8}"/>
              </a:ext>
            </a:extLst>
          </p:cNvPr>
          <p:cNvSpPr>
            <a:spLocks noGrp="1"/>
          </p:cNvSpPr>
          <p:nvPr>
            <p:ph type="title"/>
          </p:nvPr>
        </p:nvSpPr>
        <p:spPr/>
        <p:txBody>
          <a:bodyPr/>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A2D29E09-5856-2939-9B69-43053BFA4A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EB17972E-5748-9A2D-19FF-94CC4ABD2776}"/>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5" name="Footer Placeholder 4">
            <a:extLst>
              <a:ext uri="{FF2B5EF4-FFF2-40B4-BE49-F238E27FC236}">
                <a16:creationId xmlns:a16="http://schemas.microsoft.com/office/drawing/2014/main" id="{AEB7B05B-4FE1-80A4-2E66-5AF8634E54B5}"/>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24103089-9337-A7E7-5D2F-1FBD35DA6E15}"/>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60719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10270A-6AC1-4E85-A572-81792E9F6A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D4B37B46-EED1-B098-75EF-EE950BCC5B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5E2621A1-319D-255E-178C-0F6011FCEF6B}"/>
              </a:ext>
            </a:extLst>
          </p:cNvPr>
          <p:cNvSpPr>
            <a:spLocks noGrp="1"/>
          </p:cNvSpPr>
          <p:nvPr>
            <p:ph type="dt" sz="half" idx="10"/>
          </p:nvPr>
        </p:nvSpPr>
        <p:spPr/>
        <p:txBody>
          <a:bodyPr/>
          <a:lstStyle/>
          <a:p>
            <a:fld id="{53FDF3CE-02EF-4892-A8D4-901401F5DE45}" type="datetimeFigureOut">
              <a:rPr lang="en-ZM" smtClean="0"/>
              <a:t>08/11/2022</a:t>
            </a:fld>
            <a:endParaRPr lang="en-ZM"/>
          </a:p>
        </p:txBody>
      </p:sp>
      <p:sp>
        <p:nvSpPr>
          <p:cNvPr id="5" name="Footer Placeholder 4">
            <a:extLst>
              <a:ext uri="{FF2B5EF4-FFF2-40B4-BE49-F238E27FC236}">
                <a16:creationId xmlns:a16="http://schemas.microsoft.com/office/drawing/2014/main" id="{390BBDFB-980D-40BE-6E7E-D98FFC7B42F8}"/>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7E321E5A-A640-6CA4-DD8C-7C2682799679}"/>
              </a:ext>
            </a:extLst>
          </p:cNvPr>
          <p:cNvSpPr>
            <a:spLocks noGrp="1"/>
          </p:cNvSpPr>
          <p:nvPr>
            <p:ph type="sldNum" sz="quarter" idx="12"/>
          </p:nvPr>
        </p:nvSpPr>
        <p:spPr/>
        <p:txBody>
          <a:bodyPr/>
          <a:lstStyle/>
          <a:p>
            <a:fld id="{776782FC-0B7A-4545-B313-47928CAF8A49}" type="slidenum">
              <a:rPr lang="en-ZM" smtClean="0"/>
              <a:t>‹#›</a:t>
            </a:fld>
            <a:endParaRPr lang="en-ZM"/>
          </a:p>
        </p:txBody>
      </p:sp>
    </p:spTree>
    <p:extLst>
      <p:ext uri="{BB962C8B-B14F-4D97-AF65-F5344CB8AC3E}">
        <p14:creationId xmlns:p14="http://schemas.microsoft.com/office/powerpoint/2010/main" val="2443455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13"/>
        <p:cNvGrpSpPr/>
        <p:nvPr/>
      </p:nvGrpSpPr>
      <p:grpSpPr>
        <a:xfrm>
          <a:off x="0" y="0"/>
          <a:ext cx="0" cy="0"/>
          <a:chOff x="0" y="0"/>
          <a:chExt cx="0" cy="0"/>
        </a:xfrm>
      </p:grpSpPr>
      <p:sp>
        <p:nvSpPr>
          <p:cNvPr id="14" name="Google Shape;14;g910d473147_0_148"/>
          <p:cNvSpPr/>
          <p:nvPr/>
        </p:nvSpPr>
        <p:spPr>
          <a:xfrm>
            <a:off x="41" y="3766000"/>
            <a:ext cx="9827200" cy="3092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g910d473147_0_148"/>
          <p:cNvSpPr/>
          <p:nvPr/>
        </p:nvSpPr>
        <p:spPr>
          <a:xfrm flipH="1">
            <a:off x="4776800" y="2067600"/>
            <a:ext cx="74152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g910d473147_0_148"/>
          <p:cNvSpPr/>
          <p:nvPr/>
        </p:nvSpPr>
        <p:spPr>
          <a:xfrm rot="10800000">
            <a:off x="6745207" y="-100"/>
            <a:ext cx="5446800" cy="2736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g910d473147_0_148"/>
          <p:cNvSpPr/>
          <p:nvPr/>
        </p:nvSpPr>
        <p:spPr>
          <a:xfrm>
            <a:off x="271033"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8" name="Google Shape;18;g910d473147_0_148"/>
          <p:cNvGrpSpPr/>
          <p:nvPr/>
        </p:nvGrpSpPr>
        <p:grpSpPr>
          <a:xfrm>
            <a:off x="340267" y="791"/>
            <a:ext cx="3000484" cy="1392365"/>
            <a:chOff x="255200" y="592"/>
            <a:chExt cx="2250363" cy="1044300"/>
          </a:xfrm>
        </p:grpSpPr>
        <p:sp>
          <p:nvSpPr>
            <p:cNvPr id="19" name="Google Shape;19;g910d473147_0_148"/>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g910d473147_0_148"/>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g910d473147_0_148"/>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 name="Google Shape;22;g910d473147_0_148"/>
          <p:cNvGrpSpPr/>
          <p:nvPr/>
        </p:nvGrpSpPr>
        <p:grpSpPr>
          <a:xfrm>
            <a:off x="1207194" y="791"/>
            <a:ext cx="3000484" cy="1392365"/>
            <a:chOff x="905395" y="592"/>
            <a:chExt cx="2250363" cy="1044300"/>
          </a:xfrm>
        </p:grpSpPr>
        <p:sp>
          <p:nvSpPr>
            <p:cNvPr id="23" name="Google Shape;23;g910d473147_0_148"/>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g910d473147_0_148"/>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g910d473147_0_148"/>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 name="Google Shape;26;g910d473147_0_148"/>
          <p:cNvGrpSpPr/>
          <p:nvPr/>
        </p:nvGrpSpPr>
        <p:grpSpPr>
          <a:xfrm>
            <a:off x="9409957" y="6785"/>
            <a:ext cx="2468376" cy="1002839"/>
            <a:chOff x="6917201" y="0"/>
            <a:chExt cx="2227777" cy="863400"/>
          </a:xfrm>
        </p:grpSpPr>
        <p:sp>
          <p:nvSpPr>
            <p:cNvPr id="27" name="Google Shape;27;g910d473147_0_148"/>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g910d473147_0_148"/>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g910d473147_0_14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 name="Google Shape;30;g910d473147_0_148"/>
          <p:cNvGrpSpPr/>
          <p:nvPr/>
        </p:nvGrpSpPr>
        <p:grpSpPr>
          <a:xfrm>
            <a:off x="8737376" y="5623803"/>
            <a:ext cx="3185424" cy="1234317"/>
            <a:chOff x="6917201" y="0"/>
            <a:chExt cx="2227777" cy="863400"/>
          </a:xfrm>
        </p:grpSpPr>
        <p:sp>
          <p:nvSpPr>
            <p:cNvPr id="31" name="Google Shape;31;g910d473147_0_148"/>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g910d473147_0_14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g910d473147_0_148"/>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 name="Google Shape;34;g910d473147_0_148"/>
          <p:cNvGrpSpPr/>
          <p:nvPr/>
        </p:nvGrpSpPr>
        <p:grpSpPr>
          <a:xfrm>
            <a:off x="265532" y="5407536"/>
            <a:ext cx="3727219" cy="1444382"/>
            <a:chOff x="6917201" y="0"/>
            <a:chExt cx="2227777" cy="863400"/>
          </a:xfrm>
        </p:grpSpPr>
        <p:sp>
          <p:nvSpPr>
            <p:cNvPr id="35" name="Google Shape;35;g910d473147_0_14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g910d473147_0_14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g910d473147_0_14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8" name="Google Shape;38;g910d473147_0_148"/>
          <p:cNvSpPr txBox="1">
            <a:spLocks noGrp="1"/>
          </p:cNvSpPr>
          <p:nvPr>
            <p:ph type="ctrTitle"/>
          </p:nvPr>
        </p:nvSpPr>
        <p:spPr>
          <a:xfrm>
            <a:off x="2478271" y="2430444"/>
            <a:ext cx="7148400" cy="1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9" name="Google Shape;39;g910d473147_0_148"/>
          <p:cNvSpPr txBox="1">
            <a:spLocks noGrp="1"/>
          </p:cNvSpPr>
          <p:nvPr>
            <p:ph type="subTitle" idx="1"/>
          </p:nvPr>
        </p:nvSpPr>
        <p:spPr>
          <a:xfrm>
            <a:off x="2478267" y="4550878"/>
            <a:ext cx="7148400" cy="69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0" name="Google Shape;40;g910d473147_0_148"/>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0306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53"/>
        <p:cNvGrpSpPr/>
        <p:nvPr/>
      </p:nvGrpSpPr>
      <p:grpSpPr>
        <a:xfrm>
          <a:off x="0" y="0"/>
          <a:ext cx="0" cy="0"/>
          <a:chOff x="0" y="0"/>
          <a:chExt cx="0" cy="0"/>
        </a:xfrm>
      </p:grpSpPr>
      <p:sp>
        <p:nvSpPr>
          <p:cNvPr id="54" name="Google Shape;54;g910d473147_0_188"/>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g910d473147_0_188"/>
          <p:cNvSpPr/>
          <p:nvPr/>
        </p:nvSpPr>
        <p:spPr>
          <a:xfrm>
            <a:off x="41" y="3766000"/>
            <a:ext cx="98272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g910d473147_0_188"/>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g910d473147_0_188"/>
          <p:cNvSpPr txBox="1">
            <a:spLocks noGrp="1"/>
          </p:cNvSpPr>
          <p:nvPr>
            <p:ph type="title"/>
          </p:nvPr>
        </p:nvSpPr>
        <p:spPr>
          <a:xfrm>
            <a:off x="1092200" y="1127467"/>
            <a:ext cx="100076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8" name="Google Shape;58;g910d473147_0_188"/>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9" name="Google Shape;59;g910d473147_0_188"/>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8350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60"/>
        <p:cNvGrpSpPr/>
        <p:nvPr/>
      </p:nvGrpSpPr>
      <p:grpSpPr>
        <a:xfrm>
          <a:off x="0" y="0"/>
          <a:ext cx="0" cy="0"/>
          <a:chOff x="0" y="0"/>
          <a:chExt cx="0" cy="0"/>
        </a:xfrm>
      </p:grpSpPr>
      <p:sp>
        <p:nvSpPr>
          <p:cNvPr id="61" name="Google Shape;61;g910d473147_0_195"/>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g910d473147_0_195"/>
          <p:cNvSpPr/>
          <p:nvPr/>
        </p:nvSpPr>
        <p:spPr>
          <a:xfrm>
            <a:off x="41" y="3766000"/>
            <a:ext cx="98272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g910d473147_0_195"/>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g910d473147_0_195"/>
          <p:cNvSpPr txBox="1">
            <a:spLocks noGrp="1"/>
          </p:cNvSpPr>
          <p:nvPr>
            <p:ph type="title"/>
          </p:nvPr>
        </p:nvSpPr>
        <p:spPr>
          <a:xfrm>
            <a:off x="1092200" y="1127467"/>
            <a:ext cx="100076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5" name="Google Shape;65;g910d473147_0_195"/>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6" name="Google Shape;66;g910d473147_0_195"/>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7" name="Google Shape;67;g910d473147_0_195"/>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13268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8"/>
        <p:cNvGrpSpPr/>
        <p:nvPr/>
      </p:nvGrpSpPr>
      <p:grpSpPr>
        <a:xfrm>
          <a:off x="0" y="0"/>
          <a:ext cx="0" cy="0"/>
          <a:chOff x="0" y="0"/>
          <a:chExt cx="0" cy="0"/>
        </a:xfrm>
      </p:grpSpPr>
      <p:sp>
        <p:nvSpPr>
          <p:cNvPr id="69" name="Google Shape;69;g910d473147_0_203"/>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g910d473147_0_203"/>
          <p:cNvSpPr/>
          <p:nvPr/>
        </p:nvSpPr>
        <p:spPr>
          <a:xfrm>
            <a:off x="41" y="3766000"/>
            <a:ext cx="98272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g910d473147_0_203"/>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g910d473147_0_203"/>
          <p:cNvSpPr txBox="1">
            <a:spLocks noGrp="1"/>
          </p:cNvSpPr>
          <p:nvPr>
            <p:ph type="title"/>
          </p:nvPr>
        </p:nvSpPr>
        <p:spPr>
          <a:xfrm>
            <a:off x="1092200" y="1127467"/>
            <a:ext cx="100076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3" name="Google Shape;73;g910d473147_0_203"/>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0158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4"/>
        <p:cNvGrpSpPr/>
        <p:nvPr/>
      </p:nvGrpSpPr>
      <p:grpSpPr>
        <a:xfrm>
          <a:off x="0" y="0"/>
          <a:ext cx="0" cy="0"/>
          <a:chOff x="0" y="0"/>
          <a:chExt cx="0" cy="0"/>
        </a:xfrm>
      </p:grpSpPr>
      <p:sp>
        <p:nvSpPr>
          <p:cNvPr id="75" name="Google Shape;75;g910d473147_0_209"/>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g910d473147_0_209"/>
          <p:cNvSpPr/>
          <p:nvPr/>
        </p:nvSpPr>
        <p:spPr>
          <a:xfrm>
            <a:off x="41" y="3766000"/>
            <a:ext cx="9827200" cy="3092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g910d473147_0_209"/>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g910d473147_0_209"/>
          <p:cNvSpPr txBox="1">
            <a:spLocks noGrp="1"/>
          </p:cNvSpPr>
          <p:nvPr>
            <p:ph type="title"/>
          </p:nvPr>
        </p:nvSpPr>
        <p:spPr>
          <a:xfrm>
            <a:off x="1092200" y="1127467"/>
            <a:ext cx="4945600" cy="1844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9" name="Google Shape;79;g910d473147_0_209"/>
          <p:cNvSpPr txBox="1">
            <a:spLocks noGrp="1"/>
          </p:cNvSpPr>
          <p:nvPr>
            <p:ph type="body" idx="1"/>
          </p:nvPr>
        </p:nvSpPr>
        <p:spPr>
          <a:xfrm>
            <a:off x="1107600" y="3092067"/>
            <a:ext cx="4945600" cy="28263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0" name="Google Shape;80;g910d473147_0_209"/>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126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4DED-C634-433B-B4CE-B81B9941E4C4}"/>
              </a:ext>
            </a:extLst>
          </p:cNvPr>
          <p:cNvSpPr>
            <a:spLocks noGrp="1"/>
          </p:cNvSpPr>
          <p:nvPr>
            <p:ph type="title"/>
          </p:nvPr>
        </p:nvSpPr>
        <p:spPr>
          <a:xfrm>
            <a:off x="839788" y="365125"/>
            <a:ext cx="10515600" cy="1325563"/>
          </a:xfrm>
        </p:spPr>
        <p:txBody>
          <a:bodyPr/>
          <a:lstStyle/>
          <a:p>
            <a:r>
              <a:rPr lang="en-US"/>
              <a:t>Click to edit Master title style</a:t>
            </a:r>
            <a:endParaRPr lang="en-ZM"/>
          </a:p>
        </p:txBody>
      </p:sp>
      <p:sp>
        <p:nvSpPr>
          <p:cNvPr id="3" name="Text Placeholder 2">
            <a:extLst>
              <a:ext uri="{FF2B5EF4-FFF2-40B4-BE49-F238E27FC236}">
                <a16:creationId xmlns:a16="http://schemas.microsoft.com/office/drawing/2014/main" id="{FD8B8E13-998C-4994-8BD9-C6BA3741F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0C76DB-B29E-46AC-B8BF-DA5BF273CA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Text Placeholder 4">
            <a:extLst>
              <a:ext uri="{FF2B5EF4-FFF2-40B4-BE49-F238E27FC236}">
                <a16:creationId xmlns:a16="http://schemas.microsoft.com/office/drawing/2014/main" id="{EF0DC479-F7BD-43AC-B12E-C6FF61748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A25B08-9F3E-49B1-B7FA-BD2C14A7C8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7" name="Date Placeholder 6">
            <a:extLst>
              <a:ext uri="{FF2B5EF4-FFF2-40B4-BE49-F238E27FC236}">
                <a16:creationId xmlns:a16="http://schemas.microsoft.com/office/drawing/2014/main" id="{81DE09C9-84D3-427B-9703-915B41776617}"/>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8" name="Footer Placeholder 7">
            <a:extLst>
              <a:ext uri="{FF2B5EF4-FFF2-40B4-BE49-F238E27FC236}">
                <a16:creationId xmlns:a16="http://schemas.microsoft.com/office/drawing/2014/main" id="{74C46815-630A-4905-8DA8-AE1D73FD2FEB}"/>
              </a:ext>
            </a:extLst>
          </p:cNvPr>
          <p:cNvSpPr>
            <a:spLocks noGrp="1"/>
          </p:cNvSpPr>
          <p:nvPr>
            <p:ph type="ftr" sz="quarter" idx="11"/>
          </p:nvPr>
        </p:nvSpPr>
        <p:spPr/>
        <p:txBody>
          <a:bodyPr/>
          <a:lstStyle/>
          <a:p>
            <a:endParaRPr lang="en-ZM"/>
          </a:p>
        </p:txBody>
      </p:sp>
      <p:sp>
        <p:nvSpPr>
          <p:cNvPr id="9" name="Slide Number Placeholder 8">
            <a:extLst>
              <a:ext uri="{FF2B5EF4-FFF2-40B4-BE49-F238E27FC236}">
                <a16:creationId xmlns:a16="http://schemas.microsoft.com/office/drawing/2014/main" id="{94D41636-BF58-4285-89DD-D66146C7D3B4}"/>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3671143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81"/>
        <p:cNvGrpSpPr/>
        <p:nvPr/>
      </p:nvGrpSpPr>
      <p:grpSpPr>
        <a:xfrm>
          <a:off x="0" y="0"/>
          <a:ext cx="0" cy="0"/>
          <a:chOff x="0" y="0"/>
          <a:chExt cx="0" cy="0"/>
        </a:xfrm>
      </p:grpSpPr>
      <p:sp>
        <p:nvSpPr>
          <p:cNvPr id="82" name="Google Shape;82;g910d473147_0_216"/>
          <p:cNvSpPr/>
          <p:nvPr/>
        </p:nvSpPr>
        <p:spPr>
          <a:xfrm>
            <a:off x="0" y="3764192"/>
            <a:ext cx="9825600" cy="30891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g910d473147_0_216"/>
          <p:cNvSpPr/>
          <p:nvPr/>
        </p:nvSpPr>
        <p:spPr>
          <a:xfrm flipH="1">
            <a:off x="4777613" y="2072150"/>
            <a:ext cx="7414000" cy="478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4" name="Google Shape;84;g910d473147_0_216"/>
          <p:cNvGrpSpPr/>
          <p:nvPr/>
        </p:nvGrpSpPr>
        <p:grpSpPr>
          <a:xfrm>
            <a:off x="341322" y="-11"/>
            <a:ext cx="3001796" cy="1391229"/>
            <a:chOff x="3961956" y="4383950"/>
            <a:chExt cx="1160548" cy="548700"/>
          </a:xfrm>
        </p:grpSpPr>
        <p:sp>
          <p:nvSpPr>
            <p:cNvPr id="85" name="Google Shape;85;g910d473147_0_216"/>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g910d473147_0_216"/>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g910d473147_0_216"/>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8" name="Google Shape;88;g910d473147_0_216"/>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9" name="Google Shape;89;g910d473147_0_216"/>
          <p:cNvGrpSpPr/>
          <p:nvPr/>
        </p:nvGrpSpPr>
        <p:grpSpPr>
          <a:xfrm>
            <a:off x="46579" y="6029501"/>
            <a:ext cx="2124408" cy="822734"/>
            <a:chOff x="6917201" y="0"/>
            <a:chExt cx="2227777" cy="863400"/>
          </a:xfrm>
        </p:grpSpPr>
        <p:sp>
          <p:nvSpPr>
            <p:cNvPr id="90" name="Google Shape;90;g910d473147_0_21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g910d473147_0_216"/>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g910d473147_0_216"/>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 name="Google Shape;93;g910d473147_0_216"/>
          <p:cNvGrpSpPr/>
          <p:nvPr/>
        </p:nvGrpSpPr>
        <p:grpSpPr>
          <a:xfrm>
            <a:off x="7848472" y="1657"/>
            <a:ext cx="4343273" cy="1681990"/>
            <a:chOff x="6917201" y="0"/>
            <a:chExt cx="2227777" cy="863400"/>
          </a:xfrm>
        </p:grpSpPr>
        <p:sp>
          <p:nvSpPr>
            <p:cNvPr id="94" name="Google Shape;94;g910d473147_0_216"/>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g910d473147_0_216"/>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g910d473147_0_216"/>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7" name="Google Shape;97;g910d473147_0_216"/>
          <p:cNvSpPr txBox="1">
            <a:spLocks noGrp="1"/>
          </p:cNvSpPr>
          <p:nvPr>
            <p:ph type="title"/>
          </p:nvPr>
        </p:nvSpPr>
        <p:spPr>
          <a:xfrm>
            <a:off x="1858572" y="1734861"/>
            <a:ext cx="8489200" cy="338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8" name="Google Shape;98;g910d473147_0_216"/>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5899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9"/>
        <p:cNvGrpSpPr/>
        <p:nvPr/>
      </p:nvGrpSpPr>
      <p:grpSpPr>
        <a:xfrm>
          <a:off x="0" y="0"/>
          <a:ext cx="0" cy="0"/>
          <a:chOff x="0" y="0"/>
          <a:chExt cx="0" cy="0"/>
        </a:xfrm>
      </p:grpSpPr>
      <p:sp>
        <p:nvSpPr>
          <p:cNvPr id="100" name="Google Shape;100;g910d473147_0_234"/>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g910d473147_0_234"/>
          <p:cNvSpPr/>
          <p:nvPr/>
        </p:nvSpPr>
        <p:spPr>
          <a:xfrm>
            <a:off x="41" y="3766000"/>
            <a:ext cx="98272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g910d473147_0_234"/>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g910d473147_0_234"/>
          <p:cNvSpPr txBox="1">
            <a:spLocks noGrp="1"/>
          </p:cNvSpPr>
          <p:nvPr>
            <p:ph type="title"/>
          </p:nvPr>
        </p:nvSpPr>
        <p:spPr>
          <a:xfrm>
            <a:off x="1092200" y="1127467"/>
            <a:ext cx="8565600" cy="939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4" name="Google Shape;104;g910d473147_0_234"/>
          <p:cNvSpPr txBox="1">
            <a:spLocks noGrp="1"/>
          </p:cNvSpPr>
          <p:nvPr>
            <p:ph type="subTitle" idx="1"/>
          </p:nvPr>
        </p:nvSpPr>
        <p:spPr>
          <a:xfrm>
            <a:off x="1092200" y="2067600"/>
            <a:ext cx="7813200" cy="52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5" name="Google Shape;105;g910d473147_0_234"/>
          <p:cNvSpPr txBox="1">
            <a:spLocks noGrp="1"/>
          </p:cNvSpPr>
          <p:nvPr>
            <p:ph type="body" idx="2"/>
          </p:nvPr>
        </p:nvSpPr>
        <p:spPr>
          <a:xfrm>
            <a:off x="1092200" y="3289400"/>
            <a:ext cx="7813200" cy="2793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6" name="Google Shape;106;g910d473147_0_234"/>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053148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7"/>
        <p:cNvGrpSpPr/>
        <p:nvPr/>
      </p:nvGrpSpPr>
      <p:grpSpPr>
        <a:xfrm>
          <a:off x="0" y="0"/>
          <a:ext cx="0" cy="0"/>
          <a:chOff x="0" y="0"/>
          <a:chExt cx="0" cy="0"/>
        </a:xfrm>
      </p:grpSpPr>
      <p:sp>
        <p:nvSpPr>
          <p:cNvPr id="108" name="Google Shape;108;g910d473147_0_242"/>
          <p:cNvSpPr/>
          <p:nvPr/>
        </p:nvSpPr>
        <p:spPr>
          <a:xfrm>
            <a:off x="41" y="3766000"/>
            <a:ext cx="9827200" cy="3092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g910d473147_0_242"/>
          <p:cNvSpPr/>
          <p:nvPr/>
        </p:nvSpPr>
        <p:spPr>
          <a:xfrm flipH="1">
            <a:off x="4776800" y="2067600"/>
            <a:ext cx="74152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g910d473147_0_242"/>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g910d473147_0_242"/>
          <p:cNvSpPr txBox="1">
            <a:spLocks noGrp="1"/>
          </p:cNvSpPr>
          <p:nvPr>
            <p:ph type="body" idx="1"/>
          </p:nvPr>
        </p:nvSpPr>
        <p:spPr>
          <a:xfrm>
            <a:off x="437367" y="5551333"/>
            <a:ext cx="9886800" cy="8067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12" name="Google Shape;112;g910d473147_0_242"/>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347490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13"/>
        <p:cNvGrpSpPr/>
        <p:nvPr/>
      </p:nvGrpSpPr>
      <p:grpSpPr>
        <a:xfrm>
          <a:off x="0" y="0"/>
          <a:ext cx="0" cy="0"/>
          <a:chOff x="0" y="0"/>
          <a:chExt cx="0" cy="0"/>
        </a:xfrm>
      </p:grpSpPr>
      <p:sp>
        <p:nvSpPr>
          <p:cNvPr id="114" name="Google Shape;114;g910d473147_0_248"/>
          <p:cNvSpPr/>
          <p:nvPr/>
        </p:nvSpPr>
        <p:spPr>
          <a:xfrm flipH="1">
            <a:off x="7425600" y="3778767"/>
            <a:ext cx="47664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5" name="Google Shape;115;g910d473147_0_248"/>
          <p:cNvGrpSpPr/>
          <p:nvPr/>
        </p:nvGrpSpPr>
        <p:grpSpPr>
          <a:xfrm>
            <a:off x="7945630" y="5492769"/>
            <a:ext cx="3361269" cy="1365553"/>
            <a:chOff x="6917201" y="0"/>
            <a:chExt cx="2227777" cy="863400"/>
          </a:xfrm>
        </p:grpSpPr>
        <p:sp>
          <p:nvSpPr>
            <p:cNvPr id="116" name="Google Shape;116;g910d473147_0_248"/>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g910d473147_0_248"/>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g910d473147_0_248"/>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 name="Google Shape;119;g910d473147_0_248"/>
          <p:cNvGrpSpPr/>
          <p:nvPr/>
        </p:nvGrpSpPr>
        <p:grpSpPr>
          <a:xfrm>
            <a:off x="265532" y="3"/>
            <a:ext cx="3727219" cy="1444382"/>
            <a:chOff x="6917201" y="0"/>
            <a:chExt cx="2227777" cy="863400"/>
          </a:xfrm>
        </p:grpSpPr>
        <p:sp>
          <p:nvSpPr>
            <p:cNvPr id="120" name="Google Shape;120;g910d473147_0_248"/>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g910d473147_0_248"/>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g910d473147_0_24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3" name="Google Shape;123;g910d473147_0_248"/>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4" name="Google Shape;124;g910d473147_0_248"/>
          <p:cNvSpPr txBox="1">
            <a:spLocks noGrp="1"/>
          </p:cNvSpPr>
          <p:nvPr>
            <p:ph type="body" idx="1"/>
          </p:nvPr>
        </p:nvSpPr>
        <p:spPr>
          <a:xfrm>
            <a:off x="1847800" y="3818467"/>
            <a:ext cx="8496400" cy="8547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5" name="Google Shape;125;g910d473147_0_248"/>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284236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g910d473147_0_261"/>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37567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8"/>
        <p:cNvGrpSpPr/>
        <p:nvPr/>
      </p:nvGrpSpPr>
      <p:grpSpPr>
        <a:xfrm>
          <a:off x="0" y="0"/>
          <a:ext cx="0" cy="0"/>
          <a:chOff x="0" y="0"/>
          <a:chExt cx="0" cy="0"/>
        </a:xfrm>
      </p:grpSpPr>
      <p:sp>
        <p:nvSpPr>
          <p:cNvPr id="129" name="Google Shape;129;g910d473147_0_26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g910d473147_0_263"/>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1600"/>
              </a:spcBef>
              <a:spcAft>
                <a:spcPts val="0"/>
              </a:spcAft>
              <a:buSzPts val="1530"/>
              <a:buChar char="○"/>
              <a:defRPr/>
            </a:lvl2pPr>
            <a:lvl3pPr marL="1371600" lvl="2" indent="-331469" algn="l" rtl="0">
              <a:spcBef>
                <a:spcPts val="1600"/>
              </a:spcBef>
              <a:spcAft>
                <a:spcPts val="0"/>
              </a:spcAft>
              <a:buSzPts val="1620"/>
              <a:buChar char="■"/>
              <a:defRPr/>
            </a:lvl3pPr>
            <a:lvl4pPr marL="1828800" lvl="3" indent="-342900" algn="l" rtl="0">
              <a:spcBef>
                <a:spcPts val="1600"/>
              </a:spcBef>
              <a:spcAft>
                <a:spcPts val="0"/>
              </a:spcAft>
              <a:buSzPts val="1800"/>
              <a:buChar char="●"/>
              <a:defRPr/>
            </a:lvl4pPr>
            <a:lvl5pPr marL="2286000" lvl="4" indent="-342900" algn="l" rtl="0">
              <a:spcBef>
                <a:spcPts val="1600"/>
              </a:spcBef>
              <a:spcAft>
                <a:spcPts val="0"/>
              </a:spcAft>
              <a:buSzPts val="1800"/>
              <a:buChar char="○"/>
              <a:defRPr/>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131" name="Google Shape;131;g910d473147_0_263"/>
          <p:cNvSpPr txBox="1">
            <a:spLocks noGrp="1"/>
          </p:cNvSpPr>
          <p:nvPr>
            <p:ph type="dt" idx="10"/>
          </p:nvPr>
        </p:nvSpPr>
        <p:spPr>
          <a:xfrm>
            <a:off x="609600" y="18288"/>
            <a:ext cx="38608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910d473147_0_263"/>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g910d473147_0_263"/>
          <p:cNvSpPr txBox="1">
            <a:spLocks noGrp="1"/>
          </p:cNvSpPr>
          <p:nvPr>
            <p:ph type="sldNum" idx="12"/>
          </p:nvPr>
        </p:nvSpPr>
        <p:spPr>
          <a:xfrm>
            <a:off x="10160000" y="18288"/>
            <a:ext cx="14224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495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7EA7-C26E-4D2D-AB1A-4B660147141C}"/>
              </a:ext>
            </a:extLst>
          </p:cNvPr>
          <p:cNvSpPr>
            <a:spLocks noGrp="1"/>
          </p:cNvSpPr>
          <p:nvPr>
            <p:ph type="title"/>
          </p:nvPr>
        </p:nvSpPr>
        <p:spPr/>
        <p:txBody>
          <a:bodyPr/>
          <a:lstStyle/>
          <a:p>
            <a:r>
              <a:rPr lang="en-US"/>
              <a:t>Click to edit Master title style</a:t>
            </a:r>
            <a:endParaRPr lang="en-ZM"/>
          </a:p>
        </p:txBody>
      </p:sp>
      <p:sp>
        <p:nvSpPr>
          <p:cNvPr id="3" name="Date Placeholder 2">
            <a:extLst>
              <a:ext uri="{FF2B5EF4-FFF2-40B4-BE49-F238E27FC236}">
                <a16:creationId xmlns:a16="http://schemas.microsoft.com/office/drawing/2014/main" id="{29535088-44B2-4125-B6B9-EF9E738C8005}"/>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4" name="Footer Placeholder 3">
            <a:extLst>
              <a:ext uri="{FF2B5EF4-FFF2-40B4-BE49-F238E27FC236}">
                <a16:creationId xmlns:a16="http://schemas.microsoft.com/office/drawing/2014/main" id="{F12102C2-118F-47DC-9A2E-786C6AEB9CB3}"/>
              </a:ext>
            </a:extLst>
          </p:cNvPr>
          <p:cNvSpPr>
            <a:spLocks noGrp="1"/>
          </p:cNvSpPr>
          <p:nvPr>
            <p:ph type="ftr" sz="quarter" idx="11"/>
          </p:nvPr>
        </p:nvSpPr>
        <p:spPr/>
        <p:txBody>
          <a:bodyPr/>
          <a:lstStyle/>
          <a:p>
            <a:endParaRPr lang="en-ZM"/>
          </a:p>
        </p:txBody>
      </p:sp>
      <p:sp>
        <p:nvSpPr>
          <p:cNvPr id="5" name="Slide Number Placeholder 4">
            <a:extLst>
              <a:ext uri="{FF2B5EF4-FFF2-40B4-BE49-F238E27FC236}">
                <a16:creationId xmlns:a16="http://schemas.microsoft.com/office/drawing/2014/main" id="{10AC79A9-3E3A-4FEA-822F-DD547D9B956B}"/>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219856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9A4E7-5107-4B52-A23B-5F804540DC5C}"/>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3" name="Footer Placeholder 2">
            <a:extLst>
              <a:ext uri="{FF2B5EF4-FFF2-40B4-BE49-F238E27FC236}">
                <a16:creationId xmlns:a16="http://schemas.microsoft.com/office/drawing/2014/main" id="{5C04CC5D-A692-4A0B-BF28-0CA2E01B39FB}"/>
              </a:ext>
            </a:extLst>
          </p:cNvPr>
          <p:cNvSpPr>
            <a:spLocks noGrp="1"/>
          </p:cNvSpPr>
          <p:nvPr>
            <p:ph type="ftr" sz="quarter" idx="11"/>
          </p:nvPr>
        </p:nvSpPr>
        <p:spPr/>
        <p:txBody>
          <a:bodyPr/>
          <a:lstStyle/>
          <a:p>
            <a:endParaRPr lang="en-ZM"/>
          </a:p>
        </p:txBody>
      </p:sp>
      <p:sp>
        <p:nvSpPr>
          <p:cNvPr id="4" name="Slide Number Placeholder 3">
            <a:extLst>
              <a:ext uri="{FF2B5EF4-FFF2-40B4-BE49-F238E27FC236}">
                <a16:creationId xmlns:a16="http://schemas.microsoft.com/office/drawing/2014/main" id="{26793B3E-AF7A-43C5-BF77-6B5FCAF84C3D}"/>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272343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0255-0BA3-4845-9C54-21BA1037A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Content Placeholder 2">
            <a:extLst>
              <a:ext uri="{FF2B5EF4-FFF2-40B4-BE49-F238E27FC236}">
                <a16:creationId xmlns:a16="http://schemas.microsoft.com/office/drawing/2014/main" id="{097D95A9-7CC9-484F-B1A7-7BFFF1FDE5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Text Placeholder 3">
            <a:extLst>
              <a:ext uri="{FF2B5EF4-FFF2-40B4-BE49-F238E27FC236}">
                <a16:creationId xmlns:a16="http://schemas.microsoft.com/office/drawing/2014/main" id="{1BB8CD14-53E0-4F69-B5D9-529D633C9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F303ED-208C-4F53-8440-06FE689DB5EC}"/>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6" name="Footer Placeholder 5">
            <a:extLst>
              <a:ext uri="{FF2B5EF4-FFF2-40B4-BE49-F238E27FC236}">
                <a16:creationId xmlns:a16="http://schemas.microsoft.com/office/drawing/2014/main" id="{92977346-D8BD-428E-ABCB-5F9148DDF3F0}"/>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FD2FED2C-CBD1-49E6-9F27-39AA32741662}"/>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239500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81B8-BED0-4F13-B5D3-DF4CB2DA4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Picture Placeholder 2">
            <a:extLst>
              <a:ext uri="{FF2B5EF4-FFF2-40B4-BE49-F238E27FC236}">
                <a16:creationId xmlns:a16="http://schemas.microsoft.com/office/drawing/2014/main" id="{91738F64-9F45-485E-8D38-AC64E184C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M"/>
          </a:p>
        </p:txBody>
      </p:sp>
      <p:sp>
        <p:nvSpPr>
          <p:cNvPr id="4" name="Text Placeholder 3">
            <a:extLst>
              <a:ext uri="{FF2B5EF4-FFF2-40B4-BE49-F238E27FC236}">
                <a16:creationId xmlns:a16="http://schemas.microsoft.com/office/drawing/2014/main" id="{ACC5142A-345B-422A-BC1F-E0D31A83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1878B4-E8D1-4290-BB23-9A69B5B74169}"/>
              </a:ext>
            </a:extLst>
          </p:cNvPr>
          <p:cNvSpPr>
            <a:spLocks noGrp="1"/>
          </p:cNvSpPr>
          <p:nvPr>
            <p:ph type="dt" sz="half" idx="10"/>
          </p:nvPr>
        </p:nvSpPr>
        <p:spPr/>
        <p:txBody>
          <a:bodyPr/>
          <a:lstStyle/>
          <a:p>
            <a:fld id="{BFB6BA55-619E-4D11-A51A-828BFC61ECA1}" type="datetimeFigureOut">
              <a:rPr lang="en-ZM" smtClean="0"/>
              <a:t>08/11/2022</a:t>
            </a:fld>
            <a:endParaRPr lang="en-ZM"/>
          </a:p>
        </p:txBody>
      </p:sp>
      <p:sp>
        <p:nvSpPr>
          <p:cNvPr id="6" name="Footer Placeholder 5">
            <a:extLst>
              <a:ext uri="{FF2B5EF4-FFF2-40B4-BE49-F238E27FC236}">
                <a16:creationId xmlns:a16="http://schemas.microsoft.com/office/drawing/2014/main" id="{5996C503-7EE9-4FDB-AFF2-943A2B35341E}"/>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5E8C820F-E4F4-4247-A972-E9877A1DEFFD}"/>
              </a:ext>
            </a:extLst>
          </p:cNvPr>
          <p:cNvSpPr>
            <a:spLocks noGrp="1"/>
          </p:cNvSpPr>
          <p:nvPr>
            <p:ph type="sldNum" sz="quarter" idx="12"/>
          </p:nvPr>
        </p:nvSpPr>
        <p:spPr/>
        <p:txBody>
          <a:bodyPr/>
          <a:lstStyle/>
          <a:p>
            <a:fld id="{DB440D6E-8274-4B59-B810-62B31A8D11F4}" type="slidenum">
              <a:rPr lang="en-ZM" smtClean="0"/>
              <a:t>‹#›</a:t>
            </a:fld>
            <a:endParaRPr lang="en-ZM"/>
          </a:p>
        </p:txBody>
      </p:sp>
    </p:spTree>
    <p:extLst>
      <p:ext uri="{BB962C8B-B14F-4D97-AF65-F5344CB8AC3E}">
        <p14:creationId xmlns:p14="http://schemas.microsoft.com/office/powerpoint/2010/main" val="104499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41DBCF-2B99-4B99-AFBE-AFB388241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M"/>
          </a:p>
        </p:txBody>
      </p:sp>
      <p:sp>
        <p:nvSpPr>
          <p:cNvPr id="3" name="Text Placeholder 2">
            <a:extLst>
              <a:ext uri="{FF2B5EF4-FFF2-40B4-BE49-F238E27FC236}">
                <a16:creationId xmlns:a16="http://schemas.microsoft.com/office/drawing/2014/main" id="{9DBDC02D-AC75-4968-9A73-A9CEE5721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77B852F5-B5ED-4ED5-A6E8-AEE8807CC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6BA55-619E-4D11-A51A-828BFC61ECA1}" type="datetimeFigureOut">
              <a:rPr lang="en-ZM" smtClean="0"/>
              <a:t>08/11/2022</a:t>
            </a:fld>
            <a:endParaRPr lang="en-ZM"/>
          </a:p>
        </p:txBody>
      </p:sp>
      <p:sp>
        <p:nvSpPr>
          <p:cNvPr id="5" name="Footer Placeholder 4">
            <a:extLst>
              <a:ext uri="{FF2B5EF4-FFF2-40B4-BE49-F238E27FC236}">
                <a16:creationId xmlns:a16="http://schemas.microsoft.com/office/drawing/2014/main" id="{742C65B2-822B-494B-AC0B-B093817FE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M"/>
          </a:p>
        </p:txBody>
      </p:sp>
      <p:sp>
        <p:nvSpPr>
          <p:cNvPr id="6" name="Slide Number Placeholder 5">
            <a:extLst>
              <a:ext uri="{FF2B5EF4-FFF2-40B4-BE49-F238E27FC236}">
                <a16:creationId xmlns:a16="http://schemas.microsoft.com/office/drawing/2014/main" id="{DF2D89F2-8E25-4B2A-9A67-4013654460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40D6E-8274-4B59-B810-62B31A8D11F4}" type="slidenum">
              <a:rPr lang="en-ZM" smtClean="0"/>
              <a:t>‹#›</a:t>
            </a:fld>
            <a:endParaRPr lang="en-ZM"/>
          </a:p>
        </p:txBody>
      </p:sp>
    </p:spTree>
    <p:extLst>
      <p:ext uri="{BB962C8B-B14F-4D97-AF65-F5344CB8AC3E}">
        <p14:creationId xmlns:p14="http://schemas.microsoft.com/office/powerpoint/2010/main" val="3090203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defTabSz="457200"/>
            <a:fld id="{CBC48EC7-AF6A-48D3-8284-14BACBEBDD84}" type="datetimeFigureOut">
              <a:rPr lang="en-US" dirty="0">
                <a:solidFill>
                  <a:prstClr val="black">
                    <a:lumMod val="75000"/>
                    <a:lumOff val="25000"/>
                  </a:prstClr>
                </a:solidFill>
              </a:rPr>
              <a:pPr defTabSz="457200"/>
              <a:t>11/8/2022</a:t>
            </a:fld>
            <a:endParaRPr lang="en-US" dirty="0">
              <a:solidFill>
                <a:prstClr val="black">
                  <a:lumMod val="75000"/>
                  <a:lumOff val="25000"/>
                </a:prstClr>
              </a:solidFill>
            </a:endParaRP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defTabSz="457200"/>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defTabSz="457200"/>
            <a:fld id="{4FAB73BC-B049-4115-A692-8D63A059BFB8}" type="slidenum">
              <a:rPr lang="en-US" dirty="0">
                <a:solidFill>
                  <a:prstClr val="black">
                    <a:lumMod val="75000"/>
                    <a:lumOff val="25000"/>
                  </a:prstClr>
                </a:solidFill>
              </a:rPr>
              <a:pPr defTabSz="457200"/>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39454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695926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784B5-0471-45BE-81BF-F31556BDE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M"/>
          </a:p>
        </p:txBody>
      </p:sp>
      <p:sp>
        <p:nvSpPr>
          <p:cNvPr id="3" name="Text Placeholder 2">
            <a:extLst>
              <a:ext uri="{FF2B5EF4-FFF2-40B4-BE49-F238E27FC236}">
                <a16:creationId xmlns:a16="http://schemas.microsoft.com/office/drawing/2014/main" id="{B8E0BDF8-6683-3E24-6658-1AEC23672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23399158-F27B-3452-D8BE-1A3C5F7B8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DF3CE-02EF-4892-A8D4-901401F5DE45}" type="datetimeFigureOut">
              <a:rPr lang="en-ZM" smtClean="0"/>
              <a:t>08/11/2022</a:t>
            </a:fld>
            <a:endParaRPr lang="en-ZM"/>
          </a:p>
        </p:txBody>
      </p:sp>
      <p:sp>
        <p:nvSpPr>
          <p:cNvPr id="5" name="Footer Placeholder 4">
            <a:extLst>
              <a:ext uri="{FF2B5EF4-FFF2-40B4-BE49-F238E27FC236}">
                <a16:creationId xmlns:a16="http://schemas.microsoft.com/office/drawing/2014/main" id="{C3071596-08D8-DA35-9B80-D5E2D971C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M"/>
          </a:p>
        </p:txBody>
      </p:sp>
      <p:sp>
        <p:nvSpPr>
          <p:cNvPr id="6" name="Slide Number Placeholder 5">
            <a:extLst>
              <a:ext uri="{FF2B5EF4-FFF2-40B4-BE49-F238E27FC236}">
                <a16:creationId xmlns:a16="http://schemas.microsoft.com/office/drawing/2014/main" id="{FAF30EA7-4326-14F8-0AC6-309DAA307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782FC-0B7A-4545-B313-47928CAF8A49}" type="slidenum">
              <a:rPr lang="en-ZM" smtClean="0"/>
              <a:t>‹#›</a:t>
            </a:fld>
            <a:endParaRPr lang="en-ZM"/>
          </a:p>
        </p:txBody>
      </p:sp>
    </p:spTree>
    <p:extLst>
      <p:ext uri="{BB962C8B-B14F-4D97-AF65-F5344CB8AC3E}">
        <p14:creationId xmlns:p14="http://schemas.microsoft.com/office/powerpoint/2010/main" val="1960931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g910d473147_0_144"/>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11" name="Google Shape;11;g910d473147_0_144"/>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12" name="Google Shape;12;g910d473147_0_144"/>
          <p:cNvSpPr txBox="1">
            <a:spLocks noGrp="1"/>
          </p:cNvSpPr>
          <p:nvPr>
            <p:ph type="sldNum" idx="12"/>
          </p:nvPr>
        </p:nvSpPr>
        <p:spPr>
          <a:xfrm>
            <a:off x="11187645" y="6058224"/>
            <a:ext cx="7316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3535246"/>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6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3" Type="http://schemas.openxmlformats.org/officeDocument/2006/relationships/hyperlink" Target="https://en.wikipedia.org/wiki/Pedagogue" TargetMode="External"/><Relationship Id="rId7" Type="http://schemas.openxmlformats.org/officeDocument/2006/relationships/hyperlink" Target="https://en.wikipedia.org/wiki/Critical_theory" TargetMode="External"/><Relationship Id="rId2" Type="http://schemas.openxmlformats.org/officeDocument/2006/relationships/notesSlide" Target="../notesSlides/notesSlide20.xml"/><Relationship Id="rId1" Type="http://schemas.openxmlformats.org/officeDocument/2006/relationships/slideLayout" Target="../slideLayouts/slideLayout55.xml"/><Relationship Id="rId6" Type="http://schemas.openxmlformats.org/officeDocument/2006/relationships/hyperlink" Target="https://en.wikipedia.org/wiki/Post-Marxist" TargetMode="External"/><Relationship Id="rId5" Type="http://schemas.openxmlformats.org/officeDocument/2006/relationships/hyperlink" Target="https://en.wikipedia.org/wiki/Paulo_Freire" TargetMode="External"/><Relationship Id="rId4" Type="http://schemas.openxmlformats.org/officeDocument/2006/relationships/hyperlink" Target="https://en.wikipedia.org/wiki/Educational_theory"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4400" dirty="0"/>
              <a:t>The Concept of Development</a:t>
            </a:r>
          </a:p>
        </p:txBody>
      </p:sp>
    </p:spTree>
    <p:extLst>
      <p:ext uri="{BB962C8B-B14F-4D97-AF65-F5344CB8AC3E}">
        <p14:creationId xmlns:p14="http://schemas.microsoft.com/office/powerpoint/2010/main" val="106138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ZA" sz="4800" dirty="0"/>
          </a:p>
          <a:p>
            <a:pPr marL="0" indent="0" algn="ctr">
              <a:buNone/>
            </a:pPr>
            <a:r>
              <a:rPr lang="en-ZA" sz="4800" dirty="0"/>
              <a:t>THE END</a:t>
            </a:r>
          </a:p>
          <a:p>
            <a:pPr marL="0" indent="0" algn="ctr">
              <a:buNone/>
            </a:pPr>
            <a:r>
              <a:rPr lang="en-ZA" sz="4800" dirty="0"/>
              <a:t>ANY QUESTIONS, CONTRIBUTIONS OR CONCERNS?</a:t>
            </a:r>
          </a:p>
        </p:txBody>
      </p:sp>
    </p:spTree>
    <p:extLst>
      <p:ext uri="{BB962C8B-B14F-4D97-AF65-F5344CB8AC3E}">
        <p14:creationId xmlns:p14="http://schemas.microsoft.com/office/powerpoint/2010/main" val="15274428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1"/>
        <p:cNvGrpSpPr/>
        <p:nvPr/>
      </p:nvGrpSpPr>
      <p:grpSpPr>
        <a:xfrm>
          <a:off x="0" y="0"/>
          <a:ext cx="0" cy="0"/>
          <a:chOff x="0" y="0"/>
          <a:chExt cx="0" cy="0"/>
        </a:xfrm>
      </p:grpSpPr>
      <p:sp>
        <p:nvSpPr>
          <p:cNvPr id="182" name="Google Shape;182;p8"/>
          <p:cNvSpPr txBox="1">
            <a:spLocks noGrp="1"/>
          </p:cNvSpPr>
          <p:nvPr>
            <p:ph type="body" idx="1"/>
          </p:nvPr>
        </p:nvSpPr>
        <p:spPr>
          <a:xfrm>
            <a:off x="1676400" y="533400"/>
            <a:ext cx="8839200" cy="6096000"/>
          </a:xfrm>
          <a:prstGeom prst="rect">
            <a:avLst/>
          </a:prstGeom>
          <a:noFill/>
          <a:ln>
            <a:noFill/>
          </a:ln>
        </p:spPr>
        <p:txBody>
          <a:bodyPr spcFirstLastPara="1" wrap="square" lIns="91425" tIns="45700" rIns="91425" bIns="45700" anchor="t" anchorCtr="0">
            <a:noAutofit/>
          </a:bodyPr>
          <a:lstStyle/>
          <a:p>
            <a:pPr marL="182880" indent="-182880" algn="just">
              <a:lnSpc>
                <a:spcPct val="100000"/>
              </a:lnSpc>
              <a:spcBef>
                <a:spcPts val="0"/>
              </a:spcBef>
              <a:buSzPts val="2720"/>
              <a:buFont typeface="Noto Sans Symbols"/>
              <a:buChar char="✔"/>
            </a:pPr>
            <a:r>
              <a:rPr lang="en-US" sz="3200" dirty="0">
                <a:latin typeface="Times New Roman"/>
                <a:ea typeface="Times New Roman"/>
                <a:cs typeface="Times New Roman"/>
                <a:sym typeface="Times New Roman"/>
              </a:rPr>
              <a:t>Due to these explanations of everyday life and events an intransitive person is disempowered </a:t>
            </a:r>
          </a:p>
          <a:p>
            <a:pPr marL="182880" indent="-182880" algn="just">
              <a:lnSpc>
                <a:spcPct val="100000"/>
              </a:lnSpc>
              <a:spcBef>
                <a:spcPts val="0"/>
              </a:spcBef>
              <a:buSzPts val="2720"/>
              <a:buFont typeface="Noto Sans Symbols"/>
              <a:buChar char="✔"/>
            </a:pPr>
            <a:r>
              <a:rPr lang="en-US" sz="3200" dirty="0">
                <a:latin typeface="Times New Roman"/>
                <a:ea typeface="Times New Roman"/>
                <a:cs typeface="Times New Roman"/>
                <a:sym typeface="Times New Roman"/>
              </a:rPr>
              <a:t>and believes that human beings cannot control, understand or change life or society. </a:t>
            </a:r>
          </a:p>
          <a:p>
            <a:pPr marL="182880" indent="-182880" algn="just">
              <a:lnSpc>
                <a:spcPct val="100000"/>
              </a:lnSpc>
              <a:spcBef>
                <a:spcPts val="0"/>
              </a:spcBef>
              <a:buSzPts val="2720"/>
              <a:buFont typeface="Noto Sans Symbols"/>
              <a:buChar char="✔"/>
            </a:pPr>
            <a:r>
              <a:rPr lang="en-US" sz="3200" dirty="0">
                <a:latin typeface="Times New Roman"/>
                <a:ea typeface="Times New Roman"/>
                <a:cs typeface="Times New Roman"/>
                <a:sym typeface="Times New Roman"/>
              </a:rPr>
              <a:t>Consequently, an intransitive person tends to be magical, superstitious, mystical, non-historical and pre-scientific. </a:t>
            </a:r>
          </a:p>
          <a:p>
            <a:pPr marL="182880" indent="-182880" algn="just">
              <a:lnSpc>
                <a:spcPct val="100000"/>
              </a:lnSpc>
              <a:spcBef>
                <a:spcPts val="0"/>
              </a:spcBef>
              <a:buSzPts val="2720"/>
              <a:buFont typeface="Noto Sans Symbols"/>
              <a:buChar char="✔"/>
            </a:pPr>
            <a:r>
              <a:rPr lang="en-US" sz="3200" dirty="0">
                <a:latin typeface="Times New Roman"/>
                <a:ea typeface="Times New Roman"/>
                <a:cs typeface="Times New Roman"/>
                <a:sym typeface="Times New Roman"/>
              </a:rPr>
              <a:t>An intransitive person tends to accept and celebrate the status quo and to live in a state of political disempowerment.</a:t>
            </a:r>
          </a:p>
          <a:p>
            <a:pPr marL="182880" indent="-182880" algn="just">
              <a:lnSpc>
                <a:spcPct val="100000"/>
              </a:lnSpc>
              <a:spcBef>
                <a:spcPts val="0"/>
              </a:spcBef>
              <a:buSzPts val="2720"/>
              <a:buFont typeface="Noto Sans Symbols"/>
              <a:buChar char="✔"/>
            </a:pPr>
            <a:r>
              <a:rPr lang="en-US" sz="3200" b="1" dirty="0">
                <a:latin typeface="Times New Roman"/>
                <a:ea typeface="Times New Roman"/>
                <a:cs typeface="Times New Roman"/>
                <a:sym typeface="Times New Roman"/>
              </a:rPr>
              <a:t>Examples:</a:t>
            </a:r>
            <a:endParaRPr dirty="0"/>
          </a:p>
          <a:p>
            <a:pPr marL="182880" indent="-182880" algn="just">
              <a:lnSpc>
                <a:spcPct val="100000"/>
              </a:lnSpc>
              <a:spcBef>
                <a:spcPts val="640"/>
              </a:spcBef>
              <a:spcAft>
                <a:spcPts val="1600"/>
              </a:spcAft>
              <a:buSzPts val="2720"/>
              <a:buFont typeface="Noto Sans Symbols"/>
              <a:buChar char="✔"/>
            </a:pPr>
            <a:r>
              <a:rPr lang="en-US" sz="3200" dirty="0">
                <a:latin typeface="Times New Roman"/>
                <a:ea typeface="Times New Roman"/>
                <a:cs typeface="Times New Roman"/>
                <a:sym typeface="Times New Roman"/>
              </a:rPr>
              <a:t>Drought (Parts of Lusaka, Eastern &amp; Western)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barn(inVertical)">
                                      <p:cBhvr>
                                        <p:cTn id="7" dur="500"/>
                                        <p:tgtEl>
                                          <p:spTgt spid="1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2">
                                            <p:txEl>
                                              <p:pRg st="1" end="1"/>
                                            </p:txEl>
                                          </p:spTgt>
                                        </p:tgtEl>
                                        <p:attrNameLst>
                                          <p:attrName>style.visibility</p:attrName>
                                        </p:attrNameLst>
                                      </p:cBhvr>
                                      <p:to>
                                        <p:strVal val="visible"/>
                                      </p:to>
                                    </p:set>
                                    <p:animEffect transition="in" filter="barn(inVertical)">
                                      <p:cBhvr>
                                        <p:cTn id="12" dur="500"/>
                                        <p:tgtEl>
                                          <p:spTgt spid="1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2">
                                            <p:txEl>
                                              <p:pRg st="2" end="2"/>
                                            </p:txEl>
                                          </p:spTgt>
                                        </p:tgtEl>
                                        <p:attrNameLst>
                                          <p:attrName>style.visibility</p:attrName>
                                        </p:attrNameLst>
                                      </p:cBhvr>
                                      <p:to>
                                        <p:strVal val="visible"/>
                                      </p:to>
                                    </p:set>
                                    <p:animEffect transition="in" filter="barn(inVertical)">
                                      <p:cBhvr>
                                        <p:cTn id="17" dur="500"/>
                                        <p:tgtEl>
                                          <p:spTgt spid="1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2">
                                            <p:txEl>
                                              <p:pRg st="3" end="3"/>
                                            </p:txEl>
                                          </p:spTgt>
                                        </p:tgtEl>
                                        <p:attrNameLst>
                                          <p:attrName>style.visibility</p:attrName>
                                        </p:attrNameLst>
                                      </p:cBhvr>
                                      <p:to>
                                        <p:strVal val="visible"/>
                                      </p:to>
                                    </p:set>
                                    <p:animEffect transition="in" filter="barn(inVertical)">
                                      <p:cBhvr>
                                        <p:cTn id="22" dur="500"/>
                                        <p:tgtEl>
                                          <p:spTgt spid="1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2">
                                            <p:txEl>
                                              <p:pRg st="4" end="4"/>
                                            </p:txEl>
                                          </p:spTgt>
                                        </p:tgtEl>
                                        <p:attrNameLst>
                                          <p:attrName>style.visibility</p:attrName>
                                        </p:attrNameLst>
                                      </p:cBhvr>
                                      <p:to>
                                        <p:strVal val="visible"/>
                                      </p:to>
                                    </p:set>
                                    <p:animEffect transition="in" filter="barn(inVertical)">
                                      <p:cBhvr>
                                        <p:cTn id="27" dur="500"/>
                                        <p:tgtEl>
                                          <p:spTgt spid="1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2">
                                            <p:txEl>
                                              <p:pRg st="5" end="5"/>
                                            </p:txEl>
                                          </p:spTgt>
                                        </p:tgtEl>
                                        <p:attrNameLst>
                                          <p:attrName>style.visibility</p:attrName>
                                        </p:attrNameLst>
                                      </p:cBhvr>
                                      <p:to>
                                        <p:strVal val="visible"/>
                                      </p:to>
                                    </p:set>
                                    <p:animEffect transition="in" filter="barn(inVertical)">
                                      <p:cBhvr>
                                        <p:cTn id="32" dur="500"/>
                                        <p:tgtEl>
                                          <p:spTgt spid="1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6"/>
        <p:cNvGrpSpPr/>
        <p:nvPr/>
      </p:nvGrpSpPr>
      <p:grpSpPr>
        <a:xfrm>
          <a:off x="0" y="0"/>
          <a:ext cx="0" cy="0"/>
          <a:chOff x="0" y="0"/>
          <a:chExt cx="0" cy="0"/>
        </a:xfrm>
      </p:grpSpPr>
      <p:pic>
        <p:nvPicPr>
          <p:cNvPr id="187" name="Google Shape;187;p9"/>
          <p:cNvPicPr preferRelativeResize="0"/>
          <p:nvPr/>
        </p:nvPicPr>
        <p:blipFill rotWithShape="1">
          <a:blip r:embed="rId3">
            <a:alphaModFix/>
          </a:blip>
          <a:srcRect r="23549"/>
          <a:stretch/>
        </p:blipFill>
        <p:spPr>
          <a:xfrm>
            <a:off x="2241754" y="121444"/>
            <a:ext cx="7826478" cy="661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659"/>
    </mc:Choice>
    <mc:Fallback xmlns="">
      <p:transition spd="slow" advTm="1659"/>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1"/>
        <p:cNvGrpSpPr/>
        <p:nvPr/>
      </p:nvGrpSpPr>
      <p:grpSpPr>
        <a:xfrm>
          <a:off x="0" y="0"/>
          <a:ext cx="0" cy="0"/>
          <a:chOff x="0" y="0"/>
          <a:chExt cx="0" cy="0"/>
        </a:xfrm>
      </p:grpSpPr>
      <p:sp>
        <p:nvSpPr>
          <p:cNvPr id="192" name="Google Shape;192;p10"/>
          <p:cNvSpPr/>
          <p:nvPr/>
        </p:nvSpPr>
        <p:spPr>
          <a:xfrm>
            <a:off x="2819400" y="990600"/>
            <a:ext cx="4572000" cy="646290"/>
          </a:xfrm>
          <a:prstGeom prst="rect">
            <a:avLst/>
          </a:prstGeom>
          <a:noFill/>
          <a:ln>
            <a:noFill/>
          </a:ln>
        </p:spPr>
        <p:txBody>
          <a:bodyPr spcFirstLastPara="1" wrap="square" lIns="91425" tIns="45700" rIns="91425" bIns="45700" anchor="t" anchorCtr="0">
            <a:spAutoFit/>
          </a:bodyPr>
          <a:lstStyle/>
          <a:p>
            <a:pPr marL="182880" marR="0" lvl="0" indent="-182880" algn="l" defTabSz="914400" rtl="0" eaLnBrk="1" fontAlgn="auto" latinLnBrk="0" hangingPunct="1">
              <a:lnSpc>
                <a:spcPct val="150000"/>
              </a:lnSpc>
              <a:spcBef>
                <a:spcPts val="0"/>
              </a:spcBef>
              <a:spcAft>
                <a:spcPts val="0"/>
              </a:spcAft>
              <a:buClr>
                <a:srgbClr val="93A299"/>
              </a:buClr>
              <a:buSzPts val="2040"/>
              <a:buFont typeface="Noto Sans Symbols"/>
              <a:buChar char="✔"/>
              <a:tabLst/>
              <a:defRPr/>
            </a:pPr>
            <a:r>
              <a:rPr kumimoji="0" lang="en-US" sz="2400" b="0" i="0" u="none" strike="noStrike" kern="0" cap="none" spc="0" normalizeH="0" baseline="0" noProof="0">
                <a:ln>
                  <a:noFill/>
                </a:ln>
                <a:solidFill>
                  <a:srgbClr val="292934"/>
                </a:solidFill>
                <a:effectLst/>
                <a:uLnTx/>
                <a:uFillTx/>
                <a:latin typeface="Arial"/>
                <a:ea typeface="Arial"/>
                <a:cs typeface="Arial"/>
                <a:sym typeface="Arial"/>
              </a:rPr>
              <a:t>Cholera</a:t>
            </a:r>
            <a:endParaRPr kumimoji="0" sz="2400" b="0" i="0" u="none" strike="noStrike" kern="0" cap="none" spc="0" normalizeH="0" baseline="0" noProof="0">
              <a:ln>
                <a:noFill/>
              </a:ln>
              <a:solidFill>
                <a:srgbClr val="292934"/>
              </a:solidFill>
              <a:effectLst/>
              <a:uLnTx/>
              <a:uFillTx/>
              <a:latin typeface="Arial"/>
              <a:ea typeface="Arial"/>
              <a:cs typeface="Arial"/>
              <a:sym typeface="Arial"/>
            </a:endParaRPr>
          </a:p>
        </p:txBody>
      </p:sp>
      <p:pic>
        <p:nvPicPr>
          <p:cNvPr id="193" name="Google Shape;193;p10"/>
          <p:cNvPicPr preferRelativeResize="0"/>
          <p:nvPr/>
        </p:nvPicPr>
        <p:blipFill rotWithShape="1">
          <a:blip r:embed="rId3">
            <a:alphaModFix/>
          </a:blip>
          <a:srcRect/>
          <a:stretch/>
        </p:blipFill>
        <p:spPr>
          <a:xfrm>
            <a:off x="1524000" y="1568450"/>
            <a:ext cx="9220200" cy="52895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3"/>
        <p:cNvGrpSpPr/>
        <p:nvPr/>
      </p:nvGrpSpPr>
      <p:grpSpPr>
        <a:xfrm>
          <a:off x="0" y="0"/>
          <a:ext cx="0" cy="0"/>
          <a:chOff x="0" y="0"/>
          <a:chExt cx="0" cy="0"/>
        </a:xfrm>
      </p:grpSpPr>
      <p:sp>
        <p:nvSpPr>
          <p:cNvPr id="204" name="Google Shape;204;p12"/>
          <p:cNvSpPr txBox="1">
            <a:spLocks noGrp="1"/>
          </p:cNvSpPr>
          <p:nvPr>
            <p:ph type="body" idx="1"/>
          </p:nvPr>
        </p:nvSpPr>
        <p:spPr>
          <a:xfrm>
            <a:off x="1740310" y="68826"/>
            <a:ext cx="8622890" cy="6789174"/>
          </a:xfrm>
          <a:prstGeom prst="rect">
            <a:avLst/>
          </a:prstGeom>
          <a:noFill/>
          <a:ln>
            <a:noFill/>
          </a:ln>
        </p:spPr>
        <p:txBody>
          <a:bodyPr spcFirstLastPara="1" wrap="square" lIns="91425" tIns="45700" rIns="91425" bIns="45700" anchor="t" anchorCtr="0">
            <a:noAutofit/>
          </a:bodyPr>
          <a:lstStyle/>
          <a:p>
            <a:pPr marL="0" lvl="1" indent="0">
              <a:lnSpc>
                <a:spcPct val="100000"/>
              </a:lnSpc>
              <a:spcBef>
                <a:spcPts val="0"/>
              </a:spcBef>
              <a:buSzPts val="3060"/>
              <a:buNone/>
            </a:pPr>
            <a:r>
              <a:rPr lang="en-US" sz="3600" dirty="0">
                <a:latin typeface="Times New Roman"/>
                <a:ea typeface="Times New Roman"/>
                <a:cs typeface="Times New Roman"/>
                <a:sym typeface="Times New Roman"/>
              </a:rPr>
              <a:t>b) </a:t>
            </a:r>
            <a:r>
              <a:rPr lang="en-US" sz="3600" b="1" dirty="0">
                <a:latin typeface="Times New Roman"/>
                <a:ea typeface="Times New Roman"/>
                <a:cs typeface="Times New Roman"/>
                <a:sym typeface="Times New Roman"/>
              </a:rPr>
              <a:t>Semi-transitive</a:t>
            </a:r>
            <a:endParaRPr sz="3600" b="1" dirty="0">
              <a:latin typeface="Times New Roman"/>
              <a:ea typeface="Times New Roman"/>
              <a:cs typeface="Times New Roman"/>
              <a:sym typeface="Times New Roman"/>
            </a:endParaRPr>
          </a:p>
          <a:p>
            <a:pPr marL="0" indent="0">
              <a:lnSpc>
                <a:spcPct val="100000"/>
              </a:lnSpc>
              <a:spcBef>
                <a:spcPts val="720"/>
              </a:spcBef>
              <a:buSzPts val="3060"/>
              <a:buNone/>
            </a:pPr>
            <a:r>
              <a:rPr lang="en-US" sz="3600" dirty="0">
                <a:latin typeface="Times New Roman"/>
                <a:ea typeface="Times New Roman"/>
                <a:cs typeface="Times New Roman"/>
                <a:sym typeface="Times New Roman"/>
              </a:rPr>
              <a:t>This is also known as </a:t>
            </a:r>
            <a:r>
              <a:rPr lang="en-US" sz="3600" b="1" i="1" dirty="0">
                <a:latin typeface="Times New Roman"/>
                <a:ea typeface="Times New Roman"/>
                <a:cs typeface="Times New Roman"/>
                <a:sym typeface="Times New Roman"/>
              </a:rPr>
              <a:t>Naïve consciousness</a:t>
            </a:r>
            <a:endParaRPr dirty="0"/>
          </a:p>
          <a:p>
            <a:pPr marL="182880" indent="-194310">
              <a:lnSpc>
                <a:spcPct val="100000"/>
              </a:lnSpc>
              <a:spcBef>
                <a:spcPts val="720"/>
              </a:spcBef>
              <a:buSzPts val="3060"/>
              <a:buFont typeface="Noto Sans Symbols"/>
              <a:buChar char="✔"/>
            </a:pPr>
            <a:r>
              <a:rPr lang="en-US" sz="3600" dirty="0">
                <a:latin typeface="Times New Roman"/>
                <a:ea typeface="Times New Roman"/>
                <a:cs typeface="Times New Roman"/>
                <a:sym typeface="Times New Roman"/>
              </a:rPr>
              <a:t>Second level of consciousness</a:t>
            </a:r>
          </a:p>
          <a:p>
            <a:pPr marL="182880" indent="-194310">
              <a:lnSpc>
                <a:spcPct val="100000"/>
              </a:lnSpc>
              <a:spcBef>
                <a:spcPts val="720"/>
              </a:spcBef>
              <a:buSzPts val="3060"/>
              <a:buFont typeface="Noto Sans Symbols"/>
              <a:buChar char="✔"/>
            </a:pPr>
            <a:r>
              <a:rPr lang="en-US" sz="3600" dirty="0">
                <a:latin typeface="Times New Roman"/>
                <a:ea typeface="Times New Roman"/>
                <a:cs typeface="Times New Roman"/>
                <a:sym typeface="Times New Roman"/>
              </a:rPr>
              <a:t>Slightly empowered</a:t>
            </a:r>
            <a:endParaRPr dirty="0"/>
          </a:p>
          <a:p>
            <a:pPr marL="182880" indent="-194310">
              <a:lnSpc>
                <a:spcPct val="100000"/>
              </a:lnSpc>
              <a:spcBef>
                <a:spcPts val="720"/>
              </a:spcBef>
              <a:buSzPts val="3060"/>
              <a:buFont typeface="Noto Sans Symbols"/>
              <a:buChar char="✔"/>
            </a:pPr>
            <a:r>
              <a:rPr lang="en-US" sz="3600" dirty="0">
                <a:latin typeface="Times New Roman"/>
                <a:ea typeface="Times New Roman"/>
                <a:cs typeface="Times New Roman"/>
                <a:sym typeface="Times New Roman"/>
              </a:rPr>
              <a:t>Human agency</a:t>
            </a:r>
            <a:endParaRPr dirty="0"/>
          </a:p>
          <a:p>
            <a:pPr marL="182880" indent="-194310">
              <a:lnSpc>
                <a:spcPct val="100000"/>
              </a:lnSpc>
              <a:spcBef>
                <a:spcPts val="720"/>
              </a:spcBef>
              <a:buSzPts val="3060"/>
              <a:buFont typeface="Noto Sans Symbols"/>
              <a:buChar char="✔"/>
            </a:pPr>
            <a:r>
              <a:rPr lang="en-US" sz="3600" dirty="0">
                <a:latin typeface="Times New Roman"/>
                <a:ea typeface="Times New Roman"/>
                <a:cs typeface="Times New Roman"/>
                <a:sym typeface="Times New Roman"/>
              </a:rPr>
              <a:t>Becomes aware of oppressor and oppressed</a:t>
            </a:r>
            <a:endParaRPr dirty="0"/>
          </a:p>
          <a:p>
            <a:pPr marL="182880" indent="-194310">
              <a:lnSpc>
                <a:spcPct val="100000"/>
              </a:lnSpc>
              <a:spcBef>
                <a:spcPts val="720"/>
              </a:spcBef>
              <a:buSzPts val="3060"/>
              <a:buFont typeface="Noto Sans Symbols"/>
              <a:buChar char="✔"/>
            </a:pPr>
            <a:r>
              <a:rPr lang="en-US" sz="3600" dirty="0">
                <a:latin typeface="Times New Roman"/>
                <a:ea typeface="Times New Roman"/>
                <a:cs typeface="Times New Roman"/>
                <a:sym typeface="Times New Roman"/>
              </a:rPr>
              <a:t>Fails to challenge oppression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circle(in)">
                                      <p:cBhvr>
                                        <p:cTn id="7" dur="20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circle(in)">
                                      <p:cBhvr>
                                        <p:cTn id="12" dur="20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circle(in)">
                                      <p:cBhvr>
                                        <p:cTn id="17" dur="2000"/>
                                        <p:tgtEl>
                                          <p:spTgt spid="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4">
                                            <p:txEl>
                                              <p:pRg st="3" end="3"/>
                                            </p:txEl>
                                          </p:spTgt>
                                        </p:tgtEl>
                                        <p:attrNameLst>
                                          <p:attrName>style.visibility</p:attrName>
                                        </p:attrNameLst>
                                      </p:cBhvr>
                                      <p:to>
                                        <p:strVal val="visible"/>
                                      </p:to>
                                    </p:set>
                                    <p:animEffect transition="in" filter="circle(in)">
                                      <p:cBhvr>
                                        <p:cTn id="22" dur="2000"/>
                                        <p:tgtEl>
                                          <p:spTgt spid="2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4">
                                            <p:txEl>
                                              <p:pRg st="4" end="4"/>
                                            </p:txEl>
                                          </p:spTgt>
                                        </p:tgtEl>
                                        <p:attrNameLst>
                                          <p:attrName>style.visibility</p:attrName>
                                        </p:attrNameLst>
                                      </p:cBhvr>
                                      <p:to>
                                        <p:strVal val="visible"/>
                                      </p:to>
                                    </p:set>
                                    <p:animEffect transition="in" filter="circle(in)">
                                      <p:cBhvr>
                                        <p:cTn id="27" dur="2000"/>
                                        <p:tgtEl>
                                          <p:spTgt spid="2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4">
                                            <p:txEl>
                                              <p:pRg st="5" end="5"/>
                                            </p:txEl>
                                          </p:spTgt>
                                        </p:tgtEl>
                                        <p:attrNameLst>
                                          <p:attrName>style.visibility</p:attrName>
                                        </p:attrNameLst>
                                      </p:cBhvr>
                                      <p:to>
                                        <p:strVal val="visible"/>
                                      </p:to>
                                    </p:set>
                                    <p:animEffect transition="in" filter="circle(in)">
                                      <p:cBhvr>
                                        <p:cTn id="32" dur="2000"/>
                                        <p:tgtEl>
                                          <p:spTgt spid="2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4">
                                            <p:txEl>
                                              <p:pRg st="6" end="6"/>
                                            </p:txEl>
                                          </p:spTgt>
                                        </p:tgtEl>
                                        <p:attrNameLst>
                                          <p:attrName>style.visibility</p:attrName>
                                        </p:attrNameLst>
                                      </p:cBhvr>
                                      <p:to>
                                        <p:strVal val="visible"/>
                                      </p:to>
                                    </p:set>
                                    <p:animEffect transition="in" filter="circle(in)">
                                      <p:cBhvr>
                                        <p:cTn id="37" dur="2000"/>
                                        <p:tgtEl>
                                          <p:spTgt spid="2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3"/>
        <p:cNvGrpSpPr/>
        <p:nvPr/>
      </p:nvGrpSpPr>
      <p:grpSpPr>
        <a:xfrm>
          <a:off x="0" y="0"/>
          <a:ext cx="0" cy="0"/>
          <a:chOff x="0" y="0"/>
          <a:chExt cx="0" cy="0"/>
        </a:xfrm>
      </p:grpSpPr>
      <p:sp>
        <p:nvSpPr>
          <p:cNvPr id="204" name="Google Shape;204;p12"/>
          <p:cNvSpPr txBox="1">
            <a:spLocks noGrp="1"/>
          </p:cNvSpPr>
          <p:nvPr>
            <p:ph type="body" idx="1"/>
          </p:nvPr>
        </p:nvSpPr>
        <p:spPr>
          <a:xfrm>
            <a:off x="1786467" y="50800"/>
            <a:ext cx="8576733" cy="6807200"/>
          </a:xfrm>
          <a:prstGeom prst="rect">
            <a:avLst/>
          </a:prstGeom>
          <a:noFill/>
          <a:ln>
            <a:noFill/>
          </a:ln>
        </p:spPr>
        <p:txBody>
          <a:bodyPr spcFirstLastPara="1" wrap="square" lIns="91425" tIns="45700" rIns="91425" bIns="45700" anchor="t" anchorCtr="0">
            <a:noAutofit/>
          </a:bodyPr>
          <a:lstStyle/>
          <a:p>
            <a:pPr marL="342900" lvl="1" indent="-342900" algn="just">
              <a:lnSpc>
                <a:spcPct val="100000"/>
              </a:lnSpc>
              <a:spcBef>
                <a:spcPts val="0"/>
              </a:spcBef>
              <a:buSzPts val="3060"/>
            </a:pPr>
            <a:r>
              <a:rPr lang="en-US" sz="2400" dirty="0">
                <a:latin typeface="Times New Roman" panose="02020603050405020304" pitchFamily="18" charset="0"/>
                <a:cs typeface="Times New Roman" panose="02020603050405020304" pitchFamily="18" charset="0"/>
              </a:rPr>
              <a:t>According to Shor (1992), the semi-intransitive thought is partially empowered because it accepts human agency in the making of personal and social change. </a:t>
            </a:r>
          </a:p>
          <a:p>
            <a:pPr marL="342900" lvl="1" indent="-342900" algn="just">
              <a:lnSpc>
                <a:spcPct val="100000"/>
              </a:lnSpc>
              <a:spcBef>
                <a:spcPts val="0"/>
              </a:spcBef>
              <a:buSzPts val="3060"/>
            </a:pPr>
            <a:r>
              <a:rPr lang="en-US" sz="2400" dirty="0">
                <a:latin typeface="Times New Roman" panose="02020603050405020304" pitchFamily="18" charset="0"/>
                <a:cs typeface="Times New Roman" panose="02020603050405020304" pitchFamily="18" charset="0"/>
              </a:rPr>
              <a:t>The problem with this kind of thinking is that it can take forms that lead to partial or contradictory changes. </a:t>
            </a:r>
          </a:p>
          <a:p>
            <a:pPr marL="342900" lvl="1" indent="-342900" algn="just">
              <a:lnSpc>
                <a:spcPct val="100000"/>
              </a:lnSpc>
              <a:spcBef>
                <a:spcPts val="0"/>
              </a:spcBef>
              <a:buSzPts val="3060"/>
            </a:pPr>
            <a:r>
              <a:rPr lang="en-US" sz="2400" dirty="0">
                <a:latin typeface="Times New Roman" panose="02020603050405020304" pitchFamily="18" charset="0"/>
                <a:cs typeface="Times New Roman" panose="02020603050405020304" pitchFamily="18" charset="0"/>
              </a:rPr>
              <a:t>For example policy makers can demand for cost-sharing at public health centers without dealing with the poverty that led to a deterioration of quality of health care in such institutions to start with - NHIMA</a:t>
            </a:r>
          </a:p>
          <a:p>
            <a:pPr marL="342900" lvl="1" indent="-342900" algn="just">
              <a:lnSpc>
                <a:spcPct val="100000"/>
              </a:lnSpc>
              <a:spcBef>
                <a:spcPts val="0"/>
              </a:spcBef>
              <a:buSzPts val="3060"/>
            </a:pPr>
            <a:r>
              <a:rPr lang="en-US" sz="2400" dirty="0">
                <a:latin typeface="Times New Roman" panose="02020603050405020304" pitchFamily="18" charset="0"/>
                <a:cs typeface="Times New Roman" panose="02020603050405020304" pitchFamily="18" charset="0"/>
              </a:rPr>
              <a:t>A non-governmental organization can provide food relief in a rural area without asking why so many people are unable to grow sufficient food. </a:t>
            </a:r>
          </a:p>
          <a:p>
            <a:pPr marL="342900" lvl="1" indent="-342900" algn="just">
              <a:lnSpc>
                <a:spcPct val="100000"/>
              </a:lnSpc>
              <a:spcBef>
                <a:spcPts val="0"/>
              </a:spcBef>
              <a:buSzPts val="3060"/>
            </a:pPr>
            <a:r>
              <a:rPr lang="en-US" sz="2400" dirty="0">
                <a:latin typeface="Times New Roman" panose="02020603050405020304" pitchFamily="18" charset="0"/>
                <a:cs typeface="Times New Roman" panose="02020603050405020304" pitchFamily="18" charset="0"/>
              </a:rPr>
              <a:t>Policy-makers can formulate and implement Free Basic Education Policy without dealing with the infrastructure in schools which limit the number of pupils that can enroll in school. </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91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circle(in)">
                                      <p:cBhvr>
                                        <p:cTn id="7" dur="2000"/>
                                        <p:tgtEl>
                                          <p:spTgt spid="20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4">
                                            <p:txEl>
                                              <p:pRg st="1" end="1"/>
                                            </p:txEl>
                                          </p:spTgt>
                                        </p:tgtEl>
                                        <p:attrNameLst>
                                          <p:attrName>style.visibility</p:attrName>
                                        </p:attrNameLst>
                                      </p:cBhvr>
                                      <p:to>
                                        <p:strVal val="visible"/>
                                      </p:to>
                                    </p:set>
                                    <p:animEffect transition="in" filter="circle(in)">
                                      <p:cBhvr>
                                        <p:cTn id="10" dur="2000"/>
                                        <p:tgtEl>
                                          <p:spTgt spid="204">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4">
                                            <p:txEl>
                                              <p:pRg st="2" end="2"/>
                                            </p:txEl>
                                          </p:spTgt>
                                        </p:tgtEl>
                                        <p:attrNameLst>
                                          <p:attrName>style.visibility</p:attrName>
                                        </p:attrNameLst>
                                      </p:cBhvr>
                                      <p:to>
                                        <p:strVal val="visible"/>
                                      </p:to>
                                    </p:set>
                                    <p:animEffect transition="in" filter="circle(in)">
                                      <p:cBhvr>
                                        <p:cTn id="13" dur="2000"/>
                                        <p:tgtEl>
                                          <p:spTgt spid="204">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4">
                                            <p:txEl>
                                              <p:pRg st="3" end="3"/>
                                            </p:txEl>
                                          </p:spTgt>
                                        </p:tgtEl>
                                        <p:attrNameLst>
                                          <p:attrName>style.visibility</p:attrName>
                                        </p:attrNameLst>
                                      </p:cBhvr>
                                      <p:to>
                                        <p:strVal val="visible"/>
                                      </p:to>
                                    </p:set>
                                    <p:animEffect transition="in" filter="circle(in)">
                                      <p:cBhvr>
                                        <p:cTn id="16" dur="2000"/>
                                        <p:tgtEl>
                                          <p:spTgt spid="204">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4">
                                            <p:txEl>
                                              <p:pRg st="4" end="4"/>
                                            </p:txEl>
                                          </p:spTgt>
                                        </p:tgtEl>
                                        <p:attrNameLst>
                                          <p:attrName>style.visibility</p:attrName>
                                        </p:attrNameLst>
                                      </p:cBhvr>
                                      <p:to>
                                        <p:strVal val="visible"/>
                                      </p:to>
                                    </p:set>
                                    <p:animEffect transition="in" filter="circle(in)">
                                      <p:cBhvr>
                                        <p:cTn id="19" dur="2000"/>
                                        <p:tgtEl>
                                          <p:spTgt spid="2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body" idx="1"/>
          </p:nvPr>
        </p:nvSpPr>
        <p:spPr>
          <a:xfrm>
            <a:off x="1789471" y="147484"/>
            <a:ext cx="8726129" cy="6300020"/>
          </a:xfrm>
          <a:prstGeom prst="rect">
            <a:avLst/>
          </a:prstGeom>
          <a:noFill/>
          <a:ln>
            <a:noFill/>
          </a:ln>
        </p:spPr>
        <p:txBody>
          <a:bodyPr spcFirstLastPara="1" wrap="square" lIns="91425" tIns="45700" rIns="91425" bIns="45700" anchor="t" anchorCtr="0">
            <a:normAutofit/>
          </a:bodyPr>
          <a:lstStyle/>
          <a:p>
            <a:pPr marL="182880" indent="-182880" algn="just">
              <a:lnSpc>
                <a:spcPct val="100000"/>
              </a:lnSpc>
              <a:spcBef>
                <a:spcPts val="0"/>
              </a:spcBef>
              <a:buSzPts val="2720"/>
              <a:buFont typeface="Noto Sans Symbols"/>
              <a:buChar char="✔"/>
            </a:pPr>
            <a:r>
              <a:rPr lang="en-US" sz="2800" dirty="0">
                <a:latin typeface="Times New Roman"/>
                <a:ea typeface="Times New Roman"/>
                <a:cs typeface="Times New Roman"/>
                <a:sym typeface="Times New Roman"/>
              </a:rPr>
              <a:t>The semi-intransitive consciousness in one-dimensional short-term thinking </a:t>
            </a:r>
          </a:p>
          <a:p>
            <a:pPr marL="182880" indent="-182880" algn="just">
              <a:lnSpc>
                <a:spcPct val="100000"/>
              </a:lnSpc>
              <a:spcBef>
                <a:spcPts val="0"/>
              </a:spcBef>
              <a:buSzPts val="2720"/>
              <a:buFont typeface="Noto Sans Symbols"/>
              <a:buChar char="✔"/>
            </a:pPr>
            <a:r>
              <a:rPr lang="en-US" sz="2800" dirty="0">
                <a:latin typeface="Times New Roman"/>
                <a:ea typeface="Times New Roman"/>
                <a:cs typeface="Times New Roman"/>
                <a:sym typeface="Times New Roman"/>
              </a:rPr>
              <a:t>that leads to acting on an isolated problem, </a:t>
            </a:r>
          </a:p>
          <a:p>
            <a:pPr marL="182880" indent="-182880" algn="just">
              <a:lnSpc>
                <a:spcPct val="100000"/>
              </a:lnSpc>
              <a:spcBef>
                <a:spcPts val="0"/>
              </a:spcBef>
              <a:buSzPts val="2720"/>
              <a:buFont typeface="Noto Sans Symbols"/>
              <a:buChar char="✔"/>
            </a:pPr>
            <a:r>
              <a:rPr lang="en-US" sz="2800" dirty="0">
                <a:latin typeface="Times New Roman"/>
                <a:ea typeface="Times New Roman"/>
                <a:cs typeface="Times New Roman"/>
                <a:sym typeface="Times New Roman"/>
              </a:rPr>
              <a:t>ignoring the root causes and long-term solutions </a:t>
            </a:r>
          </a:p>
          <a:p>
            <a:pPr marL="182880" indent="-182880" algn="just">
              <a:lnSpc>
                <a:spcPct val="100000"/>
              </a:lnSpc>
              <a:spcBef>
                <a:spcPts val="0"/>
              </a:spcBef>
              <a:buSzPts val="2720"/>
              <a:buFont typeface="Noto Sans Symbols"/>
              <a:buChar char="✔"/>
            </a:pPr>
            <a:r>
              <a:rPr lang="en-US" sz="2800" dirty="0">
                <a:latin typeface="Times New Roman"/>
                <a:ea typeface="Times New Roman"/>
                <a:cs typeface="Times New Roman"/>
                <a:sym typeface="Times New Roman"/>
              </a:rPr>
              <a:t>and often creating other problems because the social system underlying the problem is not addressed</a:t>
            </a:r>
          </a:p>
          <a:p>
            <a:pPr marL="182880" indent="-182880" algn="just">
              <a:lnSpc>
                <a:spcPct val="100000"/>
              </a:lnSpc>
              <a:spcBef>
                <a:spcPts val="0"/>
              </a:spcBef>
              <a:buSzPts val="2720"/>
              <a:buFont typeface="Noto Sans Symbols"/>
              <a:buChar char="✔"/>
            </a:pPr>
            <a:r>
              <a:rPr lang="en-US" sz="2800" dirty="0">
                <a:latin typeface="Times New Roman"/>
                <a:ea typeface="Times New Roman"/>
                <a:cs typeface="Times New Roman"/>
                <a:sym typeface="Times New Roman"/>
              </a:rPr>
              <a:t>They have the mind to change things but they are pessimistic and deal with problems that arise one at a time</a:t>
            </a:r>
            <a:endParaRPr sz="2800" dirty="0"/>
          </a:p>
          <a:p>
            <a:pPr marL="182880" indent="-182880" algn="just">
              <a:lnSpc>
                <a:spcPct val="100000"/>
              </a:lnSpc>
              <a:spcBef>
                <a:spcPts val="640"/>
              </a:spcBef>
              <a:buSzPts val="2720"/>
              <a:buFont typeface="Noto Sans Symbols"/>
              <a:buChar char="✔"/>
            </a:pPr>
            <a:r>
              <a:rPr lang="en-US" sz="2800" dirty="0">
                <a:latin typeface="Times New Roman"/>
                <a:ea typeface="Times New Roman"/>
                <a:cs typeface="Times New Roman"/>
                <a:sym typeface="Times New Roman"/>
              </a:rPr>
              <a:t> They also naively follow strong leaders who they hope to make the change so that they do not have to- BOMA ILANGANEPO</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wipe(down)">
                                      <p:cBhvr>
                                        <p:cTn id="7" dur="5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wipe(down)">
                                      <p:cBhvr>
                                        <p:cTn id="12" dur="5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wipe(down)">
                                      <p:cBhvr>
                                        <p:cTn id="17" dur="500"/>
                                        <p:tgtEl>
                                          <p:spTgt spid="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Effect transition="in" filter="wipe(down)">
                                      <p:cBhvr>
                                        <p:cTn id="22" dur="500"/>
                                        <p:tgtEl>
                                          <p:spTgt spid="2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Effect transition="in" filter="wipe(down)">
                                      <p:cBhvr>
                                        <p:cTn id="27" dur="500"/>
                                        <p:tgtEl>
                                          <p:spTgt spid="2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9">
                                            <p:txEl>
                                              <p:pRg st="5" end="5"/>
                                            </p:txEl>
                                          </p:spTgt>
                                        </p:tgtEl>
                                        <p:attrNameLst>
                                          <p:attrName>style.visibility</p:attrName>
                                        </p:attrNameLst>
                                      </p:cBhvr>
                                      <p:to>
                                        <p:strVal val="visible"/>
                                      </p:to>
                                    </p:set>
                                    <p:animEffect transition="in" filter="wipe(down)">
                                      <p:cBhvr>
                                        <p:cTn id="32" dur="500"/>
                                        <p:tgtEl>
                                          <p:spTgt spid="2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E21F-CD50-8F7B-AFBD-65C76872A525}"/>
              </a:ext>
            </a:extLst>
          </p:cNvPr>
          <p:cNvSpPr>
            <a:spLocks noGrp="1"/>
          </p:cNvSpPr>
          <p:nvPr>
            <p:ph type="title"/>
          </p:nvPr>
        </p:nvSpPr>
        <p:spPr>
          <a:xfrm>
            <a:off x="1981200" y="127001"/>
            <a:ext cx="8229600" cy="338667"/>
          </a:xfrm>
        </p:spPr>
        <p:txBody>
          <a:bodyPr/>
          <a:lstStyle/>
          <a:p>
            <a:r>
              <a:rPr lang="en-US" dirty="0"/>
              <a:t>C. CRITICAL CONSCIOUNESS-HIGHEST LEVEL</a:t>
            </a:r>
            <a:endParaRPr lang="en-ZM" dirty="0"/>
          </a:p>
        </p:txBody>
      </p:sp>
      <p:sp>
        <p:nvSpPr>
          <p:cNvPr id="3" name="Text Placeholder 2">
            <a:extLst>
              <a:ext uri="{FF2B5EF4-FFF2-40B4-BE49-F238E27FC236}">
                <a16:creationId xmlns:a16="http://schemas.microsoft.com/office/drawing/2014/main" id="{D58F9822-26E1-99D0-6043-4B6B45BFC628}"/>
              </a:ext>
            </a:extLst>
          </p:cNvPr>
          <p:cNvSpPr>
            <a:spLocks noGrp="1"/>
          </p:cNvSpPr>
          <p:nvPr>
            <p:ph type="body" idx="1"/>
          </p:nvPr>
        </p:nvSpPr>
        <p:spPr>
          <a:xfrm>
            <a:off x="373224" y="531846"/>
            <a:ext cx="11346025" cy="6326156"/>
          </a:xfrm>
        </p:spPr>
        <p:txBody>
          <a:bodyPr/>
          <a:lstStyle/>
          <a:p>
            <a:pPr algn="just">
              <a:lnSpc>
                <a:spcPct val="100000"/>
              </a:lnSpc>
            </a:pPr>
            <a:r>
              <a:rPr lang="en-US" sz="2400" dirty="0">
                <a:latin typeface="Times New Roman" panose="02020603050405020304" pitchFamily="18" charset="0"/>
                <a:cs typeface="Times New Roman" panose="02020603050405020304" pitchFamily="18" charset="0"/>
              </a:rPr>
              <a:t>The final stage of consciousness is the critical consciousness stage or the critical transitive state. </a:t>
            </a:r>
          </a:p>
          <a:p>
            <a:pPr algn="just">
              <a:lnSpc>
                <a:spcPct val="100000"/>
              </a:lnSpc>
            </a:pPr>
            <a:r>
              <a:rPr lang="en-US" sz="2400" dirty="0">
                <a:latin typeface="Times New Roman" panose="02020603050405020304" pitchFamily="18" charset="0"/>
                <a:cs typeface="Times New Roman" panose="02020603050405020304" pitchFamily="18" charset="0"/>
              </a:rPr>
              <a:t>Critical consciousness allows people to make broad connection between </a:t>
            </a:r>
          </a:p>
          <a:p>
            <a:pPr lvl="1" algn="just">
              <a:lnSpc>
                <a:spcPct val="100000"/>
              </a:lnSpc>
            </a:pPr>
            <a:r>
              <a:rPr lang="en-US" sz="2400" dirty="0">
                <a:latin typeface="Times New Roman" panose="02020603050405020304" pitchFamily="18" charset="0"/>
                <a:cs typeface="Times New Roman" panose="02020603050405020304" pitchFamily="18" charset="0"/>
              </a:rPr>
              <a:t>individual experience and social issues, </a:t>
            </a:r>
          </a:p>
          <a:p>
            <a:pPr lvl="1" algn="just">
              <a:lnSpc>
                <a:spcPct val="100000"/>
              </a:lnSpc>
            </a:pPr>
            <a:r>
              <a:rPr lang="en-US" sz="2400" dirty="0">
                <a:latin typeface="Times New Roman" panose="02020603050405020304" pitchFamily="18" charset="0"/>
                <a:cs typeface="Times New Roman" panose="02020603050405020304" pitchFamily="18" charset="0"/>
              </a:rPr>
              <a:t>between single problems and the larger social system. </a:t>
            </a:r>
          </a:p>
          <a:p>
            <a:pPr algn="just">
              <a:lnSpc>
                <a:spcPct val="100000"/>
              </a:lnSpc>
            </a:pPr>
            <a:r>
              <a:rPr lang="en-US" sz="2400" dirty="0">
                <a:latin typeface="Times New Roman" panose="02020603050405020304" pitchFamily="18" charset="0"/>
                <a:cs typeface="Times New Roman" panose="02020603050405020304" pitchFamily="18" charset="0"/>
              </a:rPr>
              <a:t>According to Shor (1992) students in a class of critical consciousness explores the historical context out of which knowledge has emerged and its relation to the current social context. </a:t>
            </a:r>
          </a:p>
          <a:p>
            <a:pPr algn="just">
              <a:lnSpc>
                <a:spcPct val="100000"/>
              </a:lnSpc>
            </a:pPr>
            <a:r>
              <a:rPr lang="en-US" sz="2400" dirty="0">
                <a:latin typeface="Times New Roman" panose="02020603050405020304" pitchFamily="18" charset="0"/>
                <a:cs typeface="Times New Roman" panose="02020603050405020304" pitchFamily="18" charset="0"/>
              </a:rPr>
              <a:t>Critically conscious people perceive society as a human creation, which we can know and transform. </a:t>
            </a:r>
          </a:p>
          <a:p>
            <a:pPr algn="just">
              <a:lnSpc>
                <a:spcPct val="100000"/>
              </a:lnSpc>
            </a:pPr>
            <a:r>
              <a:rPr lang="en-US" sz="2400" dirty="0">
                <a:latin typeface="Times New Roman" panose="02020603050405020304" pitchFamily="18" charset="0"/>
                <a:cs typeface="Times New Roman" panose="02020603050405020304" pitchFamily="18" charset="0"/>
              </a:rPr>
              <a:t>Although elite groups wield dominant power and wealth, the non-elite sectors can organize to change power relations. </a:t>
            </a:r>
          </a:p>
          <a:p>
            <a:pPr algn="just">
              <a:lnSpc>
                <a:spcPct val="100000"/>
              </a:lnSpc>
            </a:pPr>
            <a:r>
              <a:rPr lang="en-US" sz="2400" dirty="0">
                <a:latin typeface="Times New Roman" panose="02020603050405020304" pitchFamily="18" charset="0"/>
                <a:cs typeface="Times New Roman" panose="02020603050405020304" pitchFamily="18" charset="0"/>
              </a:rPr>
              <a:t>Knowing who the elite is, how it got there, how it operates in the economic system and how its power can be democratized requires critical consciousness.</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4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19"/>
        <p:cNvGrpSpPr/>
        <p:nvPr/>
      </p:nvGrpSpPr>
      <p:grpSpPr>
        <a:xfrm>
          <a:off x="0" y="0"/>
          <a:ext cx="0" cy="0"/>
          <a:chOff x="0" y="0"/>
          <a:chExt cx="0" cy="0"/>
        </a:xfrm>
      </p:grpSpPr>
      <p:sp>
        <p:nvSpPr>
          <p:cNvPr id="220" name="Google Shape;220;p15"/>
          <p:cNvSpPr txBox="1">
            <a:spLocks noGrp="1"/>
          </p:cNvSpPr>
          <p:nvPr>
            <p:ph type="body" idx="1"/>
          </p:nvPr>
        </p:nvSpPr>
        <p:spPr>
          <a:xfrm>
            <a:off x="1676400" y="143934"/>
            <a:ext cx="8839200" cy="6485467"/>
          </a:xfrm>
          <a:prstGeom prst="rect">
            <a:avLst/>
          </a:prstGeom>
          <a:noFill/>
          <a:ln>
            <a:noFill/>
          </a:ln>
        </p:spPr>
        <p:txBody>
          <a:bodyPr spcFirstLastPara="1" wrap="square" lIns="91425" tIns="45700" rIns="91425" bIns="45700" anchor="t" anchorCtr="0">
            <a:normAutofit/>
          </a:bodyPr>
          <a:lstStyle/>
          <a:p>
            <a:pPr marL="182880" indent="-194310">
              <a:lnSpc>
                <a:spcPct val="100000"/>
              </a:lnSpc>
              <a:spcBef>
                <a:spcPts val="720"/>
              </a:spcBef>
              <a:buSzPts val="306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Critical reflection</a:t>
            </a:r>
            <a:endParaRPr sz="2800" dirty="0">
              <a:latin typeface="Times New Roman" panose="02020603050405020304" pitchFamily="18" charset="0"/>
              <a:cs typeface="Times New Roman" panose="02020603050405020304" pitchFamily="18" charset="0"/>
            </a:endParaRPr>
          </a:p>
          <a:p>
            <a:pPr marL="182880" indent="-194310">
              <a:lnSpc>
                <a:spcPct val="100000"/>
              </a:lnSpc>
              <a:spcBef>
                <a:spcPts val="720"/>
              </a:spcBef>
              <a:buSzPts val="306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Make broad connections </a:t>
            </a:r>
            <a:endParaRPr sz="2800" dirty="0">
              <a:latin typeface="Times New Roman" panose="02020603050405020304" pitchFamily="18" charset="0"/>
              <a:cs typeface="Times New Roman" panose="02020603050405020304" pitchFamily="18" charset="0"/>
            </a:endParaRPr>
          </a:p>
          <a:p>
            <a:pPr marL="182880" indent="-194310">
              <a:lnSpc>
                <a:spcPct val="100000"/>
              </a:lnSpc>
              <a:spcBef>
                <a:spcPts val="720"/>
              </a:spcBef>
              <a:buSzPts val="306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Authentic dialogue + Action = Liberation</a:t>
            </a:r>
            <a:endParaRPr sz="2800" dirty="0">
              <a:latin typeface="Times New Roman" panose="02020603050405020304" pitchFamily="18" charset="0"/>
              <a:cs typeface="Times New Roman" panose="02020603050405020304" pitchFamily="18" charset="0"/>
            </a:endParaRPr>
          </a:p>
          <a:p>
            <a:pPr marL="182880" indent="-194310">
              <a:lnSpc>
                <a:spcPct val="100000"/>
              </a:lnSpc>
              <a:spcBef>
                <a:spcPts val="720"/>
              </a:spcBef>
              <a:spcAft>
                <a:spcPts val="1600"/>
              </a:spcAft>
              <a:buSzPts val="306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Ability to change things</a:t>
            </a:r>
          </a:p>
          <a:p>
            <a:pPr marL="182880" indent="-182880" algn="just">
              <a:lnSpc>
                <a:spcPct val="150000"/>
              </a:lnSpc>
              <a:spcBef>
                <a:spcPts val="640"/>
              </a:spcBef>
              <a:buSzPts val="2720"/>
              <a:buFont typeface="Noto Sans Symbols"/>
              <a:buChar char="✔"/>
            </a:pPr>
            <a:r>
              <a:rPr lang="en-US" sz="2800" dirty="0">
                <a:latin typeface="Times New Roman"/>
                <a:ea typeface="Times New Roman"/>
                <a:cs typeface="Times New Roman"/>
                <a:sym typeface="Times New Roman"/>
              </a:rPr>
              <a:t>They believe that they themselves can make changes</a:t>
            </a:r>
            <a:endParaRPr lang="en-US" sz="2800" dirty="0"/>
          </a:p>
          <a:p>
            <a:pPr marL="182880" indent="-194310">
              <a:lnSpc>
                <a:spcPct val="100000"/>
              </a:lnSpc>
              <a:spcBef>
                <a:spcPts val="720"/>
              </a:spcBef>
              <a:spcAft>
                <a:spcPts val="1600"/>
              </a:spcAft>
              <a:buSzPts val="3060"/>
              <a:buFont typeface="Noto Sans Symbols"/>
              <a:buChar char="✔"/>
            </a:pP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1000"/>
                                        <p:tgtEl>
                                          <p:spTgt spid="220">
                                            <p:txEl>
                                              <p:pRg st="0" end="0"/>
                                            </p:txEl>
                                          </p:spTgt>
                                        </p:tgtEl>
                                      </p:cBhvr>
                                    </p:animEffect>
                                    <p:anim calcmode="lin" valueType="num">
                                      <p:cBhvr>
                                        <p:cTn id="8" dur="10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0">
                                            <p:txEl>
                                              <p:pRg st="1" end="1"/>
                                            </p:txEl>
                                          </p:spTgt>
                                        </p:tgtEl>
                                        <p:attrNameLst>
                                          <p:attrName>style.visibility</p:attrName>
                                        </p:attrNameLst>
                                      </p:cBhvr>
                                      <p:to>
                                        <p:strVal val="visible"/>
                                      </p:to>
                                    </p:set>
                                    <p:animEffect transition="in" filter="fade">
                                      <p:cBhvr>
                                        <p:cTn id="14" dur="1000"/>
                                        <p:tgtEl>
                                          <p:spTgt spid="220">
                                            <p:txEl>
                                              <p:pRg st="1" end="1"/>
                                            </p:txEl>
                                          </p:spTgt>
                                        </p:tgtEl>
                                      </p:cBhvr>
                                    </p:animEffect>
                                    <p:anim calcmode="lin" valueType="num">
                                      <p:cBhvr>
                                        <p:cTn id="15" dur="1000" fill="hold"/>
                                        <p:tgtEl>
                                          <p:spTgt spid="2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0">
                                            <p:txEl>
                                              <p:pRg st="2" end="2"/>
                                            </p:txEl>
                                          </p:spTgt>
                                        </p:tgtEl>
                                        <p:attrNameLst>
                                          <p:attrName>style.visibility</p:attrName>
                                        </p:attrNameLst>
                                      </p:cBhvr>
                                      <p:to>
                                        <p:strVal val="visible"/>
                                      </p:to>
                                    </p:set>
                                    <p:animEffect transition="in" filter="fade">
                                      <p:cBhvr>
                                        <p:cTn id="21" dur="1000"/>
                                        <p:tgtEl>
                                          <p:spTgt spid="220">
                                            <p:txEl>
                                              <p:pRg st="2" end="2"/>
                                            </p:txEl>
                                          </p:spTgt>
                                        </p:tgtEl>
                                      </p:cBhvr>
                                    </p:animEffect>
                                    <p:anim calcmode="lin" valueType="num">
                                      <p:cBhvr>
                                        <p:cTn id="22" dur="1000" fill="hold"/>
                                        <p:tgtEl>
                                          <p:spTgt spid="2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0">
                                            <p:txEl>
                                              <p:pRg st="3" end="3"/>
                                            </p:txEl>
                                          </p:spTgt>
                                        </p:tgtEl>
                                        <p:attrNameLst>
                                          <p:attrName>style.visibility</p:attrName>
                                        </p:attrNameLst>
                                      </p:cBhvr>
                                      <p:to>
                                        <p:strVal val="visible"/>
                                      </p:to>
                                    </p:set>
                                    <p:animEffect transition="in" filter="fade">
                                      <p:cBhvr>
                                        <p:cTn id="28" dur="1000"/>
                                        <p:tgtEl>
                                          <p:spTgt spid="220">
                                            <p:txEl>
                                              <p:pRg st="3" end="3"/>
                                            </p:txEl>
                                          </p:spTgt>
                                        </p:tgtEl>
                                      </p:cBhvr>
                                    </p:animEffect>
                                    <p:anim calcmode="lin" valueType="num">
                                      <p:cBhvr>
                                        <p:cTn id="29" dur="1000" fill="hold"/>
                                        <p:tgtEl>
                                          <p:spTgt spid="22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0">
                                            <p:txEl>
                                              <p:pRg st="4" end="4"/>
                                            </p:txEl>
                                          </p:spTgt>
                                        </p:tgtEl>
                                        <p:attrNameLst>
                                          <p:attrName>style.visibility</p:attrName>
                                        </p:attrNameLst>
                                      </p:cBhvr>
                                      <p:to>
                                        <p:strVal val="visible"/>
                                      </p:to>
                                    </p:set>
                                    <p:animEffect transition="in" filter="fade">
                                      <p:cBhvr>
                                        <p:cTn id="35" dur="1000"/>
                                        <p:tgtEl>
                                          <p:spTgt spid="220">
                                            <p:txEl>
                                              <p:pRg st="4" end="4"/>
                                            </p:txEl>
                                          </p:spTgt>
                                        </p:tgtEl>
                                      </p:cBhvr>
                                    </p:animEffect>
                                    <p:anim calcmode="lin" valueType="num">
                                      <p:cBhvr>
                                        <p:cTn id="36" dur="1000" fill="hold"/>
                                        <p:tgtEl>
                                          <p:spTgt spid="22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0"/>
        <p:cNvGrpSpPr/>
        <p:nvPr/>
      </p:nvGrpSpPr>
      <p:grpSpPr>
        <a:xfrm>
          <a:off x="0" y="0"/>
          <a:ext cx="0" cy="0"/>
          <a:chOff x="0" y="0"/>
          <a:chExt cx="0" cy="0"/>
        </a:xfrm>
      </p:grpSpPr>
      <p:sp>
        <p:nvSpPr>
          <p:cNvPr id="241" name="Google Shape;241;p19"/>
          <p:cNvSpPr txBox="1">
            <a:spLocks noGrp="1"/>
          </p:cNvSpPr>
          <p:nvPr>
            <p:ph type="body" idx="1"/>
          </p:nvPr>
        </p:nvSpPr>
        <p:spPr>
          <a:xfrm>
            <a:off x="1994950" y="735646"/>
            <a:ext cx="8229600" cy="5741355"/>
          </a:xfrm>
          <a:prstGeom prst="rect">
            <a:avLst/>
          </a:prstGeom>
          <a:noFill/>
          <a:ln>
            <a:noFill/>
          </a:ln>
        </p:spPr>
        <p:txBody>
          <a:bodyPr spcFirstLastPara="1" wrap="square" lIns="91425" tIns="45700" rIns="91425" bIns="45700" anchor="t" anchorCtr="0">
            <a:normAutofit/>
          </a:bodyPr>
          <a:lstStyle/>
          <a:p>
            <a:pPr marL="182880" indent="-182880">
              <a:spcBef>
                <a:spcPts val="0"/>
              </a:spcBef>
              <a:spcAft>
                <a:spcPts val="1600"/>
              </a:spcAft>
              <a:buSzPts val="3060"/>
              <a:buNone/>
            </a:pPr>
            <a:r>
              <a:rPr lang="en-US" sz="3600" dirty="0">
                <a:latin typeface="Times New Roman"/>
                <a:ea typeface="Times New Roman"/>
                <a:cs typeface="Times New Roman"/>
                <a:sym typeface="Times New Roman"/>
              </a:rPr>
              <a:t>For Freire, the aim of Liberatory education should be development of the critical consciousness of learners.</a:t>
            </a:r>
            <a:endParaRPr sz="36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wipe(down)">
                                      <p:cBhvr>
                                        <p:cTn id="7" dur="500"/>
                                        <p:tgtEl>
                                          <p:spTgt spid="2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6"/>
        <p:cNvGrpSpPr/>
        <p:nvPr/>
      </p:nvGrpSpPr>
      <p:grpSpPr>
        <a:xfrm>
          <a:off x="0" y="0"/>
          <a:ext cx="0" cy="0"/>
          <a:chOff x="0" y="0"/>
          <a:chExt cx="0" cy="0"/>
        </a:xfrm>
      </p:grpSpPr>
      <p:sp>
        <p:nvSpPr>
          <p:cNvPr id="247" name="Google Shape;247;p20"/>
          <p:cNvSpPr txBox="1">
            <a:spLocks noGrp="1"/>
          </p:cNvSpPr>
          <p:nvPr>
            <p:ph type="title"/>
          </p:nvPr>
        </p:nvSpPr>
        <p:spPr>
          <a:xfrm>
            <a:off x="1981200" y="533400"/>
            <a:ext cx="8229600" cy="457200"/>
          </a:xfrm>
          <a:prstGeom prst="rect">
            <a:avLst/>
          </a:prstGeom>
          <a:noFill/>
          <a:ln>
            <a:noFill/>
          </a:ln>
        </p:spPr>
        <p:txBody>
          <a:bodyPr spcFirstLastPara="1" wrap="square" lIns="91425" tIns="45700" rIns="91425" bIns="45700" anchor="ctr" anchorCtr="0">
            <a:normAutofit fontScale="90000"/>
          </a:bodyPr>
          <a:lstStyle/>
          <a:p>
            <a:pPr>
              <a:buSzPts val="3600"/>
            </a:pPr>
            <a:r>
              <a:rPr lang="en-US" sz="3600" b="1"/>
              <a:t>Goals of critical consciousness</a:t>
            </a:r>
            <a:endParaRPr sz="3600"/>
          </a:p>
        </p:txBody>
      </p:sp>
      <p:sp>
        <p:nvSpPr>
          <p:cNvPr id="248" name="Google Shape;248;p20"/>
          <p:cNvSpPr txBox="1">
            <a:spLocks noGrp="1"/>
          </p:cNvSpPr>
          <p:nvPr>
            <p:ph type="body" idx="1"/>
          </p:nvPr>
        </p:nvSpPr>
        <p:spPr>
          <a:xfrm>
            <a:off x="1676400" y="1066800"/>
            <a:ext cx="8839200" cy="5638800"/>
          </a:xfrm>
          <a:prstGeom prst="rect">
            <a:avLst/>
          </a:prstGeom>
          <a:noFill/>
          <a:ln>
            <a:noFill/>
          </a:ln>
        </p:spPr>
        <p:txBody>
          <a:bodyPr spcFirstLastPara="1" wrap="square" lIns="91425" tIns="45700" rIns="91425" bIns="45700" anchor="t" anchorCtr="0">
            <a:noAutofit/>
          </a:bodyPr>
          <a:lstStyle/>
          <a:p>
            <a:pPr marL="731520" lvl="1" indent="-457200">
              <a:spcBef>
                <a:spcPts val="0"/>
              </a:spcBef>
              <a:buSzPts val="3400"/>
              <a:buFont typeface="Arial"/>
              <a:buAutoNum type="alphaLcParenR"/>
            </a:pPr>
            <a:r>
              <a:rPr lang="en-US" sz="4000" b="1">
                <a:latin typeface="Times New Roman"/>
                <a:ea typeface="Times New Roman"/>
                <a:cs typeface="Times New Roman"/>
                <a:sym typeface="Times New Roman"/>
              </a:rPr>
              <a:t>Power awareness</a:t>
            </a:r>
            <a:endParaRPr/>
          </a:p>
          <a:p>
            <a:pPr marL="731520" lvl="1" indent="-457200">
              <a:spcBef>
                <a:spcPts val="800"/>
              </a:spcBef>
              <a:buSzPts val="3400"/>
              <a:buFont typeface="Arial"/>
              <a:buAutoNum type="alphaLcParenR"/>
            </a:pPr>
            <a:r>
              <a:rPr lang="en-US" sz="4000" b="1">
                <a:latin typeface="Times New Roman"/>
                <a:ea typeface="Times New Roman"/>
                <a:cs typeface="Times New Roman"/>
                <a:sym typeface="Times New Roman"/>
              </a:rPr>
              <a:t>Critical Literacy</a:t>
            </a:r>
            <a:endParaRPr/>
          </a:p>
          <a:p>
            <a:pPr marL="731520" lvl="1" indent="-457200">
              <a:spcBef>
                <a:spcPts val="800"/>
              </a:spcBef>
              <a:buSzPts val="3400"/>
              <a:buFont typeface="Arial"/>
              <a:buAutoNum type="alphaLcParenR"/>
            </a:pPr>
            <a:r>
              <a:rPr lang="en-US" sz="4000" b="1">
                <a:latin typeface="Times New Roman"/>
                <a:ea typeface="Times New Roman"/>
                <a:cs typeface="Times New Roman"/>
                <a:sym typeface="Times New Roman"/>
              </a:rPr>
              <a:t>Permanent Desocialization</a:t>
            </a:r>
            <a:endParaRPr sz="4000" b="1">
              <a:latin typeface="Times New Roman"/>
              <a:ea typeface="Times New Roman"/>
              <a:cs typeface="Times New Roman"/>
              <a:sym typeface="Times New Roman"/>
            </a:endParaRPr>
          </a:p>
          <a:p>
            <a:pPr marL="731520" lvl="1" indent="-457200">
              <a:spcBef>
                <a:spcPts val="800"/>
              </a:spcBef>
              <a:buSzPts val="3400"/>
              <a:buFont typeface="Arial"/>
              <a:buAutoNum type="alphaLcParenR"/>
            </a:pPr>
            <a:r>
              <a:rPr lang="en-US" sz="4000" b="1">
                <a:latin typeface="Times New Roman"/>
                <a:ea typeface="Times New Roman"/>
                <a:cs typeface="Times New Roman"/>
                <a:sym typeface="Times New Roman"/>
              </a:rPr>
              <a:t>Self- education</a:t>
            </a:r>
            <a:endParaRPr/>
          </a:p>
          <a:p>
            <a:pPr marL="274320" lvl="1" indent="0">
              <a:spcBef>
                <a:spcPts val="800"/>
              </a:spcBef>
              <a:spcAft>
                <a:spcPts val="1600"/>
              </a:spcAft>
              <a:buSzPts val="3400"/>
              <a:buNone/>
            </a:pPr>
            <a:endParaRPr sz="40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animEffect transition="in" filter="fade">
                                      <p:cBhvr>
                                        <p:cTn id="7" dur="1000"/>
                                        <p:tgtEl>
                                          <p:spTgt spid="2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xEl>
                                              <p:pRg st="1" end="1"/>
                                            </p:txEl>
                                          </p:spTgt>
                                        </p:tgtEl>
                                        <p:attrNameLst>
                                          <p:attrName>style.visibility</p:attrName>
                                        </p:attrNameLst>
                                      </p:cBhvr>
                                      <p:to>
                                        <p:strVal val="visible"/>
                                      </p:to>
                                    </p:set>
                                    <p:animEffect transition="in" filter="fade">
                                      <p:cBhvr>
                                        <p:cTn id="12" dur="1000"/>
                                        <p:tgtEl>
                                          <p:spTgt spid="2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8">
                                            <p:txEl>
                                              <p:pRg st="2" end="2"/>
                                            </p:txEl>
                                          </p:spTgt>
                                        </p:tgtEl>
                                        <p:attrNameLst>
                                          <p:attrName>style.visibility</p:attrName>
                                        </p:attrNameLst>
                                      </p:cBhvr>
                                      <p:to>
                                        <p:strVal val="visible"/>
                                      </p:to>
                                    </p:set>
                                    <p:animEffect transition="in" filter="fade">
                                      <p:cBhvr>
                                        <p:cTn id="17" dur="1000"/>
                                        <p:tgtEl>
                                          <p:spTgt spid="2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8">
                                            <p:txEl>
                                              <p:pRg st="3" end="3"/>
                                            </p:txEl>
                                          </p:spTgt>
                                        </p:tgtEl>
                                        <p:attrNameLst>
                                          <p:attrName>style.visibility</p:attrName>
                                        </p:attrNameLst>
                                      </p:cBhvr>
                                      <p:to>
                                        <p:strVal val="visible"/>
                                      </p:to>
                                    </p:set>
                                    <p:animEffect transition="in" filter="fade">
                                      <p:cBhvr>
                                        <p:cTn id="22" dur="1000"/>
                                        <p:tgtEl>
                                          <p:spTgt spid="2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02AD-5F28-4FA4-154A-A8EB6A2514AB}"/>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B002CA79-DE08-6889-79D6-DCDAFB10A393}"/>
              </a:ext>
            </a:extLst>
          </p:cNvPr>
          <p:cNvSpPr>
            <a:spLocks noGrp="1"/>
          </p:cNvSpPr>
          <p:nvPr>
            <p:ph idx="1"/>
          </p:nvPr>
        </p:nvSpPr>
        <p:spPr/>
        <p:txBody>
          <a:bodyPr/>
          <a:lstStyle/>
          <a:p>
            <a:endParaRPr lang="en-ZM"/>
          </a:p>
        </p:txBody>
      </p:sp>
    </p:spTree>
    <p:extLst>
      <p:ext uri="{BB962C8B-B14F-4D97-AF65-F5344CB8AC3E}">
        <p14:creationId xmlns:p14="http://schemas.microsoft.com/office/powerpoint/2010/main" val="202331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52"/>
        <p:cNvGrpSpPr/>
        <p:nvPr/>
      </p:nvGrpSpPr>
      <p:grpSpPr>
        <a:xfrm>
          <a:off x="0" y="0"/>
          <a:ext cx="0" cy="0"/>
          <a:chOff x="0" y="0"/>
          <a:chExt cx="0" cy="0"/>
        </a:xfrm>
      </p:grpSpPr>
      <p:sp>
        <p:nvSpPr>
          <p:cNvPr id="253" name="Google Shape;253;p21"/>
          <p:cNvSpPr txBox="1">
            <a:spLocks noGrp="1"/>
          </p:cNvSpPr>
          <p:nvPr>
            <p:ph type="title"/>
          </p:nvPr>
        </p:nvSpPr>
        <p:spPr>
          <a:xfrm>
            <a:off x="1981200" y="533400"/>
            <a:ext cx="8229600" cy="457200"/>
          </a:xfrm>
          <a:prstGeom prst="rect">
            <a:avLst/>
          </a:prstGeom>
          <a:noFill/>
          <a:ln>
            <a:noFill/>
          </a:ln>
        </p:spPr>
        <p:txBody>
          <a:bodyPr spcFirstLastPara="1" wrap="square" lIns="91425" tIns="45700" rIns="91425" bIns="45700" anchor="ctr" anchorCtr="0">
            <a:normAutofit fontScale="90000"/>
          </a:bodyPr>
          <a:lstStyle/>
          <a:p>
            <a:pPr>
              <a:buSzPts val="3600"/>
            </a:pPr>
            <a:r>
              <a:rPr lang="en-US" sz="3600" b="1"/>
              <a:t>Goals of critical consciousness</a:t>
            </a:r>
            <a:endParaRPr sz="3600"/>
          </a:p>
        </p:txBody>
      </p:sp>
      <p:sp>
        <p:nvSpPr>
          <p:cNvPr id="254" name="Google Shape;254;p21"/>
          <p:cNvSpPr txBox="1">
            <a:spLocks noGrp="1"/>
          </p:cNvSpPr>
          <p:nvPr>
            <p:ph type="body" idx="1"/>
          </p:nvPr>
        </p:nvSpPr>
        <p:spPr>
          <a:xfrm>
            <a:off x="1676400" y="1066800"/>
            <a:ext cx="8839200" cy="5638800"/>
          </a:xfrm>
          <a:prstGeom prst="rect">
            <a:avLst/>
          </a:prstGeom>
          <a:noFill/>
          <a:ln>
            <a:noFill/>
          </a:ln>
        </p:spPr>
        <p:txBody>
          <a:bodyPr spcFirstLastPara="1" wrap="square" lIns="91425" tIns="45700" rIns="91425" bIns="45700" anchor="t" anchorCtr="0">
            <a:noAutofit/>
          </a:bodyPr>
          <a:lstStyle/>
          <a:p>
            <a:pPr marL="731520" lvl="1" indent="-457200">
              <a:spcBef>
                <a:spcPts val="0"/>
              </a:spcBef>
              <a:buSzPts val="2040"/>
              <a:buFont typeface="Arial"/>
              <a:buAutoNum type="alphaLcParenR"/>
            </a:pPr>
            <a:r>
              <a:rPr lang="en-US" sz="2400" b="1">
                <a:latin typeface="Times New Roman"/>
                <a:ea typeface="Times New Roman"/>
                <a:cs typeface="Times New Roman"/>
                <a:sym typeface="Times New Roman"/>
              </a:rPr>
              <a:t>Power awareness</a:t>
            </a:r>
            <a:endParaRPr/>
          </a:p>
          <a:p>
            <a:pPr marL="731520" lvl="1" indent="-457200">
              <a:spcBef>
                <a:spcPts val="480"/>
              </a:spcBef>
              <a:buSzPts val="2040"/>
              <a:buFont typeface="Noto Sans Symbols"/>
              <a:buChar char="⮚"/>
            </a:pPr>
            <a:r>
              <a:rPr lang="en-US" sz="2400">
                <a:latin typeface="Times New Roman"/>
                <a:ea typeface="Times New Roman"/>
                <a:cs typeface="Times New Roman"/>
                <a:sym typeface="Times New Roman"/>
              </a:rPr>
              <a:t>Knowing that society and history can be made and remade by human action and organized groups</a:t>
            </a:r>
            <a:endParaRPr/>
          </a:p>
          <a:p>
            <a:pPr marL="457200" lvl="1" indent="-182880">
              <a:spcBef>
                <a:spcPts val="480"/>
              </a:spcBef>
              <a:buSzPts val="2040"/>
              <a:buFont typeface="Noto Sans Symbols"/>
              <a:buChar char="✔"/>
            </a:pPr>
            <a:r>
              <a:rPr lang="en-US" sz="2400">
                <a:latin typeface="Times New Roman"/>
                <a:ea typeface="Times New Roman"/>
                <a:cs typeface="Times New Roman"/>
                <a:sym typeface="Times New Roman"/>
              </a:rPr>
              <a:t>Power structures in society</a:t>
            </a:r>
            <a:endParaRPr/>
          </a:p>
          <a:p>
            <a:pPr marL="457200" lvl="1" indent="-182880">
              <a:spcBef>
                <a:spcPts val="480"/>
              </a:spcBef>
              <a:buSzPts val="2040"/>
              <a:buFont typeface="Noto Sans Symbols"/>
              <a:buChar char="✔"/>
            </a:pPr>
            <a:r>
              <a:rPr lang="en-US" sz="2400">
                <a:latin typeface="Times New Roman"/>
                <a:ea typeface="Times New Roman"/>
                <a:cs typeface="Times New Roman"/>
                <a:sym typeface="Times New Roman"/>
              </a:rPr>
              <a:t>Who has power in society </a:t>
            </a:r>
            <a:endParaRPr/>
          </a:p>
          <a:p>
            <a:pPr marL="457200" lvl="1" indent="-182880">
              <a:spcBef>
                <a:spcPts val="480"/>
              </a:spcBef>
              <a:buSzPts val="2040"/>
              <a:buFont typeface="Noto Sans Symbols"/>
              <a:buChar char="✔"/>
            </a:pPr>
            <a:r>
              <a:rPr lang="en-US" sz="2400">
                <a:latin typeface="Times New Roman"/>
                <a:ea typeface="Times New Roman"/>
                <a:cs typeface="Times New Roman"/>
                <a:sym typeface="Times New Roman"/>
              </a:rPr>
              <a:t>Investigate origin and formation of power structures (political, education, economic status etc.)</a:t>
            </a:r>
            <a:endParaRPr/>
          </a:p>
          <a:p>
            <a:pPr marL="457200" lvl="1" indent="-182880">
              <a:spcBef>
                <a:spcPts val="480"/>
              </a:spcBef>
              <a:buSzPts val="2040"/>
              <a:buFont typeface="Noto Sans Symbols"/>
              <a:buChar char="✔"/>
            </a:pPr>
            <a:r>
              <a:rPr lang="en-US" sz="2400">
                <a:latin typeface="Times New Roman"/>
                <a:ea typeface="Times New Roman"/>
                <a:cs typeface="Times New Roman"/>
                <a:sym typeface="Times New Roman"/>
              </a:rPr>
              <a:t>Locate oneself in power structure (oppressor &amp; oppressed relationship)</a:t>
            </a:r>
            <a:endParaRPr/>
          </a:p>
          <a:p>
            <a:pPr marL="457200" lvl="1" indent="-182880">
              <a:spcBef>
                <a:spcPts val="480"/>
              </a:spcBef>
              <a:buSzPts val="2040"/>
              <a:buFont typeface="Noto Sans Symbols"/>
              <a:buChar char="✔"/>
            </a:pPr>
            <a:r>
              <a:rPr lang="en-US" sz="2400">
                <a:latin typeface="Times New Roman"/>
                <a:ea typeface="Times New Roman"/>
                <a:cs typeface="Times New Roman"/>
                <a:sym typeface="Times New Roman"/>
              </a:rPr>
              <a:t>Understand what power individuals have (power over, to, within, with; visible, visible, hidden)</a:t>
            </a:r>
            <a:endParaRPr/>
          </a:p>
          <a:p>
            <a:pPr marL="274320" lvl="1" indent="0">
              <a:spcBef>
                <a:spcPts val="480"/>
              </a:spcBef>
              <a:spcAft>
                <a:spcPts val="1600"/>
              </a:spcAft>
              <a:buSzPts val="2040"/>
              <a:buNone/>
            </a:pPr>
            <a:endParaRPr sz="24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10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Effect transition="in" filter="fade">
                                      <p:cBhvr>
                                        <p:cTn id="12" dur="1000"/>
                                        <p:tgtEl>
                                          <p:spTgt spid="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Effect transition="in" filter="fade">
                                      <p:cBhvr>
                                        <p:cTn id="17" dur="1000"/>
                                        <p:tgtEl>
                                          <p:spTgt spid="2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
                                            <p:txEl>
                                              <p:pRg st="3" end="3"/>
                                            </p:txEl>
                                          </p:spTgt>
                                        </p:tgtEl>
                                        <p:attrNameLst>
                                          <p:attrName>style.visibility</p:attrName>
                                        </p:attrNameLst>
                                      </p:cBhvr>
                                      <p:to>
                                        <p:strVal val="visible"/>
                                      </p:to>
                                    </p:set>
                                    <p:animEffect transition="in" filter="fade">
                                      <p:cBhvr>
                                        <p:cTn id="22" dur="1000"/>
                                        <p:tgtEl>
                                          <p:spTgt spid="2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4">
                                            <p:txEl>
                                              <p:pRg st="4" end="4"/>
                                            </p:txEl>
                                          </p:spTgt>
                                        </p:tgtEl>
                                        <p:attrNameLst>
                                          <p:attrName>style.visibility</p:attrName>
                                        </p:attrNameLst>
                                      </p:cBhvr>
                                      <p:to>
                                        <p:strVal val="visible"/>
                                      </p:to>
                                    </p:set>
                                    <p:animEffect transition="in" filter="fade">
                                      <p:cBhvr>
                                        <p:cTn id="27" dur="1000"/>
                                        <p:tgtEl>
                                          <p:spTgt spid="2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4">
                                            <p:txEl>
                                              <p:pRg st="5" end="5"/>
                                            </p:txEl>
                                          </p:spTgt>
                                        </p:tgtEl>
                                        <p:attrNameLst>
                                          <p:attrName>style.visibility</p:attrName>
                                        </p:attrNameLst>
                                      </p:cBhvr>
                                      <p:to>
                                        <p:strVal val="visible"/>
                                      </p:to>
                                    </p:set>
                                    <p:animEffect transition="in" filter="fade">
                                      <p:cBhvr>
                                        <p:cTn id="32" dur="1000"/>
                                        <p:tgtEl>
                                          <p:spTgt spid="2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4">
                                            <p:txEl>
                                              <p:pRg st="6" end="6"/>
                                            </p:txEl>
                                          </p:spTgt>
                                        </p:tgtEl>
                                        <p:attrNameLst>
                                          <p:attrName>style.visibility</p:attrName>
                                        </p:attrNameLst>
                                      </p:cBhvr>
                                      <p:to>
                                        <p:strVal val="visible"/>
                                      </p:to>
                                    </p:set>
                                    <p:animEffect transition="in" filter="fade">
                                      <p:cBhvr>
                                        <p:cTn id="37" dur="1000"/>
                                        <p:tgtEl>
                                          <p:spTgt spid="2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258"/>
        <p:cNvGrpSpPr/>
        <p:nvPr/>
      </p:nvGrpSpPr>
      <p:grpSpPr>
        <a:xfrm>
          <a:off x="0" y="0"/>
          <a:ext cx="0" cy="0"/>
          <a:chOff x="0" y="0"/>
          <a:chExt cx="0" cy="0"/>
        </a:xfrm>
      </p:grpSpPr>
      <p:sp>
        <p:nvSpPr>
          <p:cNvPr id="259" name="Google Shape;259;p22"/>
          <p:cNvSpPr txBox="1">
            <a:spLocks noGrp="1"/>
          </p:cNvSpPr>
          <p:nvPr>
            <p:ph type="body" idx="1"/>
          </p:nvPr>
        </p:nvSpPr>
        <p:spPr>
          <a:xfrm>
            <a:off x="1676400" y="0"/>
            <a:ext cx="8839200" cy="6858000"/>
          </a:xfrm>
          <a:prstGeom prst="rect">
            <a:avLst/>
          </a:prstGeom>
          <a:noFill/>
          <a:ln>
            <a:noFill/>
          </a:ln>
        </p:spPr>
        <p:txBody>
          <a:bodyPr spcFirstLastPara="1" wrap="square" lIns="91425" tIns="45700" rIns="91425" bIns="45700" anchor="t" anchorCtr="0">
            <a:noAutofit/>
          </a:bodyPr>
          <a:lstStyle/>
          <a:p>
            <a:pPr marL="788670" lvl="1" indent="-514350" algn="just">
              <a:spcBef>
                <a:spcPts val="0"/>
              </a:spcBef>
              <a:buClr>
                <a:srgbClr val="93A299"/>
              </a:buClr>
              <a:buSzPts val="2720"/>
              <a:buFont typeface="Arial"/>
              <a:buAutoNum type="alphaLcParenR" startAt="2"/>
            </a:pPr>
            <a:r>
              <a:rPr lang="en-US" sz="3200" b="1" dirty="0">
                <a:solidFill>
                  <a:srgbClr val="292934"/>
                </a:solidFill>
                <a:latin typeface="Times New Roman"/>
                <a:ea typeface="Times New Roman"/>
                <a:cs typeface="Times New Roman"/>
                <a:sym typeface="Times New Roman"/>
              </a:rPr>
              <a:t>Critical literacy</a:t>
            </a:r>
            <a:endParaRPr dirty="0"/>
          </a:p>
          <a:p>
            <a:pPr marL="182880" indent="-182880" algn="just">
              <a:spcBef>
                <a:spcPts val="640"/>
              </a:spcBef>
              <a:buSzPts val="2720"/>
              <a:buFont typeface="Noto Sans Symbols"/>
              <a:buChar char="✔"/>
            </a:pPr>
            <a:r>
              <a:rPr lang="en-US" sz="3200" dirty="0">
                <a:latin typeface="Times New Roman"/>
                <a:ea typeface="Times New Roman"/>
                <a:cs typeface="Times New Roman"/>
                <a:sym typeface="Times New Roman"/>
              </a:rPr>
              <a:t>Having an analytical style of speaking, writing, thinking, reading and discussing and gaining deeper meaning</a:t>
            </a:r>
            <a:endParaRPr lang="en-US" dirty="0">
              <a:ea typeface="Times New Roman"/>
            </a:endParaRPr>
          </a:p>
          <a:p>
            <a:pPr marL="182880" indent="-182880" algn="just">
              <a:spcBef>
                <a:spcPts val="640"/>
              </a:spcBef>
              <a:buSzPts val="2720"/>
              <a:buFont typeface="Noto Sans Symbols"/>
              <a:buChar char="✔"/>
            </a:pPr>
            <a:r>
              <a:rPr lang="en-US" sz="3200" dirty="0">
                <a:latin typeface="Times New Roman"/>
                <a:ea typeface="Times New Roman"/>
                <a:cs typeface="Times New Roman"/>
                <a:sym typeface="Times New Roman"/>
              </a:rPr>
              <a:t>This analysis goes beyond surface impression, traditional myths and mere opinions</a:t>
            </a:r>
            <a:endParaRPr lang="en-US" dirty="0">
              <a:ea typeface="Times New Roman"/>
            </a:endParaRPr>
          </a:p>
          <a:p>
            <a:pPr marL="182880" indent="-182880" algn="just">
              <a:spcBef>
                <a:spcPts val="640"/>
              </a:spcBef>
              <a:buSzPts val="2720"/>
              <a:buFont typeface="Noto Sans Symbols"/>
              <a:buChar char="✔"/>
            </a:pPr>
            <a:r>
              <a:rPr lang="en-US" sz="3200" dirty="0">
                <a:latin typeface="Times New Roman"/>
                <a:ea typeface="Times New Roman"/>
                <a:cs typeface="Times New Roman"/>
                <a:sym typeface="Times New Roman"/>
              </a:rPr>
              <a:t>Reading beyond what is written, portrayed or stated (between lines)</a:t>
            </a:r>
            <a:endParaRPr lang="en-US" dirty="0">
              <a:ea typeface="Times New Roman"/>
            </a:endParaRPr>
          </a:p>
          <a:p>
            <a:pPr marL="182880" indent="-182880" algn="just">
              <a:spcBef>
                <a:spcPts val="640"/>
              </a:spcBef>
              <a:buSzPts val="2720"/>
              <a:buFont typeface="Noto Sans Symbols"/>
              <a:buChar char="✔"/>
            </a:pPr>
            <a:r>
              <a:rPr lang="en-US" sz="3200" dirty="0">
                <a:latin typeface="Times New Roman"/>
                <a:ea typeface="Times New Roman"/>
                <a:cs typeface="Times New Roman"/>
                <a:sym typeface="Times New Roman"/>
              </a:rPr>
              <a:t>Ability to question official knowledge, existing authority and ways of speaking in order to discover and understand the root causes of our social context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9">
                                            <p:txEl>
                                              <p:pRg st="1" end="1"/>
                                            </p:txEl>
                                          </p:spTgt>
                                        </p:tgtEl>
                                        <p:attrNameLst>
                                          <p:attrName>style.visibility</p:attrName>
                                        </p:attrNameLst>
                                      </p:cBhvr>
                                      <p:to>
                                        <p:strVal val="visible"/>
                                      </p:to>
                                    </p:set>
                                    <p:animEffect transition="in" filter="barn(inVertical)">
                                      <p:cBhvr>
                                        <p:cTn id="7" dur="500"/>
                                        <p:tgtEl>
                                          <p:spTgt spid="2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9">
                                            <p:txEl>
                                              <p:pRg st="2" end="2"/>
                                            </p:txEl>
                                          </p:spTgt>
                                        </p:tgtEl>
                                        <p:attrNameLst>
                                          <p:attrName>style.visibility</p:attrName>
                                        </p:attrNameLst>
                                      </p:cBhvr>
                                      <p:to>
                                        <p:strVal val="visible"/>
                                      </p:to>
                                    </p:set>
                                    <p:animEffect transition="in" filter="barn(inVertical)">
                                      <p:cBhvr>
                                        <p:cTn id="12" dur="500"/>
                                        <p:tgtEl>
                                          <p:spTgt spid="2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9">
                                            <p:txEl>
                                              <p:pRg st="3" end="3"/>
                                            </p:txEl>
                                          </p:spTgt>
                                        </p:tgtEl>
                                        <p:attrNameLst>
                                          <p:attrName>style.visibility</p:attrName>
                                        </p:attrNameLst>
                                      </p:cBhvr>
                                      <p:to>
                                        <p:strVal val="visible"/>
                                      </p:to>
                                    </p:set>
                                    <p:animEffect transition="in" filter="barn(inVertical)">
                                      <p:cBhvr>
                                        <p:cTn id="17" dur="500"/>
                                        <p:tgtEl>
                                          <p:spTgt spid="2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9">
                                            <p:txEl>
                                              <p:pRg st="4" end="4"/>
                                            </p:txEl>
                                          </p:spTgt>
                                        </p:tgtEl>
                                        <p:attrNameLst>
                                          <p:attrName>style.visibility</p:attrName>
                                        </p:attrNameLst>
                                      </p:cBhvr>
                                      <p:to>
                                        <p:strVal val="visible"/>
                                      </p:to>
                                    </p:set>
                                    <p:animEffect transition="in" filter="barn(inVertical)">
                                      <p:cBhvr>
                                        <p:cTn id="22" dur="500"/>
                                        <p:tgtEl>
                                          <p:spTgt spid="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263"/>
        <p:cNvGrpSpPr/>
        <p:nvPr/>
      </p:nvGrpSpPr>
      <p:grpSpPr>
        <a:xfrm>
          <a:off x="0" y="0"/>
          <a:ext cx="0" cy="0"/>
          <a:chOff x="0" y="0"/>
          <a:chExt cx="0" cy="0"/>
        </a:xfrm>
      </p:grpSpPr>
      <p:sp>
        <p:nvSpPr>
          <p:cNvPr id="264" name="Google Shape;264;p23"/>
          <p:cNvSpPr txBox="1">
            <a:spLocks noGrp="1"/>
          </p:cNvSpPr>
          <p:nvPr>
            <p:ph type="body" idx="1"/>
          </p:nvPr>
        </p:nvSpPr>
        <p:spPr>
          <a:xfrm>
            <a:off x="139959" y="152400"/>
            <a:ext cx="11905861" cy="6553200"/>
          </a:xfrm>
          <a:prstGeom prst="rect">
            <a:avLst/>
          </a:prstGeom>
          <a:noFill/>
          <a:ln>
            <a:noFill/>
          </a:ln>
        </p:spPr>
        <p:txBody>
          <a:bodyPr spcFirstLastPara="1" wrap="square" lIns="91425" tIns="45700" rIns="91425" bIns="45700" anchor="t" anchorCtr="0">
            <a:noAutofit/>
          </a:bodyPr>
          <a:lstStyle/>
          <a:p>
            <a:pPr marL="788670" lvl="1" indent="-514350" algn="just">
              <a:spcBef>
                <a:spcPts val="0"/>
              </a:spcBef>
              <a:buClr>
                <a:srgbClr val="93A299"/>
              </a:buClr>
              <a:buSzPts val="2040"/>
              <a:buFont typeface="Arial"/>
              <a:buAutoNum type="alphaLcParenR" startAt="3"/>
            </a:pPr>
            <a:r>
              <a:rPr lang="en-US" sz="2800" b="1" dirty="0">
                <a:solidFill>
                  <a:srgbClr val="292934"/>
                </a:solidFill>
                <a:latin typeface="Times New Roman" panose="02020603050405020304" pitchFamily="18" charset="0"/>
                <a:ea typeface="Times New Roman"/>
                <a:cs typeface="Times New Roman" panose="02020603050405020304" pitchFamily="18" charset="0"/>
                <a:sym typeface="Times New Roman"/>
              </a:rPr>
              <a:t>Permanent de-socialization</a:t>
            </a:r>
            <a:endParaRPr sz="2800" dirty="0">
              <a:latin typeface="Times New Roman" panose="02020603050405020304" pitchFamily="18" charset="0"/>
              <a:cs typeface="Times New Roman" panose="02020603050405020304" pitchFamily="18" charset="0"/>
            </a:endParaRPr>
          </a:p>
          <a:p>
            <a:pPr marL="788670" lvl="1" indent="-514350" algn="just">
              <a:spcBef>
                <a:spcPts val="480"/>
              </a:spcBef>
              <a:buClr>
                <a:srgbClr val="93A299"/>
              </a:buClr>
              <a:buSzPts val="2040"/>
              <a:buNone/>
            </a:pPr>
            <a:r>
              <a:rPr lang="en-US" sz="2800" b="1" dirty="0">
                <a:solidFill>
                  <a:srgbClr val="292934"/>
                </a:solidFill>
                <a:latin typeface="Times New Roman" panose="02020603050405020304" pitchFamily="18" charset="0"/>
                <a:ea typeface="Times New Roman"/>
                <a:cs typeface="Times New Roman" panose="02020603050405020304" pitchFamily="18" charset="0"/>
                <a:sym typeface="Times New Roman"/>
              </a:rPr>
              <a:t>Challenging what is learnt in Mass Culture… bell hooks</a:t>
            </a:r>
            <a:endParaRPr sz="2800" dirty="0">
              <a:latin typeface="Times New Roman" panose="02020603050405020304" pitchFamily="18" charset="0"/>
              <a:cs typeface="Times New Roman" panose="02020603050405020304" pitchFamily="18" charset="0"/>
            </a:endParaRPr>
          </a:p>
          <a:p>
            <a:pPr marL="788670" lvl="1" indent="-514350" algn="just">
              <a:spcBef>
                <a:spcPts val="480"/>
              </a:spcBef>
              <a:buClr>
                <a:srgbClr val="93A299"/>
              </a:buClr>
              <a:buSzPts val="2040"/>
              <a:buFont typeface="Noto Sans Symbols"/>
              <a:buChar char="⮚"/>
            </a:pPr>
            <a:r>
              <a:rPr lang="en-US" sz="2800" dirty="0">
                <a:solidFill>
                  <a:srgbClr val="292934"/>
                </a:solidFill>
                <a:latin typeface="Times New Roman" panose="02020603050405020304" pitchFamily="18" charset="0"/>
                <a:ea typeface="Times New Roman"/>
                <a:cs typeface="Times New Roman" panose="02020603050405020304" pitchFamily="18" charset="0"/>
                <a:sym typeface="Times New Roman"/>
              </a:rPr>
              <a:t>Critically challenging regressive values operating in our society which are internalized into our consciousness – </a:t>
            </a:r>
            <a:r>
              <a:rPr lang="en-US" sz="2800" dirty="0" err="1">
                <a:solidFill>
                  <a:srgbClr val="292934"/>
                </a:solidFill>
                <a:latin typeface="Times New Roman" panose="02020603050405020304" pitchFamily="18" charset="0"/>
                <a:ea typeface="Times New Roman"/>
                <a:cs typeface="Times New Roman" panose="02020603050405020304" pitchFamily="18" charset="0"/>
                <a:sym typeface="Times New Roman"/>
              </a:rPr>
              <a:t>ie</a:t>
            </a:r>
            <a:r>
              <a:rPr lang="en-US" sz="2800" dirty="0">
                <a:solidFill>
                  <a:srgbClr val="292934"/>
                </a:solidFill>
                <a:latin typeface="Times New Roman" panose="02020603050405020304" pitchFamily="18" charset="0"/>
                <a:ea typeface="Times New Roman"/>
                <a:cs typeface="Times New Roman" panose="02020603050405020304" pitchFamily="18" charset="0"/>
                <a:sym typeface="Times New Roman"/>
              </a:rPr>
              <a:t> racism, tribalism, regionalism, sexism, class bias, homophobia, hero-worshiping </a:t>
            </a:r>
            <a:r>
              <a:rPr lang="en-US" sz="2800" dirty="0" err="1">
                <a:solidFill>
                  <a:srgbClr val="292934"/>
                </a:solidFill>
                <a:latin typeface="Times New Roman" panose="02020603050405020304" pitchFamily="18" charset="0"/>
                <a:ea typeface="Times New Roman"/>
                <a:cs typeface="Times New Roman" panose="02020603050405020304" pitchFamily="18" charset="0"/>
                <a:sym typeface="Times New Roman"/>
              </a:rPr>
              <a:t>etc</a:t>
            </a:r>
            <a:endParaRPr sz="2800" dirty="0">
              <a:solidFill>
                <a:srgbClr val="292934"/>
              </a:solidFill>
              <a:latin typeface="Times New Roman" panose="02020603050405020304" pitchFamily="18" charset="0"/>
              <a:ea typeface="Times New Roman"/>
              <a:cs typeface="Times New Roman" panose="02020603050405020304" pitchFamily="18" charset="0"/>
              <a:sym typeface="Times New Roman"/>
            </a:endParaRPr>
          </a:p>
          <a:p>
            <a:pPr marL="182880" indent="-182880" algn="just">
              <a:spcBef>
                <a:spcPts val="480"/>
              </a:spcBef>
              <a:buSzPts val="204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Socialization = enculturation = intransitive consciousness</a:t>
            </a:r>
            <a:endParaRPr sz="2800" dirty="0">
              <a:latin typeface="Times New Roman" panose="02020603050405020304" pitchFamily="18" charset="0"/>
              <a:cs typeface="Times New Roman" panose="02020603050405020304" pitchFamily="18" charset="0"/>
            </a:endParaRPr>
          </a:p>
          <a:p>
            <a:pPr marL="182880" indent="-182880" algn="just">
              <a:spcBef>
                <a:spcPts val="480"/>
              </a:spcBef>
              <a:buSzPts val="204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Permanent from </a:t>
            </a:r>
            <a:r>
              <a:rPr lang="en-US" sz="2800" i="1" dirty="0">
                <a:latin typeface="Times New Roman" panose="02020603050405020304" pitchFamily="18" charset="0"/>
                <a:ea typeface="Times New Roman"/>
                <a:cs typeface="Times New Roman" panose="02020603050405020304" pitchFamily="18" charset="0"/>
                <a:sym typeface="Times New Roman"/>
              </a:rPr>
              <a:t>Permanente </a:t>
            </a:r>
            <a:r>
              <a:rPr lang="en-US" sz="2800" dirty="0">
                <a:latin typeface="Times New Roman" panose="02020603050405020304" pitchFamily="18" charset="0"/>
                <a:ea typeface="Times New Roman"/>
                <a:cs typeface="Times New Roman" panose="02020603050405020304" pitchFamily="18" charset="0"/>
                <a:sym typeface="Times New Roman"/>
              </a:rPr>
              <a:t>meaning</a:t>
            </a:r>
            <a:r>
              <a:rPr lang="en-US" sz="2800" i="1" dirty="0">
                <a:latin typeface="Times New Roman" panose="02020603050405020304" pitchFamily="18" charset="0"/>
                <a:ea typeface="Times New Roman"/>
                <a:cs typeface="Times New Roman" panose="02020603050405020304" pitchFamily="18" charset="0"/>
                <a:sym typeface="Times New Roman"/>
              </a:rPr>
              <a:t> continuous process</a:t>
            </a:r>
            <a:endParaRPr sz="2800" dirty="0">
              <a:latin typeface="Times New Roman" panose="02020603050405020304" pitchFamily="18" charset="0"/>
              <a:cs typeface="Times New Roman" panose="02020603050405020304" pitchFamily="18" charset="0"/>
            </a:endParaRPr>
          </a:p>
          <a:p>
            <a:pPr marL="182880" indent="-182880" algn="just">
              <a:spcBef>
                <a:spcPts val="480"/>
              </a:spcBef>
              <a:buSzPts val="204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De-socialization meaning </a:t>
            </a:r>
            <a:r>
              <a:rPr lang="en-US" sz="2800" i="1" dirty="0">
                <a:latin typeface="Times New Roman" panose="02020603050405020304" pitchFamily="18" charset="0"/>
                <a:ea typeface="Times New Roman"/>
                <a:cs typeface="Times New Roman" panose="02020603050405020304" pitchFamily="18" charset="0"/>
                <a:sym typeface="Times New Roman"/>
              </a:rPr>
              <a:t>to unlearn</a:t>
            </a:r>
            <a:endParaRPr sz="2800" dirty="0">
              <a:latin typeface="Times New Roman" panose="02020603050405020304" pitchFamily="18" charset="0"/>
              <a:cs typeface="Times New Roman" panose="02020603050405020304" pitchFamily="18" charset="0"/>
            </a:endParaRPr>
          </a:p>
          <a:p>
            <a:pPr marL="182880" indent="-182880" algn="just">
              <a:spcBef>
                <a:spcPts val="480"/>
              </a:spcBef>
              <a:spcAft>
                <a:spcPts val="1600"/>
              </a:spcAft>
              <a:buSzPts val="204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Permanent de-socialization is the process of unlearning what individuals have been encultured (socialized) into, to enable them understand and challenge artificial political limits on human development, question power and inequality and reject stereotypes.</a:t>
            </a: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000"/>
                                        <p:tgtEl>
                                          <p:spTgt spid="264">
                                            <p:txEl>
                                              <p:pRg st="0" end="0"/>
                                            </p:txEl>
                                          </p:spTgt>
                                        </p:tgtEl>
                                      </p:cBhvr>
                                    </p:animEffect>
                                    <p:anim calcmode="lin" valueType="num">
                                      <p:cBhvr>
                                        <p:cTn id="8" dur="1000" fill="hold"/>
                                        <p:tgtEl>
                                          <p:spTgt spid="2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4">
                                            <p:txEl>
                                              <p:pRg st="1" end="1"/>
                                            </p:txEl>
                                          </p:spTgt>
                                        </p:tgtEl>
                                        <p:attrNameLst>
                                          <p:attrName>style.visibility</p:attrName>
                                        </p:attrNameLst>
                                      </p:cBhvr>
                                      <p:to>
                                        <p:strVal val="visible"/>
                                      </p:to>
                                    </p:set>
                                    <p:animEffect transition="in" filter="fade">
                                      <p:cBhvr>
                                        <p:cTn id="12" dur="1000"/>
                                        <p:tgtEl>
                                          <p:spTgt spid="264">
                                            <p:txEl>
                                              <p:pRg st="1" end="1"/>
                                            </p:txEl>
                                          </p:spTgt>
                                        </p:tgtEl>
                                      </p:cBhvr>
                                    </p:animEffect>
                                    <p:anim calcmode="lin" valueType="num">
                                      <p:cBhvr>
                                        <p:cTn id="13" dur="1000" fill="hold"/>
                                        <p:tgtEl>
                                          <p:spTgt spid="26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6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4">
                                            <p:txEl>
                                              <p:pRg st="2" end="2"/>
                                            </p:txEl>
                                          </p:spTgt>
                                        </p:tgtEl>
                                        <p:attrNameLst>
                                          <p:attrName>style.visibility</p:attrName>
                                        </p:attrNameLst>
                                      </p:cBhvr>
                                      <p:to>
                                        <p:strVal val="visible"/>
                                      </p:to>
                                    </p:set>
                                    <p:animEffect transition="in" filter="fade">
                                      <p:cBhvr>
                                        <p:cTn id="17" dur="1000"/>
                                        <p:tgtEl>
                                          <p:spTgt spid="264">
                                            <p:txEl>
                                              <p:pRg st="2" end="2"/>
                                            </p:txEl>
                                          </p:spTgt>
                                        </p:tgtEl>
                                      </p:cBhvr>
                                    </p:animEffect>
                                    <p:anim calcmode="lin" valueType="num">
                                      <p:cBhvr>
                                        <p:cTn id="18" dur="1000" fill="hold"/>
                                        <p:tgtEl>
                                          <p:spTgt spid="26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4">
                                            <p:txEl>
                                              <p:pRg st="3" end="3"/>
                                            </p:txEl>
                                          </p:spTgt>
                                        </p:tgtEl>
                                        <p:attrNameLst>
                                          <p:attrName>style.visibility</p:attrName>
                                        </p:attrNameLst>
                                      </p:cBhvr>
                                      <p:to>
                                        <p:strVal val="visible"/>
                                      </p:to>
                                    </p:set>
                                    <p:animEffect transition="in" filter="fade">
                                      <p:cBhvr>
                                        <p:cTn id="24" dur="1000"/>
                                        <p:tgtEl>
                                          <p:spTgt spid="264">
                                            <p:txEl>
                                              <p:pRg st="3" end="3"/>
                                            </p:txEl>
                                          </p:spTgt>
                                        </p:tgtEl>
                                      </p:cBhvr>
                                    </p:animEffect>
                                    <p:anim calcmode="lin" valueType="num">
                                      <p:cBhvr>
                                        <p:cTn id="25" dur="1000" fill="hold"/>
                                        <p:tgtEl>
                                          <p:spTgt spid="26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4">
                                            <p:txEl>
                                              <p:pRg st="4" end="4"/>
                                            </p:txEl>
                                          </p:spTgt>
                                        </p:tgtEl>
                                        <p:attrNameLst>
                                          <p:attrName>style.visibility</p:attrName>
                                        </p:attrNameLst>
                                      </p:cBhvr>
                                      <p:to>
                                        <p:strVal val="visible"/>
                                      </p:to>
                                    </p:set>
                                    <p:animEffect transition="in" filter="fade">
                                      <p:cBhvr>
                                        <p:cTn id="31" dur="1000"/>
                                        <p:tgtEl>
                                          <p:spTgt spid="264">
                                            <p:txEl>
                                              <p:pRg st="4" end="4"/>
                                            </p:txEl>
                                          </p:spTgt>
                                        </p:tgtEl>
                                      </p:cBhvr>
                                    </p:animEffect>
                                    <p:anim calcmode="lin" valueType="num">
                                      <p:cBhvr>
                                        <p:cTn id="32" dur="1000" fill="hold"/>
                                        <p:tgtEl>
                                          <p:spTgt spid="26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64">
                                            <p:txEl>
                                              <p:pRg st="5" end="5"/>
                                            </p:txEl>
                                          </p:spTgt>
                                        </p:tgtEl>
                                        <p:attrNameLst>
                                          <p:attrName>style.visibility</p:attrName>
                                        </p:attrNameLst>
                                      </p:cBhvr>
                                      <p:to>
                                        <p:strVal val="visible"/>
                                      </p:to>
                                    </p:set>
                                    <p:animEffect transition="in" filter="fade">
                                      <p:cBhvr>
                                        <p:cTn id="38" dur="1000"/>
                                        <p:tgtEl>
                                          <p:spTgt spid="264">
                                            <p:txEl>
                                              <p:pRg st="5" end="5"/>
                                            </p:txEl>
                                          </p:spTgt>
                                        </p:tgtEl>
                                      </p:cBhvr>
                                    </p:animEffect>
                                    <p:anim calcmode="lin" valueType="num">
                                      <p:cBhvr>
                                        <p:cTn id="39" dur="1000" fill="hold"/>
                                        <p:tgtEl>
                                          <p:spTgt spid="264">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6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64">
                                            <p:txEl>
                                              <p:pRg st="6" end="6"/>
                                            </p:txEl>
                                          </p:spTgt>
                                        </p:tgtEl>
                                        <p:attrNameLst>
                                          <p:attrName>style.visibility</p:attrName>
                                        </p:attrNameLst>
                                      </p:cBhvr>
                                      <p:to>
                                        <p:strVal val="visible"/>
                                      </p:to>
                                    </p:set>
                                    <p:animEffect transition="in" filter="fade">
                                      <p:cBhvr>
                                        <p:cTn id="45" dur="1000"/>
                                        <p:tgtEl>
                                          <p:spTgt spid="264">
                                            <p:txEl>
                                              <p:pRg st="6" end="6"/>
                                            </p:txEl>
                                          </p:spTgt>
                                        </p:tgtEl>
                                      </p:cBhvr>
                                    </p:animEffect>
                                    <p:anim calcmode="lin" valueType="num">
                                      <p:cBhvr>
                                        <p:cTn id="46" dur="1000" fill="hold"/>
                                        <p:tgtEl>
                                          <p:spTgt spid="264">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6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68"/>
        <p:cNvGrpSpPr/>
        <p:nvPr/>
      </p:nvGrpSpPr>
      <p:grpSpPr>
        <a:xfrm>
          <a:off x="0" y="0"/>
          <a:ext cx="0" cy="0"/>
          <a:chOff x="0" y="0"/>
          <a:chExt cx="0" cy="0"/>
        </a:xfrm>
      </p:grpSpPr>
      <p:sp>
        <p:nvSpPr>
          <p:cNvPr id="269" name="Google Shape;269;p24"/>
          <p:cNvSpPr txBox="1">
            <a:spLocks noGrp="1"/>
          </p:cNvSpPr>
          <p:nvPr>
            <p:ph type="body" idx="1"/>
          </p:nvPr>
        </p:nvSpPr>
        <p:spPr>
          <a:xfrm>
            <a:off x="363894" y="457200"/>
            <a:ext cx="11495314" cy="6248400"/>
          </a:xfrm>
          <a:prstGeom prst="rect">
            <a:avLst/>
          </a:prstGeom>
          <a:noFill/>
          <a:ln>
            <a:noFill/>
          </a:ln>
        </p:spPr>
        <p:txBody>
          <a:bodyPr spcFirstLastPara="1" wrap="square" lIns="91425" tIns="45700" rIns="91425" bIns="45700" anchor="t" anchorCtr="0">
            <a:normAutofit/>
          </a:bodyPr>
          <a:lstStyle/>
          <a:p>
            <a:pPr marL="788670" lvl="1" indent="-514350" algn="just">
              <a:spcBef>
                <a:spcPts val="0"/>
              </a:spcBef>
              <a:buClr>
                <a:srgbClr val="93A299"/>
              </a:buClr>
              <a:buSzPts val="2720"/>
              <a:buFont typeface="Arial"/>
              <a:buAutoNum type="alphaLcParenR" startAt="4"/>
            </a:pPr>
            <a:r>
              <a:rPr lang="en-US" sz="3200" b="1" dirty="0">
                <a:solidFill>
                  <a:srgbClr val="292934"/>
                </a:solidFill>
                <a:latin typeface="Times New Roman"/>
                <a:ea typeface="Times New Roman"/>
                <a:cs typeface="Times New Roman"/>
                <a:sym typeface="Times New Roman"/>
              </a:rPr>
              <a:t>Self-education</a:t>
            </a:r>
            <a:endParaRPr sz="3200" b="1" dirty="0">
              <a:solidFill>
                <a:srgbClr val="292934"/>
              </a:solidFill>
              <a:latin typeface="Times New Roman"/>
              <a:ea typeface="Times New Roman"/>
              <a:cs typeface="Times New Roman"/>
              <a:sym typeface="Times New Roman"/>
            </a:endParaRPr>
          </a:p>
          <a:p>
            <a:pPr marL="182880" indent="-182880" algn="just">
              <a:spcBef>
                <a:spcPts val="640"/>
              </a:spcBef>
              <a:buSzPts val="2720"/>
            </a:pPr>
            <a:r>
              <a:rPr lang="en-US" sz="3200" dirty="0">
                <a:latin typeface="Times New Roman"/>
                <a:ea typeface="Times New Roman"/>
                <a:cs typeface="Times New Roman"/>
                <a:sym typeface="Times New Roman"/>
              </a:rPr>
              <a:t>Taking initiative to make the changes needed in an undemocratic society</a:t>
            </a:r>
            <a:endParaRPr dirty="0"/>
          </a:p>
          <a:p>
            <a:pPr marL="182880" indent="-182880" algn="just">
              <a:spcBef>
                <a:spcPts val="640"/>
              </a:spcBef>
              <a:buSzPts val="2720"/>
            </a:pPr>
            <a:r>
              <a:rPr lang="en-US" sz="3200" dirty="0">
                <a:latin typeface="Times New Roman"/>
                <a:ea typeface="Times New Roman"/>
                <a:cs typeface="Times New Roman"/>
                <a:sym typeface="Times New Roman"/>
              </a:rPr>
              <a:t>What is learnt is dependent on life circumstances</a:t>
            </a:r>
            <a:endParaRPr dirty="0"/>
          </a:p>
          <a:p>
            <a:pPr marL="182880" indent="-182880" algn="just">
              <a:spcBef>
                <a:spcPts val="640"/>
              </a:spcBef>
              <a:buSzPts val="2720"/>
            </a:pPr>
            <a:r>
              <a:rPr lang="en-US" sz="3200" dirty="0">
                <a:latin typeface="Times New Roman"/>
                <a:ea typeface="Times New Roman"/>
                <a:cs typeface="Times New Roman"/>
                <a:sym typeface="Times New Roman"/>
              </a:rPr>
              <a:t>Self-study and organize learning in groups</a:t>
            </a:r>
            <a:endParaRPr dirty="0"/>
          </a:p>
          <a:p>
            <a:pPr marL="182880" indent="-182880" algn="just">
              <a:spcBef>
                <a:spcPts val="640"/>
              </a:spcBef>
              <a:buSzPts val="2720"/>
            </a:pPr>
            <a:r>
              <a:rPr lang="en-US" sz="3200" dirty="0">
                <a:latin typeface="Times New Roman"/>
                <a:ea typeface="Times New Roman"/>
                <a:cs typeface="Times New Roman"/>
                <a:sym typeface="Times New Roman"/>
              </a:rPr>
              <a:t>Importance: one discovers limitations and how others can assists</a:t>
            </a:r>
            <a:endParaRPr dirty="0"/>
          </a:p>
          <a:p>
            <a:pPr marL="182880" indent="-182880" algn="just">
              <a:spcBef>
                <a:spcPts val="640"/>
              </a:spcBef>
              <a:spcAft>
                <a:spcPts val="1600"/>
              </a:spcAft>
              <a:buSzPts val="2720"/>
            </a:pPr>
            <a:r>
              <a:rPr lang="en-US" sz="3200" dirty="0">
                <a:latin typeface="Times New Roman"/>
                <a:ea typeface="Times New Roman"/>
                <a:cs typeface="Times New Roman"/>
                <a:sym typeface="Times New Roman"/>
              </a:rPr>
              <a:t>Self-education and organizing go hand-in-hand to form corporative action</a:t>
            </a:r>
            <a:endParaRPr sz="32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barn(inVertical)">
                                      <p:cBhvr>
                                        <p:cTn id="7" dur="5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barn(inVertical)">
                                      <p:cBhvr>
                                        <p:cTn id="12" dur="5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barn(inVertical)">
                                      <p:cBhvr>
                                        <p:cTn id="17" dur="5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barn(inVertical)">
                                      <p:cBhvr>
                                        <p:cTn id="22" dur="5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barn(inVertical)">
                                      <p:cBhvr>
                                        <p:cTn id="27" dur="500"/>
                                        <p:tgtEl>
                                          <p:spTgt spid="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9">
                                            <p:txEl>
                                              <p:pRg st="5" end="5"/>
                                            </p:txEl>
                                          </p:spTgt>
                                        </p:tgtEl>
                                        <p:attrNameLst>
                                          <p:attrName>style.visibility</p:attrName>
                                        </p:attrNameLst>
                                      </p:cBhvr>
                                      <p:to>
                                        <p:strVal val="visible"/>
                                      </p:to>
                                    </p:set>
                                    <p:animEffect transition="in" filter="barn(inVertical)">
                                      <p:cBhvr>
                                        <p:cTn id="32" dur="500"/>
                                        <p:tgtEl>
                                          <p:spTgt spid="2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273"/>
        <p:cNvGrpSpPr/>
        <p:nvPr/>
      </p:nvGrpSpPr>
      <p:grpSpPr>
        <a:xfrm>
          <a:off x="0" y="0"/>
          <a:ext cx="0" cy="0"/>
          <a:chOff x="0" y="0"/>
          <a:chExt cx="0" cy="0"/>
        </a:xfrm>
      </p:grpSpPr>
      <p:sp>
        <p:nvSpPr>
          <p:cNvPr id="274" name="Google Shape;274;p25"/>
          <p:cNvSpPr txBox="1">
            <a:spLocks noGrp="1"/>
          </p:cNvSpPr>
          <p:nvPr>
            <p:ph type="body" idx="1"/>
          </p:nvPr>
        </p:nvSpPr>
        <p:spPr>
          <a:xfrm>
            <a:off x="1676400" y="152400"/>
            <a:ext cx="8763000" cy="6477000"/>
          </a:xfrm>
          <a:prstGeom prst="rect">
            <a:avLst/>
          </a:prstGeom>
          <a:noFill/>
          <a:ln>
            <a:noFill/>
          </a:ln>
        </p:spPr>
        <p:txBody>
          <a:bodyPr spcFirstLastPara="1" wrap="square" lIns="91425" tIns="45700" rIns="91425" bIns="45700" anchor="t" anchorCtr="0">
            <a:normAutofit fontScale="92500"/>
          </a:bodyPr>
          <a:lstStyle/>
          <a:p>
            <a:pPr marL="182880" indent="-182880" algn="just">
              <a:spcBef>
                <a:spcPts val="0"/>
              </a:spcBef>
              <a:buSzPts val="2720"/>
            </a:pPr>
            <a:r>
              <a:rPr lang="en-US" sz="3200" b="1" dirty="0">
                <a:latin typeface="Times New Roman"/>
                <a:ea typeface="Times New Roman"/>
                <a:cs typeface="Times New Roman"/>
                <a:sym typeface="Times New Roman"/>
              </a:rPr>
              <a:t>A SET OF POLITICAL PRINCIPLES</a:t>
            </a:r>
            <a:endParaRPr sz="3200" dirty="0">
              <a:latin typeface="Times New Roman"/>
              <a:ea typeface="Times New Roman"/>
              <a:cs typeface="Times New Roman"/>
              <a:sym typeface="Times New Roman"/>
            </a:endParaRPr>
          </a:p>
          <a:p>
            <a:pPr marL="514350" indent="-514350" algn="just">
              <a:spcBef>
                <a:spcPts val="640"/>
              </a:spcBef>
              <a:buSzPts val="2720"/>
              <a:buFont typeface="Arial"/>
              <a:buAutoNum type="arabicPeriod"/>
            </a:pPr>
            <a:r>
              <a:rPr lang="en-US" sz="3200" dirty="0">
                <a:latin typeface="Times New Roman"/>
                <a:ea typeface="Times New Roman"/>
                <a:cs typeface="Times New Roman"/>
                <a:sym typeface="Times New Roman"/>
              </a:rPr>
              <a:t>The principal goal of education for critical is to change the power relationships in our society.</a:t>
            </a:r>
            <a:endParaRPr dirty="0"/>
          </a:p>
          <a:p>
            <a:pPr marL="514350" indent="-514350" algn="just">
              <a:spcBef>
                <a:spcPts val="640"/>
              </a:spcBef>
              <a:buSzPts val="2720"/>
              <a:buFont typeface="Arial"/>
              <a:buAutoNum type="arabicPeriod"/>
            </a:pPr>
            <a:r>
              <a:rPr lang="en-US" sz="3200" dirty="0">
                <a:latin typeface="Times New Roman"/>
                <a:ea typeface="Times New Roman"/>
                <a:cs typeface="Times New Roman"/>
                <a:sym typeface="Times New Roman"/>
              </a:rPr>
              <a:t>The objective is to create mechanisms of collective power over all the structures of society</a:t>
            </a:r>
            <a:endParaRPr dirty="0"/>
          </a:p>
          <a:p>
            <a:pPr marL="514350" indent="-514350" algn="just">
              <a:spcBef>
                <a:spcPts val="640"/>
              </a:spcBef>
              <a:spcAft>
                <a:spcPts val="1600"/>
              </a:spcAft>
              <a:buSzPts val="2720"/>
              <a:buFont typeface="Arial"/>
              <a:buAutoNum type="arabicPeriod"/>
            </a:pPr>
            <a:r>
              <a:rPr lang="en-US" sz="3200" dirty="0">
                <a:latin typeface="Times New Roman"/>
                <a:ea typeface="Times New Roman"/>
                <a:cs typeface="Times New Roman"/>
                <a:sym typeface="Times New Roman"/>
              </a:rPr>
              <a:t>This means of attaining this goal cannot be in contradiction with the final objective—to construct a really democratic society you cannot use authoritarian methods- The projects, strategies and tactics used in the political process should be participatory, democratic and dialogical</a:t>
            </a:r>
            <a:endParaRPr sz="32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Effect transition="in" filter="wipe(down)">
                                      <p:cBhvr>
                                        <p:cTn id="7" dur="500"/>
                                        <p:tgtEl>
                                          <p:spTgt spid="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Effect transition="in" filter="wipe(down)">
                                      <p:cBhvr>
                                        <p:cTn id="12" dur="500"/>
                                        <p:tgtEl>
                                          <p:spTgt spid="2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Effect transition="in" filter="wipe(down)">
                                      <p:cBhvr>
                                        <p:cTn id="17" dur="500"/>
                                        <p:tgtEl>
                                          <p:spTgt spid="2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Effect transition="in" filter="wipe(down)">
                                      <p:cBhvr>
                                        <p:cTn id="22" dur="500"/>
                                        <p:tgtEl>
                                          <p:spTgt spid="2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build="p"/>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278"/>
        <p:cNvGrpSpPr/>
        <p:nvPr/>
      </p:nvGrpSpPr>
      <p:grpSpPr>
        <a:xfrm>
          <a:off x="0" y="0"/>
          <a:ext cx="0" cy="0"/>
          <a:chOff x="0" y="0"/>
          <a:chExt cx="0" cy="0"/>
        </a:xfrm>
      </p:grpSpPr>
      <p:sp>
        <p:nvSpPr>
          <p:cNvPr id="279" name="Google Shape;279;p26"/>
          <p:cNvSpPr txBox="1">
            <a:spLocks noGrp="1"/>
          </p:cNvSpPr>
          <p:nvPr>
            <p:ph type="body" idx="1"/>
          </p:nvPr>
        </p:nvSpPr>
        <p:spPr>
          <a:xfrm>
            <a:off x="1676400" y="152400"/>
            <a:ext cx="8763000" cy="6705600"/>
          </a:xfrm>
          <a:prstGeom prst="rect">
            <a:avLst/>
          </a:prstGeom>
          <a:noFill/>
          <a:ln>
            <a:noFill/>
          </a:ln>
        </p:spPr>
        <p:txBody>
          <a:bodyPr spcFirstLastPara="1" wrap="square" lIns="91425" tIns="45700" rIns="91425" bIns="45700" anchor="t" anchorCtr="0">
            <a:normAutofit fontScale="92500"/>
          </a:bodyPr>
          <a:lstStyle/>
          <a:p>
            <a:pPr marL="182880" indent="-182880" algn="just">
              <a:spcBef>
                <a:spcPts val="0"/>
              </a:spcBef>
              <a:buSzPts val="2516"/>
            </a:pPr>
            <a:r>
              <a:rPr lang="en-US" sz="2960" b="1" dirty="0">
                <a:latin typeface="Times New Roman"/>
                <a:ea typeface="Times New Roman"/>
                <a:cs typeface="Times New Roman"/>
                <a:sym typeface="Times New Roman"/>
              </a:rPr>
              <a:t>A SET OF PEDAGOGIC PRINCIPLES :</a:t>
            </a:r>
            <a:endParaRPr dirty="0"/>
          </a:p>
          <a:p>
            <a:pPr marL="514350" indent="-514350" algn="just">
              <a:spcBef>
                <a:spcPts val="592"/>
              </a:spcBef>
              <a:buSzPts val="2516"/>
              <a:buFont typeface="Arial"/>
              <a:buAutoNum type="arabicPeriod"/>
            </a:pPr>
            <a:r>
              <a:rPr lang="en-US" sz="2960" dirty="0">
                <a:latin typeface="Times New Roman"/>
                <a:ea typeface="Times New Roman"/>
                <a:cs typeface="Times New Roman"/>
                <a:sym typeface="Times New Roman"/>
              </a:rPr>
              <a:t>the learners are the SUBJECTS, not the objects of the learning process; through this approach they can become the SUBJECTS of society.</a:t>
            </a:r>
            <a:endParaRPr dirty="0"/>
          </a:p>
          <a:p>
            <a:pPr marL="514350" indent="-514350" algn="just">
              <a:spcBef>
                <a:spcPts val="592"/>
              </a:spcBef>
              <a:buSzPts val="2516"/>
              <a:buFont typeface="Arial"/>
              <a:buAutoNum type="arabicPeriod"/>
            </a:pPr>
            <a:r>
              <a:rPr lang="en-US" sz="2960" dirty="0">
                <a:latin typeface="Times New Roman"/>
                <a:ea typeface="Times New Roman"/>
                <a:cs typeface="Times New Roman"/>
                <a:sym typeface="Times New Roman"/>
              </a:rPr>
              <a:t>The educator and the learners are equal participants in the learning process; all are the producers of knowledge</a:t>
            </a:r>
            <a:endParaRPr dirty="0"/>
          </a:p>
          <a:p>
            <a:pPr marL="514350" indent="-514350" algn="just">
              <a:spcBef>
                <a:spcPts val="592"/>
              </a:spcBef>
              <a:buSzPts val="2516"/>
              <a:buFont typeface="Arial"/>
              <a:buAutoNum type="arabicPeriod"/>
            </a:pPr>
            <a:r>
              <a:rPr lang="en-US" sz="2960" dirty="0">
                <a:latin typeface="Times New Roman"/>
                <a:ea typeface="Times New Roman"/>
                <a:cs typeface="Times New Roman"/>
                <a:sym typeface="Times New Roman"/>
              </a:rPr>
              <a:t>The learning process is developed by a continuous dialogue between the educator and the learners</a:t>
            </a:r>
            <a:endParaRPr dirty="0"/>
          </a:p>
          <a:p>
            <a:pPr marL="514350" indent="-514350" algn="just">
              <a:spcBef>
                <a:spcPts val="592"/>
              </a:spcBef>
              <a:spcAft>
                <a:spcPts val="1600"/>
              </a:spcAft>
              <a:buSzPts val="2516"/>
              <a:buFont typeface="Arial"/>
              <a:buAutoNum type="arabicPeriod"/>
            </a:pPr>
            <a:r>
              <a:rPr lang="en-US" sz="2960" dirty="0">
                <a:latin typeface="Times New Roman"/>
                <a:ea typeface="Times New Roman"/>
                <a:cs typeface="Times New Roman"/>
                <a:sym typeface="Times New Roman"/>
              </a:rPr>
              <a:t>The objective of the learning process is to liberate the participants from their external and internal oppression; to make them capable of changing their reality, their lives and the society they live in.</a:t>
            </a:r>
            <a:endParaRPr sz="296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wipe(down)">
                                      <p:cBhvr>
                                        <p:cTn id="7" dur="500"/>
                                        <p:tgtEl>
                                          <p:spTgt spid="2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9">
                                            <p:txEl>
                                              <p:pRg st="1" end="1"/>
                                            </p:txEl>
                                          </p:spTgt>
                                        </p:tgtEl>
                                        <p:attrNameLst>
                                          <p:attrName>style.visibility</p:attrName>
                                        </p:attrNameLst>
                                      </p:cBhvr>
                                      <p:to>
                                        <p:strVal val="visible"/>
                                      </p:to>
                                    </p:set>
                                    <p:animEffect transition="in" filter="wipe(down)">
                                      <p:cBhvr>
                                        <p:cTn id="12" dur="500"/>
                                        <p:tgtEl>
                                          <p:spTgt spid="2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9">
                                            <p:txEl>
                                              <p:pRg st="2" end="2"/>
                                            </p:txEl>
                                          </p:spTgt>
                                        </p:tgtEl>
                                        <p:attrNameLst>
                                          <p:attrName>style.visibility</p:attrName>
                                        </p:attrNameLst>
                                      </p:cBhvr>
                                      <p:to>
                                        <p:strVal val="visible"/>
                                      </p:to>
                                    </p:set>
                                    <p:animEffect transition="in" filter="wipe(down)">
                                      <p:cBhvr>
                                        <p:cTn id="17" dur="500"/>
                                        <p:tgtEl>
                                          <p:spTgt spid="2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9">
                                            <p:txEl>
                                              <p:pRg st="3" end="3"/>
                                            </p:txEl>
                                          </p:spTgt>
                                        </p:tgtEl>
                                        <p:attrNameLst>
                                          <p:attrName>style.visibility</p:attrName>
                                        </p:attrNameLst>
                                      </p:cBhvr>
                                      <p:to>
                                        <p:strVal val="visible"/>
                                      </p:to>
                                    </p:set>
                                    <p:animEffect transition="in" filter="wipe(down)">
                                      <p:cBhvr>
                                        <p:cTn id="22" dur="500"/>
                                        <p:tgtEl>
                                          <p:spTgt spid="2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9">
                                            <p:txEl>
                                              <p:pRg st="4" end="4"/>
                                            </p:txEl>
                                          </p:spTgt>
                                        </p:tgtEl>
                                        <p:attrNameLst>
                                          <p:attrName>style.visibility</p:attrName>
                                        </p:attrNameLst>
                                      </p:cBhvr>
                                      <p:to>
                                        <p:strVal val="visible"/>
                                      </p:to>
                                    </p:set>
                                    <p:animEffect transition="in" filter="wipe(down)">
                                      <p:cBhvr>
                                        <p:cTn id="27" dur="500"/>
                                        <p:tgtEl>
                                          <p:spTgt spid="2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83"/>
        <p:cNvGrpSpPr/>
        <p:nvPr/>
      </p:nvGrpSpPr>
      <p:grpSpPr>
        <a:xfrm>
          <a:off x="0" y="0"/>
          <a:ext cx="0" cy="0"/>
          <a:chOff x="0" y="0"/>
          <a:chExt cx="0" cy="0"/>
        </a:xfrm>
      </p:grpSpPr>
      <p:sp>
        <p:nvSpPr>
          <p:cNvPr id="284" name="Google Shape;284;p27"/>
          <p:cNvSpPr txBox="1">
            <a:spLocks noGrp="1"/>
          </p:cNvSpPr>
          <p:nvPr>
            <p:ph type="title"/>
          </p:nvPr>
        </p:nvSpPr>
        <p:spPr>
          <a:xfrm>
            <a:off x="1981200" y="533400"/>
            <a:ext cx="8229600" cy="457200"/>
          </a:xfrm>
          <a:prstGeom prst="rect">
            <a:avLst/>
          </a:prstGeom>
          <a:noFill/>
          <a:ln>
            <a:noFill/>
          </a:ln>
        </p:spPr>
        <p:txBody>
          <a:bodyPr spcFirstLastPara="1" wrap="square" lIns="91425" tIns="45700" rIns="91425" bIns="45700" anchor="ctr" anchorCtr="0">
            <a:normAutofit fontScale="90000"/>
          </a:bodyPr>
          <a:lstStyle/>
          <a:p>
            <a:pPr>
              <a:buSzPts val="3600"/>
            </a:pPr>
            <a:r>
              <a:rPr lang="en-US" sz="3600"/>
              <a:t>Summary</a:t>
            </a:r>
            <a:endParaRPr sz="3600"/>
          </a:p>
        </p:txBody>
      </p:sp>
      <p:sp>
        <p:nvSpPr>
          <p:cNvPr id="285" name="Google Shape;285;p27"/>
          <p:cNvSpPr txBox="1">
            <a:spLocks noGrp="1"/>
          </p:cNvSpPr>
          <p:nvPr>
            <p:ph type="body" idx="1"/>
          </p:nvPr>
        </p:nvSpPr>
        <p:spPr>
          <a:xfrm>
            <a:off x="177282" y="1143000"/>
            <a:ext cx="11737910" cy="5528388"/>
          </a:xfrm>
          <a:prstGeom prst="rect">
            <a:avLst/>
          </a:prstGeom>
          <a:noFill/>
          <a:ln>
            <a:noFill/>
          </a:ln>
        </p:spPr>
        <p:txBody>
          <a:bodyPr spcFirstLastPara="1" wrap="square" lIns="91425" tIns="45700" rIns="91425" bIns="45700" anchor="t" anchorCtr="0">
            <a:noAutofit/>
          </a:bodyPr>
          <a:lstStyle/>
          <a:p>
            <a:pPr marL="182880" lvl="1" indent="-182880" algn="just">
              <a:spcBef>
                <a:spcPts val="0"/>
              </a:spcBef>
              <a:buSzPts val="2380"/>
            </a:pPr>
            <a:r>
              <a:rPr lang="en-US" sz="2400" b="1" dirty="0">
                <a:latin typeface="Times New Roman" panose="02020603050405020304" pitchFamily="18" charset="0"/>
                <a:ea typeface="Times New Roman"/>
                <a:cs typeface="Times New Roman" panose="02020603050405020304" pitchFamily="18" charset="0"/>
                <a:sym typeface="Times New Roman"/>
              </a:rPr>
              <a:t>Conscientization</a:t>
            </a:r>
            <a:r>
              <a:rPr lang="en-US" sz="2400" dirty="0">
                <a:latin typeface="Times New Roman" panose="02020603050405020304" pitchFamily="18" charset="0"/>
                <a:ea typeface="Times New Roman"/>
                <a:cs typeface="Times New Roman" panose="02020603050405020304" pitchFamily="18" charset="0"/>
                <a:sym typeface="Times New Roman"/>
              </a:rPr>
              <a:t> is the</a:t>
            </a:r>
            <a:r>
              <a:rPr lang="en-US" sz="2400" dirty="0">
                <a:solidFill>
                  <a:srgbClr val="FF0000"/>
                </a:solidFill>
                <a:latin typeface="Times New Roman" panose="02020603050405020304" pitchFamily="18" charset="0"/>
                <a:ea typeface="Times New Roman"/>
                <a:cs typeface="Times New Roman" panose="02020603050405020304" pitchFamily="18" charset="0"/>
                <a:sym typeface="Times New Roman"/>
              </a:rPr>
              <a:t> </a:t>
            </a:r>
            <a:r>
              <a:rPr lang="en-US" sz="2400" dirty="0">
                <a:latin typeface="Times New Roman" panose="02020603050405020304" pitchFamily="18" charset="0"/>
                <a:ea typeface="Times New Roman"/>
                <a:cs typeface="Times New Roman" panose="02020603050405020304" pitchFamily="18" charset="0"/>
                <a:sym typeface="Times New Roman"/>
              </a:rPr>
              <a:t>process by which one develops the ability to think critically about issues of power in relation to privilege and oppression in different spheres of influence</a:t>
            </a:r>
            <a:endParaRPr sz="2400" dirty="0">
              <a:latin typeface="Times New Roman" panose="02020603050405020304" pitchFamily="18" charset="0"/>
              <a:cs typeface="Times New Roman" panose="02020603050405020304" pitchFamily="18" charset="0"/>
            </a:endParaRPr>
          </a:p>
          <a:p>
            <a:pPr marL="182880" lvl="1" indent="-182880" algn="just">
              <a:spcBef>
                <a:spcPts val="560"/>
              </a:spcBef>
              <a:buSzPts val="2380"/>
            </a:pPr>
            <a:r>
              <a:rPr lang="en-US" sz="2400" b="1" dirty="0">
                <a:latin typeface="Times New Roman" panose="02020603050405020304" pitchFamily="18" charset="0"/>
                <a:ea typeface="Times New Roman"/>
                <a:cs typeface="Times New Roman" panose="02020603050405020304" pitchFamily="18" charset="0"/>
                <a:sym typeface="Times New Roman"/>
              </a:rPr>
              <a:t>Levels of consciousness: </a:t>
            </a:r>
            <a:r>
              <a:rPr lang="en-US" sz="2400" i="1" dirty="0">
                <a:latin typeface="Times New Roman" panose="02020603050405020304" pitchFamily="18" charset="0"/>
                <a:ea typeface="Times New Roman"/>
                <a:cs typeface="Times New Roman" panose="02020603050405020304" pitchFamily="18" charset="0"/>
                <a:sym typeface="Times New Roman"/>
              </a:rPr>
              <a:t>in-transitive</a:t>
            </a:r>
            <a:r>
              <a:rPr lang="en-US" sz="2400" dirty="0">
                <a:latin typeface="Times New Roman" panose="02020603050405020304" pitchFamily="18" charset="0"/>
                <a:ea typeface="Times New Roman"/>
                <a:cs typeface="Times New Roman" panose="02020603050405020304" pitchFamily="18" charset="0"/>
                <a:sym typeface="Times New Roman"/>
              </a:rPr>
              <a:t> is where individuals belief that they do not have the power to change anything while  </a:t>
            </a:r>
            <a:r>
              <a:rPr lang="en-US" sz="2400" i="1" dirty="0">
                <a:latin typeface="Times New Roman" panose="02020603050405020304" pitchFamily="18" charset="0"/>
                <a:ea typeface="Times New Roman"/>
                <a:cs typeface="Times New Roman" panose="02020603050405020304" pitchFamily="18" charset="0"/>
                <a:sym typeface="Times New Roman"/>
              </a:rPr>
              <a:t>semi-transitive</a:t>
            </a:r>
            <a:r>
              <a:rPr lang="en-US" sz="2400" dirty="0">
                <a:latin typeface="Times New Roman" panose="02020603050405020304" pitchFamily="18" charset="0"/>
                <a:ea typeface="Times New Roman"/>
                <a:cs typeface="Times New Roman" panose="02020603050405020304" pitchFamily="18" charset="0"/>
                <a:sym typeface="Times New Roman"/>
              </a:rPr>
              <a:t> individuals believe they can bring about changes in their lives and society at large but they fail to find root causes to problems. On the other hand, </a:t>
            </a:r>
            <a:r>
              <a:rPr lang="en-US" sz="2400" i="1" dirty="0">
                <a:latin typeface="Times New Roman" panose="02020603050405020304" pitchFamily="18" charset="0"/>
                <a:ea typeface="Times New Roman"/>
                <a:cs typeface="Times New Roman" panose="02020603050405020304" pitchFamily="18" charset="0"/>
                <a:sym typeface="Times New Roman"/>
              </a:rPr>
              <a:t>transitive</a:t>
            </a:r>
            <a:r>
              <a:rPr lang="en-US" sz="2400" dirty="0">
                <a:latin typeface="Times New Roman" panose="02020603050405020304" pitchFamily="18" charset="0"/>
                <a:ea typeface="Times New Roman"/>
                <a:cs typeface="Times New Roman" panose="02020603050405020304" pitchFamily="18" charset="0"/>
                <a:sym typeface="Times New Roman"/>
              </a:rPr>
              <a:t> or </a:t>
            </a:r>
            <a:r>
              <a:rPr lang="en-US" sz="2400" i="1" dirty="0">
                <a:latin typeface="Times New Roman" panose="02020603050405020304" pitchFamily="18" charset="0"/>
                <a:ea typeface="Times New Roman"/>
                <a:cs typeface="Times New Roman" panose="02020603050405020304" pitchFamily="18" charset="0"/>
                <a:sym typeface="Times New Roman"/>
              </a:rPr>
              <a:t>critically conscious </a:t>
            </a:r>
            <a:r>
              <a:rPr lang="en-US" sz="2400" dirty="0">
                <a:latin typeface="Times New Roman" panose="02020603050405020304" pitchFamily="18" charset="0"/>
                <a:ea typeface="Times New Roman"/>
                <a:cs typeface="Times New Roman" panose="02020603050405020304" pitchFamily="18" charset="0"/>
                <a:sym typeface="Times New Roman"/>
              </a:rPr>
              <a:t>individuals recognize and fight oppression by being </a:t>
            </a:r>
            <a:r>
              <a:rPr lang="en-US" sz="2400" i="1" dirty="0">
                <a:latin typeface="Times New Roman" panose="02020603050405020304" pitchFamily="18" charset="0"/>
                <a:ea typeface="Times New Roman"/>
                <a:cs typeface="Times New Roman" panose="02020603050405020304" pitchFamily="18" charset="0"/>
                <a:sym typeface="Times New Roman"/>
              </a:rPr>
              <a:t>power aware</a:t>
            </a:r>
            <a:r>
              <a:rPr lang="en-US" sz="2400" dirty="0">
                <a:latin typeface="Times New Roman" panose="02020603050405020304" pitchFamily="18" charset="0"/>
                <a:ea typeface="Times New Roman"/>
                <a:cs typeface="Times New Roman" panose="02020603050405020304" pitchFamily="18" charset="0"/>
                <a:sym typeface="Times New Roman"/>
              </a:rPr>
              <a:t>, </a:t>
            </a:r>
            <a:r>
              <a:rPr lang="en-US" sz="2400" i="1" dirty="0">
                <a:latin typeface="Times New Roman" panose="02020603050405020304" pitchFamily="18" charset="0"/>
                <a:ea typeface="Times New Roman"/>
                <a:cs typeface="Times New Roman" panose="02020603050405020304" pitchFamily="18" charset="0"/>
                <a:sym typeface="Times New Roman"/>
              </a:rPr>
              <a:t>critically literate, permanently de-socialized</a:t>
            </a:r>
            <a:r>
              <a:rPr lang="en-US" sz="2400" dirty="0">
                <a:latin typeface="Times New Roman" panose="02020603050405020304" pitchFamily="18" charset="0"/>
                <a:ea typeface="Times New Roman"/>
                <a:cs typeface="Times New Roman" panose="02020603050405020304" pitchFamily="18" charset="0"/>
                <a:sym typeface="Times New Roman"/>
              </a:rPr>
              <a:t>, and </a:t>
            </a:r>
            <a:r>
              <a:rPr lang="en-US" sz="2400" i="1" dirty="0">
                <a:latin typeface="Times New Roman" panose="02020603050405020304" pitchFamily="18" charset="0"/>
                <a:ea typeface="Times New Roman"/>
                <a:cs typeface="Times New Roman" panose="02020603050405020304" pitchFamily="18" charset="0"/>
                <a:sym typeface="Times New Roman"/>
              </a:rPr>
              <a:t>self-educated and organized</a:t>
            </a:r>
            <a:r>
              <a:rPr lang="en-US" sz="2400" dirty="0">
                <a:latin typeface="Times New Roman" panose="02020603050405020304" pitchFamily="18" charset="0"/>
                <a:ea typeface="Times New Roman"/>
                <a:cs typeface="Times New Roman" panose="02020603050405020304" pitchFamily="18" charset="0"/>
                <a:sym typeface="Times New Roman"/>
              </a:rPr>
              <a:t>.</a:t>
            </a:r>
            <a:endParaRPr sz="2400" b="1" dirty="0">
              <a:latin typeface="Times New Roman" panose="02020603050405020304" pitchFamily="18" charset="0"/>
              <a:ea typeface="Times New Roman"/>
              <a:cs typeface="Times New Roman" panose="02020603050405020304" pitchFamily="18" charset="0"/>
              <a:sym typeface="Times New Roman"/>
            </a:endParaRPr>
          </a:p>
          <a:p>
            <a:pPr marL="182880" lvl="1" indent="-31750" algn="just">
              <a:spcBef>
                <a:spcPts val="560"/>
              </a:spcBef>
              <a:spcAft>
                <a:spcPts val="1600"/>
              </a:spcAft>
              <a:buSzPts val="2380"/>
              <a:buNone/>
            </a:pPr>
            <a:endParaRPr sz="2400" dirty="0">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Effect transition="in" filter="fade">
                                      <p:cBhvr>
                                        <p:cTn id="7" dur="500"/>
                                        <p:tgtEl>
                                          <p:spTgt spid="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xEl>
                                              <p:pRg st="1" end="1"/>
                                            </p:txEl>
                                          </p:spTgt>
                                        </p:tgtEl>
                                        <p:attrNameLst>
                                          <p:attrName>style.visibility</p:attrName>
                                        </p:attrNameLst>
                                      </p:cBhvr>
                                      <p:to>
                                        <p:strVal val="visible"/>
                                      </p:to>
                                    </p:set>
                                    <p:animEffect transition="in" filter="fade">
                                      <p:cBhvr>
                                        <p:cTn id="12" dur="500"/>
                                        <p:tgtEl>
                                          <p:spTgt spid="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94"/>
        <p:cNvGrpSpPr/>
        <p:nvPr/>
      </p:nvGrpSpPr>
      <p:grpSpPr>
        <a:xfrm>
          <a:off x="0" y="0"/>
          <a:ext cx="0" cy="0"/>
          <a:chOff x="0" y="0"/>
          <a:chExt cx="0" cy="0"/>
        </a:xfrm>
      </p:grpSpPr>
      <p:sp>
        <p:nvSpPr>
          <p:cNvPr id="295" name="Google Shape;295;p29"/>
          <p:cNvSpPr txBox="1">
            <a:spLocks noGrp="1"/>
          </p:cNvSpPr>
          <p:nvPr>
            <p:ph type="title"/>
          </p:nvPr>
        </p:nvSpPr>
        <p:spPr>
          <a:xfrm>
            <a:off x="2971800" y="2438400"/>
            <a:ext cx="6400800" cy="990600"/>
          </a:xfrm>
          <a:prstGeom prst="rect">
            <a:avLst/>
          </a:prstGeom>
          <a:noFill/>
          <a:ln>
            <a:noFill/>
          </a:ln>
        </p:spPr>
        <p:txBody>
          <a:bodyPr spcFirstLastPara="1" wrap="square" lIns="91425" tIns="45700" rIns="91425" bIns="45700" anchor="ctr" anchorCtr="0">
            <a:normAutofit/>
          </a:bodyPr>
          <a:lstStyle/>
          <a:p>
            <a:pPr>
              <a:buSzPts val="4000"/>
            </a:pPr>
            <a:r>
              <a:rPr lang="en-US"/>
              <a:t>Questions and Contributions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B2E132-B192-C02D-CF8D-F0D29AFF1156}"/>
              </a:ext>
            </a:extLst>
          </p:cNvPr>
          <p:cNvSpPr>
            <a:spLocks noGrp="1"/>
          </p:cNvSpPr>
          <p:nvPr>
            <p:ph type="ctrTitle"/>
          </p:nvPr>
        </p:nvSpPr>
        <p:spPr/>
        <p:txBody>
          <a:bodyPr/>
          <a:lstStyle/>
          <a:p>
            <a:r>
              <a:rPr lang="en-US" dirty="0"/>
              <a:t>Antonio Gramsci</a:t>
            </a:r>
            <a:endParaRPr lang="en-ZM" dirty="0"/>
          </a:p>
        </p:txBody>
      </p:sp>
    </p:spTree>
    <p:extLst>
      <p:ext uri="{BB962C8B-B14F-4D97-AF65-F5344CB8AC3E}">
        <p14:creationId xmlns:p14="http://schemas.microsoft.com/office/powerpoint/2010/main" val="6919690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8A28-A2AF-1EE9-871B-ED2A7E63199D}"/>
              </a:ext>
            </a:extLst>
          </p:cNvPr>
          <p:cNvSpPr>
            <a:spLocks noGrp="1"/>
          </p:cNvSpPr>
          <p:nvPr>
            <p:ph type="title"/>
          </p:nvPr>
        </p:nvSpPr>
        <p:spPr>
          <a:xfrm>
            <a:off x="609600" y="74646"/>
            <a:ext cx="10972800" cy="643812"/>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INTRODUCTION</a:t>
            </a:r>
            <a:endParaRPr lang="en-ZM" dirty="0"/>
          </a:p>
        </p:txBody>
      </p:sp>
      <p:sp>
        <p:nvSpPr>
          <p:cNvPr id="3" name="Text Placeholder 2">
            <a:extLst>
              <a:ext uri="{FF2B5EF4-FFF2-40B4-BE49-F238E27FC236}">
                <a16:creationId xmlns:a16="http://schemas.microsoft.com/office/drawing/2014/main" id="{ABB0E8C8-D377-6737-5466-948F33B7DB4B}"/>
              </a:ext>
            </a:extLst>
          </p:cNvPr>
          <p:cNvSpPr>
            <a:spLocks noGrp="1"/>
          </p:cNvSpPr>
          <p:nvPr>
            <p:ph type="body" idx="1"/>
          </p:nvPr>
        </p:nvSpPr>
        <p:spPr>
          <a:xfrm>
            <a:off x="111968" y="877078"/>
            <a:ext cx="11877870" cy="5906276"/>
          </a:xfrm>
        </p:spPr>
        <p:txBody>
          <a:bodyPr/>
          <a:lstStyle/>
          <a:p>
            <a:pPr algn="just"/>
            <a:r>
              <a:rPr lang="en-US" sz="2400" dirty="0">
                <a:latin typeface="Times New Roman" panose="02020603050405020304" pitchFamily="18" charset="0"/>
                <a:cs typeface="Times New Roman" panose="02020603050405020304" pitchFamily="18" charset="0"/>
              </a:rPr>
              <a:t>Antonio Gramsci (1891 – 1937) was a leading Italian Marxist, an intellectual, a journalist and a major theorist who spent his last eleven years in Mussolini’s prisons.</a:t>
            </a:r>
          </a:p>
          <a:p>
            <a:pPr algn="just"/>
            <a:r>
              <a:rPr lang="en-US" sz="2400" dirty="0">
                <a:latin typeface="Times New Roman" panose="02020603050405020304" pitchFamily="18" charset="0"/>
                <a:cs typeface="Times New Roman" panose="02020603050405020304" pitchFamily="18" charset="0"/>
              </a:rPr>
              <a:t>During this time, he completed 32 notebooks containing almost 3,000 pages. </a:t>
            </a:r>
          </a:p>
          <a:p>
            <a:pPr algn="just"/>
            <a:r>
              <a:rPr lang="en-US" sz="2400" dirty="0">
                <a:latin typeface="Times New Roman" panose="02020603050405020304" pitchFamily="18" charset="0"/>
                <a:cs typeface="Times New Roman" panose="02020603050405020304" pitchFamily="18" charset="0"/>
              </a:rPr>
              <a:t>These notebooks were smuggled out from his prison and published in Italian after the war but did not find an English-language publisher until the 1970s. </a:t>
            </a:r>
          </a:p>
          <a:p>
            <a:pPr algn="just"/>
            <a:r>
              <a:rPr lang="en-US" sz="2400" dirty="0">
                <a:latin typeface="Times New Roman" panose="02020603050405020304" pitchFamily="18" charset="0"/>
                <a:cs typeface="Times New Roman" panose="02020603050405020304" pitchFamily="18" charset="0"/>
              </a:rPr>
              <a:t>The central and guiding theme of the Notebooks was the development of a new Marxist theory applicable to the conditions of advanced capitalism.</a:t>
            </a:r>
          </a:p>
          <a:p>
            <a:pPr algn="just"/>
            <a:r>
              <a:rPr lang="en-US" sz="2400" dirty="0">
                <a:latin typeface="Times New Roman" panose="02020603050405020304" pitchFamily="18" charset="0"/>
                <a:cs typeface="Times New Roman" panose="02020603050405020304" pitchFamily="18" charset="0"/>
              </a:rPr>
              <a:t>Prison Notes carry much of his legacy</a:t>
            </a:r>
          </a:p>
          <a:p>
            <a:pPr algn="just"/>
            <a:r>
              <a:rPr lang="en-US" sz="2400" dirty="0">
                <a:latin typeface="Times New Roman" panose="02020603050405020304" pitchFamily="18" charset="0"/>
                <a:cs typeface="Times New Roman" panose="02020603050405020304" pitchFamily="18" charset="0"/>
              </a:rPr>
              <a:t>What Gramsci was to develop, however, was not just an ability to </a:t>
            </a:r>
            <a:r>
              <a:rPr lang="en-US" sz="2400" dirty="0" err="1">
                <a:latin typeface="Times New Roman" panose="02020603050405020304" pitchFamily="18" charset="0"/>
                <a:cs typeface="Times New Roman" panose="02020603050405020304" pitchFamily="18" charset="0"/>
              </a:rPr>
              <a:t>propagandise</a:t>
            </a:r>
            <a:r>
              <a:rPr lang="en-US" sz="2400" dirty="0">
                <a:latin typeface="Times New Roman" panose="02020603050405020304" pitchFamily="18" charset="0"/>
                <a:cs typeface="Times New Roman" panose="02020603050405020304" pitchFamily="18" charset="0"/>
              </a:rPr>
              <a:t> or to </a:t>
            </a:r>
            <a:r>
              <a:rPr lang="en-US" sz="2400" dirty="0" err="1">
                <a:latin typeface="Times New Roman" panose="02020603050405020304" pitchFamily="18" charset="0"/>
                <a:cs typeface="Times New Roman" panose="02020603050405020304" pitchFamily="18" charset="0"/>
              </a:rPr>
              <a:t>organise</a:t>
            </a:r>
            <a:r>
              <a:rPr lang="en-US" sz="2400" dirty="0">
                <a:latin typeface="Times New Roman" panose="02020603050405020304" pitchFamily="18" charset="0"/>
                <a:cs typeface="Times New Roman" panose="02020603050405020304" pitchFamily="18" charset="0"/>
              </a:rPr>
              <a:t> political activity. </a:t>
            </a:r>
          </a:p>
          <a:p>
            <a:pPr algn="just"/>
            <a:r>
              <a:rPr lang="en-US" sz="2400" dirty="0">
                <a:latin typeface="Times New Roman" panose="02020603050405020304" pitchFamily="18" charset="0"/>
                <a:cs typeface="Times New Roman" panose="02020603050405020304" pitchFamily="18" charset="0"/>
              </a:rPr>
              <a:t>He became the first Marxist theorist to work with the problems of revolutionary change in 20th-century Western European society and the first to identify the importance of the struggle against bourgeois values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an ideological-cultural struggle.</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021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29E8-FFF8-47A2-B10D-26AE974DBF35}"/>
              </a:ext>
            </a:extLst>
          </p:cNvPr>
          <p:cNvSpPr>
            <a:spLocks noGrp="1"/>
          </p:cNvSpPr>
          <p:nvPr>
            <p:ph type="ctrTitle"/>
          </p:nvPr>
        </p:nvSpPr>
        <p:spPr>
          <a:xfrm>
            <a:off x="1762538" y="2464903"/>
            <a:ext cx="8282609" cy="2729949"/>
          </a:xfrm>
        </p:spPr>
        <p:txBody>
          <a:bodyPr>
            <a:normAutofit fontScale="90000"/>
          </a:bodyPr>
          <a:lstStyle/>
          <a:p>
            <a:r>
              <a:rPr lang="en-US" dirty="0"/>
              <a:t>HOSTORICAL DEVELOPMENT OF PARTICIPATORY DEVELOPMENT</a:t>
            </a:r>
            <a:endParaRPr lang="en-ZM" dirty="0"/>
          </a:p>
        </p:txBody>
      </p:sp>
    </p:spTree>
    <p:extLst>
      <p:ext uri="{BB962C8B-B14F-4D97-AF65-F5344CB8AC3E}">
        <p14:creationId xmlns:p14="http://schemas.microsoft.com/office/powerpoint/2010/main" val="168457158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9D34F6-10DA-B1B5-3E0F-08BE2BD54771}"/>
              </a:ext>
            </a:extLst>
          </p:cNvPr>
          <p:cNvSpPr>
            <a:spLocks noGrp="1"/>
          </p:cNvSpPr>
          <p:nvPr>
            <p:ph type="body" idx="1"/>
          </p:nvPr>
        </p:nvSpPr>
        <p:spPr>
          <a:xfrm>
            <a:off x="0" y="951721"/>
            <a:ext cx="12036491" cy="5831633"/>
          </a:xfrm>
        </p:spPr>
        <p:txBody>
          <a:bodyPr/>
          <a:lstStyle/>
          <a:p>
            <a:pPr marL="131445" indent="0" algn="just">
              <a:buNone/>
            </a:pPr>
            <a:r>
              <a:rPr lang="en-US" sz="2400" b="1" dirty="0">
                <a:latin typeface="Times New Roman" panose="02020603050405020304" pitchFamily="18" charset="0"/>
                <a:cs typeface="Times New Roman" panose="02020603050405020304" pitchFamily="18" charset="0"/>
              </a:rPr>
              <a:t>1. HEGEMONY- </a:t>
            </a:r>
            <a:r>
              <a:rPr lang="en-US" sz="2400" dirty="0">
                <a:latin typeface="Times New Roman" panose="02020603050405020304" pitchFamily="18" charset="0"/>
                <a:cs typeface="Times New Roman" panose="02020603050405020304" pitchFamily="18" charset="0"/>
              </a:rPr>
              <a:t>Leadership or dominance, especially by one state or social group over others.</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Antonio Gramsci shares with Marx and the Marxists as a whole the belief that the struggle between the ruling class and the subordinate working class is what enables society to move forward.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However, when it comes to the way the ruling class dominates and rules, Gramsci distances himself a lot from Marxism.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In Other words, whereas the Marxists focus on the coercive practices of the ruling class and its tendency to exploit the proletariat by means of force,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Gramsci emphasizes the role of ideology.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In his opinion, before the ruling class resorts to direct force and coercion, it seeks to make its rule acceptable by all classes.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This is what Gramsci calls “hegemony</a:t>
            </a:r>
          </a:p>
          <a:p>
            <a:pPr algn="just"/>
            <a:endParaRPr lang="en-US" sz="2400" dirty="0">
              <a:latin typeface="Times New Roman" panose="02020603050405020304" pitchFamily="18" charset="0"/>
              <a:cs typeface="Times New Roman" panose="02020603050405020304" pitchFamily="18" charset="0"/>
            </a:endParaRPr>
          </a:p>
          <a:p>
            <a:pPr algn="just"/>
            <a:endParaRPr lang="en-ZM"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B58907A-DEEA-CE80-2A22-EC61CB14FDB2}"/>
              </a:ext>
            </a:extLst>
          </p:cNvPr>
          <p:cNvSpPr txBox="1"/>
          <p:nvPr/>
        </p:nvSpPr>
        <p:spPr>
          <a:xfrm>
            <a:off x="1604866" y="317241"/>
            <a:ext cx="789369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33A44"/>
                </a:solidFill>
                <a:effectLst/>
                <a:uLnTx/>
                <a:uFillTx/>
                <a:latin typeface="Times New Roman" panose="02020603050405020304" pitchFamily="18" charset="0"/>
                <a:ea typeface="+mn-ea"/>
                <a:cs typeface="Times New Roman" panose="02020603050405020304" pitchFamily="18" charset="0"/>
                <a:sym typeface="Calibri"/>
              </a:rPr>
              <a:t>GRAMSCI’S MAIN IDEAS</a:t>
            </a:r>
            <a:endParaRPr kumimoji="0" lang="en-ZM" sz="1800" b="0" i="0" u="none" strike="noStrike" kern="1200" cap="none" spc="0" normalizeH="0" baseline="0" noProof="0" dirty="0">
              <a:ln>
                <a:noFill/>
              </a:ln>
              <a:solidFill>
                <a:srgbClr val="AF7B51"/>
              </a:solidFill>
              <a:effectLst/>
              <a:uLnTx/>
              <a:uFillTx/>
              <a:latin typeface="Arial"/>
              <a:ea typeface="+mn-ea"/>
              <a:cs typeface="+mn-cs"/>
            </a:endParaRPr>
          </a:p>
        </p:txBody>
      </p:sp>
    </p:spTree>
    <p:extLst>
      <p:ext uri="{BB962C8B-B14F-4D97-AF65-F5344CB8AC3E}">
        <p14:creationId xmlns:p14="http://schemas.microsoft.com/office/powerpoint/2010/main" val="2183658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51064C-5115-906C-CFFA-E578D4305049}"/>
              </a:ext>
            </a:extLst>
          </p:cNvPr>
          <p:cNvSpPr>
            <a:spLocks noGrp="1"/>
          </p:cNvSpPr>
          <p:nvPr>
            <p:ph type="body" idx="1"/>
          </p:nvPr>
        </p:nvSpPr>
        <p:spPr>
          <a:xfrm>
            <a:off x="158621" y="139959"/>
            <a:ext cx="11849878" cy="6643396"/>
          </a:xfrm>
        </p:spPr>
        <p:txBody>
          <a:bodyPr/>
          <a:lstStyle/>
          <a:p>
            <a:pPr algn="just"/>
            <a:r>
              <a:rPr lang="en-US" sz="2400" dirty="0">
                <a:latin typeface="Times New Roman" panose="02020603050405020304" pitchFamily="18" charset="0"/>
                <a:cs typeface="Times New Roman" panose="02020603050405020304" pitchFamily="18" charset="0"/>
              </a:rPr>
              <a:t>Marx’s basic division of society into a base represented by the economic structure and a superstructure represented by the institutions and beliefs prevalent in society was accepted by most Marxists familiar with the concepts. </a:t>
            </a:r>
          </a:p>
          <a:p>
            <a:pPr algn="just"/>
            <a:r>
              <a:rPr lang="en-US" sz="2400" dirty="0">
                <a:latin typeface="Times New Roman" panose="02020603050405020304" pitchFamily="18" charset="0"/>
                <a:cs typeface="Times New Roman" panose="02020603050405020304" pitchFamily="18" charset="0"/>
              </a:rPr>
              <a:t>Gramsci took this a step further when he divided the superstructure into those institutions that were overtly coercive and those that were not. </a:t>
            </a:r>
          </a:p>
          <a:p>
            <a:pPr algn="just"/>
            <a:r>
              <a:rPr lang="en-US" sz="2400" dirty="0">
                <a:latin typeface="Times New Roman" panose="02020603050405020304" pitchFamily="18" charset="0"/>
                <a:cs typeface="Times New Roman" panose="02020603050405020304" pitchFamily="18" charset="0"/>
              </a:rPr>
              <a:t>The coercive ones, which were basically the public institutions such as the government, police, armed forces and the legal system he regarded as the state or political society </a:t>
            </a:r>
          </a:p>
          <a:p>
            <a:pPr algn="just"/>
            <a:r>
              <a:rPr lang="en-US" sz="2400" dirty="0">
                <a:latin typeface="Times New Roman" panose="02020603050405020304" pitchFamily="18" charset="0"/>
                <a:cs typeface="Times New Roman" panose="02020603050405020304" pitchFamily="18" charset="0"/>
              </a:rPr>
              <a:t>and the non-coercive ones were the others such as the churches, the schools, trade unions, political parties, cultural associations, clubs, the family etc. which he regarded as civil society. </a:t>
            </a:r>
          </a:p>
          <a:p>
            <a:pPr algn="just"/>
            <a:r>
              <a:rPr lang="en-US" sz="2400" dirty="0">
                <a:latin typeface="Times New Roman" panose="02020603050405020304" pitchFamily="18" charset="0"/>
                <a:cs typeface="Times New Roman" panose="02020603050405020304" pitchFamily="18" charset="0"/>
              </a:rPr>
              <a:t>To some extent, schools could fit into both categories. Parts of school life are quite clearly coercive (compulsory education, the national curriculum, national standards and qualifications) whilst others are not (the hidden curriculum).</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730253"/>
      </p:ext>
    </p:extLst>
  </p:cSld>
  <p:clrMapOvr>
    <a:masterClrMapping/>
  </p:clrMapOvr>
  <p:transition spd="slow">
    <p:push di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51064C-5115-906C-CFFA-E578D4305049}"/>
              </a:ext>
            </a:extLst>
          </p:cNvPr>
          <p:cNvSpPr>
            <a:spLocks noGrp="1"/>
          </p:cNvSpPr>
          <p:nvPr>
            <p:ph type="body" idx="1"/>
          </p:nvPr>
        </p:nvSpPr>
        <p:spPr>
          <a:xfrm>
            <a:off x="195943" y="139959"/>
            <a:ext cx="11812555" cy="6494106"/>
          </a:xfrm>
        </p:spPr>
        <p:txBody>
          <a:bodyPr/>
          <a:lstStyle/>
          <a:p>
            <a:pPr algn="just"/>
            <a:r>
              <a:rPr lang="en-US" sz="2400" dirty="0">
                <a:latin typeface="Times New Roman" panose="02020603050405020304" pitchFamily="18" charset="0"/>
                <a:cs typeface="Times New Roman" panose="02020603050405020304" pitchFamily="18" charset="0"/>
              </a:rPr>
              <a:t>So for Gramsci, society was made up of the relations of production (capital v </a:t>
            </a:r>
            <a:r>
              <a:rPr lang="en-US" sz="2400" dirty="0" err="1">
                <a:latin typeface="Times New Roman" panose="02020603050405020304" pitchFamily="18" charset="0"/>
                <a:cs typeface="Times New Roman" panose="02020603050405020304" pitchFamily="18" charset="0"/>
              </a:rPr>
              <a:t>labour</a:t>
            </a:r>
            <a:r>
              <a:rPr lang="en-US" sz="2400" dirty="0">
                <a:latin typeface="Times New Roman" panose="02020603050405020304" pitchFamily="18" charset="0"/>
                <a:cs typeface="Times New Roman" panose="02020603050405020304" pitchFamily="18" charset="0"/>
              </a:rPr>
              <a:t>); the state or political society (coercive institutions) and civil society (all other non-coercive institutions).</a:t>
            </a:r>
          </a:p>
          <a:p>
            <a:pPr algn="just"/>
            <a:r>
              <a:rPr lang="en-US" sz="2400" dirty="0">
                <a:latin typeface="Times New Roman" panose="02020603050405020304" pitchFamily="18" charset="0"/>
                <a:cs typeface="Times New Roman" panose="02020603050405020304" pitchFamily="18" charset="0"/>
              </a:rPr>
              <a:t>Gramsci rejects the Marxist claim that the power of the ruling class is limited to the economic base. </a:t>
            </a:r>
          </a:p>
          <a:p>
            <a:pPr algn="just"/>
            <a:r>
              <a:rPr lang="en-US" sz="2400" dirty="0">
                <a:latin typeface="Times New Roman" panose="02020603050405020304" pitchFamily="18" charset="0"/>
                <a:cs typeface="Times New Roman" panose="02020603050405020304" pitchFamily="18" charset="0"/>
              </a:rPr>
              <a:t>For him, a social class becomes hegemonic not only by controlling the means of production and coercing other classes but rather by establishing their consent. </a:t>
            </a:r>
          </a:p>
          <a:p>
            <a:pPr algn="just"/>
            <a:r>
              <a:rPr lang="en-US" sz="2400" dirty="0">
                <a:latin typeface="Times New Roman" panose="02020603050405020304" pitchFamily="18" charset="0"/>
                <a:cs typeface="Times New Roman" panose="02020603050405020304" pitchFamily="18" charset="0"/>
              </a:rPr>
              <a:t>In fact, consent is so important to Gramsci’s theory of hegemony</a:t>
            </a:r>
          </a:p>
          <a:p>
            <a:pPr algn="just"/>
            <a:r>
              <a:rPr lang="en-US" sz="2400" dirty="0">
                <a:latin typeface="Times New Roman" panose="02020603050405020304" pitchFamily="18" charset="0"/>
                <a:cs typeface="Times New Roman" panose="02020603050405020304" pitchFamily="18" charset="0"/>
              </a:rPr>
              <a:t>The main point to get hold of here is that the consent of the people is what makes the rule of the dominant class secure. </a:t>
            </a:r>
          </a:p>
          <a:p>
            <a:pPr algn="just"/>
            <a:r>
              <a:rPr lang="en-US" sz="2400" dirty="0">
                <a:latin typeface="Times New Roman" panose="02020603050405020304" pitchFamily="18" charset="0"/>
                <a:cs typeface="Times New Roman" panose="02020603050405020304" pitchFamily="18" charset="0"/>
              </a:rPr>
              <a:t>This is why the latter relies more on manipulative and ideological means than direct force and oppressive power. </a:t>
            </a:r>
          </a:p>
          <a:p>
            <a:pPr algn="just"/>
            <a:r>
              <a:rPr lang="en-US" sz="2400" dirty="0">
                <a:latin typeface="Times New Roman" panose="02020603050405020304" pitchFamily="18" charset="0"/>
                <a:cs typeface="Times New Roman" panose="02020603050405020304" pitchFamily="18" charset="0"/>
              </a:rPr>
              <a:t>Put differently, when the subaltern people believe that it is in their interests to accept the leadership of the ruling class, they do so willingly</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546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4B82-A782-E305-594D-7029D6090AEE}"/>
              </a:ext>
            </a:extLst>
          </p:cNvPr>
          <p:cNvSpPr>
            <a:spLocks noGrp="1"/>
          </p:cNvSpPr>
          <p:nvPr>
            <p:ph type="title"/>
          </p:nvPr>
        </p:nvSpPr>
        <p:spPr>
          <a:xfrm>
            <a:off x="102636" y="82421"/>
            <a:ext cx="11821885" cy="402771"/>
          </a:xfrm>
        </p:spPr>
        <p:txBody>
          <a:bodyPr/>
          <a:lstStyle/>
          <a:p>
            <a:r>
              <a:rPr lang="en-US" b="1" dirty="0">
                <a:solidFill>
                  <a:schemeClr val="bg2">
                    <a:lumMod val="75000"/>
                  </a:schemeClr>
                </a:solidFill>
              </a:rPr>
              <a:t>2. Counter-Hegemony- The Role of Intellectuals</a:t>
            </a:r>
            <a:endParaRPr lang="en-ZM" b="1" dirty="0">
              <a:solidFill>
                <a:schemeClr val="bg2">
                  <a:lumMod val="75000"/>
                </a:schemeClr>
              </a:solidFill>
            </a:endParaRPr>
          </a:p>
        </p:txBody>
      </p:sp>
      <p:sp>
        <p:nvSpPr>
          <p:cNvPr id="3" name="Text Placeholder 2">
            <a:extLst>
              <a:ext uri="{FF2B5EF4-FFF2-40B4-BE49-F238E27FC236}">
                <a16:creationId xmlns:a16="http://schemas.microsoft.com/office/drawing/2014/main" id="{604B497B-EB7D-A13B-D471-598303BCD683}"/>
              </a:ext>
            </a:extLst>
          </p:cNvPr>
          <p:cNvSpPr>
            <a:spLocks noGrp="1"/>
          </p:cNvSpPr>
          <p:nvPr>
            <p:ph type="body" idx="1"/>
          </p:nvPr>
        </p:nvSpPr>
        <p:spPr>
          <a:xfrm>
            <a:off x="111967" y="587829"/>
            <a:ext cx="11961846" cy="6187749"/>
          </a:xfrm>
        </p:spPr>
        <p:txBody>
          <a:bodyPr/>
          <a:lstStyle/>
          <a:p>
            <a:pPr algn="just"/>
            <a:r>
              <a:rPr lang="en-ZM"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rPr>
              <a:t>Now, if Gramsci was correct that the ruling class maintained its domination by the consent of the mass of the people, what were the consequences for Marxists who wished to see the overthrow of that same ruling class? </a:t>
            </a:r>
            <a:endParaRPr lang="en-US"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endParaRPr>
          </a:p>
          <a:p>
            <a:pPr algn="just"/>
            <a:r>
              <a:rPr lang="en-ZM"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rPr>
              <a:t>If the hegemony of the ruling capitalist class resulted from an ideological bond between the rulers and the ruled, what strategy needed to be employed? </a:t>
            </a:r>
            <a:endParaRPr lang="en-US"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endParaRPr>
          </a:p>
          <a:p>
            <a:pPr algn="just"/>
            <a:r>
              <a:rPr lang="en-ZM"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rPr>
              <a:t>The answer to those questions was that those who wished to break that ideological bond had to build up a ‘</a:t>
            </a:r>
            <a:r>
              <a:rPr lang="en-ZM" sz="1800" b="1"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rPr>
              <a:t>counter-hegemony’</a:t>
            </a:r>
            <a:r>
              <a:rPr lang="en-ZM"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rPr>
              <a:t> to that of the ruling class</a:t>
            </a:r>
            <a:r>
              <a:rPr lang="en-US" dirty="0">
                <a:ea typeface="Times New Roman" panose="02020603050405020304" pitchFamily="18" charset="0"/>
              </a:rPr>
              <a:t>.</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They had to see structural change and ideological change as part of the same struggle. </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The </a:t>
            </a:r>
            <a:r>
              <a:rPr lang="en-US" sz="1800" dirty="0" err="1">
                <a:solidFill>
                  <a:srgbClr val="111111"/>
                </a:solidFill>
                <a:latin typeface="Georgia" panose="02040502050405020303" pitchFamily="18" charset="0"/>
                <a:ea typeface="Times New Roman" panose="02020603050405020304" pitchFamily="18" charset="0"/>
                <a:cs typeface="Times New Roman" panose="02020603050405020304" pitchFamily="18" charset="0"/>
              </a:rPr>
              <a:t>labour</a:t>
            </a:r>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 process was at the core of the class struggle but it was the ideological struggle that had to be addressed if the mass of the people were to come to a consciousness that allowed them to question their political and economic masters right to rule. </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It was a popular consensus in civil society that had to be challenged and in this, we can see a role for informal education. </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Overcoming popular consensus, however, is not easy. </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Ideological hegemony meant that the majority of the population accepted what was happening in society as ‘common sense’ or as ‘the only way of running society’</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This brings me to my second theme. Gramsci saw the role of the </a:t>
            </a:r>
            <a:r>
              <a:rPr lang="en-US" sz="1800" b="1"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intellectual</a:t>
            </a:r>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 as a crucial one in the context of creating a counter-hegemony</a:t>
            </a:r>
            <a:endParaRPr lang="en-US"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189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121297" y="121297"/>
            <a:ext cx="11896531" cy="6634065"/>
          </a:xfrm>
        </p:spPr>
        <p:txBody>
          <a:bodyPr/>
          <a:lstStyle/>
          <a:p>
            <a:r>
              <a:rPr lang="en-US" sz="2000" dirty="0">
                <a:latin typeface="Times New Roman" panose="02020603050405020304" pitchFamily="18" charset="0"/>
                <a:cs typeface="Times New Roman" panose="02020603050405020304" pitchFamily="18" charset="0"/>
              </a:rPr>
              <a:t>He was clear that the transformation from capitalism to socialism required mass participation. </a:t>
            </a:r>
          </a:p>
          <a:p>
            <a:r>
              <a:rPr lang="en-US" sz="2000" dirty="0">
                <a:latin typeface="Times New Roman" panose="02020603050405020304" pitchFamily="18" charset="0"/>
                <a:cs typeface="Times New Roman" panose="02020603050405020304" pitchFamily="18" charset="0"/>
              </a:rPr>
              <a:t>There was no question that socialism could be brought about by an elite group of dedicated revolutionaries acting for the working class. </a:t>
            </a:r>
          </a:p>
          <a:p>
            <a:r>
              <a:rPr lang="en-US" sz="2000" dirty="0">
                <a:latin typeface="Times New Roman" panose="02020603050405020304" pitchFamily="18" charset="0"/>
                <a:cs typeface="Times New Roman" panose="02020603050405020304" pitchFamily="18" charset="0"/>
              </a:rPr>
              <a:t>It had to be the work of the majority of the population conscious of what they were doing and not an </a:t>
            </a:r>
            <a:r>
              <a:rPr lang="en-US" sz="2000" dirty="0" err="1">
                <a:latin typeface="Times New Roman" panose="02020603050405020304" pitchFamily="18" charset="0"/>
                <a:cs typeface="Times New Roman" panose="02020603050405020304" pitchFamily="18" charset="0"/>
              </a:rPr>
              <a:t>organised</a:t>
            </a:r>
            <a:r>
              <a:rPr lang="en-US" sz="2000" dirty="0">
                <a:latin typeface="Times New Roman" panose="02020603050405020304" pitchFamily="18" charset="0"/>
                <a:cs typeface="Times New Roman" panose="02020603050405020304" pitchFamily="18" charset="0"/>
              </a:rPr>
              <a:t> party leadership</a:t>
            </a:r>
          </a:p>
          <a:p>
            <a:r>
              <a:rPr lang="en-US" sz="2000" dirty="0">
                <a:latin typeface="Times New Roman" panose="02020603050405020304" pitchFamily="18" charset="0"/>
                <a:cs typeface="Times New Roman" panose="02020603050405020304" pitchFamily="18" charset="0"/>
              </a:rPr>
              <a:t>For Gramsci, mass consciousness was essential and the role of the intellectual was crucial.</a:t>
            </a:r>
          </a:p>
          <a:p>
            <a:r>
              <a:rPr lang="en-US" sz="2000" dirty="0">
                <a:latin typeface="Times New Roman" panose="02020603050405020304" pitchFamily="18" charset="0"/>
                <a:cs typeface="Times New Roman" panose="02020603050405020304" pitchFamily="18" charset="0"/>
              </a:rPr>
              <a:t>It is important at this juncture to note that when Gramsci wrote about intellectuals, he was not referring solely to the </a:t>
            </a:r>
            <a:r>
              <a:rPr lang="en-US" sz="2000" dirty="0" err="1">
                <a:latin typeface="Times New Roman" panose="02020603050405020304" pitchFamily="18" charset="0"/>
                <a:cs typeface="Times New Roman" panose="02020603050405020304" pitchFamily="18" charset="0"/>
              </a:rPr>
              <a:t>boffins</a:t>
            </a:r>
            <a:r>
              <a:rPr lang="en-US" sz="2000" dirty="0">
                <a:latin typeface="Times New Roman" panose="02020603050405020304" pitchFamily="18" charset="0"/>
                <a:cs typeface="Times New Roman" panose="02020603050405020304" pitchFamily="18" charset="0"/>
              </a:rPr>
              <a:t> and academics that sat in ivory towers or wrote erudite pieces for academic journals only read by others of the same ilk. </a:t>
            </a:r>
          </a:p>
          <a:p>
            <a:r>
              <a:rPr lang="en-US" sz="2000" dirty="0">
                <a:latin typeface="Times New Roman" panose="02020603050405020304" pitchFamily="18" charset="0"/>
                <a:cs typeface="Times New Roman" panose="02020603050405020304" pitchFamily="18" charset="0"/>
              </a:rPr>
              <a:t>His definition went much further and he spread his net much wider</a:t>
            </a:r>
          </a:p>
          <a:p>
            <a:r>
              <a:rPr lang="en-US" sz="2000" dirty="0">
                <a:latin typeface="Times New Roman" panose="02020603050405020304" pitchFamily="18" charset="0"/>
                <a:cs typeface="Times New Roman" panose="02020603050405020304" pitchFamily="18" charset="0"/>
              </a:rPr>
              <a:t>Gramsci’s notebooks are quite clear on the matter. </a:t>
            </a:r>
          </a:p>
          <a:p>
            <a:r>
              <a:rPr lang="en-US" sz="2000" dirty="0">
                <a:latin typeface="Times New Roman" panose="02020603050405020304" pitchFamily="18" charset="0"/>
                <a:cs typeface="Times New Roman" panose="02020603050405020304" pitchFamily="18" charset="0"/>
              </a:rPr>
              <a:t>He writes that “all men are intellectuals” [and presumably women] “but not all men have in society the function of intellectuals”. </a:t>
            </a:r>
          </a:p>
          <a:p>
            <a:r>
              <a:rPr lang="en-US" sz="2000" dirty="0">
                <a:latin typeface="Times New Roman" panose="02020603050405020304" pitchFamily="18" charset="0"/>
                <a:cs typeface="Times New Roman" panose="02020603050405020304" pitchFamily="18" charset="0"/>
              </a:rPr>
              <a:t>What he meant by that was that everyone has an intellect and uses it but not all are intellectuals by social function. </a:t>
            </a:r>
          </a:p>
          <a:p>
            <a:r>
              <a:rPr lang="en-US" sz="2000" dirty="0">
                <a:latin typeface="Times New Roman" panose="02020603050405020304" pitchFamily="18" charset="0"/>
                <a:cs typeface="Times New Roman" panose="02020603050405020304" pitchFamily="18" charset="0"/>
              </a:rPr>
              <a:t>He explains this by stating that “everyone at some time fries a couple of eggs or sews up a tear in a jacket, we do not necessarily say that everyone is a cook or a tailor”. </a:t>
            </a:r>
          </a:p>
        </p:txBody>
      </p:sp>
    </p:spTree>
    <p:custDataLst>
      <p:tags r:id="rId1"/>
    </p:custDataLst>
    <p:extLst>
      <p:ext uri="{BB962C8B-B14F-4D97-AF65-F5344CB8AC3E}">
        <p14:creationId xmlns:p14="http://schemas.microsoft.com/office/powerpoint/2010/main" val="1040368423"/>
      </p:ext>
    </p:extLst>
  </p:cSld>
  <p:clrMapOvr>
    <a:masterClrMapping/>
  </p:clrMapOvr>
  <mc:AlternateContent xmlns:mc="http://schemas.openxmlformats.org/markup-compatibility/2006" xmlns:p14="http://schemas.microsoft.com/office/powerpoint/2010/main">
    <mc:Choice Requires="p14">
      <p:transition spd="slow" p14:dur="2000" advTm="95945"/>
    </mc:Choice>
    <mc:Fallback xmlns="">
      <p:transition spd="slow" advTm="959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121297" y="121297"/>
            <a:ext cx="11896531" cy="6634065"/>
          </a:xfrm>
        </p:spPr>
        <p:txBody>
          <a:bodyPr/>
          <a:lstStyle/>
          <a:p>
            <a:r>
              <a:rPr lang="en-US" sz="2000" dirty="0">
                <a:latin typeface="Times New Roman" panose="02020603050405020304" pitchFamily="18" charset="0"/>
                <a:cs typeface="Times New Roman" panose="02020603050405020304" pitchFamily="18" charset="0"/>
              </a:rPr>
              <a:t>Each social group that comes into existence creates within itself one or more strata of intellectuals that gives it meaning, that helps to bind it together and helps it function. </a:t>
            </a:r>
          </a:p>
          <a:p>
            <a:r>
              <a:rPr lang="en-US" sz="2000" dirty="0">
                <a:latin typeface="Times New Roman" panose="02020603050405020304" pitchFamily="18" charset="0"/>
                <a:cs typeface="Times New Roman" panose="02020603050405020304" pitchFamily="18" charset="0"/>
              </a:rPr>
              <a:t>They can take the form of managers, civil servants, the clergy, professors and teachers, technicians and scientists, lawyers, doctors etc. </a:t>
            </a:r>
          </a:p>
          <a:p>
            <a:r>
              <a:rPr lang="en-US" sz="2000" dirty="0">
                <a:latin typeface="Times New Roman" panose="02020603050405020304" pitchFamily="18" charset="0"/>
                <a:cs typeface="Times New Roman" panose="02020603050405020304" pitchFamily="18" charset="0"/>
              </a:rPr>
              <a:t>Essentially, they have developed organically alongside the ruling class and function for the benefit of the ruling class. </a:t>
            </a:r>
          </a:p>
          <a:p>
            <a:r>
              <a:rPr lang="en-US" sz="2000" dirty="0">
                <a:latin typeface="Times New Roman" panose="02020603050405020304" pitchFamily="18" charset="0"/>
                <a:cs typeface="Times New Roman" panose="02020603050405020304" pitchFamily="18" charset="0"/>
              </a:rPr>
              <a:t>Gramsci maintained that the notion of intellectuals as being a distinct social category independent of class was a myth.</a:t>
            </a:r>
          </a:p>
          <a:p>
            <a:r>
              <a:rPr lang="en-US" sz="2000" dirty="0">
                <a:latin typeface="Times New Roman" panose="02020603050405020304" pitchFamily="18" charset="0"/>
                <a:cs typeface="Times New Roman" panose="02020603050405020304" pitchFamily="18" charset="0"/>
              </a:rPr>
              <a:t>He identified two types of intellectuals – </a:t>
            </a:r>
            <a:r>
              <a:rPr lang="en-US" sz="2000" b="1" dirty="0">
                <a:latin typeface="Times New Roman" panose="02020603050405020304" pitchFamily="18" charset="0"/>
                <a:cs typeface="Times New Roman" panose="02020603050405020304" pitchFamily="18" charset="0"/>
              </a:rPr>
              <a:t>traditional and organic</a:t>
            </a:r>
            <a:r>
              <a:rPr lang="en-US" sz="2000"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Traditional intellectuals </a:t>
            </a:r>
            <a:r>
              <a:rPr lang="en-US" sz="2000" dirty="0">
                <a:latin typeface="Times New Roman" panose="02020603050405020304" pitchFamily="18" charset="0"/>
                <a:cs typeface="Times New Roman" panose="02020603050405020304" pitchFamily="18" charset="0"/>
              </a:rPr>
              <a:t>are those who do regard themselves as autonomous and independent of the dominant social group and are regarded as such by the population at large. </a:t>
            </a:r>
          </a:p>
          <a:p>
            <a:r>
              <a:rPr lang="en-US" sz="2000" dirty="0">
                <a:latin typeface="Times New Roman" panose="02020603050405020304" pitchFamily="18" charset="0"/>
                <a:cs typeface="Times New Roman" panose="02020603050405020304" pitchFamily="18" charset="0"/>
              </a:rPr>
              <a:t>They seem autonomous and independent. </a:t>
            </a:r>
            <a:endParaRPr lang="en-ZM"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16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102637" y="83977"/>
            <a:ext cx="11915191" cy="6671386"/>
          </a:xfrm>
        </p:spPr>
        <p:txBody>
          <a:bodyPr/>
          <a:lstStyle/>
          <a:p>
            <a:pPr marL="588645" indent="-457200">
              <a:buAutoNum type="arabicPeriod"/>
            </a:pPr>
            <a:r>
              <a:rPr lang="en-US" sz="2000" b="1" dirty="0">
                <a:latin typeface="Times New Roman" panose="02020603050405020304" pitchFamily="18" charset="0"/>
                <a:cs typeface="Times New Roman" panose="02020603050405020304" pitchFamily="18" charset="0"/>
              </a:rPr>
              <a:t>TRADITIONAL INTELLECTUALS:</a:t>
            </a:r>
          </a:p>
          <a:p>
            <a:pPr marL="131445" indent="0">
              <a:buNone/>
            </a:pPr>
            <a:r>
              <a:rPr lang="en-US" sz="2000" b="1" dirty="0">
                <a:latin typeface="Times New Roman" panose="02020603050405020304" pitchFamily="18" charset="0"/>
                <a:cs typeface="Times New Roman" panose="02020603050405020304" pitchFamily="18" charset="0"/>
              </a:rPr>
              <a:t>Traditional intellectuals </a:t>
            </a:r>
            <a:r>
              <a:rPr lang="en-US" sz="2000" dirty="0">
                <a:latin typeface="Times New Roman" panose="02020603050405020304" pitchFamily="18" charset="0"/>
                <a:cs typeface="Times New Roman" panose="02020603050405020304" pitchFamily="18" charset="0"/>
              </a:rPr>
              <a:t>are those who do regard themselves as autonomous and independent of the dominant social group and are regarded as such by the population at large.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They seem autonomous and independent.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They give themselves an aura of historical continuity despite all the social upheavals that they might go through.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clergy are an example of that as are the men of letters, the philosophers and professors.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These are what we tend to think of when we think of intellectuals.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Although they like to think of themselves as independent of ruling groups, this is usually a myth and an illusion. They are essentially conservative allied to and assisting the ruling group in society.</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 other words, </a:t>
            </a:r>
            <a:r>
              <a:rPr lang="en-US" sz="2000" b="1" dirty="0">
                <a:latin typeface="Times New Roman" panose="02020603050405020304" pitchFamily="18" charset="0"/>
                <a:cs typeface="Times New Roman" panose="02020603050405020304" pitchFamily="18" charset="0"/>
              </a:rPr>
              <a:t>Traditional intellectuals </a:t>
            </a:r>
            <a:r>
              <a:rPr lang="en-US" sz="2000" dirty="0">
                <a:latin typeface="Times New Roman" panose="02020603050405020304" pitchFamily="18" charset="0"/>
                <a:cs typeface="Times New Roman" panose="02020603050405020304" pitchFamily="18" charset="0"/>
              </a:rPr>
              <a:t>are those intellectuals linked to tradition and to past intellectuals;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those who are not so directly linked to the economic structure of their particular society and, in fact, conceive of themselves as having no basis in any social class and adhering to no particular class discourse or political discourse</a:t>
            </a:r>
            <a:endParaRPr lang="en-ZM"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8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102637" y="83977"/>
            <a:ext cx="11915191" cy="6671386"/>
          </a:xfrm>
        </p:spPr>
        <p:txBody>
          <a:bodyPr/>
          <a:lstStyle/>
          <a:p>
            <a:pPr marL="588645" indent="-457200">
              <a:buFont typeface="+mj-lt"/>
              <a:buAutoNum type="arabicPeriod" startAt="2"/>
            </a:pPr>
            <a:r>
              <a:rPr lang="en-US" sz="2000" b="1" dirty="0">
                <a:latin typeface="Times New Roman" panose="02020603050405020304" pitchFamily="18" charset="0"/>
                <a:cs typeface="Times New Roman" panose="02020603050405020304" pitchFamily="18" charset="0"/>
              </a:rPr>
              <a:t>ORGANIC INTELLECTUALS:</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second type is the organic intellectual.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This is the group mentioned earlier that grows organically with the dominant social group, the ruling class, and is their thinking and </a:t>
            </a:r>
            <a:r>
              <a:rPr lang="en-US" sz="2000" dirty="0" err="1">
                <a:latin typeface="Times New Roman" panose="02020603050405020304" pitchFamily="18" charset="0"/>
                <a:cs typeface="Times New Roman" panose="02020603050405020304" pitchFamily="18" charset="0"/>
              </a:rPr>
              <a:t>organising</a:t>
            </a:r>
            <a:r>
              <a:rPr lang="en-US" sz="2000" dirty="0">
                <a:latin typeface="Times New Roman" panose="02020603050405020304" pitchFamily="18" charset="0"/>
                <a:cs typeface="Times New Roman" panose="02020603050405020304" pitchFamily="18" charset="0"/>
              </a:rPr>
              <a:t> element.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 other words, Organic intellectuals, are more directly related to the economic structure of their society simply because of the fact that “every social group that originates in the fulfillment of an essential task of economic production” creates its own organic intellectual.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Thus, the organic intellectual “gives his class homogeneity and awareness of its own function, in the economic field and on the social and political level</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For Gramsci, it was important to see them for what they were.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They were produced by the educational system to perform a function for the dominant social group in society.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It is through this group that the ruling class maintains its hegemony over the rest of society.</a:t>
            </a:r>
          </a:p>
          <a:p>
            <a:pPr marL="131445" indent="0">
              <a:buNone/>
            </a:pPr>
            <a:r>
              <a:rPr lang="en-US" sz="2000" b="1" dirty="0">
                <a:latin typeface="Times New Roman" panose="02020603050405020304" pitchFamily="18" charset="0"/>
                <a:cs typeface="Times New Roman" panose="02020603050405020304" pitchFamily="18" charset="0"/>
              </a:rPr>
              <a:t>MOOT POINT-Having said that what was required for those who wished to overthrow the present system was a counter-hegemony, a method of upsetting the consensus, of countering the ‘common sense’ view of society, how could this be done?</a:t>
            </a:r>
          </a:p>
          <a:p>
            <a:pPr marL="131445" indent="0">
              <a:buNone/>
            </a:pPr>
            <a:r>
              <a:rPr lang="en-US" sz="2000" b="1" dirty="0">
                <a:latin typeface="Times New Roman" panose="02020603050405020304" pitchFamily="18" charset="0"/>
                <a:cs typeface="Times New Roman" panose="02020603050405020304" pitchFamily="18" charset="0"/>
              </a:rPr>
              <a:t>DISCUSS</a:t>
            </a:r>
            <a:endParaRPr lang="en-ZM"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8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93307" y="111967"/>
            <a:ext cx="11924522" cy="6643396"/>
          </a:xfrm>
        </p:spPr>
        <p:txBody>
          <a:bodyPr/>
          <a:lstStyle/>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Gramsci, in his Notebooks, maintained that what was required was that not only should a significant number of ‘traditional’ intellectuals come over to the revolutionary cause (Marx, Lenin and Gramsci were examples of this)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but also the working-class movement should produce its own organic intellectuals.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Remember that Gramsci said that all men were intellectuals but not all men have the function of intellectuals in society.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He went on to point out that “there is no human activity from which every form of intellectual participation can be excluded”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 </a:t>
            </a:r>
            <a:r>
              <a:rPr lang="en-ZM" sz="2000" dirty="0">
                <a:latin typeface="Times New Roman" panose="02020603050405020304" pitchFamily="18" charset="0"/>
                <a:cs typeface="Times New Roman" panose="02020603050405020304" pitchFamily="18" charset="0"/>
              </a:rPr>
              <a:t>and that everyone, outside their particular professional activity, “carries on some form of intellectual activity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…participates in a particular conception of the world,</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t>
            </a:r>
            <a:r>
              <a:rPr lang="en-ZM" sz="2000" dirty="0">
                <a:latin typeface="Times New Roman" panose="02020603050405020304" pitchFamily="18" charset="0"/>
                <a:cs typeface="Times New Roman" panose="02020603050405020304" pitchFamily="18" charset="0"/>
              </a:rPr>
              <a:t> has a conscious line of moral conduct</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t>
            </a:r>
            <a:r>
              <a:rPr lang="en-ZM" sz="2000" dirty="0">
                <a:latin typeface="Times New Roman" panose="02020603050405020304" pitchFamily="18" charset="0"/>
                <a:cs typeface="Times New Roman" panose="02020603050405020304" pitchFamily="18" charset="0"/>
              </a:rPr>
              <a:t> and therefore contributes to sustain a conception of the world or to modify it, that is, to bring into being new modes of thought”.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This sounds as if he was exaggerating the possibilities but what he was really trying to </a:t>
            </a:r>
            <a:r>
              <a:rPr lang="en-US" sz="2000" dirty="0">
                <a:latin typeface="Times New Roman" panose="02020603050405020304" pitchFamily="18" charset="0"/>
                <a:cs typeface="Times New Roman" panose="02020603050405020304" pitchFamily="18" charset="0"/>
              </a:rPr>
              <a:t>convey is that people have the capability and the capacity to think.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problem was how to harness those capabilities and capacities</a:t>
            </a:r>
            <a:endParaRPr lang="en-ZM"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46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93307" y="111967"/>
            <a:ext cx="11924522" cy="6643396"/>
          </a:xfrm>
        </p:spPr>
        <p:txBody>
          <a:bodyPr/>
          <a:lstStyle/>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Gramsci saw one of his roles as assisting in the creation of organic intellectuals from the working class and the winning over of as many traditional intellectuals to the revolutionary cause as possible.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Gramsci’s insistence on the fundamental importance of the ideological struggle to social change meant that this struggle was not limited to consciousness-raising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…but must aim at consciousness transformation – the creation of socialist consciousness.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It was not something that could be imposed on people but must arise from their actual working lives.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intellectual realm, therefore, was not to be seen as something confined to an elite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 . . but to be seen as something grounded in everyday life.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Gramsci wrote that:</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 . . the mode of being of the new intellectual can no longer consist in eloquence …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but in active participation in practical life, as a constructor, </a:t>
            </a:r>
            <a:r>
              <a:rPr lang="en-US" sz="2000" dirty="0" err="1">
                <a:latin typeface="Times New Roman" panose="02020603050405020304" pitchFamily="18" charset="0"/>
                <a:cs typeface="Times New Roman" panose="02020603050405020304" pitchFamily="18" charset="0"/>
              </a:rPr>
              <a:t>organiser</a:t>
            </a:r>
            <a:r>
              <a:rPr lang="en-US" sz="2000" dirty="0">
                <a:latin typeface="Times New Roman" panose="02020603050405020304" pitchFamily="18" charset="0"/>
                <a:cs typeface="Times New Roman" panose="02020603050405020304" pitchFamily="18" charset="0"/>
              </a:rPr>
              <a:t>, “permanent persuader” and not just a simple orator…” [Gramsci 1971 p10]</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creation of working-class intellectuals actively participating in practical life, helping to create a counter-hegemony that would undermine existing social relations was Gramsci’s contribution to the development of a philosophy that would link theory with practice.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His philosophy was a direct counter to those elitist and authoritarian philosophies associated with fascism and Stalinism. </a:t>
            </a:r>
            <a:endParaRPr lang="en-ZM"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2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75E6-3038-4647-93B0-B4BAD38ECDAE}"/>
              </a:ext>
            </a:extLst>
          </p:cNvPr>
          <p:cNvSpPr>
            <a:spLocks noGrp="1"/>
          </p:cNvSpPr>
          <p:nvPr>
            <p:ph type="title"/>
          </p:nvPr>
        </p:nvSpPr>
        <p:spPr>
          <a:xfrm>
            <a:off x="838200" y="325369"/>
            <a:ext cx="10515600"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b="1" dirty="0"/>
              <a:t>INTRODUCTION</a:t>
            </a:r>
            <a:endParaRPr lang="en-ZM" b="1" dirty="0"/>
          </a:p>
        </p:txBody>
      </p:sp>
      <p:sp>
        <p:nvSpPr>
          <p:cNvPr id="3" name="Content Placeholder 2">
            <a:extLst>
              <a:ext uri="{FF2B5EF4-FFF2-40B4-BE49-F238E27FC236}">
                <a16:creationId xmlns:a16="http://schemas.microsoft.com/office/drawing/2014/main" id="{2AC089AE-9581-4822-B6EE-BC2C5ED69F08}"/>
              </a:ext>
            </a:extLst>
          </p:cNvPr>
          <p:cNvSpPr>
            <a:spLocks noGrp="1"/>
          </p:cNvSpPr>
          <p:nvPr>
            <p:ph idx="1"/>
          </p:nvPr>
        </p:nvSpPr>
        <p:spPr>
          <a:xfrm>
            <a:off x="861390" y="1815548"/>
            <a:ext cx="10492409" cy="4361415"/>
          </a:xfrm>
        </p:spPr>
        <p:txBody>
          <a:bodyPr>
            <a:normAutofit/>
          </a:bodyPr>
          <a:lstStyle/>
          <a:p>
            <a:pPr algn="just"/>
            <a:r>
              <a:rPr lang="en-US" sz="3200" dirty="0">
                <a:latin typeface="Times New Roman" panose="02020603050405020304" pitchFamily="18" charset="0"/>
                <a:cs typeface="Times New Roman" panose="02020603050405020304" pitchFamily="18" charset="0"/>
              </a:rPr>
              <a:t>Participation is not a new concept (</a:t>
            </a:r>
            <a:r>
              <a:rPr lang="en-US" sz="3200" dirty="0" err="1">
                <a:latin typeface="Times New Roman" panose="02020603050405020304" pitchFamily="18" charset="0"/>
                <a:cs typeface="Times New Roman" panose="02020603050405020304" pitchFamily="18" charset="0"/>
              </a:rPr>
              <a:t>Buchy</a:t>
            </a:r>
            <a:r>
              <a:rPr lang="en-US" sz="3200" dirty="0">
                <a:latin typeface="Times New Roman" panose="02020603050405020304" pitchFamily="18" charset="0"/>
                <a:cs typeface="Times New Roman" panose="02020603050405020304" pitchFamily="18" charset="0"/>
              </a:rPr>
              <a:t>, Ross et al. 2000). </a:t>
            </a:r>
          </a:p>
          <a:p>
            <a:pPr algn="just"/>
            <a:r>
              <a:rPr lang="en-US" sz="3200" dirty="0">
                <a:latin typeface="Times New Roman" panose="02020603050405020304" pitchFamily="18" charset="0"/>
                <a:cs typeface="Times New Roman" panose="02020603050405020304" pitchFamily="18" charset="0"/>
              </a:rPr>
              <a:t>It represents a move from the global, spatial, top-down strategies that dominated early development initiatives to more locally sensitive methodologies (</a:t>
            </a:r>
            <a:r>
              <a:rPr lang="en-US" sz="3200" dirty="0" err="1">
                <a:latin typeface="Times New Roman" panose="02020603050405020304" pitchFamily="18" charset="0"/>
                <a:cs typeface="Times New Roman" panose="02020603050405020304" pitchFamily="18" charset="0"/>
              </a:rPr>
              <a:t>Storey</a:t>
            </a:r>
            <a:r>
              <a:rPr lang="en-US" sz="3200" dirty="0">
                <a:latin typeface="Times New Roman" panose="02020603050405020304" pitchFamily="18" charset="0"/>
                <a:cs typeface="Times New Roman" panose="02020603050405020304" pitchFamily="18" charset="0"/>
              </a:rPr>
              <a:t> 1999). </a:t>
            </a:r>
          </a:p>
          <a:p>
            <a:pPr algn="just"/>
            <a:r>
              <a:rPr lang="en-US" sz="3200" dirty="0">
                <a:latin typeface="Times New Roman" panose="02020603050405020304" pitchFamily="18" charset="0"/>
                <a:cs typeface="Times New Roman" panose="02020603050405020304" pitchFamily="18" charset="0"/>
              </a:rPr>
              <a:t>There are differing opinions as to the origins of participation theory.</a:t>
            </a:r>
          </a:p>
          <a:p>
            <a:pPr algn="just"/>
            <a:r>
              <a:rPr lang="en-US" sz="3200" dirty="0">
                <a:latin typeface="Times New Roman" panose="02020603050405020304" pitchFamily="18" charset="0"/>
                <a:cs typeface="Times New Roman" panose="02020603050405020304" pitchFamily="18" charset="0"/>
              </a:rPr>
              <a:t> Development of participatory processes (adapted from Kelly 2001</a:t>
            </a: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0272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46260-327A-CD72-6B81-D7D4E4EC59D0}"/>
              </a:ext>
            </a:extLst>
          </p:cNvPr>
          <p:cNvSpPr>
            <a:spLocks noGrp="1"/>
          </p:cNvSpPr>
          <p:nvPr>
            <p:ph type="title"/>
          </p:nvPr>
        </p:nvSpPr>
        <p:spPr/>
        <p:txBody>
          <a:bodyPr/>
          <a:lstStyle/>
          <a:p>
            <a:pPr algn="ctr"/>
            <a:r>
              <a:rPr lang="en-US" dirty="0"/>
              <a:t>3. DEBATES ON THE KNOWLEDGE PRODUCTION PROCESS</a:t>
            </a:r>
            <a:endParaRPr lang="en-ZM" dirty="0"/>
          </a:p>
        </p:txBody>
      </p:sp>
    </p:spTree>
    <p:extLst>
      <p:ext uri="{BB962C8B-B14F-4D97-AF65-F5344CB8AC3E}">
        <p14:creationId xmlns:p14="http://schemas.microsoft.com/office/powerpoint/2010/main" val="1680162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3CAA18-7215-E50A-43C3-4D69DB18F4DA}"/>
              </a:ext>
            </a:extLst>
          </p:cNvPr>
          <p:cNvSpPr>
            <a:spLocks noGrp="1"/>
          </p:cNvSpPr>
          <p:nvPr>
            <p:ph type="body" idx="1"/>
          </p:nvPr>
        </p:nvSpPr>
        <p:spPr>
          <a:xfrm>
            <a:off x="581025" y="1647824"/>
            <a:ext cx="11001375" cy="4829175"/>
          </a:xfrm>
        </p:spPr>
        <p:txBody>
          <a:bodyPr/>
          <a:lstStyle/>
          <a:p>
            <a:pPr marL="131445" indent="0">
              <a:buNone/>
            </a:pPr>
            <a:r>
              <a:rPr lang="en-US" sz="2400" dirty="0">
                <a:latin typeface="Times New Roman" panose="02020603050405020304" pitchFamily="18" charset="0"/>
                <a:cs typeface="Times New Roman" panose="02020603050405020304" pitchFamily="18" charset="0"/>
              </a:rPr>
              <a:t>EPISTEMOLOGY- Davies</a:t>
            </a:r>
          </a:p>
          <a:p>
            <a:pPr marL="474345" indent="-342900">
              <a:buFont typeface="+mj-lt"/>
              <a:buAutoNum type="arabicPeriod"/>
            </a:pPr>
            <a:r>
              <a:rPr lang="en-US" sz="2400" dirty="0">
                <a:latin typeface="Times New Roman" panose="02020603050405020304" pitchFamily="18" charset="0"/>
                <a:cs typeface="Times New Roman" panose="02020603050405020304" pitchFamily="18" charset="0"/>
              </a:rPr>
              <a:t>a. POSITIVISM; 			b. INTEPRETIVISM</a:t>
            </a:r>
          </a:p>
          <a:p>
            <a:pPr marL="474345" indent="-342900">
              <a:buFont typeface="+mj-lt"/>
              <a:buAutoNum type="arabicPeriod"/>
            </a:pPr>
            <a:r>
              <a:rPr lang="en-US" sz="2400" dirty="0">
                <a:latin typeface="Times New Roman" panose="02020603050405020304" pitchFamily="18" charset="0"/>
                <a:cs typeface="Times New Roman" panose="02020603050405020304" pitchFamily="18" charset="0"/>
              </a:rPr>
              <a:t>a. PRAGMATIVSM; 		b. CRITIAC REALISM</a:t>
            </a:r>
          </a:p>
          <a:p>
            <a:pPr marL="474345"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marL="474345"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marL="131445" indent="0">
              <a:buNone/>
            </a:pPr>
            <a:r>
              <a:rPr lang="en-US" sz="2400" dirty="0">
                <a:latin typeface="Times New Roman" panose="02020603050405020304" pitchFamily="18" charset="0"/>
                <a:cs typeface="Times New Roman" panose="02020603050405020304" pitchFamily="18" charset="0"/>
              </a:rPr>
              <a:t>Friday class</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4979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C81133-1C2F-3D62-D564-1EDC411EC58C}"/>
              </a:ext>
            </a:extLst>
          </p:cNvPr>
          <p:cNvSpPr>
            <a:spLocks noGrp="1"/>
          </p:cNvSpPr>
          <p:nvPr>
            <p:ph type="title"/>
          </p:nvPr>
        </p:nvSpPr>
        <p:spPr>
          <a:xfrm>
            <a:off x="1092200" y="542925"/>
            <a:ext cx="10007600" cy="647700"/>
          </a:xfrm>
        </p:spPr>
        <p:txBody>
          <a:bodyPr/>
          <a:lstStyle/>
          <a:p>
            <a:pPr algn="ctr"/>
            <a:r>
              <a:rPr lang="en-US" dirty="0"/>
              <a:t>Introduction</a:t>
            </a:r>
            <a:endParaRPr lang="en-ZM" dirty="0"/>
          </a:p>
        </p:txBody>
      </p:sp>
      <p:pic>
        <p:nvPicPr>
          <p:cNvPr id="8" name="Picture 7">
            <a:extLst>
              <a:ext uri="{FF2B5EF4-FFF2-40B4-BE49-F238E27FC236}">
                <a16:creationId xmlns:a16="http://schemas.microsoft.com/office/drawing/2014/main" id="{75862890-D867-5D48-C9D4-5CB3E392421A}"/>
              </a:ext>
            </a:extLst>
          </p:cNvPr>
          <p:cNvPicPr>
            <a:picLocks noChangeAspect="1"/>
          </p:cNvPicPr>
          <p:nvPr/>
        </p:nvPicPr>
        <p:blipFill>
          <a:blip r:embed="rId2"/>
          <a:stretch>
            <a:fillRect/>
          </a:stretch>
        </p:blipFill>
        <p:spPr>
          <a:xfrm>
            <a:off x="345234" y="655079"/>
            <a:ext cx="11099433" cy="5659996"/>
          </a:xfrm>
          <a:prstGeom prst="rect">
            <a:avLst/>
          </a:prstGeom>
        </p:spPr>
      </p:pic>
    </p:spTree>
    <p:extLst>
      <p:ext uri="{BB962C8B-B14F-4D97-AF65-F5344CB8AC3E}">
        <p14:creationId xmlns:p14="http://schemas.microsoft.com/office/powerpoint/2010/main" val="24156343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BF93-4222-EC6C-6364-FC98CE129666}"/>
              </a:ext>
            </a:extLst>
          </p:cNvPr>
          <p:cNvSpPr>
            <a:spLocks noGrp="1"/>
          </p:cNvSpPr>
          <p:nvPr>
            <p:ph type="title"/>
          </p:nvPr>
        </p:nvSpPr>
        <p:spPr>
          <a:xfrm>
            <a:off x="840273" y="455663"/>
            <a:ext cx="10007600" cy="580035"/>
          </a:xfrm>
        </p:spPr>
        <p:txBody>
          <a:bodyPr/>
          <a:lstStyle/>
          <a:p>
            <a:pPr algn="ctr"/>
            <a:r>
              <a:rPr lang="en-US" dirty="0"/>
              <a:t>GROUP TASK : THEMATIC AREAS</a:t>
            </a:r>
            <a:endParaRPr lang="en-ZM" dirty="0"/>
          </a:p>
        </p:txBody>
      </p:sp>
      <p:sp>
        <p:nvSpPr>
          <p:cNvPr id="3" name="Text Placeholder 2">
            <a:extLst>
              <a:ext uri="{FF2B5EF4-FFF2-40B4-BE49-F238E27FC236}">
                <a16:creationId xmlns:a16="http://schemas.microsoft.com/office/drawing/2014/main" id="{89246841-22BD-CBF8-69B3-28EE51AAB7BD}"/>
              </a:ext>
            </a:extLst>
          </p:cNvPr>
          <p:cNvSpPr>
            <a:spLocks noGrp="1"/>
          </p:cNvSpPr>
          <p:nvPr>
            <p:ph type="body" idx="1"/>
          </p:nvPr>
        </p:nvSpPr>
        <p:spPr>
          <a:xfrm>
            <a:off x="513184" y="1082350"/>
            <a:ext cx="11094098" cy="4835949"/>
          </a:xfrm>
        </p:spPr>
        <p:txBody>
          <a:bodyPr/>
          <a:lstStyle/>
          <a:p>
            <a:pPr marL="146050" indent="0">
              <a:buNone/>
            </a:pPr>
            <a:r>
              <a:rPr lang="en-US" sz="3200" dirty="0"/>
              <a:t>Participatory Learning and Action (Rapid Rural Appraisal)- Davies</a:t>
            </a:r>
          </a:p>
          <a:p>
            <a:pPr marL="660400" indent="-514350">
              <a:buFont typeface="+mj-lt"/>
              <a:buAutoNum type="arabicPeriod"/>
            </a:pPr>
            <a:r>
              <a:rPr lang="en-US" sz="3200" dirty="0"/>
              <a:t>Development Education Leadership Teams (DELTA) focus on Training for Transformation (</a:t>
            </a:r>
            <a:r>
              <a:rPr lang="en-US" sz="3200" dirty="0" err="1"/>
              <a:t>TfT</a:t>
            </a:r>
            <a:r>
              <a:rPr lang="en-US" sz="3200" dirty="0"/>
              <a:t>)</a:t>
            </a:r>
          </a:p>
          <a:p>
            <a:pPr marL="660400" indent="-514350">
              <a:buFont typeface="+mj-lt"/>
              <a:buAutoNum type="arabicPeriod"/>
            </a:pPr>
            <a:r>
              <a:rPr lang="en-US" sz="3200" dirty="0"/>
              <a:t>Participatory Extension Education (PAE)- Zimbabwe case</a:t>
            </a:r>
          </a:p>
          <a:p>
            <a:pPr marL="660400" indent="-514350">
              <a:buFont typeface="+mj-lt"/>
              <a:buAutoNum type="arabicPeriod"/>
            </a:pPr>
            <a:r>
              <a:rPr lang="en-US" sz="3200" dirty="0"/>
              <a:t>Visualization In Participatory </a:t>
            </a:r>
            <a:r>
              <a:rPr lang="en-US" sz="3200" dirty="0" err="1"/>
              <a:t>Programmes</a:t>
            </a:r>
            <a:r>
              <a:rPr lang="en-US" sz="3200" dirty="0"/>
              <a:t> (VIPP)</a:t>
            </a:r>
          </a:p>
          <a:p>
            <a:pPr marL="660400" indent="-514350">
              <a:buFont typeface="+mj-lt"/>
              <a:buAutoNum type="arabicPeriod"/>
            </a:pPr>
            <a:r>
              <a:rPr lang="en-US" sz="3200" dirty="0"/>
              <a:t>Participatory Technology Development (PTD)</a:t>
            </a:r>
          </a:p>
        </p:txBody>
      </p:sp>
    </p:spTree>
    <p:extLst>
      <p:ext uri="{BB962C8B-B14F-4D97-AF65-F5344CB8AC3E}">
        <p14:creationId xmlns:p14="http://schemas.microsoft.com/office/powerpoint/2010/main" val="8054796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2168-2D4A-037C-3E60-EB13E7E64CA6}"/>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2F994693-A687-7257-9567-C8B760B22DD1}"/>
              </a:ext>
            </a:extLst>
          </p:cNvPr>
          <p:cNvSpPr>
            <a:spLocks noGrp="1"/>
          </p:cNvSpPr>
          <p:nvPr>
            <p:ph idx="1"/>
          </p:nvPr>
        </p:nvSpPr>
        <p:spPr/>
        <p:txBody>
          <a:bodyPr/>
          <a:lstStyle/>
          <a:p>
            <a:endParaRPr lang="en-ZM"/>
          </a:p>
        </p:txBody>
      </p:sp>
    </p:spTree>
    <p:extLst>
      <p:ext uri="{BB962C8B-B14F-4D97-AF65-F5344CB8AC3E}">
        <p14:creationId xmlns:p14="http://schemas.microsoft.com/office/powerpoint/2010/main" val="14957227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EA48-6289-ACFF-F619-1DADD4440808}"/>
              </a:ext>
            </a:extLst>
          </p:cNvPr>
          <p:cNvSpPr>
            <a:spLocks noGrp="1"/>
          </p:cNvSpPr>
          <p:nvPr>
            <p:ph type="ctrTitle"/>
          </p:nvPr>
        </p:nvSpPr>
        <p:spPr>
          <a:xfrm>
            <a:off x="886408" y="1122363"/>
            <a:ext cx="10571584" cy="2387600"/>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APPROACHES TO PARTICIPATION</a:t>
            </a:r>
            <a:endParaRPr lang="en-ZM" dirty="0"/>
          </a:p>
        </p:txBody>
      </p:sp>
    </p:spTree>
    <p:extLst>
      <p:ext uri="{BB962C8B-B14F-4D97-AF65-F5344CB8AC3E}">
        <p14:creationId xmlns:p14="http://schemas.microsoft.com/office/powerpoint/2010/main" val="300701220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7BF4-0366-D65F-A034-EA153B25525A}"/>
              </a:ext>
            </a:extLst>
          </p:cNvPr>
          <p:cNvSpPr>
            <a:spLocks noGrp="1"/>
          </p:cNvSpPr>
          <p:nvPr>
            <p:ph type="title"/>
          </p:nvPr>
        </p:nvSpPr>
        <p:spPr>
          <a:xfrm>
            <a:off x="838200" y="74646"/>
            <a:ext cx="10515600" cy="60648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US" dirty="0"/>
              <a:t>INTRODUCTION</a:t>
            </a:r>
            <a:endParaRPr lang="en-ZM" dirty="0"/>
          </a:p>
        </p:txBody>
      </p:sp>
      <p:sp>
        <p:nvSpPr>
          <p:cNvPr id="3" name="Content Placeholder 2">
            <a:extLst>
              <a:ext uri="{FF2B5EF4-FFF2-40B4-BE49-F238E27FC236}">
                <a16:creationId xmlns:a16="http://schemas.microsoft.com/office/drawing/2014/main" id="{FCA42571-1757-7ACC-24E0-CB2978247A48}"/>
              </a:ext>
            </a:extLst>
          </p:cNvPr>
          <p:cNvSpPr>
            <a:spLocks noGrp="1"/>
          </p:cNvSpPr>
          <p:nvPr>
            <p:ph idx="1"/>
          </p:nvPr>
        </p:nvSpPr>
        <p:spPr>
          <a:xfrm>
            <a:off x="317241" y="671804"/>
            <a:ext cx="11597951" cy="6008914"/>
          </a:xfrm>
        </p:spPr>
        <p:txBody>
          <a:bodyPr/>
          <a:lstStyle/>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Participatory methods/Approaches include a range of activities with a common thread: </a:t>
            </a:r>
          </a:p>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That is- </a:t>
            </a:r>
            <a:r>
              <a:rPr lang="en-US" dirty="0">
                <a:solidFill>
                  <a:srgbClr val="FF0000"/>
                </a:solidFill>
                <a:latin typeface="Times New Roman" panose="02020603050405020304" pitchFamily="18" charset="0"/>
                <a:cs typeface="Times New Roman" panose="02020603050405020304" pitchFamily="18" charset="0"/>
              </a:rPr>
              <a:t>enabling ordinary people to play an active and influential part in decisions which affect their lives. </a:t>
            </a:r>
          </a:p>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This means that people are not just listened to, but also heard; </a:t>
            </a:r>
          </a:p>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and that their voices shape outcomes.</a:t>
            </a:r>
          </a:p>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Researchers, community members, activists and donors all use PM/As. </a:t>
            </a:r>
          </a:p>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That is partly because of the fact that respect for local knowledge and experience is paramount</a:t>
            </a:r>
          </a:p>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…and that the result is interventions that reflect local realities, often leading to better supported and longer lasting social change</a:t>
            </a:r>
          </a:p>
          <a:p>
            <a:pPr algn="just">
              <a:buFont typeface="Wingdings" panose="05000000000000000000" pitchFamily="2" charset="2"/>
              <a:buChar char="q"/>
            </a:pPr>
            <a:endParaRPr lang="en-ZM"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143E91B-DC9C-A759-FA59-1E9A14B013D6}"/>
              </a:ext>
            </a:extLst>
          </p:cNvPr>
          <p:cNvSpPr/>
          <p:nvPr/>
        </p:nvSpPr>
        <p:spPr>
          <a:xfrm>
            <a:off x="4086808" y="277119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M"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2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42571-1757-7ACC-24E0-CB2978247A48}"/>
              </a:ext>
            </a:extLst>
          </p:cNvPr>
          <p:cNvSpPr>
            <a:spLocks noGrp="1"/>
          </p:cNvSpPr>
          <p:nvPr>
            <p:ph idx="1"/>
          </p:nvPr>
        </p:nvSpPr>
        <p:spPr>
          <a:xfrm>
            <a:off x="317241" y="671804"/>
            <a:ext cx="11597951" cy="6008914"/>
          </a:xfrm>
        </p:spPr>
        <p:txBody>
          <a:bodyPr/>
          <a:lstStyle/>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There are many different, overlapping threads and traditions of participatory practice all over the world.</a:t>
            </a:r>
          </a:p>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One of the original members of the Participation Team, Robert Chambers, has been a driving force behind the use of PMs in the field of international development. </a:t>
            </a:r>
          </a:p>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PMs that Chambers and his many colleagues in South Asia, Africa and Europe began working with in the 1970s are now a well-established feature of development practice. </a:t>
            </a:r>
          </a:p>
          <a:p>
            <a:pPr algn="just" fontAlgn="base">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They emerged as an alternative to mainstream approaches to development, which were top-down and linear, and often comprised Northern ‘experts’ telling Southern ‘poor people’ how to go about ‘development</a:t>
            </a:r>
            <a:endParaRPr lang="en-ZM"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143E91B-DC9C-A759-FA59-1E9A14B013D6}"/>
              </a:ext>
            </a:extLst>
          </p:cNvPr>
          <p:cNvSpPr/>
          <p:nvPr/>
        </p:nvSpPr>
        <p:spPr>
          <a:xfrm>
            <a:off x="4086808" y="277119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M"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6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7C60-DDBA-E44F-D480-97D5E206E503}"/>
              </a:ext>
            </a:extLst>
          </p:cNvPr>
          <p:cNvSpPr>
            <a:spLocks noGrp="1"/>
          </p:cNvSpPr>
          <p:nvPr>
            <p:ph type="title"/>
          </p:nvPr>
        </p:nvSpPr>
        <p:spPr>
          <a:xfrm>
            <a:off x="821094" y="102637"/>
            <a:ext cx="10532706" cy="830424"/>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WHAT THIS COURSE WILL COVER</a:t>
            </a:r>
            <a:endParaRPr lang="en-ZM" dirty="0"/>
          </a:p>
        </p:txBody>
      </p:sp>
      <p:sp>
        <p:nvSpPr>
          <p:cNvPr id="3" name="Content Placeholder 2">
            <a:extLst>
              <a:ext uri="{FF2B5EF4-FFF2-40B4-BE49-F238E27FC236}">
                <a16:creationId xmlns:a16="http://schemas.microsoft.com/office/drawing/2014/main" id="{C86F9B68-4687-9F85-CA79-0813490B45A0}"/>
              </a:ext>
            </a:extLst>
          </p:cNvPr>
          <p:cNvSpPr>
            <a:spLocks noGrp="1"/>
          </p:cNvSpPr>
          <p:nvPr>
            <p:ph idx="1"/>
          </p:nvPr>
        </p:nvSpPr>
        <p:spPr>
          <a:xfrm>
            <a:off x="839756" y="1838131"/>
            <a:ext cx="10514044" cy="4338832"/>
          </a:xfrm>
        </p:spPr>
        <p:txBody>
          <a:bodyPr>
            <a:normAutofit/>
          </a:bodyPr>
          <a:lstStyle/>
          <a:p>
            <a:pPr marL="514350" indent="-514350" algn="just">
              <a:buFont typeface="+mj-lt"/>
              <a:buAutoNum type="arabicPeriod"/>
            </a:pPr>
            <a:r>
              <a:rPr lang="en-US" sz="3200" dirty="0">
                <a:latin typeface="Times New Roman" panose="02020603050405020304" pitchFamily="18" charset="0"/>
                <a:cs typeface="Times New Roman" panose="02020603050405020304" pitchFamily="18" charset="0"/>
              </a:rPr>
              <a:t>Participatory Learning and Action (PLA)</a:t>
            </a:r>
          </a:p>
          <a:p>
            <a:pPr marL="514350" indent="-514350" algn="just">
              <a:buFont typeface="+mj-lt"/>
              <a:buAutoNum type="arabicPeriod"/>
            </a:pPr>
            <a:r>
              <a:rPr lang="en-US" sz="3200" dirty="0">
                <a:latin typeface="Times New Roman" panose="02020603050405020304" pitchFamily="18" charset="0"/>
                <a:cs typeface="Times New Roman" panose="02020603050405020304" pitchFamily="18" charset="0"/>
              </a:rPr>
              <a:t>DELTA – Training for Transformation (</a:t>
            </a:r>
            <a:r>
              <a:rPr lang="en-US" sz="3200" dirty="0" err="1">
                <a:latin typeface="Times New Roman" panose="02020603050405020304" pitchFamily="18" charset="0"/>
                <a:cs typeface="Times New Roman" panose="02020603050405020304" pitchFamily="18" charset="0"/>
              </a:rPr>
              <a:t>TfT</a:t>
            </a:r>
            <a:r>
              <a:rPr lang="en-US" sz="3200" dirty="0">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sz="3200" dirty="0">
                <a:latin typeface="Times New Roman" panose="02020603050405020304" pitchFamily="18" charset="0"/>
                <a:cs typeface="Times New Roman" panose="02020603050405020304" pitchFamily="18" charset="0"/>
              </a:rPr>
              <a:t>Visualization in Participatory Programmes</a:t>
            </a:r>
          </a:p>
          <a:p>
            <a:pPr marL="514350" indent="-514350" algn="just">
              <a:buFont typeface="+mj-lt"/>
              <a:buAutoNum type="arabicPeriod"/>
            </a:pPr>
            <a:r>
              <a:rPr lang="en-US" sz="3200" dirty="0">
                <a:latin typeface="Times New Roman" panose="02020603050405020304" pitchFamily="18" charset="0"/>
                <a:cs typeface="Times New Roman" panose="02020603050405020304" pitchFamily="18" charset="0"/>
              </a:rPr>
              <a:t>Participatory Extension Approaches (PEA)</a:t>
            </a:r>
          </a:p>
          <a:p>
            <a:pPr marL="514350" indent="-514350" algn="just">
              <a:buFont typeface="+mj-lt"/>
              <a:buAutoNum type="arabicPeriod"/>
            </a:pPr>
            <a:r>
              <a:rPr lang="en-US" sz="3200" dirty="0">
                <a:latin typeface="Times New Roman" panose="02020603050405020304" pitchFamily="18" charset="0"/>
                <a:cs typeface="Times New Roman" panose="02020603050405020304" pitchFamily="18" charset="0"/>
              </a:rPr>
              <a:t>Participatory Technology Development (PTD)</a:t>
            </a: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1284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FEFF-F59C-648F-EC75-E426393D9AE9}"/>
              </a:ext>
            </a:extLst>
          </p:cNvPr>
          <p:cNvSpPr>
            <a:spLocks noGrp="1"/>
          </p:cNvSpPr>
          <p:nvPr>
            <p:ph type="ctrTitle"/>
          </p:nvPr>
        </p:nvSpPr>
        <p:spPr>
          <a:xfrm>
            <a:off x="147734" y="1996751"/>
            <a:ext cx="11896531" cy="30137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latin typeface="Times New Roman" panose="02020603050405020304" pitchFamily="18" charset="0"/>
                <a:cs typeface="Times New Roman" panose="02020603050405020304" pitchFamily="18" charset="0"/>
              </a:rPr>
              <a:t>PARTICIPATORY LEARNING AND ACTION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(PLA)</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64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C9092-9DD5-4A8B-85ED-97C44A0C0A95}"/>
              </a:ext>
            </a:extLst>
          </p:cNvPr>
          <p:cNvSpPr>
            <a:spLocks noGrp="1"/>
          </p:cNvSpPr>
          <p:nvPr>
            <p:ph type="title"/>
          </p:nvPr>
        </p:nvSpPr>
        <p:spPr>
          <a:xfrm>
            <a:off x="914400" y="371061"/>
            <a:ext cx="10439400" cy="808382"/>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b="1" dirty="0"/>
              <a:t>1950’s AND 1960’s</a:t>
            </a:r>
            <a:endParaRPr lang="en-ZM" b="1" dirty="0"/>
          </a:p>
        </p:txBody>
      </p:sp>
      <p:sp>
        <p:nvSpPr>
          <p:cNvPr id="3" name="Content Placeholder 2">
            <a:extLst>
              <a:ext uri="{FF2B5EF4-FFF2-40B4-BE49-F238E27FC236}">
                <a16:creationId xmlns:a16="http://schemas.microsoft.com/office/drawing/2014/main" id="{9FA0CA59-F1E5-4C87-B750-EEAA69AFB44F}"/>
              </a:ext>
            </a:extLst>
          </p:cNvPr>
          <p:cNvSpPr>
            <a:spLocks noGrp="1"/>
          </p:cNvSpPr>
          <p:nvPr>
            <p:ph idx="1"/>
          </p:nvPr>
        </p:nvSpPr>
        <p:spPr>
          <a:xfrm>
            <a:off x="212035" y="1497495"/>
            <a:ext cx="11741425" cy="4995379"/>
          </a:xfrm>
        </p:spPr>
        <p:txBody>
          <a:bodyPr>
            <a:normAutofit/>
          </a:bodyPr>
          <a:lstStyle/>
          <a:p>
            <a:r>
              <a:rPr lang="en-US" sz="3200" dirty="0">
                <a:latin typeface="Times New Roman" panose="02020603050405020304" pitchFamily="18" charset="0"/>
                <a:cs typeface="Times New Roman" panose="02020603050405020304" pitchFamily="18" charset="0"/>
              </a:rPr>
              <a:t>Rapid industrialization and growing influence of technological expertise; </a:t>
            </a:r>
          </a:p>
          <a:p>
            <a:r>
              <a:rPr lang="en-US" sz="3200" dirty="0">
                <a:latin typeface="Times New Roman" panose="02020603050405020304" pitchFamily="18" charset="0"/>
                <a:cs typeface="Times New Roman" panose="02020603050405020304" pitchFamily="18" charset="0"/>
              </a:rPr>
              <a:t>Supremacy of scientific knowledge. </a:t>
            </a:r>
          </a:p>
          <a:p>
            <a:r>
              <a:rPr lang="en-US" sz="3200" dirty="0">
                <a:latin typeface="Times New Roman" panose="02020603050405020304" pitchFamily="18" charset="0"/>
                <a:cs typeface="Times New Roman" panose="02020603050405020304" pitchFamily="18" charset="0"/>
              </a:rPr>
              <a:t>Chambers (1992) said that this era was characterized by the diffusion model of adoption in agriculture. </a:t>
            </a:r>
          </a:p>
          <a:p>
            <a:r>
              <a:rPr lang="en-US" sz="3200" dirty="0">
                <a:latin typeface="Times New Roman" panose="02020603050405020304" pitchFamily="18" charset="0"/>
                <a:cs typeface="Times New Roman" panose="02020603050405020304" pitchFamily="18" charset="0"/>
              </a:rPr>
              <a:t>Extension agents were involved primarily in teaching farmers, and in the transfer of technology</a:t>
            </a:r>
          </a:p>
          <a:p>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3934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D9A2-24A1-CE3D-0628-4402AE85EED1}"/>
              </a:ext>
            </a:extLst>
          </p:cNvPr>
          <p:cNvSpPr>
            <a:spLocks noGrp="1"/>
          </p:cNvSpPr>
          <p:nvPr>
            <p:ph type="title"/>
          </p:nvPr>
        </p:nvSpPr>
        <p:spPr>
          <a:xfrm>
            <a:off x="838200" y="83977"/>
            <a:ext cx="10515600" cy="597060"/>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en-US" dirty="0"/>
              <a:t>What is it?</a:t>
            </a:r>
            <a:endParaRPr lang="en-ZM" dirty="0"/>
          </a:p>
        </p:txBody>
      </p:sp>
      <p:sp>
        <p:nvSpPr>
          <p:cNvPr id="3" name="Content Placeholder 2">
            <a:extLst>
              <a:ext uri="{FF2B5EF4-FFF2-40B4-BE49-F238E27FC236}">
                <a16:creationId xmlns:a16="http://schemas.microsoft.com/office/drawing/2014/main" id="{88B1BEC2-EC38-56E4-282D-7B42401E8D0C}"/>
              </a:ext>
            </a:extLst>
          </p:cNvPr>
          <p:cNvSpPr>
            <a:spLocks noGrp="1"/>
          </p:cNvSpPr>
          <p:nvPr>
            <p:ph idx="1"/>
          </p:nvPr>
        </p:nvSpPr>
        <p:spPr>
          <a:xfrm>
            <a:off x="194733" y="787400"/>
            <a:ext cx="11841756" cy="5986623"/>
          </a:xfrm>
        </p:spPr>
        <p:txBody>
          <a:bodyPr>
            <a:normAutofit fontScale="92500" lnSpcReduction="10000"/>
          </a:bodyPr>
          <a:lstStyle/>
          <a:p>
            <a:pPr algn="just">
              <a:buFont typeface="Wingdings" panose="05000000000000000000" pitchFamily="2" charset="2"/>
              <a:buChar char="q"/>
            </a:pPr>
            <a:endParaRPr lang="en-ZM" b="0" i="0" u="none" strike="noStrike" baseline="0" dirty="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b="0" i="0" u="none" strike="noStrike" baseline="0" dirty="0">
                <a:solidFill>
                  <a:srgbClr val="000000"/>
                </a:solidFill>
                <a:latin typeface="Times New Roman" panose="02020603050405020304" pitchFamily="18" charset="0"/>
                <a:cs typeface="Times New Roman" panose="02020603050405020304" pitchFamily="18" charset="0"/>
              </a:rPr>
              <a:t> PLA,</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otherwise know as PRA, </a:t>
            </a:r>
            <a:r>
              <a:rPr lang="en-US" b="0" i="0" u="none" strike="noStrike" baseline="0" dirty="0">
                <a:solidFill>
                  <a:srgbClr val="000000"/>
                </a:solidFill>
                <a:latin typeface="Times New Roman" panose="02020603050405020304" pitchFamily="18" charset="0"/>
                <a:cs typeface="Times New Roman" panose="02020603050405020304" pitchFamily="18" charset="0"/>
              </a:rPr>
              <a:t>can be described in two different, complementary ways. </a:t>
            </a:r>
          </a:p>
          <a:p>
            <a:pPr algn="just">
              <a:buFont typeface="Wingdings" panose="05000000000000000000" pitchFamily="2" charset="2"/>
              <a:buChar char="q"/>
            </a:pPr>
            <a:r>
              <a:rPr lang="en-US" b="0" i="0" u="none" strike="noStrike" baseline="0" dirty="0">
                <a:solidFill>
                  <a:srgbClr val="000000"/>
                </a:solidFill>
                <a:latin typeface="Times New Roman" panose="02020603050405020304" pitchFamily="18" charset="0"/>
                <a:cs typeface="Times New Roman" panose="02020603050405020304" pitchFamily="18" charset="0"/>
              </a:rPr>
              <a:t>Firstly, it is a philosophy and a way of thinking that </a:t>
            </a:r>
            <a:r>
              <a:rPr lang="en-US" b="0" i="0" u="none" strike="noStrike" baseline="0" dirty="0" err="1">
                <a:solidFill>
                  <a:srgbClr val="000000"/>
                </a:solidFill>
                <a:latin typeface="Times New Roman" panose="02020603050405020304" pitchFamily="18" charset="0"/>
                <a:cs typeface="Times New Roman" panose="02020603050405020304" pitchFamily="18" charset="0"/>
              </a:rPr>
              <a:t>emphasises</a:t>
            </a:r>
            <a:r>
              <a:rPr lang="en-US" b="0" i="0" u="none" strike="noStrike" baseline="0" dirty="0">
                <a:solidFill>
                  <a:srgbClr val="000000"/>
                </a:solidFill>
                <a:latin typeface="Times New Roman" panose="02020603050405020304" pitchFamily="18" charset="0"/>
                <a:cs typeface="Times New Roman" panose="02020603050405020304" pitchFamily="18" charset="0"/>
              </a:rPr>
              <a:t> reversals in power relations between communities and outsiders (such as researchers, evaluators or </a:t>
            </a:r>
            <a:r>
              <a:rPr lang="en-US" b="0" i="0" u="none" strike="noStrike" baseline="0" dirty="0" err="1">
                <a:solidFill>
                  <a:srgbClr val="000000"/>
                </a:solidFill>
                <a:latin typeface="Times New Roman" panose="02020603050405020304" pitchFamily="18" charset="0"/>
                <a:cs typeface="Times New Roman" panose="02020603050405020304" pitchFamily="18" charset="0"/>
              </a:rPr>
              <a:t>programme</a:t>
            </a:r>
            <a:r>
              <a:rPr lang="en-US" b="0" i="0" u="none" strike="noStrike" baseline="0" dirty="0">
                <a:solidFill>
                  <a:srgbClr val="000000"/>
                </a:solidFill>
                <a:latin typeface="Times New Roman" panose="02020603050405020304" pitchFamily="18" charset="0"/>
                <a:cs typeface="Times New Roman" panose="02020603050405020304" pitchFamily="18" charset="0"/>
              </a:rPr>
              <a:t> planners). </a:t>
            </a:r>
          </a:p>
          <a:p>
            <a:pPr algn="just">
              <a:buFont typeface="Wingdings" panose="05000000000000000000" pitchFamily="2" charset="2"/>
              <a:buChar char="q"/>
            </a:pPr>
            <a:r>
              <a:rPr lang="en-US" b="0" i="0" u="none" strike="noStrike" baseline="0" dirty="0">
                <a:solidFill>
                  <a:srgbClr val="000000"/>
                </a:solidFill>
                <a:latin typeface="Times New Roman" panose="02020603050405020304" pitchFamily="18" charset="0"/>
                <a:cs typeface="Times New Roman" panose="02020603050405020304" pitchFamily="18" charset="0"/>
              </a:rPr>
              <a:t>Secondly, it covers a range of participatory tools and approaches that can be used to work, plan and reflect with and alongside communities.</a:t>
            </a:r>
          </a:p>
          <a:p>
            <a:pPr algn="just">
              <a:buFont typeface="Wingdings" panose="05000000000000000000" pitchFamily="2" charset="2"/>
              <a:buChar char="q"/>
            </a:pPr>
            <a:r>
              <a:rPr lang="en-US" dirty="0">
                <a:solidFill>
                  <a:srgbClr val="000000"/>
                </a:solidFill>
                <a:latin typeface="Times New Roman" panose="02020603050405020304" pitchFamily="18" charset="0"/>
                <a:cs typeface="Times New Roman" panose="02020603050405020304" pitchFamily="18" charset="0"/>
              </a:rPr>
              <a:t>In other words, PLA is a type of qualitative research…</a:t>
            </a:r>
          </a:p>
          <a:p>
            <a:pPr algn="just">
              <a:buFont typeface="Wingdings" panose="05000000000000000000" pitchFamily="2" charset="2"/>
              <a:buChar char="q"/>
            </a:pPr>
            <a:r>
              <a:rPr lang="en-US" dirty="0">
                <a:solidFill>
                  <a:srgbClr val="000000"/>
                </a:solidFill>
                <a:latin typeface="Times New Roman" panose="02020603050405020304" pitchFamily="18" charset="0"/>
                <a:cs typeface="Times New Roman" panose="02020603050405020304" pitchFamily="18" charset="0"/>
              </a:rPr>
              <a:t>…that is used to gain an in-depth understanding of a community or situation…</a:t>
            </a:r>
          </a:p>
          <a:p>
            <a:pPr algn="just">
              <a:buFont typeface="Wingdings" panose="05000000000000000000" pitchFamily="2" charset="2"/>
              <a:buChar char="q"/>
            </a:pPr>
            <a:r>
              <a:rPr lang="en-US" dirty="0">
                <a:solidFill>
                  <a:srgbClr val="000000"/>
                </a:solidFill>
                <a:latin typeface="Times New Roman" panose="02020603050405020304" pitchFamily="18" charset="0"/>
                <a:cs typeface="Times New Roman" panose="02020603050405020304" pitchFamily="18" charset="0"/>
              </a:rPr>
              <a:t>…. and is always conducted with the full and active participation of community members.</a:t>
            </a:r>
            <a:r>
              <a:rPr lang="en-US" b="0" i="0" u="none" strike="noStrike" baseline="0" dirty="0">
                <a:solidFill>
                  <a:srgbClr val="00000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It is a </a:t>
            </a:r>
            <a:r>
              <a:rPr lang="en-US" i="1" dirty="0">
                <a:latin typeface="Times New Roman" panose="02020603050405020304" pitchFamily="18" charset="0"/>
                <a:cs typeface="Times New Roman" panose="02020603050405020304" pitchFamily="18" charset="0"/>
              </a:rPr>
              <a:t>methodology </a:t>
            </a:r>
            <a:r>
              <a:rPr lang="en-US" dirty="0">
                <a:latin typeface="Times New Roman" panose="02020603050405020304" pitchFamily="18" charset="0"/>
                <a:cs typeface="Times New Roman" panose="02020603050405020304" pitchFamily="18" charset="0"/>
              </a:rPr>
              <a:t>for interacting with </a:t>
            </a:r>
            <a:r>
              <a:rPr lang="en-US" b="1" i="1" dirty="0">
                <a:latin typeface="Times New Roman" panose="02020603050405020304" pitchFamily="18" charset="0"/>
                <a:cs typeface="Times New Roman" panose="02020603050405020304" pitchFamily="18" charset="0"/>
              </a:rPr>
              <a:t>“villagers</a:t>
            </a:r>
            <a:r>
              <a:rPr lang="en-US" dirty="0">
                <a:latin typeface="Times New Roman" panose="02020603050405020304" pitchFamily="18" charset="0"/>
                <a:cs typeface="Times New Roman" panose="02020603050405020304" pitchFamily="18" charset="0"/>
              </a:rPr>
              <a:t>” (community members- as it now applies in urban areas) in order to seek their perceptions and thinking, </a:t>
            </a:r>
            <a:r>
              <a:rPr lang="en-US" i="1" dirty="0">
                <a:latin typeface="Times New Roman" panose="02020603050405020304" pitchFamily="18" charset="0"/>
                <a:cs typeface="Times New Roman" panose="02020603050405020304" pitchFamily="18" charset="0"/>
              </a:rPr>
              <a:t>understanding </a:t>
            </a:r>
            <a:r>
              <a:rPr lang="en-US" dirty="0">
                <a:latin typeface="Times New Roman" panose="02020603050405020304" pitchFamily="18" charset="0"/>
                <a:cs typeface="Times New Roman" panose="02020603050405020304" pitchFamily="18" charset="0"/>
              </a:rPr>
              <a:t>them and </a:t>
            </a:r>
            <a:r>
              <a:rPr lang="en-US" i="1" dirty="0">
                <a:latin typeface="Times New Roman" panose="02020603050405020304" pitchFamily="18" charset="0"/>
                <a:cs typeface="Times New Roman" panose="02020603050405020304" pitchFamily="18" charset="0"/>
              </a:rPr>
              <a:t>learning f</a:t>
            </a:r>
            <a:r>
              <a:rPr lang="en-US" dirty="0">
                <a:latin typeface="Times New Roman" panose="02020603050405020304" pitchFamily="18" charset="0"/>
                <a:cs typeface="Times New Roman" panose="02020603050405020304" pitchFamily="18" charset="0"/>
              </a:rPr>
              <a:t>rom them. </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D9A2-24A1-CE3D-0628-4402AE85EED1}"/>
              </a:ext>
            </a:extLst>
          </p:cNvPr>
          <p:cNvSpPr>
            <a:spLocks noGrp="1"/>
          </p:cNvSpPr>
          <p:nvPr>
            <p:ph type="title"/>
          </p:nvPr>
        </p:nvSpPr>
        <p:spPr>
          <a:xfrm>
            <a:off x="838200" y="83977"/>
            <a:ext cx="10515600" cy="597060"/>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en-US" dirty="0"/>
              <a:t>What is it…?</a:t>
            </a:r>
            <a:endParaRPr lang="en-ZM" dirty="0"/>
          </a:p>
        </p:txBody>
      </p:sp>
      <p:sp>
        <p:nvSpPr>
          <p:cNvPr id="3" name="Content Placeholder 2">
            <a:extLst>
              <a:ext uri="{FF2B5EF4-FFF2-40B4-BE49-F238E27FC236}">
                <a16:creationId xmlns:a16="http://schemas.microsoft.com/office/drawing/2014/main" id="{88B1BEC2-EC38-56E4-282D-7B42401E8D0C}"/>
              </a:ext>
            </a:extLst>
          </p:cNvPr>
          <p:cNvSpPr>
            <a:spLocks noGrp="1"/>
          </p:cNvSpPr>
          <p:nvPr>
            <p:ph idx="1"/>
          </p:nvPr>
        </p:nvSpPr>
        <p:spPr>
          <a:xfrm>
            <a:off x="194733" y="787400"/>
            <a:ext cx="11841756" cy="5986623"/>
          </a:xfrm>
        </p:spPr>
        <p:txBody>
          <a:bodyPr>
            <a:normAutofit/>
          </a:bodyPr>
          <a:lstStyle/>
          <a:p>
            <a:pPr algn="just">
              <a:buFont typeface="Wingdings" panose="05000000000000000000" pitchFamily="2" charset="2"/>
              <a:buChar char="q"/>
            </a:pPr>
            <a:endParaRPr lang="en-ZM" b="0" i="0" u="none" strike="noStrike" baseline="0" dirty="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dirty="0"/>
              <a:t>According to Robert chambers, PRA (PLA) is "a growing family of approaches, methods, </a:t>
            </a:r>
            <a:r>
              <a:rPr lang="en-US" i="1" dirty="0"/>
              <a:t>attitudes and behaviors </a:t>
            </a:r>
            <a:r>
              <a:rPr lang="en-US" dirty="0"/>
              <a:t>to enable and empower people to share, analyze, and enhance their knowledge of life and conditions, and to plan, act, and monitor, evaluate and </a:t>
            </a:r>
            <a:r>
              <a:rPr lang="en-US" i="1" dirty="0"/>
              <a:t>reflect". </a:t>
            </a:r>
          </a:p>
          <a:p>
            <a:pPr algn="just">
              <a:buFont typeface="Wingdings" panose="05000000000000000000" pitchFamily="2" charset="2"/>
              <a:buChar char="q"/>
            </a:pPr>
            <a:r>
              <a:rPr lang="en-US" dirty="0"/>
              <a:t>The term “Appraisal” meant assessment of a village situation; </a:t>
            </a:r>
          </a:p>
          <a:p>
            <a:pPr algn="just">
              <a:buFont typeface="Wingdings" panose="05000000000000000000" pitchFamily="2" charset="2"/>
              <a:buChar char="q"/>
            </a:pPr>
            <a:r>
              <a:rPr lang="en-US" dirty="0"/>
              <a:t>… this encompassed both the potential, resources, capabilities, opportunities, facilities as well as their needs and problems. </a:t>
            </a:r>
          </a:p>
          <a:p>
            <a:pPr algn="just">
              <a:buFont typeface="Wingdings" panose="05000000000000000000" pitchFamily="2" charset="2"/>
              <a:buChar char="q"/>
            </a:pPr>
            <a:r>
              <a:rPr lang="en-US" dirty="0"/>
              <a:t>Earlier the emphasis on the investigations used to be only towards need identification but with PRA the perspective is more of a holistic understanding of the (village) community. </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78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32BC-1B5C-8E63-ABDA-85C64721C5F8}"/>
              </a:ext>
            </a:extLst>
          </p:cNvPr>
          <p:cNvSpPr>
            <a:spLocks noGrp="1"/>
          </p:cNvSpPr>
          <p:nvPr>
            <p:ph type="title"/>
          </p:nvPr>
        </p:nvSpPr>
        <p:spPr>
          <a:xfrm>
            <a:off x="838200" y="1"/>
            <a:ext cx="10515600" cy="681036"/>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US" dirty="0"/>
              <a:t>Background</a:t>
            </a:r>
            <a:endParaRPr lang="en-ZM" dirty="0"/>
          </a:p>
        </p:txBody>
      </p:sp>
      <p:sp>
        <p:nvSpPr>
          <p:cNvPr id="3" name="Content Placeholder 2">
            <a:extLst>
              <a:ext uri="{FF2B5EF4-FFF2-40B4-BE49-F238E27FC236}">
                <a16:creationId xmlns:a16="http://schemas.microsoft.com/office/drawing/2014/main" id="{50BEE301-9F59-A8F8-4B50-408B636895D6}"/>
              </a:ext>
            </a:extLst>
          </p:cNvPr>
          <p:cNvSpPr>
            <a:spLocks noGrp="1"/>
          </p:cNvSpPr>
          <p:nvPr>
            <p:ph idx="1"/>
          </p:nvPr>
        </p:nvSpPr>
        <p:spPr>
          <a:xfrm>
            <a:off x="135467" y="736600"/>
            <a:ext cx="11919684" cy="5981441"/>
          </a:xfrm>
        </p:spPr>
        <p:txBody>
          <a:bodyPr>
            <a:normAutofit fontScale="92500"/>
          </a:bodyPr>
          <a:lstStyle/>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Before PLA/PRA came into practice rural tourism and survey were the two main methods used for gathering data and information from the rural areas.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Rural tourism became less popular as it provided biased information collected in short visits to rural areas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 .survey involved a lot of cost, inaccuracy and delay.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Thus during 1970’s and 80’s an alternative was found which was called as Rapid Rural Appraisal (RRA).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With this method there was a change in the perspective of development professional -- “</a:t>
            </a:r>
            <a:r>
              <a:rPr lang="en-US" i="1" dirty="0">
                <a:latin typeface="Times New Roman" panose="02020603050405020304" pitchFamily="18" charset="0"/>
                <a:cs typeface="Times New Roman" panose="02020603050405020304" pitchFamily="18" charset="0"/>
              </a:rPr>
              <a:t>We can learn from them</a:t>
            </a:r>
            <a:r>
              <a:rPr lang="en-US"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emphasis was on appreciating indigenous technical knowledge of the rural folk.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But in this method the emphasis was on “extracting” the information from the rural areas.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approach was “We” go to the rural areas and obtain data from “them” and process it. </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91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32BC-1B5C-8E63-ABDA-85C64721C5F8}"/>
              </a:ext>
            </a:extLst>
          </p:cNvPr>
          <p:cNvSpPr>
            <a:spLocks noGrp="1"/>
          </p:cNvSpPr>
          <p:nvPr>
            <p:ph type="title"/>
          </p:nvPr>
        </p:nvSpPr>
        <p:spPr>
          <a:xfrm>
            <a:off x="838200" y="1"/>
            <a:ext cx="10515600" cy="681036"/>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US" dirty="0"/>
              <a:t>Background. . .  </a:t>
            </a:r>
            <a:endParaRPr lang="en-ZM" dirty="0"/>
          </a:p>
        </p:txBody>
      </p:sp>
      <p:sp>
        <p:nvSpPr>
          <p:cNvPr id="3" name="Content Placeholder 2">
            <a:extLst>
              <a:ext uri="{FF2B5EF4-FFF2-40B4-BE49-F238E27FC236}">
                <a16:creationId xmlns:a16="http://schemas.microsoft.com/office/drawing/2014/main" id="{50BEE301-9F59-A8F8-4B50-408B636895D6}"/>
              </a:ext>
            </a:extLst>
          </p:cNvPr>
          <p:cNvSpPr>
            <a:spLocks noGrp="1"/>
          </p:cNvSpPr>
          <p:nvPr>
            <p:ph idx="1"/>
          </p:nvPr>
        </p:nvSpPr>
        <p:spPr>
          <a:xfrm>
            <a:off x="84667" y="736600"/>
            <a:ext cx="11970484" cy="6045200"/>
          </a:xfrm>
        </p:spPr>
        <p:txBody>
          <a:bodyPr>
            <a:noAutofit/>
          </a:bodyPr>
          <a:lstStyle/>
          <a:p>
            <a:pPr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It was in 1989 that PRA came in practice for the first time in India and Kenya. </a:t>
            </a:r>
          </a:p>
          <a:p>
            <a:pPr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This term was coined by Robert Chambers. </a:t>
            </a:r>
          </a:p>
          <a:p>
            <a:pPr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As the name suggests the emphasis in this methodology was on “participatory”. </a:t>
            </a:r>
          </a:p>
          <a:p>
            <a:pPr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The change in perspective could be expressed in the following words: </a:t>
            </a:r>
          </a:p>
          <a:p>
            <a:pPr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“We go to the rural areas, it is the rural people who teach us, they present and share the data and do the analysis and own the outcome.”</a:t>
            </a:r>
          </a:p>
          <a:p>
            <a:pPr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In other words, PLA started as RRA and changed to PRA</a:t>
            </a:r>
          </a:p>
          <a:p>
            <a:pPr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RRA originally stood for Rapid Rural Appraisal, but its approach and methods are also used in urban and other contexts. </a:t>
            </a:r>
          </a:p>
          <a:p>
            <a:pPr lvl="1"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Later it was realized that "Relaxed" seemed to be better than "Rapid".</a:t>
            </a:r>
          </a:p>
          <a:p>
            <a:pPr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PRA originally stood for Participatory Rural Appraisal, but its applications are in many, many contexts besides rural and good practice is far more than just appraisal.</a:t>
            </a:r>
          </a:p>
          <a:p>
            <a:pPr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PLA stands for Participatory Learning and Action and in practice is used interchangeably with PRA.</a:t>
            </a:r>
          </a:p>
          <a:p>
            <a:pPr algn="just">
              <a:buFont typeface="Wingdings" panose="05000000000000000000" pitchFamily="2" charset="2"/>
              <a:buChar char="v"/>
            </a:pPr>
            <a:endParaRPr lang="en-ZM"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1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1000"/>
                                        <p:tgtEl>
                                          <p:spTgt spid="3">
                                            <p:txEl>
                                              <p:pRg st="8" end="8"/>
                                            </p:txEl>
                                          </p:spTgt>
                                        </p:tgtEl>
                                      </p:cBhvr>
                                    </p:animEffect>
                                    <p:anim calcmode="lin" valueType="num">
                                      <p:cBhvr>
                                        <p:cTn id="6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fade">
                                      <p:cBhvr>
                                        <p:cTn id="74" dur="1000"/>
                                        <p:tgtEl>
                                          <p:spTgt spid="3">
                                            <p:txEl>
                                              <p:pRg st="9" end="9"/>
                                            </p:txEl>
                                          </p:spTgt>
                                        </p:tgtEl>
                                      </p:cBhvr>
                                    </p:animEffect>
                                    <p:anim calcmode="lin" valueType="num">
                                      <p:cBhvr>
                                        <p:cTn id="7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32BC-1B5C-8E63-ABDA-85C64721C5F8}"/>
              </a:ext>
            </a:extLst>
          </p:cNvPr>
          <p:cNvSpPr>
            <a:spLocks noGrp="1"/>
          </p:cNvSpPr>
          <p:nvPr>
            <p:ph type="title"/>
          </p:nvPr>
        </p:nvSpPr>
        <p:spPr>
          <a:xfrm>
            <a:off x="838200" y="1"/>
            <a:ext cx="10515600" cy="681036"/>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US" dirty="0"/>
              <a:t>Background. . .  </a:t>
            </a:r>
            <a:endParaRPr lang="en-ZM" dirty="0"/>
          </a:p>
        </p:txBody>
      </p:sp>
      <p:sp>
        <p:nvSpPr>
          <p:cNvPr id="3" name="Content Placeholder 2">
            <a:extLst>
              <a:ext uri="{FF2B5EF4-FFF2-40B4-BE49-F238E27FC236}">
                <a16:creationId xmlns:a16="http://schemas.microsoft.com/office/drawing/2014/main" id="{50BEE301-9F59-A8F8-4B50-408B636895D6}"/>
              </a:ext>
            </a:extLst>
          </p:cNvPr>
          <p:cNvSpPr>
            <a:spLocks noGrp="1"/>
          </p:cNvSpPr>
          <p:nvPr>
            <p:ph idx="1"/>
          </p:nvPr>
        </p:nvSpPr>
        <p:spPr>
          <a:xfrm>
            <a:off x="84667" y="736600"/>
            <a:ext cx="11970484" cy="6045200"/>
          </a:xfrm>
        </p:spPr>
        <p:txBody>
          <a:bodyPr>
            <a:noAutofit/>
          </a:bodyPr>
          <a:lstStyle/>
          <a:p>
            <a:pPr algn="just">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So, PLA/RRA is about finding out. </a:t>
            </a:r>
          </a:p>
          <a:p>
            <a:pPr algn="just">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It is data collecting, with the analysis done mainly by "us". </a:t>
            </a:r>
          </a:p>
          <a:p>
            <a:pPr algn="just">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Good PRA/PLA, which evolved out of RRA, is in contrast empowering, a process of appraisal, analysis and action by local people themselves. </a:t>
            </a:r>
          </a:p>
          <a:p>
            <a:pPr algn="just">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Good PRA is a process, not a one-off event. </a:t>
            </a:r>
          </a:p>
          <a:p>
            <a:pPr algn="just">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It involves much more than just appraisal. </a:t>
            </a:r>
          </a:p>
          <a:p>
            <a:pPr algn="just">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"Participatory learning and action" is a more accurate title for what many practitioners of PRA believe in and are doing, but PRA remains the usual label. </a:t>
            </a:r>
          </a:p>
          <a:p>
            <a:pPr algn="just">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In Pakistan PRA now stands for Participation-Reflection- Action, because at its core are self-critical awareness, personal behavior and attitudes, and engagement with action.</a:t>
            </a:r>
          </a:p>
          <a:p>
            <a:pPr algn="just">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PLA is designed to be a truly participative process, in which communities have significant influence over how work is carried out. </a:t>
            </a:r>
          </a:p>
          <a:p>
            <a:pPr algn="just">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This means it is not possible (or desirable) to provide a </a:t>
            </a:r>
            <a:r>
              <a:rPr lang="en-US" sz="2500" dirty="0" err="1">
                <a:latin typeface="Times New Roman" panose="02020603050405020304" pitchFamily="18" charset="0"/>
                <a:cs typeface="Times New Roman" panose="02020603050405020304" pitchFamily="18" charset="0"/>
              </a:rPr>
              <a:t>standardised</a:t>
            </a:r>
            <a:r>
              <a:rPr lang="en-US" sz="2500" dirty="0">
                <a:latin typeface="Times New Roman" panose="02020603050405020304" pitchFamily="18" charset="0"/>
                <a:cs typeface="Times New Roman" panose="02020603050405020304" pitchFamily="18" charset="0"/>
              </a:rPr>
              <a:t> methodology or process. </a:t>
            </a:r>
            <a:endParaRPr lang="en-ZM"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63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32BC-1B5C-8E63-ABDA-85C64721C5F8}"/>
              </a:ext>
            </a:extLst>
          </p:cNvPr>
          <p:cNvSpPr>
            <a:spLocks noGrp="1"/>
          </p:cNvSpPr>
          <p:nvPr>
            <p:ph type="title"/>
          </p:nvPr>
        </p:nvSpPr>
        <p:spPr>
          <a:xfrm>
            <a:off x="838200" y="1"/>
            <a:ext cx="10515600" cy="681036"/>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US" dirty="0"/>
              <a:t>Principles of PLA</a:t>
            </a:r>
            <a:endParaRPr lang="en-ZM" dirty="0"/>
          </a:p>
        </p:txBody>
      </p:sp>
      <p:sp>
        <p:nvSpPr>
          <p:cNvPr id="3" name="Content Placeholder 2">
            <a:extLst>
              <a:ext uri="{FF2B5EF4-FFF2-40B4-BE49-F238E27FC236}">
                <a16:creationId xmlns:a16="http://schemas.microsoft.com/office/drawing/2014/main" id="{50BEE301-9F59-A8F8-4B50-408B636895D6}"/>
              </a:ext>
            </a:extLst>
          </p:cNvPr>
          <p:cNvSpPr>
            <a:spLocks noGrp="1"/>
          </p:cNvSpPr>
          <p:nvPr>
            <p:ph idx="1"/>
          </p:nvPr>
        </p:nvSpPr>
        <p:spPr>
          <a:xfrm>
            <a:off x="101600" y="677333"/>
            <a:ext cx="11953551" cy="6180665"/>
          </a:xfrm>
        </p:spPr>
        <p:txBody>
          <a:bodyPr>
            <a:noAutofit/>
          </a:bodyPr>
          <a:lstStyle/>
          <a:p>
            <a:pPr marL="457200" indent="-457200" algn="just">
              <a:buFont typeface="+mj-lt"/>
              <a:buAutoNum type="arabicPeriod"/>
            </a:pPr>
            <a:r>
              <a:rPr lang="en-US" sz="2300" b="1" dirty="0">
                <a:latin typeface="Times New Roman" panose="02020603050405020304" pitchFamily="18" charset="0"/>
                <a:cs typeface="Times New Roman" panose="02020603050405020304" pitchFamily="18" charset="0"/>
              </a:rPr>
              <a:t>Bias Explicit: </a:t>
            </a:r>
          </a:p>
          <a:p>
            <a:pPr algn="just">
              <a:buFont typeface="Wingdings" panose="05000000000000000000" pitchFamily="2" charset="2"/>
              <a:buChar char="v"/>
            </a:pPr>
            <a:r>
              <a:rPr lang="en-US" sz="2300" dirty="0">
                <a:latin typeface="Times New Roman" panose="02020603050405020304" pitchFamily="18" charset="0"/>
                <a:cs typeface="Times New Roman" panose="02020603050405020304" pitchFamily="18" charset="0"/>
              </a:rPr>
              <a:t>Every individual maintains a unique worldview that is shaped by a confluence of factors including, but not limited to, culture, upbringing, religion, and perceived injustices. </a:t>
            </a:r>
          </a:p>
          <a:p>
            <a:pPr algn="just">
              <a:buFont typeface="Wingdings" panose="05000000000000000000" pitchFamily="2" charset="2"/>
              <a:buChar char="v"/>
            </a:pPr>
            <a:r>
              <a:rPr lang="en-US" sz="2300" dirty="0">
                <a:latin typeface="Times New Roman" panose="02020603050405020304" pitchFamily="18" charset="0"/>
                <a:cs typeface="Times New Roman" panose="02020603050405020304" pitchFamily="18" charset="0"/>
              </a:rPr>
              <a:t>As such, every person maintains a distinct set of biases, which play a role in how an individual acts, thinks, and perceives the world around himself/herself. </a:t>
            </a:r>
          </a:p>
          <a:p>
            <a:pPr algn="just">
              <a:buFont typeface="Wingdings" panose="05000000000000000000" pitchFamily="2" charset="2"/>
              <a:buChar char="v"/>
            </a:pPr>
            <a:r>
              <a:rPr lang="en-US" sz="2300" dirty="0">
                <a:latin typeface="Times New Roman" panose="02020603050405020304" pitchFamily="18" charset="0"/>
                <a:cs typeface="Times New Roman" panose="02020603050405020304" pitchFamily="18" charset="0"/>
              </a:rPr>
              <a:t> Off settings Biases- One has to go with an open mind and not with set ideas.</a:t>
            </a:r>
          </a:p>
          <a:p>
            <a:pPr marL="457200" indent="-457200" algn="just">
              <a:buFont typeface="+mj-lt"/>
              <a:buAutoNum type="arabicPeriod" startAt="2"/>
            </a:pPr>
            <a:r>
              <a:rPr lang="en-US" sz="2300" b="1" dirty="0">
                <a:latin typeface="Times New Roman" panose="02020603050405020304" pitchFamily="18" charset="0"/>
                <a:cs typeface="Times New Roman" panose="02020603050405020304" pitchFamily="18" charset="0"/>
              </a:rPr>
              <a:t>Triangulation</a:t>
            </a:r>
            <a:r>
              <a:rPr lang="en-US" sz="23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sz="2300" dirty="0">
                <a:latin typeface="Times New Roman" panose="02020603050405020304" pitchFamily="18" charset="0"/>
                <a:cs typeface="Times New Roman" panose="02020603050405020304" pitchFamily="18" charset="0"/>
              </a:rPr>
              <a:t>It is best to use as many tools as possible while diversifying team members and data sources to cross check information and neutralize biases. </a:t>
            </a:r>
          </a:p>
          <a:p>
            <a:pPr algn="just">
              <a:buFont typeface="Wingdings" panose="05000000000000000000" pitchFamily="2" charset="2"/>
              <a:buChar char="v"/>
            </a:pPr>
            <a:r>
              <a:rPr lang="en-US" sz="2300" dirty="0">
                <a:latin typeface="Times New Roman" panose="02020603050405020304" pitchFamily="18" charset="0"/>
                <a:cs typeface="Times New Roman" panose="02020603050405020304" pitchFamily="18" charset="0"/>
              </a:rPr>
              <a:t>By triangulating information, facilitators are also able to capture a greater quantity of information.</a:t>
            </a:r>
          </a:p>
          <a:p>
            <a:pPr marL="457200" indent="-457200" algn="just">
              <a:buFont typeface="+mj-lt"/>
              <a:buAutoNum type="arabicPeriod" startAt="3"/>
            </a:pPr>
            <a:r>
              <a:rPr lang="en-US" sz="2300" b="1" dirty="0">
                <a:latin typeface="Times New Roman" panose="02020603050405020304" pitchFamily="18" charset="0"/>
                <a:cs typeface="Times New Roman" panose="02020603050405020304" pitchFamily="18" charset="0"/>
              </a:rPr>
              <a:t>Optimal Ignorance: </a:t>
            </a:r>
          </a:p>
          <a:p>
            <a:pPr algn="just">
              <a:buFont typeface="Wingdings" panose="05000000000000000000" pitchFamily="2" charset="2"/>
              <a:buChar char="v"/>
            </a:pPr>
            <a:r>
              <a:rPr lang="en-US" sz="2300" dirty="0">
                <a:latin typeface="Times New Roman" panose="02020603050405020304" pitchFamily="18" charset="0"/>
                <a:cs typeface="Times New Roman" panose="02020603050405020304" pitchFamily="18" charset="0"/>
              </a:rPr>
              <a:t>Knowing the difference –what is worth knowing &amp; what is not- enable collection of relevant data</a:t>
            </a:r>
          </a:p>
          <a:p>
            <a:pPr algn="just">
              <a:buFont typeface="Wingdings" panose="05000000000000000000" pitchFamily="2" charset="2"/>
              <a:buChar char="v"/>
            </a:pPr>
            <a:r>
              <a:rPr lang="en-US" sz="2300" dirty="0">
                <a:latin typeface="Times New Roman" panose="02020603050405020304" pitchFamily="18" charset="0"/>
                <a:cs typeface="Times New Roman" panose="02020603050405020304" pitchFamily="18" charset="0"/>
              </a:rPr>
              <a:t>Extensive rich, varied, and interesting data can be captured from PLA tools. </a:t>
            </a:r>
          </a:p>
          <a:p>
            <a:pPr algn="just">
              <a:buFont typeface="Wingdings" panose="05000000000000000000" pitchFamily="2" charset="2"/>
              <a:buChar char="v"/>
            </a:pPr>
            <a:r>
              <a:rPr lang="en-US" sz="2300" dirty="0">
                <a:latin typeface="Times New Roman" panose="02020603050405020304" pitchFamily="18" charset="0"/>
                <a:cs typeface="Times New Roman" panose="02020603050405020304" pitchFamily="18" charset="0"/>
              </a:rPr>
              <a:t>However, collecting only the most necessary information saves time and resources.</a:t>
            </a:r>
            <a:endParaRPr lang="en-ZM"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3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Effect transition="in" filter="fade">
                                      <p:cBhvr>
                                        <p:cTn id="83" dur="1000"/>
                                        <p:tgtEl>
                                          <p:spTgt spid="3">
                                            <p:txEl>
                                              <p:pRg st="10" end="10"/>
                                            </p:txEl>
                                          </p:spTgt>
                                        </p:tgtEl>
                                      </p:cBhvr>
                                    </p:animEffect>
                                    <p:anim calcmode="lin" valueType="num">
                                      <p:cBhvr>
                                        <p:cTn id="8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EE301-9F59-A8F8-4B50-408B636895D6}"/>
              </a:ext>
            </a:extLst>
          </p:cNvPr>
          <p:cNvSpPr>
            <a:spLocks noGrp="1"/>
          </p:cNvSpPr>
          <p:nvPr>
            <p:ph idx="1"/>
          </p:nvPr>
        </p:nvSpPr>
        <p:spPr>
          <a:xfrm>
            <a:off x="76201" y="33867"/>
            <a:ext cx="11978950" cy="6824132"/>
          </a:xfrm>
        </p:spPr>
        <p:txBody>
          <a:bodyPr>
            <a:noAutofit/>
          </a:bodyPr>
          <a:lstStyle/>
          <a:p>
            <a:pPr marL="457200" indent="-457200" algn="just">
              <a:buFont typeface="+mj-lt"/>
              <a:buAutoNum type="arabicPeriod" startAt="4"/>
            </a:pPr>
            <a:r>
              <a:rPr lang="en-US" sz="2350" b="1" dirty="0">
                <a:latin typeface="Times New Roman" panose="02020603050405020304" pitchFamily="18" charset="0"/>
                <a:cs typeface="Times New Roman" panose="02020603050405020304" pitchFamily="18" charset="0"/>
              </a:rPr>
              <a:t>Appropriate Imprecision: </a:t>
            </a:r>
          </a:p>
          <a:p>
            <a:pPr algn="just">
              <a:buFont typeface="Wingdings" panose="05000000000000000000" pitchFamily="2" charset="2"/>
              <a:buChar char="q"/>
            </a:pPr>
            <a:r>
              <a:rPr lang="en-US" sz="2350" dirty="0">
                <a:latin typeface="Times New Roman" panose="02020603050405020304" pitchFamily="18" charset="0"/>
                <a:cs typeface="Times New Roman" panose="02020603050405020304" pitchFamily="18" charset="0"/>
              </a:rPr>
              <a:t>PLA methodology emphasizes the ‘big picture’ or trends across data. </a:t>
            </a:r>
          </a:p>
          <a:p>
            <a:pPr algn="just">
              <a:buFont typeface="Wingdings" panose="05000000000000000000" pitchFamily="2" charset="2"/>
              <a:buChar char="q"/>
            </a:pPr>
            <a:r>
              <a:rPr lang="en-US" sz="2350" dirty="0">
                <a:latin typeface="Times New Roman" panose="02020603050405020304" pitchFamily="18" charset="0"/>
                <a:cs typeface="Times New Roman" panose="02020603050405020304" pitchFamily="18" charset="0"/>
              </a:rPr>
              <a:t>Facilitators should focus on identifying these trends rather than on precision in the design and application of the PLA tools.</a:t>
            </a:r>
          </a:p>
          <a:p>
            <a:pPr marL="457200" indent="-457200" algn="just">
              <a:buFont typeface="+mj-lt"/>
              <a:buAutoNum type="arabicPeriod" startAt="5"/>
            </a:pPr>
            <a:r>
              <a:rPr lang="en-US" sz="2350" b="1" dirty="0">
                <a:latin typeface="Times New Roman" panose="02020603050405020304" pitchFamily="18" charset="0"/>
                <a:cs typeface="Times New Roman" panose="02020603050405020304" pitchFamily="18" charset="0"/>
              </a:rPr>
              <a:t>Multiple Perspectives</a:t>
            </a:r>
            <a:r>
              <a:rPr lang="en-US" sz="235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en-US" sz="2350" dirty="0">
                <a:latin typeface="Times New Roman" panose="02020603050405020304" pitchFamily="18" charset="0"/>
                <a:cs typeface="Times New Roman" panose="02020603050405020304" pitchFamily="18" charset="0"/>
              </a:rPr>
              <a:t>Inherent to the PLA methodology is the practice of valuing all participant perspectives and exploring different worldviews. </a:t>
            </a:r>
          </a:p>
          <a:p>
            <a:pPr algn="just">
              <a:buFont typeface="Wingdings" panose="05000000000000000000" pitchFamily="2" charset="2"/>
              <a:buChar char="q"/>
            </a:pPr>
            <a:r>
              <a:rPr lang="en-US" sz="2350" dirty="0">
                <a:latin typeface="Times New Roman" panose="02020603050405020304" pitchFamily="18" charset="0"/>
                <a:cs typeface="Times New Roman" panose="02020603050405020304" pitchFamily="18" charset="0"/>
              </a:rPr>
              <a:t>It is important to seek out diversity and analyze anomalies rather than to oversimplify complexity.</a:t>
            </a:r>
          </a:p>
          <a:p>
            <a:pPr marL="514350" indent="-514350" algn="just">
              <a:buFont typeface="+mj-lt"/>
              <a:buAutoNum type="arabicPeriod" startAt="6"/>
            </a:pPr>
            <a:r>
              <a:rPr lang="en-US" sz="2350" b="1" dirty="0">
                <a:latin typeface="Times New Roman" panose="02020603050405020304" pitchFamily="18" charset="0"/>
                <a:cs typeface="Times New Roman" panose="02020603050405020304" pitchFamily="18" charset="0"/>
              </a:rPr>
              <a:t>Group Learning Process: </a:t>
            </a:r>
          </a:p>
          <a:p>
            <a:pPr algn="just">
              <a:buFont typeface="Wingdings" panose="05000000000000000000" pitchFamily="2" charset="2"/>
              <a:buChar char="q"/>
            </a:pPr>
            <a:r>
              <a:rPr lang="en-US" sz="2350" dirty="0">
                <a:latin typeface="Times New Roman" panose="02020603050405020304" pitchFamily="18" charset="0"/>
                <a:cs typeface="Times New Roman" panose="02020603050405020304" pitchFamily="18" charset="0"/>
              </a:rPr>
              <a:t>A PLA approach to a project should involve a group learning process that mirrors the interactions and reflects the complexity seen in the community. </a:t>
            </a:r>
          </a:p>
          <a:p>
            <a:pPr algn="just">
              <a:buFont typeface="Wingdings" panose="05000000000000000000" pitchFamily="2" charset="2"/>
              <a:buChar char="q"/>
            </a:pPr>
            <a:r>
              <a:rPr lang="en-US" sz="2350" dirty="0">
                <a:latin typeface="Times New Roman" panose="02020603050405020304" pitchFamily="18" charset="0"/>
                <a:cs typeface="Times New Roman" panose="02020603050405020304" pitchFamily="18" charset="0"/>
              </a:rPr>
              <a:t>As a result, group learning and instruction will be iterative, changing as people’s perceptions evolve.- DELEARN TO LEARN</a:t>
            </a:r>
          </a:p>
          <a:p>
            <a:pPr algn="just">
              <a:buFont typeface="Wingdings" panose="05000000000000000000" pitchFamily="2" charset="2"/>
              <a:buChar char="q"/>
            </a:pPr>
            <a:r>
              <a:rPr lang="en-US" sz="2350" dirty="0">
                <a:latin typeface="Times New Roman" panose="02020603050405020304" pitchFamily="18" charset="0"/>
                <a:cs typeface="Times New Roman" panose="02020603050405020304" pitchFamily="18" charset="0"/>
              </a:rPr>
              <a:t>It is important to remember that communities will not necessarily have homogeneous opinions. </a:t>
            </a:r>
          </a:p>
          <a:p>
            <a:pPr algn="just">
              <a:buFont typeface="Wingdings" panose="05000000000000000000" pitchFamily="2" charset="2"/>
              <a:buChar char="q"/>
            </a:pPr>
            <a:r>
              <a:rPr lang="en-US" sz="2350" dirty="0">
                <a:latin typeface="Times New Roman" panose="02020603050405020304" pitchFamily="18" charset="0"/>
                <a:cs typeface="Times New Roman" panose="02020603050405020304" pitchFamily="18" charset="0"/>
              </a:rPr>
              <a:t>Learning from, with and by local people, eliciting and using their criteria and categories</a:t>
            </a:r>
          </a:p>
        </p:txBody>
      </p:sp>
    </p:spTree>
    <p:extLst>
      <p:ext uri="{BB962C8B-B14F-4D97-AF65-F5344CB8AC3E}">
        <p14:creationId xmlns:p14="http://schemas.microsoft.com/office/powerpoint/2010/main" val="232015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EE301-9F59-A8F8-4B50-408B636895D6}"/>
              </a:ext>
            </a:extLst>
          </p:cNvPr>
          <p:cNvSpPr>
            <a:spLocks noGrp="1"/>
          </p:cNvSpPr>
          <p:nvPr>
            <p:ph idx="1"/>
          </p:nvPr>
        </p:nvSpPr>
        <p:spPr>
          <a:xfrm>
            <a:off x="67733" y="84667"/>
            <a:ext cx="11987418" cy="6773332"/>
          </a:xfrm>
        </p:spPr>
        <p:txBody>
          <a:bodyPr>
            <a:noAutofit/>
          </a:bodyPr>
          <a:lstStyle/>
          <a:p>
            <a:pPr marL="457200" indent="-457200" algn="just">
              <a:buFont typeface="+mj-lt"/>
              <a:buAutoNum type="arabicPeriod" startAt="7"/>
            </a:pPr>
            <a:r>
              <a:rPr lang="en-US" b="1" dirty="0">
                <a:latin typeface="Times New Roman" panose="02020603050405020304" pitchFamily="18" charset="0"/>
                <a:cs typeface="Times New Roman" panose="02020603050405020304" pitchFamily="18" charset="0"/>
              </a:rPr>
              <a:t>Context Specific: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All PLA approaches and tools should be flexible enough to adapt to a variety of contexts.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Designing and adapting methods to the local situation cultivates buy-in among community members </a:t>
            </a:r>
          </a:p>
          <a:p>
            <a:pPr marL="514350" indent="-514350" algn="just">
              <a:buFont typeface="+mj-lt"/>
              <a:buAutoNum type="arabicPeriod" startAt="8"/>
            </a:pPr>
            <a:r>
              <a:rPr lang="en-US" b="1" dirty="0">
                <a:latin typeface="Times New Roman" panose="02020603050405020304" pitchFamily="18" charset="0"/>
                <a:cs typeface="Times New Roman" panose="02020603050405020304" pitchFamily="18" charset="0"/>
              </a:rPr>
              <a:t>Facilitating Empowerment: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ultimate aim of the PLA methodology is to facilitate local empowerment.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facilitator’s role, then, is to foster this transformation among participants, rather than to dominate the activity. </a:t>
            </a:r>
          </a:p>
          <a:p>
            <a:pPr marL="514350" indent="-514350" algn="just">
              <a:buFont typeface="+mj-lt"/>
              <a:buAutoNum type="arabicPeriod" startAt="9"/>
            </a:pPr>
            <a:r>
              <a:rPr lang="en-US" b="1" dirty="0">
                <a:latin typeface="Times New Roman" panose="02020603050405020304" pitchFamily="18" charset="0"/>
                <a:cs typeface="Times New Roman" panose="02020603050405020304" pitchFamily="18" charset="0"/>
              </a:rPr>
              <a:t>Leading to Change: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PLA process should elicit learning and debate about the change that needs to happen among a given population.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These discussions should change individual and group perceptions as well as the population’s readiness for action. </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EE301-9F59-A8F8-4B50-408B636895D6}"/>
              </a:ext>
            </a:extLst>
          </p:cNvPr>
          <p:cNvSpPr>
            <a:spLocks noGrp="1"/>
          </p:cNvSpPr>
          <p:nvPr>
            <p:ph idx="1"/>
          </p:nvPr>
        </p:nvSpPr>
        <p:spPr>
          <a:xfrm>
            <a:off x="67733" y="84667"/>
            <a:ext cx="11987418" cy="6773332"/>
          </a:xfrm>
        </p:spPr>
        <p:txBody>
          <a:bodyPr>
            <a:noAutofit/>
          </a:bodyPr>
          <a:lstStyle/>
          <a:p>
            <a:pPr marL="457200" indent="-457200" algn="just">
              <a:buFont typeface="+mj-lt"/>
              <a:buAutoNum type="arabicPeriod" startAt="7"/>
            </a:pPr>
            <a:r>
              <a:rPr lang="en-US" b="1" dirty="0">
                <a:latin typeface="Times New Roman" panose="02020603050405020304" pitchFamily="18" charset="0"/>
                <a:cs typeface="Times New Roman" panose="02020603050405020304" pitchFamily="18" charset="0"/>
              </a:rPr>
              <a:t>Context Specific: </a:t>
            </a:r>
          </a:p>
          <a:p>
            <a:pPr marL="514350" indent="-514350" algn="just">
              <a:buFont typeface="+mj-lt"/>
              <a:buAutoNum type="arabicPeriod" startAt="10"/>
            </a:pPr>
            <a:r>
              <a:rPr lang="en-US" b="1" dirty="0">
                <a:latin typeface="Times New Roman" panose="02020603050405020304" pitchFamily="18" charset="0"/>
                <a:cs typeface="Times New Roman" panose="02020603050405020304" pitchFamily="18" charset="0"/>
              </a:rPr>
              <a:t>Changing behavior and attitudes</a:t>
            </a:r>
            <a:r>
              <a:rPr lang="en-US"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from dominating to facilitating,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gaining rapport, asking local people to teach us,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respecting them, having confidence that they can do it,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handing over the stick, empowering and enabling them to conduct their own analysis</a:t>
            </a:r>
          </a:p>
          <a:p>
            <a:pPr marL="514350" indent="-514350" algn="just">
              <a:buFont typeface="+mj-lt"/>
              <a:buAutoNum type="arabicPeriod" startAt="11"/>
            </a:pPr>
            <a:r>
              <a:rPr lang="en-US" b="1" dirty="0">
                <a:latin typeface="Times New Roman" panose="02020603050405020304" pitchFamily="18" charset="0"/>
                <a:cs typeface="Times New Roman" panose="02020603050405020304" pitchFamily="18" charset="0"/>
              </a:rPr>
              <a:t>A culture of sharing </a:t>
            </a:r>
            <a:r>
              <a:rPr lang="en-US" dirty="0">
                <a:latin typeface="Times New Roman" panose="02020603050405020304" pitchFamily="18" charset="0"/>
                <a:cs typeface="Times New Roman" panose="02020603050405020304" pitchFamily="18" charset="0"/>
              </a:rPr>
              <a:t>- of information, of methods, of food, of field experiences (between NGOs, Government and local people)....</a:t>
            </a:r>
          </a:p>
          <a:p>
            <a:pPr marL="514350" indent="-514350" algn="just">
              <a:buFont typeface="+mj-lt"/>
              <a:buAutoNum type="arabicPeriod" startAt="11"/>
            </a:pPr>
            <a:r>
              <a:rPr lang="en-US" b="1" dirty="0">
                <a:latin typeface="Times New Roman" panose="02020603050405020304" pitchFamily="18" charset="0"/>
                <a:cs typeface="Times New Roman" panose="02020603050405020304" pitchFamily="18" charset="0"/>
              </a:rPr>
              <a:t>Commitment to equity</a:t>
            </a:r>
            <a:r>
              <a:rPr lang="en-US" dirty="0">
                <a:latin typeface="Times New Roman" panose="02020603050405020304" pitchFamily="18" charset="0"/>
                <a:cs typeface="Times New Roman" panose="02020603050405020304" pitchFamily="18" charset="0"/>
              </a:rPr>
              <a:t>, empowering those who are marginalized, deprived, excluded, often especially women.</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54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BAC8E-C43C-DBFD-20BA-E3336608AD60}"/>
              </a:ext>
            </a:extLst>
          </p:cNvPr>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en-US" dirty="0"/>
              <a:t>PLA tools/techniques</a:t>
            </a:r>
            <a:endParaRPr lang="en-ZM" dirty="0"/>
          </a:p>
        </p:txBody>
      </p:sp>
      <p:sp>
        <p:nvSpPr>
          <p:cNvPr id="3" name="Content Placeholder 2">
            <a:extLst>
              <a:ext uri="{FF2B5EF4-FFF2-40B4-BE49-F238E27FC236}">
                <a16:creationId xmlns:a16="http://schemas.microsoft.com/office/drawing/2014/main" id="{C253828E-4145-66AC-C9A2-0D9E935F1EC0}"/>
              </a:ext>
            </a:extLst>
          </p:cNvPr>
          <p:cNvSpPr>
            <a:spLocks noGrp="1"/>
          </p:cNvSpPr>
          <p:nvPr>
            <p:ph idx="1"/>
          </p:nvPr>
        </p:nvSpPr>
        <p:spPr>
          <a:xfrm>
            <a:off x="838200" y="1862667"/>
            <a:ext cx="10515600" cy="4314296"/>
          </a:xfrm>
        </p:spPr>
        <p:txBody>
          <a:bodyPr/>
          <a:lstStyle/>
          <a:p>
            <a:r>
              <a:rPr lang="en-US" dirty="0"/>
              <a:t>Several participatory PLA tools exist.</a:t>
            </a:r>
          </a:p>
          <a:p>
            <a:r>
              <a:rPr lang="en-US" dirty="0"/>
              <a:t>Common ones can be grouped into 4 categories:</a:t>
            </a:r>
          </a:p>
          <a:p>
            <a:pPr marL="514350" indent="-514350">
              <a:buFont typeface="+mj-lt"/>
              <a:buAutoNum type="arabicPeriod"/>
            </a:pPr>
            <a:r>
              <a:rPr lang="en-US" dirty="0"/>
              <a:t>Community Mapping</a:t>
            </a:r>
          </a:p>
          <a:p>
            <a:pPr marL="514350" indent="-514350">
              <a:buFont typeface="+mj-lt"/>
              <a:buAutoNum type="arabicPeriod"/>
            </a:pPr>
            <a:r>
              <a:rPr lang="en-US" dirty="0"/>
              <a:t>Diagramming</a:t>
            </a:r>
          </a:p>
          <a:p>
            <a:pPr marL="514350" indent="-514350">
              <a:buFont typeface="+mj-lt"/>
              <a:buAutoNum type="arabicPeriod"/>
            </a:pPr>
            <a:r>
              <a:rPr lang="en-US" dirty="0"/>
              <a:t>Ranking and Scoring</a:t>
            </a:r>
          </a:p>
          <a:p>
            <a:pPr marL="514350" indent="-514350">
              <a:buFont typeface="+mj-lt"/>
              <a:buAutoNum type="arabicPeriod"/>
            </a:pPr>
            <a:r>
              <a:rPr lang="en-US" dirty="0"/>
              <a:t>Timelines and Trends and </a:t>
            </a:r>
            <a:r>
              <a:rPr lang="en-US" dirty="0" err="1"/>
              <a:t>Calenders</a:t>
            </a:r>
            <a:endParaRPr lang="en-US" dirty="0"/>
          </a:p>
          <a:p>
            <a:pPr marL="514350" indent="-514350">
              <a:buFont typeface="+mj-lt"/>
              <a:buAutoNum type="arabicPeriod"/>
            </a:pPr>
            <a:r>
              <a:rPr lang="en-US" dirty="0"/>
              <a:t>Acting/Performing</a:t>
            </a:r>
          </a:p>
          <a:p>
            <a:pPr marL="514350" indent="-514350">
              <a:buFont typeface="+mj-lt"/>
              <a:buAutoNum type="arabicPeriod"/>
            </a:pPr>
            <a:r>
              <a:rPr lang="en-US" dirty="0"/>
              <a:t>Interviewing and Dialogue </a:t>
            </a:r>
          </a:p>
          <a:p>
            <a:pPr marL="514350" indent="-514350">
              <a:buFont typeface="+mj-lt"/>
              <a:buAutoNum type="arabicPeriod"/>
            </a:pPr>
            <a:endParaRPr lang="en-US" dirty="0"/>
          </a:p>
        </p:txBody>
      </p:sp>
    </p:spTree>
    <p:extLst>
      <p:ext uri="{BB962C8B-B14F-4D97-AF65-F5344CB8AC3E}">
        <p14:creationId xmlns:p14="http://schemas.microsoft.com/office/powerpoint/2010/main" val="18599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EBEA-7770-4866-BF54-A6F915DEFEBF}"/>
              </a:ext>
            </a:extLst>
          </p:cNvPr>
          <p:cNvSpPr>
            <a:spLocks noGrp="1"/>
          </p:cNvSpPr>
          <p:nvPr>
            <p:ph type="title"/>
          </p:nvPr>
        </p:nvSpPr>
        <p:spPr>
          <a:xfrm>
            <a:off x="781878" y="212036"/>
            <a:ext cx="10571922" cy="68911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dirty="0"/>
              <a:t>1970s- Need for alternatives</a:t>
            </a:r>
            <a:endParaRPr lang="en-ZM" dirty="0"/>
          </a:p>
        </p:txBody>
      </p:sp>
      <p:sp>
        <p:nvSpPr>
          <p:cNvPr id="3" name="Content Placeholder 2">
            <a:extLst>
              <a:ext uri="{FF2B5EF4-FFF2-40B4-BE49-F238E27FC236}">
                <a16:creationId xmlns:a16="http://schemas.microsoft.com/office/drawing/2014/main" id="{C2509FEC-5C58-411B-9789-07D69E39DBE4}"/>
              </a:ext>
            </a:extLst>
          </p:cNvPr>
          <p:cNvSpPr>
            <a:spLocks noGrp="1"/>
          </p:cNvSpPr>
          <p:nvPr>
            <p:ph idx="1"/>
          </p:nvPr>
        </p:nvSpPr>
        <p:spPr>
          <a:xfrm>
            <a:off x="231250" y="1079386"/>
            <a:ext cx="11623484" cy="5566577"/>
          </a:xfrm>
        </p:spPr>
        <p:txBody>
          <a:bodyPr>
            <a:noAutofit/>
          </a:bodyPr>
          <a:lstStyle/>
          <a:p>
            <a:pPr algn="just"/>
            <a:r>
              <a:rPr lang="en-US" sz="3200" dirty="0">
                <a:latin typeface="Times New Roman" panose="02020603050405020304" pitchFamily="18" charset="0"/>
                <a:cs typeface="Times New Roman" panose="02020603050405020304" pitchFamily="18" charset="0"/>
              </a:rPr>
              <a:t>Concern expressed about ‘giving a voice to the voiceless’ specifically the poor in developing countries (</a:t>
            </a:r>
            <a:r>
              <a:rPr lang="en-US" sz="3200" dirty="0" err="1">
                <a:latin typeface="Times New Roman" panose="02020603050405020304" pitchFamily="18" charset="0"/>
                <a:cs typeface="Times New Roman" panose="02020603050405020304" pitchFamily="18" charset="0"/>
              </a:rPr>
              <a:t>Friere</a:t>
            </a:r>
            <a:r>
              <a:rPr lang="en-US" sz="3200" dirty="0">
                <a:latin typeface="Times New Roman" panose="02020603050405020304" pitchFamily="18" charset="0"/>
                <a:cs typeface="Times New Roman" panose="02020603050405020304" pitchFamily="18" charset="0"/>
              </a:rPr>
              <a:t> 1972). </a:t>
            </a:r>
          </a:p>
          <a:p>
            <a:pPr algn="just"/>
            <a:r>
              <a:rPr lang="en-US" sz="3200" dirty="0">
                <a:latin typeface="Times New Roman" panose="02020603050405020304" pitchFamily="18" charset="0"/>
                <a:cs typeface="Times New Roman" panose="02020603050405020304" pitchFamily="18" charset="0"/>
              </a:rPr>
              <a:t>Increasing focus on learning, adult learning principles and group extension</a:t>
            </a:r>
          </a:p>
          <a:p>
            <a:pPr algn="just"/>
            <a:r>
              <a:rPr lang="en-US" sz="3200" dirty="0">
                <a:latin typeface="Times New Roman" panose="02020603050405020304" pitchFamily="18" charset="0"/>
                <a:cs typeface="Times New Roman" panose="02020603050405020304" pitchFamily="18" charset="0"/>
              </a:rPr>
              <a:t>Early experimentation of participatory approaches in development. </a:t>
            </a:r>
          </a:p>
          <a:p>
            <a:pPr algn="just"/>
            <a:r>
              <a:rPr lang="en-US" sz="3200" dirty="0">
                <a:latin typeface="Times New Roman" panose="02020603050405020304" pitchFamily="18" charset="0"/>
                <a:cs typeface="Times New Roman" panose="02020603050405020304" pitchFamily="18" charset="0"/>
              </a:rPr>
              <a:t>Frustration over the ineffectiveness of externally imposed &amp; ‘expert’ orientated forms (Chambers 1992). </a:t>
            </a:r>
          </a:p>
          <a:p>
            <a:pPr algn="just"/>
            <a:r>
              <a:rPr lang="en-US" sz="3200" dirty="0">
                <a:latin typeface="Times New Roman" panose="02020603050405020304" pitchFamily="18" charset="0"/>
                <a:cs typeface="Times New Roman" panose="02020603050405020304" pitchFamily="18" charset="0"/>
              </a:rPr>
              <a:t>Participatory Rural Appraisal (PRA) grew out of Rapid Rural Appraisal (RRA)</a:t>
            </a:r>
          </a:p>
          <a:p>
            <a:pPr algn="just"/>
            <a:r>
              <a:rPr lang="en-US" sz="3200" dirty="0">
                <a:latin typeface="Times New Roman" panose="02020603050405020304" pitchFamily="18" charset="0"/>
                <a:cs typeface="Times New Roman" panose="02020603050405020304" pitchFamily="18" charset="0"/>
              </a:rPr>
              <a:t>PRA is the process of involving local people in the analysis and interpretation of their own situation of a given rural area</a:t>
            </a:r>
          </a:p>
        </p:txBody>
      </p:sp>
      <p:sp>
        <p:nvSpPr>
          <p:cNvPr id="4" name="Rectangle 3">
            <a:extLst>
              <a:ext uri="{FF2B5EF4-FFF2-40B4-BE49-F238E27FC236}">
                <a16:creationId xmlns:a16="http://schemas.microsoft.com/office/drawing/2014/main" id="{36166FD7-DE33-4DC6-AF97-AE0CDFEC0035}"/>
              </a:ext>
            </a:extLst>
          </p:cNvPr>
          <p:cNvSpPr/>
          <p:nvPr/>
        </p:nvSpPr>
        <p:spPr>
          <a:xfrm>
            <a:off x="781878" y="34455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a:p>
        </p:txBody>
      </p:sp>
    </p:spTree>
    <p:extLst>
      <p:ext uri="{BB962C8B-B14F-4D97-AF65-F5344CB8AC3E}">
        <p14:creationId xmlns:p14="http://schemas.microsoft.com/office/powerpoint/2010/main" val="37987190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F593-F960-AAFD-E4A6-05746B99D558}"/>
              </a:ext>
            </a:extLst>
          </p:cNvPr>
          <p:cNvSpPr>
            <a:spLocks noGrp="1"/>
          </p:cNvSpPr>
          <p:nvPr>
            <p:ph type="title"/>
          </p:nvPr>
        </p:nvSpPr>
        <p:spPr>
          <a:xfrm>
            <a:off x="653143" y="65314"/>
            <a:ext cx="10916815" cy="1679510"/>
          </a:xfrm>
        </p:spPr>
        <p:style>
          <a:lnRef idx="2">
            <a:schemeClr val="dk1">
              <a:shade val="50000"/>
            </a:schemeClr>
          </a:lnRef>
          <a:fillRef idx="1">
            <a:schemeClr val="dk1"/>
          </a:fillRef>
          <a:effectRef idx="0">
            <a:schemeClr val="dk1"/>
          </a:effectRef>
          <a:fontRef idx="minor">
            <a:schemeClr val="lt1"/>
          </a:fontRef>
        </p:style>
        <p:txBody>
          <a:bodyPr/>
          <a:lstStyle/>
          <a:p>
            <a:pPr marL="742950" indent="-742950" algn="ctr">
              <a:buFont typeface="+mj-lt"/>
              <a:buAutoNum type="arabicPeriod"/>
            </a:pPr>
            <a:r>
              <a:rPr lang="en-US" b="1" dirty="0"/>
              <a:t>MAPPING/COMMUNITY MAPPING TOOLS</a:t>
            </a:r>
            <a:endParaRPr lang="en-ZM" b="1" dirty="0"/>
          </a:p>
        </p:txBody>
      </p:sp>
      <p:pic>
        <p:nvPicPr>
          <p:cNvPr id="5" name="Content Placeholder 4">
            <a:extLst>
              <a:ext uri="{FF2B5EF4-FFF2-40B4-BE49-F238E27FC236}">
                <a16:creationId xmlns:a16="http://schemas.microsoft.com/office/drawing/2014/main" id="{96D01A4D-58BC-EEF4-FD06-459105CF4DC2}"/>
              </a:ext>
            </a:extLst>
          </p:cNvPr>
          <p:cNvPicPr>
            <a:picLocks noGrp="1" noChangeAspect="1"/>
          </p:cNvPicPr>
          <p:nvPr>
            <p:ph idx="1"/>
          </p:nvPr>
        </p:nvPicPr>
        <p:blipFill>
          <a:blip r:embed="rId2"/>
          <a:stretch>
            <a:fillRect/>
          </a:stretch>
        </p:blipFill>
        <p:spPr>
          <a:xfrm>
            <a:off x="838200" y="1847461"/>
            <a:ext cx="10515600" cy="4651462"/>
          </a:xfrm>
        </p:spPr>
      </p:pic>
    </p:spTree>
    <p:extLst>
      <p:ext uri="{BB962C8B-B14F-4D97-AF65-F5344CB8AC3E}">
        <p14:creationId xmlns:p14="http://schemas.microsoft.com/office/powerpoint/2010/main" val="32344830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9EDA14-1203-CAF9-5AC4-BC0E92563254}"/>
              </a:ext>
            </a:extLst>
          </p:cNvPr>
          <p:cNvSpPr>
            <a:spLocks noGrp="1"/>
          </p:cNvSpPr>
          <p:nvPr>
            <p:ph idx="1"/>
          </p:nvPr>
        </p:nvSpPr>
        <p:spPr>
          <a:xfrm>
            <a:off x="93133" y="389467"/>
            <a:ext cx="11802534" cy="6248400"/>
          </a:xfrm>
        </p:spPr>
        <p:txBody>
          <a:bodyPr>
            <a:normAutofit fontScale="92500" lnSpcReduction="10000"/>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 community map is a drawing of an area, used to describe the area and identify key features from the perspective of the community.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It is frequently produced on the ground or on flip-charts, using local resources (e.g. stones, plants, wood).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type of information shown often depends on the group producing the map.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For example, men might highlight different features of an area than women or children.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Is an exercise that allows outside facilitators to gather key information about a community or space by capturing a pictorial representation of it.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This tool allows both mapping participants and facilitators to think about a location in a non-traditional manner.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Facilitators may identify important landmarks based on a particular theme in which they are interested (e.g. maternal health) or utilize the exercise to capture a snapshot of the community or particular environment.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It is an excellent tool to gain understanding on the local perspective and reality.</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There are many kinds of maps, including the following.</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33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B00C-DC56-CA64-81D9-F8B73E9A019C}"/>
              </a:ext>
            </a:extLst>
          </p:cNvPr>
          <p:cNvSpPr>
            <a:spLocks noGrp="1"/>
          </p:cNvSpPr>
          <p:nvPr>
            <p:ph type="title"/>
          </p:nvPr>
        </p:nvSpPr>
        <p:spPr>
          <a:xfrm>
            <a:off x="838200" y="102638"/>
            <a:ext cx="10515600" cy="5784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a:t>a. Mobility Mapping</a:t>
            </a:r>
            <a:endParaRPr lang="en-ZM" dirty="0"/>
          </a:p>
        </p:txBody>
      </p:sp>
      <p:sp>
        <p:nvSpPr>
          <p:cNvPr id="3" name="Content Placeholder 2">
            <a:extLst>
              <a:ext uri="{FF2B5EF4-FFF2-40B4-BE49-F238E27FC236}">
                <a16:creationId xmlns:a16="http://schemas.microsoft.com/office/drawing/2014/main" id="{66009C38-F824-193B-8DE4-F8A717D74894}"/>
              </a:ext>
            </a:extLst>
          </p:cNvPr>
          <p:cNvSpPr>
            <a:spLocks noGrp="1"/>
          </p:cNvSpPr>
          <p:nvPr>
            <p:ph idx="1"/>
          </p:nvPr>
        </p:nvSpPr>
        <p:spPr>
          <a:xfrm>
            <a:off x="149290" y="755780"/>
            <a:ext cx="11859208" cy="6102220"/>
          </a:xfrm>
        </p:spPr>
        <p:txBody>
          <a:bodyPr>
            <a:normAutofit lnSpcReduction="10000"/>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These record, compare and analyse the movements of different groups in a community or area. . .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 . and are a useful indicator of these groups’ contacts with other groups and communities.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Historical maps can be drawn at different points in time, showing how movements of groups, or access of groups to different areas, have changed.</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Mobility map is a method used to explore the movement pattern of an individual, a group, or a community. </a:t>
            </a:r>
          </a:p>
          <a:p>
            <a:pPr lvl="1"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Where people go and for what reason? </a:t>
            </a:r>
          </a:p>
          <a:p>
            <a:pPr lvl="1"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How frequent are the visits, </a:t>
            </a:r>
          </a:p>
          <a:p>
            <a:pPr lvl="1"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what is the distance, </a:t>
            </a:r>
          </a:p>
          <a:p>
            <a:pPr lvl="1"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and what is important about the place visited? Are QUESTIONS sought to be answered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Like social and resource maps and transect, the mobility map is a representation of people’s perception of movement patterns and the reasons for them. </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8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43DA-4036-9D9F-5024-C4777CCF0F52}"/>
              </a:ext>
            </a:extLst>
          </p:cNvPr>
          <p:cNvSpPr>
            <a:spLocks noGrp="1"/>
          </p:cNvSpPr>
          <p:nvPr>
            <p:ph type="title"/>
          </p:nvPr>
        </p:nvSpPr>
        <p:spPr>
          <a:xfrm>
            <a:off x="838200" y="205273"/>
            <a:ext cx="10515600" cy="475765"/>
          </a:xfrm>
        </p:spPr>
        <p:style>
          <a:lnRef idx="2">
            <a:schemeClr val="dk1"/>
          </a:lnRef>
          <a:fillRef idx="1">
            <a:schemeClr val="lt1"/>
          </a:fillRef>
          <a:effectRef idx="0">
            <a:schemeClr val="dk1"/>
          </a:effectRef>
          <a:fontRef idx="minor">
            <a:schemeClr val="dk1"/>
          </a:fontRef>
        </p:style>
        <p:txBody>
          <a:bodyPr>
            <a:normAutofit fontScale="90000"/>
          </a:bodyPr>
          <a:lstStyle/>
          <a:p>
            <a:r>
              <a:rPr lang="en-US" b="1" dirty="0"/>
              <a:t>Take away</a:t>
            </a:r>
            <a:endParaRPr lang="en-ZM" b="1" dirty="0"/>
          </a:p>
        </p:txBody>
      </p:sp>
      <p:sp>
        <p:nvSpPr>
          <p:cNvPr id="3" name="Content Placeholder 2">
            <a:extLst>
              <a:ext uri="{FF2B5EF4-FFF2-40B4-BE49-F238E27FC236}">
                <a16:creationId xmlns:a16="http://schemas.microsoft.com/office/drawing/2014/main" id="{EE60160F-940A-9BAA-EE0A-D211B3045DF7}"/>
              </a:ext>
            </a:extLst>
          </p:cNvPr>
          <p:cNvSpPr>
            <a:spLocks noGrp="1"/>
          </p:cNvSpPr>
          <p:nvPr>
            <p:ph idx="1"/>
          </p:nvPr>
        </p:nvSpPr>
        <p:spPr>
          <a:xfrm>
            <a:off x="195943" y="839755"/>
            <a:ext cx="11803224" cy="5878286"/>
          </a:xfrm>
        </p:spPr>
        <p:txBody>
          <a:bodyPr>
            <a:normAutofit/>
          </a:bodyPr>
          <a:lstStyle/>
          <a:p>
            <a:pPr algn="just"/>
            <a:r>
              <a:rPr lang="en-US" sz="3600" dirty="0">
                <a:latin typeface="Times New Roman" panose="02020603050405020304" pitchFamily="18" charset="0"/>
                <a:cs typeface="Times New Roman" panose="02020603050405020304" pitchFamily="18" charset="0"/>
              </a:rPr>
              <a:t>Mapping  is sometimes called community mapping or community asset mapping </a:t>
            </a:r>
          </a:p>
          <a:p>
            <a:pPr algn="just"/>
            <a:r>
              <a:rPr lang="en-US" sz="3600" dirty="0">
                <a:latin typeface="Times New Roman" panose="02020603050405020304" pitchFamily="18" charset="0"/>
                <a:cs typeface="Times New Roman" panose="02020603050405020304" pitchFamily="18" charset="0"/>
              </a:rPr>
              <a:t>It is a participatory planning tool that engages stakeholders in exploring their assets within the physical and social environment. </a:t>
            </a:r>
          </a:p>
          <a:p>
            <a:pPr algn="just"/>
            <a:r>
              <a:rPr lang="en-US" sz="3600" dirty="0">
                <a:latin typeface="Times New Roman" panose="02020603050405020304" pitchFamily="18" charset="0"/>
                <a:cs typeface="Times New Roman" panose="02020603050405020304" pitchFamily="18" charset="0"/>
              </a:rPr>
              <a:t>The purpose is to create a concrete output – a map, either in paper or web-based format, which can be incorporated into formal and/or informal community planning processes</a:t>
            </a:r>
          </a:p>
        </p:txBody>
      </p:sp>
    </p:spTree>
    <p:extLst>
      <p:ext uri="{BB962C8B-B14F-4D97-AF65-F5344CB8AC3E}">
        <p14:creationId xmlns:p14="http://schemas.microsoft.com/office/powerpoint/2010/main" val="375091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5F2A-E3EA-FBE6-FB63-2A76AA4DBF90}"/>
              </a:ext>
            </a:extLst>
          </p:cNvPr>
          <p:cNvSpPr>
            <a:spLocks noGrp="1"/>
          </p:cNvSpPr>
          <p:nvPr>
            <p:ph type="title"/>
          </p:nvPr>
        </p:nvSpPr>
        <p:spPr>
          <a:xfrm>
            <a:off x="838200" y="65315"/>
            <a:ext cx="10515600" cy="541175"/>
          </a:xfrm>
        </p:spPr>
        <p:style>
          <a:lnRef idx="1">
            <a:schemeClr val="dk1"/>
          </a:lnRef>
          <a:fillRef idx="2">
            <a:schemeClr val="dk1"/>
          </a:fillRef>
          <a:effectRef idx="1">
            <a:schemeClr val="dk1"/>
          </a:effectRef>
          <a:fontRef idx="minor">
            <a:schemeClr val="dk1"/>
          </a:fontRef>
        </p:style>
        <p:txBody>
          <a:bodyPr>
            <a:normAutofit fontScale="90000"/>
          </a:bodyPr>
          <a:lstStyle/>
          <a:p>
            <a:r>
              <a:rPr lang="en-US" dirty="0"/>
              <a:t>b. Resource Map</a:t>
            </a:r>
            <a:endParaRPr lang="en-ZM" dirty="0"/>
          </a:p>
        </p:txBody>
      </p:sp>
      <p:sp>
        <p:nvSpPr>
          <p:cNvPr id="3" name="Content Placeholder 2">
            <a:extLst>
              <a:ext uri="{FF2B5EF4-FFF2-40B4-BE49-F238E27FC236}">
                <a16:creationId xmlns:a16="http://schemas.microsoft.com/office/drawing/2014/main" id="{8911CC13-8A0A-E0B9-F807-C00AD75A256D}"/>
              </a:ext>
            </a:extLst>
          </p:cNvPr>
          <p:cNvSpPr>
            <a:spLocks noGrp="1"/>
          </p:cNvSpPr>
          <p:nvPr>
            <p:ph idx="1"/>
          </p:nvPr>
        </p:nvSpPr>
        <p:spPr>
          <a:xfrm>
            <a:off x="261257" y="746448"/>
            <a:ext cx="11803225" cy="5934269"/>
          </a:xfrm>
        </p:spPr>
        <p:txBody>
          <a:bodyPr>
            <a:noAutofit/>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Resource mapping is ideally preceded by a resource historical transect, which provides for a preliminary checklist of resource-related issues relevant to the community.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resource map provides useful information to help orient the transect walk, which generally follows.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Information generated during the conduct of the latter further complements the outputs of the resource mapping exercise.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Resource Map indicates both the natural resources and man-made resources needed for development of the community.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This helps to know about the village and community and its resource base</a:t>
            </a:r>
          </a:p>
          <a:p>
            <a:pPr marL="0" indent="0" algn="just">
              <a:buNone/>
            </a:pP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5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11CC13-8A0A-E0B9-F807-C00AD75A256D}"/>
              </a:ext>
            </a:extLst>
          </p:cNvPr>
          <p:cNvSpPr>
            <a:spLocks noGrp="1"/>
          </p:cNvSpPr>
          <p:nvPr>
            <p:ph idx="1"/>
          </p:nvPr>
        </p:nvSpPr>
        <p:spPr>
          <a:xfrm>
            <a:off x="1" y="111968"/>
            <a:ext cx="12064482" cy="6568750"/>
          </a:xfrm>
        </p:spPr>
        <p:txBody>
          <a:bodyPr>
            <a:noAutofit/>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Basically it includes the detailed land use in the village such as: </a:t>
            </a:r>
          </a:p>
          <a:p>
            <a:pPr lvl="1"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fishing areas, seashore, village ponds, backwaters, </a:t>
            </a:r>
          </a:p>
          <a:p>
            <a:pPr lvl="1"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agricultural land (wet/garden/dryland), </a:t>
            </a:r>
          </a:p>
          <a:p>
            <a:pPr lvl="1"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grazing area, waste land, forest land etc.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It is a suitable tool to begin the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with and encourages people to  contribute their thoughts at an early phase of participatory process.</a:t>
            </a:r>
          </a:p>
          <a:p>
            <a:pPr algn="just">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PURPOSE: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To allow community members identify, locate and classify past and present resource occurrence, distribution, use, tenure and access, and to reveal the significance the participants attach to them.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Critical locations such as areas known for illegal fishing, pollution, siltation, etc. can be identified and mapped. 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To allow the establishment of relations between information sets and their spatial location (e.g., establishing visual relations between resources and/or issues)</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86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DC696FFA-6ECB-8408-414D-7D60E3EF01E6}"/>
              </a:ext>
            </a:extLst>
          </p:cNvPr>
          <p:cNvPicPr>
            <a:picLocks noGrp="1" noChangeAspect="1"/>
          </p:cNvPicPr>
          <p:nvPr>
            <p:ph idx="1"/>
          </p:nvPr>
        </p:nvPicPr>
        <p:blipFill rotWithShape="1">
          <a:blip r:embed="rId2"/>
          <a:srcRect b="13809"/>
          <a:stretch/>
        </p:blipFill>
        <p:spPr>
          <a:xfrm>
            <a:off x="20" y="1282"/>
            <a:ext cx="12191980" cy="685671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659600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EFC0-B44A-FC93-DF33-DEB30885D9CC}"/>
              </a:ext>
            </a:extLst>
          </p:cNvPr>
          <p:cNvSpPr>
            <a:spLocks noGrp="1"/>
          </p:cNvSpPr>
          <p:nvPr>
            <p:ph type="title"/>
          </p:nvPr>
        </p:nvSpPr>
        <p:spPr>
          <a:xfrm>
            <a:off x="838200" y="158619"/>
            <a:ext cx="10515600" cy="522417"/>
          </a:xfrm>
        </p:spPr>
        <p:style>
          <a:lnRef idx="1">
            <a:schemeClr val="dk1"/>
          </a:lnRef>
          <a:fillRef idx="2">
            <a:schemeClr val="dk1"/>
          </a:fillRef>
          <a:effectRef idx="1">
            <a:schemeClr val="dk1"/>
          </a:effectRef>
          <a:fontRef idx="minor">
            <a:schemeClr val="dk1"/>
          </a:fontRef>
        </p:style>
        <p:txBody>
          <a:bodyPr>
            <a:normAutofit fontScale="90000"/>
          </a:bodyPr>
          <a:lstStyle/>
          <a:p>
            <a:r>
              <a:rPr lang="en-US" dirty="0"/>
              <a:t>c. Transect Maps (Walk)</a:t>
            </a:r>
            <a:endParaRPr lang="en-ZM" dirty="0"/>
          </a:p>
        </p:txBody>
      </p:sp>
      <p:sp>
        <p:nvSpPr>
          <p:cNvPr id="3" name="Content Placeholder 2">
            <a:extLst>
              <a:ext uri="{FF2B5EF4-FFF2-40B4-BE49-F238E27FC236}">
                <a16:creationId xmlns:a16="http://schemas.microsoft.com/office/drawing/2014/main" id="{3CAEDFCF-3947-4BB9-9CD8-EF690B3A0BD3}"/>
              </a:ext>
            </a:extLst>
          </p:cNvPr>
          <p:cNvSpPr>
            <a:spLocks noGrp="1"/>
          </p:cNvSpPr>
          <p:nvPr>
            <p:ph idx="1"/>
          </p:nvPr>
        </p:nvSpPr>
        <p:spPr>
          <a:xfrm>
            <a:off x="130629" y="681036"/>
            <a:ext cx="11803224" cy="6018345"/>
          </a:xfrm>
        </p:spPr>
        <p:txBody>
          <a:bodyPr>
            <a:normAutofit lnSpcReduction="10000"/>
          </a:bodyPr>
          <a:lstStyle/>
          <a:p>
            <a:pPr algn="just"/>
            <a:r>
              <a:rPr lang="en-US" dirty="0"/>
              <a:t>A transect is a line following a route along which a survey or observations are made. </a:t>
            </a:r>
          </a:p>
          <a:p>
            <a:pPr algn="just"/>
            <a:r>
              <a:rPr lang="en-US" dirty="0"/>
              <a:t>The transect is an important geographic tool for studying changes in human and/or physical characteristics from one place to another. </a:t>
            </a:r>
          </a:p>
          <a:p>
            <a:pPr algn="just"/>
            <a:r>
              <a:rPr lang="en-US" dirty="0"/>
              <a:t>An urban transect, usually following a street or several streets, may show changes in land use, the nature of buildings such as houses and shops, or features such as schools, churches, community </a:t>
            </a:r>
            <a:r>
              <a:rPr lang="en-US" dirty="0" err="1"/>
              <a:t>centres</a:t>
            </a:r>
            <a:r>
              <a:rPr lang="en-US" dirty="0"/>
              <a:t>, and parks. </a:t>
            </a:r>
          </a:p>
          <a:p>
            <a:pPr algn="just"/>
            <a:r>
              <a:rPr lang="en-US" dirty="0"/>
              <a:t>A rural transect might follow a road, section line, or stream, and show the kinds of crops in adjoining fields, farm buildings, vegetation, or changing features along a riverbank.  T</a:t>
            </a:r>
          </a:p>
          <a:p>
            <a:pPr algn="just"/>
            <a:r>
              <a:rPr lang="en-US" dirty="0" err="1"/>
              <a:t>ransects</a:t>
            </a:r>
            <a:r>
              <a:rPr lang="en-US" dirty="0"/>
              <a:t> may show features that are along the actual line selected (line transect) or, more commonly, may show what is on either side of the line (belt transect). </a:t>
            </a:r>
          </a:p>
          <a:p>
            <a:pPr algn="just"/>
            <a:r>
              <a:rPr lang="en-US" dirty="0"/>
              <a:t>Depending on the kinds of features being observed, transects can be a single straight line, straight line segments, or curved lines.</a:t>
            </a:r>
            <a:endParaRPr lang="en-ZM" dirty="0"/>
          </a:p>
        </p:txBody>
      </p:sp>
    </p:spTree>
    <p:extLst>
      <p:ext uri="{BB962C8B-B14F-4D97-AF65-F5344CB8AC3E}">
        <p14:creationId xmlns:p14="http://schemas.microsoft.com/office/powerpoint/2010/main" val="32060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60A617-DCB0-7BBA-B70E-7A15BF6D1788}"/>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Example</a:t>
            </a:r>
            <a:endParaRPr lang="en-ZM" dirty="0">
              <a:solidFill>
                <a:schemeClr val="bg1"/>
              </a:solidFill>
            </a:endParaRPr>
          </a:p>
        </p:txBody>
      </p:sp>
      <p:pic>
        <p:nvPicPr>
          <p:cNvPr id="5" name="Content Placeholder 4" descr="Diagram&#10;&#10;Description automatically generated">
            <a:extLst>
              <a:ext uri="{FF2B5EF4-FFF2-40B4-BE49-F238E27FC236}">
                <a16:creationId xmlns:a16="http://schemas.microsoft.com/office/drawing/2014/main" id="{FA348BF3-7E82-A356-30E6-6F38D8C4946D}"/>
              </a:ext>
            </a:extLst>
          </p:cNvPr>
          <p:cNvPicPr>
            <a:picLocks noChangeAspect="1"/>
          </p:cNvPicPr>
          <p:nvPr/>
        </p:nvPicPr>
        <p:blipFill rotWithShape="1">
          <a:blip r:embed="rId2">
            <a:extLst>
              <a:ext uri="{28A0092B-C50C-407E-A947-70E740481C1C}">
                <a14:useLocalDpi xmlns:a14="http://schemas.microsoft.com/office/drawing/2010/main" val="0"/>
              </a:ext>
            </a:extLst>
          </a:blip>
          <a:srcRect l="14145" r="8333"/>
          <a:stretch/>
        </p:blipFill>
        <p:spPr>
          <a:xfrm>
            <a:off x="287382" y="2496310"/>
            <a:ext cx="11446048" cy="380894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1446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0712-DDBF-C247-6484-999F0DA4F7E2}"/>
              </a:ext>
            </a:extLst>
          </p:cNvPr>
          <p:cNvSpPr>
            <a:spLocks noGrp="1"/>
          </p:cNvSpPr>
          <p:nvPr>
            <p:ph type="title"/>
          </p:nvPr>
        </p:nvSpPr>
        <p:spPr>
          <a:xfrm>
            <a:off x="838200" y="93307"/>
            <a:ext cx="10515600" cy="485191"/>
          </a:xfrm>
        </p:spPr>
        <p:txBody>
          <a:bodyPr>
            <a:normAutofit fontScale="90000"/>
          </a:bodyPr>
          <a:lstStyle/>
          <a:p>
            <a:pPr algn="ctr"/>
            <a:r>
              <a:rPr lang="en-US" b="1" dirty="0"/>
              <a:t>Uses</a:t>
            </a:r>
            <a:endParaRPr lang="en-ZM" b="1" dirty="0"/>
          </a:p>
        </p:txBody>
      </p:sp>
      <p:sp>
        <p:nvSpPr>
          <p:cNvPr id="3" name="Content Placeholder 2">
            <a:extLst>
              <a:ext uri="{FF2B5EF4-FFF2-40B4-BE49-F238E27FC236}">
                <a16:creationId xmlns:a16="http://schemas.microsoft.com/office/drawing/2014/main" id="{154E3B61-5053-7C09-AD6D-27973CB08EF4}"/>
              </a:ext>
            </a:extLst>
          </p:cNvPr>
          <p:cNvSpPr>
            <a:spLocks noGrp="1"/>
          </p:cNvSpPr>
          <p:nvPr>
            <p:ph idx="1"/>
          </p:nvPr>
        </p:nvSpPr>
        <p:spPr>
          <a:xfrm>
            <a:off x="149290" y="755781"/>
            <a:ext cx="11831216" cy="5859624"/>
          </a:xfrm>
        </p:spPr>
        <p:txBody>
          <a:bodyPr>
            <a:normAutofit fontScale="92500" lnSpcReduction="10000"/>
          </a:bodyPr>
          <a:lstStyle/>
          <a:p>
            <a:pPr marL="514350" indent="-514350" algn="just">
              <a:buFont typeface="+mj-lt"/>
              <a:buAutoNum type="arabicPeriod"/>
            </a:pPr>
            <a:r>
              <a:rPr lang="en-US" b="1" dirty="0">
                <a:latin typeface="Times New Roman" panose="02020603050405020304" pitchFamily="18" charset="0"/>
                <a:cs typeface="Times New Roman" panose="02020603050405020304" pitchFamily="18" charset="0"/>
              </a:rPr>
              <a:t>Assessment Phase </a:t>
            </a:r>
            <a:r>
              <a:rPr lang="en-US" dirty="0">
                <a:latin typeface="Times New Roman" panose="02020603050405020304" pitchFamily="18" charset="0"/>
                <a:cs typeface="Times New Roman" panose="02020603050405020304" pitchFamily="18" charset="0"/>
              </a:rPr>
              <a:t>- Planning Phase Can be used to help people discover under appreciated or unexpected patterns throughout a community</a:t>
            </a:r>
          </a:p>
          <a:p>
            <a:pPr marL="514350" indent="-514350" algn="just">
              <a:buFont typeface="+mj-lt"/>
              <a:buAutoNum type="arabicPeriod"/>
            </a:pPr>
            <a:r>
              <a:rPr lang="en-US" b="1" dirty="0">
                <a:latin typeface="Times New Roman" panose="02020603050405020304" pitchFamily="18" charset="0"/>
                <a:cs typeface="Times New Roman" panose="02020603050405020304" pitchFamily="18" charset="0"/>
              </a:rPr>
              <a:t>Planning Phase- </a:t>
            </a:r>
            <a:r>
              <a:rPr lang="en-US" dirty="0">
                <a:latin typeface="Times New Roman" panose="02020603050405020304" pitchFamily="18" charset="0"/>
                <a:cs typeface="Times New Roman" panose="02020603050405020304" pitchFamily="18" charset="0"/>
              </a:rPr>
              <a:t>Can be used to focus people’s attention on assets and livelihood activities that project activities can build upon</a:t>
            </a:r>
          </a:p>
          <a:p>
            <a:pPr marL="514350" indent="-514350" algn="just">
              <a:buFont typeface="+mj-lt"/>
              <a:buAutoNum type="arabicPeriod"/>
            </a:pPr>
            <a:r>
              <a:rPr lang="en-US" b="1" dirty="0">
                <a:latin typeface="Times New Roman" panose="02020603050405020304" pitchFamily="18" charset="0"/>
                <a:cs typeface="Times New Roman" panose="02020603050405020304" pitchFamily="18" charset="0"/>
              </a:rPr>
              <a:t>Implementation and Monitoring phase- </a:t>
            </a:r>
          </a:p>
          <a:p>
            <a:pPr lvl="1"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Can be used to focus or redirect participants’ activities to new or more appropriate locations or resources within a community. </a:t>
            </a:r>
          </a:p>
          <a:p>
            <a:pPr lvl="1"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Can be used to help participants verify the progress of planned activities through observation and inquiry</a:t>
            </a:r>
          </a:p>
          <a:p>
            <a:pPr marL="514350" indent="-514350" algn="just">
              <a:buFont typeface="+mj-lt"/>
              <a:buAutoNum type="arabicPeriod"/>
            </a:pPr>
            <a:r>
              <a:rPr lang="en-US" b="1" dirty="0">
                <a:latin typeface="Times New Roman" panose="02020603050405020304" pitchFamily="18" charset="0"/>
                <a:cs typeface="Times New Roman" panose="02020603050405020304" pitchFamily="18" charset="0"/>
              </a:rPr>
              <a:t>Evaluation Phase- </a:t>
            </a:r>
          </a:p>
          <a:p>
            <a:pPr lvl="1" algn="just"/>
            <a:r>
              <a:rPr lang="en-US" dirty="0">
                <a:latin typeface="Times New Roman" panose="02020603050405020304" pitchFamily="18" charset="0"/>
                <a:cs typeface="Times New Roman" panose="02020603050405020304" pitchFamily="18" charset="0"/>
              </a:rPr>
              <a:t>Can be used by participants to identify results by comparing their pre- and post-project </a:t>
            </a:r>
          </a:p>
          <a:p>
            <a:pPr lvl="1" algn="just"/>
            <a:r>
              <a:rPr lang="en-US" dirty="0">
                <a:latin typeface="Times New Roman" panose="02020603050405020304" pitchFamily="18" charset="0"/>
                <a:cs typeface="Times New Roman" panose="02020603050405020304" pitchFamily="18" charset="0"/>
              </a:rPr>
              <a:t>Transect Walks to reveal changes in patters or zones (e.g., Have social status/vulnerability zones shrunk? Have hazards been removed?)</a:t>
            </a:r>
          </a:p>
          <a:p>
            <a:pPr marL="514350" indent="-514350" algn="just">
              <a:buFont typeface="+mj-lt"/>
              <a:buAutoNum type="arabicPeriod"/>
            </a:pPr>
            <a:r>
              <a:rPr lang="en-US" b="1" dirty="0">
                <a:latin typeface="Times New Roman" panose="02020603050405020304" pitchFamily="18" charset="0"/>
                <a:cs typeface="Times New Roman" panose="02020603050405020304" pitchFamily="18" charset="0"/>
              </a:rPr>
              <a:t>Reporting Phase- </a:t>
            </a:r>
          </a:p>
          <a:p>
            <a:pPr marL="971550" lvl="1" indent="-514350" algn="just">
              <a:buFont typeface="+mj-lt"/>
              <a:buAutoNum type="arabicPeriod"/>
            </a:pPr>
            <a:r>
              <a:rPr lang="en-US" dirty="0">
                <a:latin typeface="Times New Roman" panose="02020603050405020304" pitchFamily="18" charset="0"/>
                <a:cs typeface="Times New Roman" panose="02020603050405020304" pitchFamily="18" charset="0"/>
              </a:rPr>
              <a:t>The Transect Walk can be the participants’ “Report” as they lead the wider community, government leaders, and/or others in the exercise and encourage observations and informant interviews (hear change stories) along the walk. </a:t>
            </a:r>
          </a:p>
          <a:p>
            <a:pPr marL="514350" indent="-514350" algn="just">
              <a:buFont typeface="+mj-lt"/>
              <a:buAutoNum type="arabicPeriod"/>
            </a:pP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54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4CA2-3C2E-4346-B8C4-3B977B3F55FF}"/>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1980s-The participation boom</a:t>
            </a:r>
            <a:endParaRPr lang="en-ZM" dirty="0"/>
          </a:p>
        </p:txBody>
      </p:sp>
      <p:sp>
        <p:nvSpPr>
          <p:cNvPr id="3" name="Content Placeholder 2">
            <a:extLst>
              <a:ext uri="{FF2B5EF4-FFF2-40B4-BE49-F238E27FC236}">
                <a16:creationId xmlns:a16="http://schemas.microsoft.com/office/drawing/2014/main" id="{5BB24BCC-303B-4A50-AF13-0ABD46F87DE9}"/>
              </a:ext>
            </a:extLst>
          </p:cNvPr>
          <p:cNvSpPr>
            <a:spLocks noGrp="1"/>
          </p:cNvSpPr>
          <p:nvPr>
            <p:ph idx="1"/>
          </p:nvPr>
        </p:nvSpPr>
        <p:spPr>
          <a:xfrm>
            <a:off x="304800" y="1825624"/>
            <a:ext cx="11569148" cy="4813715"/>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Change from top-down to bottom-up; </a:t>
            </a:r>
          </a:p>
          <a:p>
            <a:r>
              <a:rPr lang="en-US" sz="3200" dirty="0">
                <a:latin typeface="Times New Roman" panose="02020603050405020304" pitchFamily="18" charset="0"/>
                <a:cs typeface="Times New Roman" panose="02020603050405020304" pitchFamily="18" charset="0"/>
              </a:rPr>
              <a:t>Acknowledgement of the value of local/indigenous knowledge</a:t>
            </a:r>
          </a:p>
          <a:p>
            <a:r>
              <a:rPr lang="en-US" sz="3200" dirty="0">
                <a:latin typeface="Times New Roman" panose="02020603050405020304" pitchFamily="18" charset="0"/>
                <a:cs typeface="Times New Roman" panose="02020603050405020304" pitchFamily="18" charset="0"/>
              </a:rPr>
              <a:t>The 1980s witnessed flourishing of activity, particularly amongst non- government organizations (NGOs) in seeking alternatives to top-down outsider driven development. </a:t>
            </a:r>
          </a:p>
          <a:p>
            <a:r>
              <a:rPr lang="en-US" sz="3200" dirty="0">
                <a:latin typeface="Times New Roman" panose="02020603050405020304" pitchFamily="18" charset="0"/>
                <a:cs typeface="Times New Roman" panose="02020603050405020304" pitchFamily="18" charset="0"/>
              </a:rPr>
              <a:t>The emphasis was on participatory appraisal and analysis in rural communities.</a:t>
            </a:r>
          </a:p>
          <a:p>
            <a:r>
              <a:rPr lang="en-US" sz="3200" dirty="0">
                <a:latin typeface="Times New Roman" panose="02020603050405020304" pitchFamily="18" charset="0"/>
                <a:cs typeface="Times New Roman" panose="02020603050405020304" pitchFamily="18" charset="0"/>
              </a:rPr>
              <a:t>Proliferation of participatory methodologies, including Participatory Action Research (PAR) and tools such as rich pictures and </a:t>
            </a:r>
            <a:r>
              <a:rPr lang="en-US" sz="3200" dirty="0" err="1">
                <a:latin typeface="Times New Roman" panose="02020603050405020304" pitchFamily="18" charset="0"/>
                <a:cs typeface="Times New Roman" panose="02020603050405020304" pitchFamily="18" charset="0"/>
              </a:rPr>
              <a:t>venn</a:t>
            </a:r>
            <a:r>
              <a:rPr lang="en-US" sz="3200" dirty="0">
                <a:latin typeface="Times New Roman" panose="02020603050405020304" pitchFamily="18" charset="0"/>
                <a:cs typeface="Times New Roman" panose="02020603050405020304" pitchFamily="18" charset="0"/>
              </a:rPr>
              <a:t> diagrams</a:t>
            </a: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27243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6CE455-D9E4-5228-F360-FFE43C3341F5}"/>
              </a:ext>
            </a:extLst>
          </p:cNvPr>
          <p:cNvPicPr>
            <a:picLocks noGrp="1" noChangeAspect="1"/>
          </p:cNvPicPr>
          <p:nvPr>
            <p:ph idx="1"/>
          </p:nvPr>
        </p:nvPicPr>
        <p:blipFill>
          <a:blip r:embed="rId2"/>
          <a:stretch>
            <a:fillRect/>
          </a:stretch>
        </p:blipFill>
        <p:spPr>
          <a:xfrm>
            <a:off x="326571" y="335901"/>
            <a:ext cx="11308701" cy="6426527"/>
          </a:xfrm>
        </p:spPr>
      </p:pic>
    </p:spTree>
    <p:extLst>
      <p:ext uri="{BB962C8B-B14F-4D97-AF65-F5344CB8AC3E}">
        <p14:creationId xmlns:p14="http://schemas.microsoft.com/office/powerpoint/2010/main" val="2699678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2902BAC9-39C1-B9AD-810C-FD1581099DE0}"/>
              </a:ext>
            </a:extLst>
          </p:cNvPr>
          <p:cNvPicPr>
            <a:picLocks noGrp="1" noChangeAspect="1"/>
          </p:cNvPicPr>
          <p:nvPr>
            <p:ph idx="1"/>
          </p:nvPr>
        </p:nvPicPr>
        <p:blipFill rotWithShape="1">
          <a:blip r:embed="rId2"/>
          <a:srcRect b="3452"/>
          <a:stretch/>
        </p:blipFill>
        <p:spPr>
          <a:xfrm>
            <a:off x="20" y="1282"/>
            <a:ext cx="12191980" cy="6856718"/>
          </a:xfrm>
          <a:prstGeom prst="rect">
            <a:avLst/>
          </a:prstGeom>
        </p:spPr>
      </p:pic>
    </p:spTree>
    <p:extLst>
      <p:ext uri="{BB962C8B-B14F-4D97-AF65-F5344CB8AC3E}">
        <p14:creationId xmlns:p14="http://schemas.microsoft.com/office/powerpoint/2010/main" val="421993085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6B58-2315-2C78-BC39-38F661A76930}"/>
              </a:ext>
            </a:extLst>
          </p:cNvPr>
          <p:cNvSpPr>
            <a:spLocks noGrp="1"/>
          </p:cNvSpPr>
          <p:nvPr>
            <p:ph type="title"/>
          </p:nvPr>
        </p:nvSpPr>
        <p:spPr>
          <a:xfrm>
            <a:off x="838200" y="102638"/>
            <a:ext cx="10515600" cy="5784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a:t>d. Social Mapping</a:t>
            </a:r>
            <a:endParaRPr lang="en-ZM" dirty="0"/>
          </a:p>
        </p:txBody>
      </p:sp>
      <p:sp>
        <p:nvSpPr>
          <p:cNvPr id="3" name="Content Placeholder 2">
            <a:extLst>
              <a:ext uri="{FF2B5EF4-FFF2-40B4-BE49-F238E27FC236}">
                <a16:creationId xmlns:a16="http://schemas.microsoft.com/office/drawing/2014/main" id="{3A6A78FF-2975-E860-FBB2-C23D8EC056C2}"/>
              </a:ext>
            </a:extLst>
          </p:cNvPr>
          <p:cNvSpPr>
            <a:spLocks noGrp="1"/>
          </p:cNvSpPr>
          <p:nvPr>
            <p:ph idx="1"/>
          </p:nvPr>
        </p:nvSpPr>
        <p:spPr>
          <a:xfrm>
            <a:off x="345233" y="671804"/>
            <a:ext cx="11672595" cy="5850294"/>
          </a:xfrm>
        </p:spPr>
        <p:txBody>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Social mapping is a visual method of showing the relative location of households</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 . and the distribution of different people (such as male, female, adult, child, landed, landless, literate, and illiterate)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 . together with the social structure, groups and </a:t>
            </a:r>
            <a:r>
              <a:rPr lang="en-US" dirty="0" err="1">
                <a:latin typeface="Times New Roman" panose="02020603050405020304" pitchFamily="18" charset="0"/>
                <a:cs typeface="Times New Roman" panose="02020603050405020304" pitchFamily="18" charset="0"/>
              </a:rPr>
              <a:t>organisations</a:t>
            </a:r>
            <a:r>
              <a:rPr lang="en-US" dirty="0">
                <a:latin typeface="Times New Roman" panose="02020603050405020304" pitchFamily="18" charset="0"/>
                <a:cs typeface="Times New Roman" panose="02020603050405020304" pitchFamily="18" charset="0"/>
              </a:rPr>
              <a:t> of an area</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These are maps of a village or area which show where groups of people live (for example, rich, poor, different ethnic or religious groups etc.).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Again, maps drawn by different groups may show different features that highlight issues which are important to them.</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1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B21A894-58FD-EF19-B7E7-39C44CAAD7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258" y="189023"/>
            <a:ext cx="11392677" cy="666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5818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6E07D9C4-2A2E-B182-86AB-3DE885ECB8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494" y="247650"/>
            <a:ext cx="9846906" cy="6096000"/>
          </a:xfrm>
        </p:spPr>
      </p:pic>
    </p:spTree>
    <p:extLst>
      <p:ext uri="{BB962C8B-B14F-4D97-AF65-F5344CB8AC3E}">
        <p14:creationId xmlns:p14="http://schemas.microsoft.com/office/powerpoint/2010/main" val="37992781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43C2-4D5D-D77D-F781-2C4D441EEBA0}"/>
              </a:ext>
            </a:extLst>
          </p:cNvPr>
          <p:cNvSpPr>
            <a:spLocks noGrp="1"/>
          </p:cNvSpPr>
          <p:nvPr>
            <p:ph type="title"/>
          </p:nvPr>
        </p:nvSpPr>
        <p:spPr>
          <a:xfrm>
            <a:off x="838200" y="1"/>
            <a:ext cx="10515600" cy="765109"/>
          </a:xfrm>
        </p:spPr>
        <p:txBody>
          <a:bodyPr/>
          <a:lstStyle/>
          <a:p>
            <a:pPr algn="ctr"/>
            <a:r>
              <a:rPr lang="en-US" dirty="0"/>
              <a:t>Uses</a:t>
            </a:r>
            <a:endParaRPr lang="en-ZM" dirty="0"/>
          </a:p>
        </p:txBody>
      </p:sp>
      <p:sp>
        <p:nvSpPr>
          <p:cNvPr id="3" name="Content Placeholder 2">
            <a:extLst>
              <a:ext uri="{FF2B5EF4-FFF2-40B4-BE49-F238E27FC236}">
                <a16:creationId xmlns:a16="http://schemas.microsoft.com/office/drawing/2014/main" id="{C272B29A-A73B-6FE4-9BA7-49E754330CD5}"/>
              </a:ext>
            </a:extLst>
          </p:cNvPr>
          <p:cNvSpPr>
            <a:spLocks noGrp="1"/>
          </p:cNvSpPr>
          <p:nvPr>
            <p:ph idx="1"/>
          </p:nvPr>
        </p:nvSpPr>
        <p:spPr>
          <a:xfrm>
            <a:off x="279919" y="569167"/>
            <a:ext cx="11756572" cy="6120882"/>
          </a:xfrm>
        </p:spPr>
        <p:txBody>
          <a:bodyPr/>
          <a:lstStyle/>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Exploring community structure, </a:t>
            </a:r>
            <a:r>
              <a:rPr lang="en-US" dirty="0" err="1">
                <a:latin typeface="Times New Roman" panose="02020603050405020304" pitchFamily="18" charset="0"/>
                <a:cs typeface="Times New Roman" panose="02020603050405020304" pitchFamily="18" charset="0"/>
              </a:rPr>
              <a:t>organisations</a:t>
            </a:r>
            <a:r>
              <a:rPr lang="en-US" dirty="0">
                <a:latin typeface="Times New Roman" panose="02020603050405020304" pitchFamily="18" charset="0"/>
                <a:cs typeface="Times New Roman" panose="02020603050405020304" pitchFamily="18" charset="0"/>
              </a:rPr>
              <a:t> and processes. </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Identifying who lives where in a community. </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Identifying different social groups using locally defined criteria and discussing social inequities.  </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Identifying the location of different social groups in relation to key resources, including biodiversity and ecosystem services, and the community structures and processes that may be relevant in influencing the distribution of benefits. </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Identifying which community members may be most vulnerable to various hazards and risks, including those resulting from climate change, and discussing coping strategies and opportunities. </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Identifying the location, access and use of key resources, including biodiversity and ecosystem services, in relation to different social groups in order to inform ecosystem services valuation and equitable benefit sharing mechanisms.</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9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4A0FA-6D14-A67E-E385-4F0884D936D6}"/>
              </a:ext>
            </a:extLst>
          </p:cNvPr>
          <p:cNvSpPr>
            <a:spLocks noGrp="1"/>
          </p:cNvSpPr>
          <p:nvPr>
            <p:ph idx="1"/>
          </p:nvPr>
        </p:nvSpPr>
        <p:spPr>
          <a:xfrm>
            <a:off x="177282" y="130629"/>
            <a:ext cx="11812554" cy="6606073"/>
          </a:xfrm>
        </p:spPr>
        <p:txBody>
          <a:bodyPr>
            <a:noAutofit/>
          </a:bodyPr>
          <a:lstStyle/>
          <a:p>
            <a:pPr algn="just">
              <a:buFont typeface="Wingdings" panose="05000000000000000000" pitchFamily="2" charset="2"/>
              <a:buChar char="v"/>
            </a:pPr>
            <a:r>
              <a:rPr lang="en-US" sz="2700" dirty="0">
                <a:latin typeface="Times New Roman" panose="02020603050405020304" pitchFamily="18" charset="0"/>
                <a:cs typeface="Times New Roman" panose="02020603050405020304" pitchFamily="18" charset="0"/>
              </a:rPr>
              <a:t>Social Map is to depict the social structure of the village. </a:t>
            </a:r>
          </a:p>
          <a:p>
            <a:pPr algn="just">
              <a:buFont typeface="Wingdings" panose="05000000000000000000" pitchFamily="2" charset="2"/>
              <a:buChar char="v"/>
            </a:pPr>
            <a:r>
              <a:rPr lang="en-US" sz="2700" dirty="0">
                <a:latin typeface="Times New Roman" panose="02020603050405020304" pitchFamily="18" charset="0"/>
                <a:cs typeface="Times New Roman" panose="02020603050405020304" pitchFamily="18" charset="0"/>
              </a:rPr>
              <a:t>Any development program is a deliberate intervention in a given situation defined by space and time. </a:t>
            </a:r>
          </a:p>
          <a:p>
            <a:pPr algn="just">
              <a:buFont typeface="Wingdings" panose="05000000000000000000" pitchFamily="2" charset="2"/>
              <a:buChar char="v"/>
            </a:pPr>
            <a:r>
              <a:rPr lang="en-US" sz="2700" dirty="0">
                <a:latin typeface="Times New Roman" panose="02020603050405020304" pitchFamily="18" charset="0"/>
                <a:cs typeface="Times New Roman" panose="02020603050405020304" pitchFamily="18" charset="0"/>
              </a:rPr>
              <a:t>So, as a first step: it is necessary to undertake an exercise of physical and social mapping of the given area where a program/project is being introduced, </a:t>
            </a:r>
          </a:p>
          <a:p>
            <a:pPr algn="just">
              <a:buFont typeface="Wingdings" panose="05000000000000000000" pitchFamily="2" charset="2"/>
              <a:buChar char="v"/>
            </a:pPr>
            <a:r>
              <a:rPr lang="en-US" sz="2700" dirty="0">
                <a:latin typeface="Times New Roman" panose="02020603050405020304" pitchFamily="18" charset="0"/>
                <a:cs typeface="Times New Roman" panose="02020603050405020304" pitchFamily="18" charset="0"/>
              </a:rPr>
              <a:t>A Social Map is a visual representation of a residential area containing relevant social information. </a:t>
            </a:r>
          </a:p>
          <a:p>
            <a:pPr algn="just">
              <a:buFont typeface="Wingdings" panose="05000000000000000000" pitchFamily="2" charset="2"/>
              <a:buChar char="v"/>
            </a:pPr>
            <a:r>
              <a:rPr lang="en-US" sz="2700" dirty="0">
                <a:latin typeface="Times New Roman" panose="02020603050405020304" pitchFamily="18" charset="0"/>
                <a:cs typeface="Times New Roman" panose="02020603050405020304" pitchFamily="18" charset="0"/>
              </a:rPr>
              <a:t>It gives the physical boundaries of a given area, the settlement pattern, physical infrastructure, social, cultural and religious institutions and similar other information. </a:t>
            </a:r>
          </a:p>
          <a:p>
            <a:pPr algn="just">
              <a:buFont typeface="Wingdings" panose="05000000000000000000" pitchFamily="2" charset="2"/>
              <a:buChar char="v"/>
            </a:pPr>
            <a:r>
              <a:rPr lang="en-US" sz="2700" dirty="0">
                <a:latin typeface="Times New Roman" panose="02020603050405020304" pitchFamily="18" charset="0"/>
                <a:cs typeface="Times New Roman" panose="02020603050405020304" pitchFamily="18" charset="0"/>
              </a:rPr>
              <a:t>Such a map is to be drawn first on the ground with the direct participation o f the local residents and then transferred on paper with appropriate legends and </a:t>
            </a:r>
            <a:r>
              <a:rPr lang="en-US" sz="2700" dirty="0" err="1">
                <a:latin typeface="Times New Roman" panose="02020603050405020304" pitchFamily="18" charset="0"/>
                <a:cs typeface="Times New Roman" panose="02020603050405020304" pitchFamily="18" charset="0"/>
              </a:rPr>
              <a:t>colours</a:t>
            </a:r>
            <a:r>
              <a:rPr lang="en-US" sz="27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700" dirty="0">
                <a:latin typeface="Times New Roman" panose="02020603050405020304" pitchFamily="18" charset="0"/>
                <a:cs typeface="Times New Roman" panose="02020603050405020304" pitchFamily="18" charset="0"/>
              </a:rPr>
              <a:t>This technique may be used at the early stage of interaction with the community. </a:t>
            </a:r>
          </a:p>
          <a:p>
            <a:pPr algn="just">
              <a:buFont typeface="Wingdings" panose="05000000000000000000" pitchFamily="2" charset="2"/>
              <a:buChar char="v"/>
            </a:pPr>
            <a:r>
              <a:rPr lang="en-US" sz="2700" dirty="0">
                <a:latin typeface="Times New Roman" panose="02020603050405020304" pitchFamily="18" charset="0"/>
                <a:cs typeface="Times New Roman" panose="02020603050405020304" pitchFamily="18" charset="0"/>
              </a:rPr>
              <a:t>Mapping generates a lot of enthusiasm among </a:t>
            </a:r>
            <a:r>
              <a:rPr lang="en-US" sz="2700" dirty="0" err="1">
                <a:latin typeface="Times New Roman" panose="02020603050405020304" pitchFamily="18" charset="0"/>
                <a:cs typeface="Times New Roman" panose="02020603050405020304" pitchFamily="18" charset="0"/>
              </a:rPr>
              <a:t>iocal</a:t>
            </a:r>
            <a:r>
              <a:rPr lang="en-US" sz="2700" dirty="0">
                <a:latin typeface="Times New Roman" panose="02020603050405020304" pitchFamily="18" charset="0"/>
                <a:cs typeface="Times New Roman" panose="02020603050405020304" pitchFamily="18" charset="0"/>
              </a:rPr>
              <a:t> people and acts as a good icebreaker. </a:t>
            </a:r>
          </a:p>
        </p:txBody>
      </p:sp>
    </p:spTree>
    <p:extLst>
      <p:ext uri="{BB962C8B-B14F-4D97-AF65-F5344CB8AC3E}">
        <p14:creationId xmlns:p14="http://schemas.microsoft.com/office/powerpoint/2010/main" val="23864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A613-6F07-1DE0-454E-18062B77D619}"/>
              </a:ext>
            </a:extLst>
          </p:cNvPr>
          <p:cNvSpPr>
            <a:spLocks noGrp="1"/>
          </p:cNvSpPr>
          <p:nvPr>
            <p:ph type="title"/>
          </p:nvPr>
        </p:nvSpPr>
        <p:spPr>
          <a:xfrm>
            <a:off x="830424" y="65314"/>
            <a:ext cx="10523376" cy="1119674"/>
          </a:xfrm>
        </p:spPr>
        <p:style>
          <a:lnRef idx="2">
            <a:schemeClr val="dk1">
              <a:shade val="50000"/>
            </a:schemeClr>
          </a:lnRef>
          <a:fillRef idx="1">
            <a:schemeClr val="dk1"/>
          </a:fillRef>
          <a:effectRef idx="0">
            <a:schemeClr val="dk1"/>
          </a:effectRef>
          <a:fontRef idx="minor">
            <a:schemeClr val="lt1"/>
          </a:fontRef>
        </p:style>
        <p:txBody>
          <a:bodyPr/>
          <a:lstStyle/>
          <a:p>
            <a:r>
              <a:rPr lang="en-US" dirty="0"/>
              <a:t>2. DAIGRAMMING TOOLS </a:t>
            </a:r>
            <a:endParaRPr lang="en-ZM" dirty="0"/>
          </a:p>
        </p:txBody>
      </p:sp>
      <p:sp>
        <p:nvSpPr>
          <p:cNvPr id="3" name="Content Placeholder 2">
            <a:extLst>
              <a:ext uri="{FF2B5EF4-FFF2-40B4-BE49-F238E27FC236}">
                <a16:creationId xmlns:a16="http://schemas.microsoft.com/office/drawing/2014/main" id="{728ED8D0-ED36-B64C-E6C9-26D35B46AB92}"/>
              </a:ext>
            </a:extLst>
          </p:cNvPr>
          <p:cNvSpPr>
            <a:spLocks noGrp="1"/>
          </p:cNvSpPr>
          <p:nvPr>
            <p:ph idx="1"/>
          </p:nvPr>
        </p:nvSpPr>
        <p:spPr>
          <a:xfrm>
            <a:off x="233265" y="1474236"/>
            <a:ext cx="11653935" cy="5169159"/>
          </a:xfrm>
        </p:spPr>
        <p:txBody>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Diagrams present information in an easily understandable form.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They are usually developed in a participatory way.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Like maps, they can be developed using local resources.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It can be useful to compare diagrams developed by different groups.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Some examples of diagrams are as follows.</a:t>
            </a:r>
          </a:p>
          <a:p>
            <a:pPr marL="0" indent="0" algn="just">
              <a:buNone/>
            </a:pP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88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3657-2B36-40DC-13D0-8B5E58BA8FE8}"/>
              </a:ext>
            </a:extLst>
          </p:cNvPr>
          <p:cNvSpPr>
            <a:spLocks noGrp="1"/>
          </p:cNvSpPr>
          <p:nvPr>
            <p:ph type="title"/>
          </p:nvPr>
        </p:nvSpPr>
        <p:spPr>
          <a:xfrm>
            <a:off x="838200" y="93307"/>
            <a:ext cx="10515600" cy="587730"/>
          </a:xfrm>
        </p:spPr>
        <p:txBody>
          <a:bodyPr>
            <a:normAutofit fontScale="90000"/>
          </a:bodyPr>
          <a:lstStyle/>
          <a:p>
            <a:r>
              <a:rPr lang="en-US" dirty="0"/>
              <a:t>a. Daily routine diagrams  </a:t>
            </a:r>
            <a:endParaRPr lang="en-ZM" dirty="0"/>
          </a:p>
        </p:txBody>
      </p:sp>
      <p:sp>
        <p:nvSpPr>
          <p:cNvPr id="3" name="Content Placeholder 2">
            <a:extLst>
              <a:ext uri="{FF2B5EF4-FFF2-40B4-BE49-F238E27FC236}">
                <a16:creationId xmlns:a16="http://schemas.microsoft.com/office/drawing/2014/main" id="{27CC701A-4CB7-4945-6179-4BA999B6B138}"/>
              </a:ext>
            </a:extLst>
          </p:cNvPr>
          <p:cNvSpPr>
            <a:spLocks noGrp="1"/>
          </p:cNvSpPr>
          <p:nvPr>
            <p:ph idx="1"/>
          </p:nvPr>
        </p:nvSpPr>
        <p:spPr>
          <a:xfrm>
            <a:off x="307909" y="681037"/>
            <a:ext cx="11709920" cy="6083656"/>
          </a:xfrm>
        </p:spPr>
        <p:txBody>
          <a:bodyPr/>
          <a:lstStyle/>
          <a:p>
            <a:pPr algn="just"/>
            <a:r>
              <a:rPr lang="en-US" dirty="0">
                <a:latin typeface="Times New Roman" panose="02020603050405020304" pitchFamily="18" charset="0"/>
                <a:cs typeface="Times New Roman" panose="02020603050405020304" pitchFamily="18" charset="0"/>
              </a:rPr>
              <a:t>These help to compare the daily or monthly routines of different groups of people, and their different roles and responsibilities. </a:t>
            </a:r>
          </a:p>
          <a:p>
            <a:pPr algn="just"/>
            <a:r>
              <a:rPr lang="en-US" dirty="0">
                <a:latin typeface="Times New Roman" panose="02020603050405020304" pitchFamily="18" charset="0"/>
                <a:cs typeface="Times New Roman" panose="02020603050405020304" pitchFamily="18" charset="0"/>
              </a:rPr>
              <a:t>They usually show the type and distribution of workload, and can enable comparisons to be made between men and women, young and old, domestic and agricultural roles etc. </a:t>
            </a:r>
          </a:p>
          <a:p>
            <a:pPr algn="just"/>
            <a:r>
              <a:rPr lang="en-US" dirty="0">
                <a:latin typeface="Times New Roman" panose="02020603050405020304" pitchFamily="18" charset="0"/>
                <a:cs typeface="Times New Roman" panose="02020603050405020304" pitchFamily="18" charset="0"/>
              </a:rPr>
              <a:t>They can be useful in assessing the impact of a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over time (for example, in changing women’s workload, or children’s school attendance). </a:t>
            </a:r>
          </a:p>
          <a:p>
            <a:pPr algn="just"/>
            <a:r>
              <a:rPr lang="en-US" dirty="0">
                <a:latin typeface="Times New Roman" panose="02020603050405020304" pitchFamily="18" charset="0"/>
                <a:cs typeface="Times New Roman" panose="02020603050405020304" pitchFamily="18" charset="0"/>
              </a:rPr>
              <a:t>They can also help to identify suitable times for community meetings, project visits, M&amp;E events, training courses, etc.</a:t>
            </a:r>
          </a:p>
          <a:p>
            <a:pPr algn="just"/>
            <a:endParaRPr lang="en-US" dirty="0">
              <a:latin typeface="Times New Roman" panose="02020603050405020304" pitchFamily="18" charset="0"/>
              <a:cs typeface="Times New Roman" panose="02020603050405020304" pitchFamily="18" charset="0"/>
            </a:endParaRPr>
          </a:p>
          <a:p>
            <a:pPr marL="0" indent="0" algn="just">
              <a:buNone/>
            </a:pP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11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0DD22A-A7AC-BD26-784F-B890709E1D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1037" y="485483"/>
            <a:ext cx="8961215" cy="5887033"/>
          </a:xfrm>
        </p:spPr>
      </p:pic>
    </p:spTree>
    <p:extLst>
      <p:ext uri="{BB962C8B-B14F-4D97-AF65-F5344CB8AC3E}">
        <p14:creationId xmlns:p14="http://schemas.microsoft.com/office/powerpoint/2010/main" val="66283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18C1-3B68-4221-B490-24C53E793EFE}"/>
              </a:ext>
            </a:extLst>
          </p:cNvPr>
          <p:cNvSpPr>
            <a:spLocks noGrp="1"/>
          </p:cNvSpPr>
          <p:nvPr>
            <p:ph type="title"/>
          </p:nvPr>
        </p:nvSpPr>
        <p:spPr>
          <a:xfrm>
            <a:off x="795130" y="119270"/>
            <a:ext cx="10558670" cy="834888"/>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1990s- The participation imperative</a:t>
            </a:r>
            <a:endParaRPr lang="en-ZM" dirty="0"/>
          </a:p>
        </p:txBody>
      </p:sp>
      <p:sp>
        <p:nvSpPr>
          <p:cNvPr id="3" name="Content Placeholder 2">
            <a:extLst>
              <a:ext uri="{FF2B5EF4-FFF2-40B4-BE49-F238E27FC236}">
                <a16:creationId xmlns:a16="http://schemas.microsoft.com/office/drawing/2014/main" id="{8D9249C2-C5C1-49B1-8E66-5392F8253157}"/>
              </a:ext>
            </a:extLst>
          </p:cNvPr>
          <p:cNvSpPr>
            <a:spLocks noGrp="1"/>
          </p:cNvSpPr>
          <p:nvPr>
            <p:ph idx="1"/>
          </p:nvPr>
        </p:nvSpPr>
        <p:spPr>
          <a:xfrm>
            <a:off x="251791" y="1086678"/>
            <a:ext cx="11714921" cy="5652053"/>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The fervor or intensity about participation continued in the early 1990s. </a:t>
            </a:r>
          </a:p>
          <a:p>
            <a:r>
              <a:rPr lang="en-US" sz="3200" dirty="0">
                <a:latin typeface="Times New Roman" panose="02020603050405020304" pitchFamily="18" charset="0"/>
                <a:cs typeface="Times New Roman" panose="02020603050405020304" pitchFamily="18" charset="0"/>
              </a:rPr>
              <a:t>Participation became synonymous with ‘good’ or ‘sustainable’ in the development field (</a:t>
            </a:r>
            <a:r>
              <a:rPr lang="en-US" sz="3200" dirty="0" err="1">
                <a:latin typeface="Times New Roman" panose="02020603050405020304" pitchFamily="18" charset="0"/>
                <a:cs typeface="Times New Roman" panose="02020603050405020304" pitchFamily="18" charset="0"/>
              </a:rPr>
              <a:t>Guijt</a:t>
            </a:r>
            <a:r>
              <a:rPr lang="en-US" sz="3200" dirty="0">
                <a:latin typeface="Times New Roman" panose="02020603050405020304" pitchFamily="18" charset="0"/>
                <a:cs typeface="Times New Roman" panose="02020603050405020304" pitchFamily="18" charset="0"/>
              </a:rPr>
              <a:t> and Shah 1998:4). </a:t>
            </a:r>
          </a:p>
          <a:p>
            <a:r>
              <a:rPr lang="en-US" sz="3200" dirty="0">
                <a:latin typeface="Times New Roman" panose="02020603050405020304" pitchFamily="18" charset="0"/>
                <a:cs typeface="Times New Roman" panose="02020603050405020304" pitchFamily="18" charset="0"/>
              </a:rPr>
              <a:t>As Green (1998:71) emphasized, the popularization of participation is dangerous, as the problems are often glossed over.</a:t>
            </a:r>
          </a:p>
          <a:p>
            <a:r>
              <a:rPr lang="en-US" sz="3200" dirty="0">
                <a:latin typeface="Times New Roman" panose="02020603050405020304" pitchFamily="18" charset="0"/>
                <a:cs typeface="Times New Roman" panose="02020603050405020304" pitchFamily="18" charset="0"/>
              </a:rPr>
              <a:t>Funding bodies began demanding participatory processes as a condition for funding. </a:t>
            </a:r>
          </a:p>
          <a:p>
            <a:r>
              <a:rPr lang="en-US" sz="3200" dirty="0">
                <a:latin typeface="Times New Roman" panose="02020603050405020304" pitchFamily="18" charset="0"/>
                <a:cs typeface="Times New Roman" panose="02020603050405020304" pitchFamily="18" charset="0"/>
              </a:rPr>
              <a:t>The push for participation stimulated a proliferation of guidebooks and courses on ‘how to’. </a:t>
            </a:r>
          </a:p>
          <a:p>
            <a:r>
              <a:rPr lang="en-US" sz="3200" dirty="0">
                <a:latin typeface="Times New Roman" panose="02020603050405020304" pitchFamily="18" charset="0"/>
                <a:cs typeface="Times New Roman" panose="02020603050405020304" pitchFamily="18" charset="0"/>
              </a:rPr>
              <a:t>A growing interest in natural resource monitoring and evaluation has led to community involvement in these activities</a:t>
            </a: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22211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7FC8-4140-3BAC-0A1A-F2F93156BC54}"/>
              </a:ext>
            </a:extLst>
          </p:cNvPr>
          <p:cNvSpPr>
            <a:spLocks noGrp="1"/>
          </p:cNvSpPr>
          <p:nvPr>
            <p:ph type="title"/>
          </p:nvPr>
        </p:nvSpPr>
        <p:spPr>
          <a:xfrm>
            <a:off x="838200" y="0"/>
            <a:ext cx="10515600" cy="550507"/>
          </a:xfrm>
        </p:spPr>
        <p:txBody>
          <a:bodyPr>
            <a:normAutofit fontScale="90000"/>
          </a:bodyPr>
          <a:lstStyle/>
          <a:p>
            <a:r>
              <a:rPr lang="en-US" dirty="0"/>
              <a:t>b. Livelihood analysis diagrams </a:t>
            </a:r>
            <a:endParaRPr lang="en-ZM" dirty="0"/>
          </a:p>
        </p:txBody>
      </p:sp>
      <p:sp>
        <p:nvSpPr>
          <p:cNvPr id="3" name="Content Placeholder 2">
            <a:extLst>
              <a:ext uri="{FF2B5EF4-FFF2-40B4-BE49-F238E27FC236}">
                <a16:creationId xmlns:a16="http://schemas.microsoft.com/office/drawing/2014/main" id="{5C2E251D-F7E6-563D-6A35-A30974A2E744}"/>
              </a:ext>
            </a:extLst>
          </p:cNvPr>
          <p:cNvSpPr>
            <a:spLocks noGrp="1"/>
          </p:cNvSpPr>
          <p:nvPr>
            <p:ph idx="1"/>
          </p:nvPr>
        </p:nvSpPr>
        <p:spPr>
          <a:xfrm>
            <a:off x="251927" y="550507"/>
            <a:ext cx="11691257" cy="6307493"/>
          </a:xfrm>
        </p:spPr>
        <p:txBody>
          <a:bodyPr/>
          <a:lstStyle/>
          <a:p>
            <a:r>
              <a:rPr lang="en-US" dirty="0"/>
              <a:t>These can help to interpret the </a:t>
            </a:r>
            <a:r>
              <a:rPr lang="en-US" dirty="0" err="1"/>
              <a:t>behaviour</a:t>
            </a:r>
            <a:r>
              <a:rPr lang="en-US" dirty="0"/>
              <a:t>, decisions, and coping strategies of households with different socio-economic characteristics and / or living in different types of community.</a:t>
            </a:r>
          </a:p>
          <a:p>
            <a:endParaRPr lang="en-ZM" dirty="0"/>
          </a:p>
        </p:txBody>
      </p:sp>
      <p:pic>
        <p:nvPicPr>
          <p:cNvPr id="5" name="Picture 4">
            <a:extLst>
              <a:ext uri="{FF2B5EF4-FFF2-40B4-BE49-F238E27FC236}">
                <a16:creationId xmlns:a16="http://schemas.microsoft.com/office/drawing/2014/main" id="{ABFBE5C1-51FF-1317-8DA2-A42A7A1B6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16" y="1847461"/>
            <a:ext cx="11104984" cy="4639064"/>
          </a:xfrm>
          <a:prstGeom prst="rect">
            <a:avLst/>
          </a:prstGeom>
        </p:spPr>
      </p:pic>
    </p:spTree>
    <p:extLst>
      <p:ext uri="{BB962C8B-B14F-4D97-AF65-F5344CB8AC3E}">
        <p14:creationId xmlns:p14="http://schemas.microsoft.com/office/powerpoint/2010/main" val="7431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D5A24B-19EA-8AD9-8306-B998A60DF6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668" y="308551"/>
            <a:ext cx="10330429" cy="6240897"/>
          </a:xfrm>
        </p:spPr>
      </p:pic>
    </p:spTree>
    <p:extLst>
      <p:ext uri="{BB962C8B-B14F-4D97-AF65-F5344CB8AC3E}">
        <p14:creationId xmlns:p14="http://schemas.microsoft.com/office/powerpoint/2010/main" val="61320642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2B1F-26D5-F24C-C6A0-7BBABF34BEF7}"/>
              </a:ext>
            </a:extLst>
          </p:cNvPr>
          <p:cNvSpPr>
            <a:spLocks noGrp="1"/>
          </p:cNvSpPr>
          <p:nvPr>
            <p:ph type="title"/>
          </p:nvPr>
        </p:nvSpPr>
        <p:spPr>
          <a:xfrm>
            <a:off x="838200" y="214605"/>
            <a:ext cx="10515600" cy="765110"/>
          </a:xfrm>
        </p:spPr>
        <p:txBody>
          <a:bodyPr>
            <a:normAutofit/>
          </a:bodyPr>
          <a:lstStyle/>
          <a:p>
            <a:r>
              <a:rPr lang="en-US" dirty="0"/>
              <a:t>c. Flow diagrams </a:t>
            </a:r>
            <a:endParaRPr lang="en-ZM" dirty="0"/>
          </a:p>
        </p:txBody>
      </p:sp>
      <p:sp>
        <p:nvSpPr>
          <p:cNvPr id="3" name="Content Placeholder 2">
            <a:extLst>
              <a:ext uri="{FF2B5EF4-FFF2-40B4-BE49-F238E27FC236}">
                <a16:creationId xmlns:a16="http://schemas.microsoft.com/office/drawing/2014/main" id="{B5D2ADCD-4907-C9D2-A565-9192B3A22354}"/>
              </a:ext>
            </a:extLst>
          </p:cNvPr>
          <p:cNvSpPr>
            <a:spLocks noGrp="1"/>
          </p:cNvSpPr>
          <p:nvPr>
            <p:ph idx="1"/>
          </p:nvPr>
        </p:nvSpPr>
        <p:spPr>
          <a:xfrm>
            <a:off x="261257" y="979714"/>
            <a:ext cx="11709919" cy="5756987"/>
          </a:xfrm>
        </p:spPr>
        <p:txBody>
          <a:bodyPr/>
          <a:lstStyle/>
          <a:p>
            <a:pPr algn="just"/>
            <a:r>
              <a:rPr lang="en-US" dirty="0"/>
              <a:t>Flow diagrams are a visual tool for tracking the flow of resources, benefits or negative effects in order to explore the potential or actual impacts of a project, or a wider change. </a:t>
            </a:r>
          </a:p>
          <a:p>
            <a:pPr algn="just"/>
            <a:r>
              <a:rPr lang="en-US" dirty="0"/>
              <a:t>People, institutions, resources and so on are represented diagrammatically, and arrows are drawn to indicate the flow or the linkages between them.</a:t>
            </a:r>
            <a:endParaRPr lang="en-ZM" dirty="0"/>
          </a:p>
        </p:txBody>
      </p:sp>
    </p:spTree>
    <p:extLst>
      <p:ext uri="{BB962C8B-B14F-4D97-AF65-F5344CB8AC3E}">
        <p14:creationId xmlns:p14="http://schemas.microsoft.com/office/powerpoint/2010/main" val="380766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lowchart - Wikipedia">
            <a:extLst>
              <a:ext uri="{FF2B5EF4-FFF2-40B4-BE49-F238E27FC236}">
                <a16:creationId xmlns:a16="http://schemas.microsoft.com/office/drawing/2014/main" id="{5D9090D4-7273-ACDF-B782-2C1633EBAC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9551" y="149290"/>
            <a:ext cx="7716416" cy="644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9572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06DD-6034-B14B-86B9-82AC8BC20088}"/>
              </a:ext>
            </a:extLst>
          </p:cNvPr>
          <p:cNvSpPr>
            <a:spLocks noGrp="1"/>
          </p:cNvSpPr>
          <p:nvPr>
            <p:ph type="title"/>
          </p:nvPr>
        </p:nvSpPr>
        <p:spPr>
          <a:xfrm>
            <a:off x="838200" y="153857"/>
            <a:ext cx="10515600" cy="508616"/>
          </a:xfrm>
        </p:spPr>
        <p:txBody>
          <a:bodyPr>
            <a:normAutofit fontScale="90000"/>
          </a:bodyPr>
          <a:lstStyle/>
          <a:p>
            <a:r>
              <a:rPr lang="en-US" b="1" dirty="0"/>
              <a:t>d. Venn (or chapati) diagrams</a:t>
            </a:r>
            <a:endParaRPr lang="en-ZM" b="1" dirty="0"/>
          </a:p>
        </p:txBody>
      </p:sp>
      <p:sp>
        <p:nvSpPr>
          <p:cNvPr id="3" name="Content Placeholder 2">
            <a:extLst>
              <a:ext uri="{FF2B5EF4-FFF2-40B4-BE49-F238E27FC236}">
                <a16:creationId xmlns:a16="http://schemas.microsoft.com/office/drawing/2014/main" id="{63A39DB4-AB71-3BA0-B857-CDD3613DAE0D}"/>
              </a:ext>
            </a:extLst>
          </p:cNvPr>
          <p:cNvSpPr>
            <a:spLocks noGrp="1"/>
          </p:cNvSpPr>
          <p:nvPr>
            <p:ph idx="1"/>
          </p:nvPr>
        </p:nvSpPr>
        <p:spPr>
          <a:xfrm>
            <a:off x="158620" y="849086"/>
            <a:ext cx="11915192" cy="5855057"/>
          </a:xfrm>
        </p:spPr>
        <p:txBody>
          <a:bodyPr/>
          <a:lstStyle/>
          <a:p>
            <a:pPr algn="just"/>
            <a:r>
              <a:rPr lang="en-US" dirty="0"/>
              <a:t>These can be used to show the key institutions and individuals in a community, and their relationships and importance for decision-making and/or their influence on different people or groups. </a:t>
            </a:r>
          </a:p>
          <a:p>
            <a:pPr algn="just"/>
            <a:r>
              <a:rPr lang="en-US" dirty="0"/>
              <a:t>Different sizes of circles are drawn, indicating different institutions and individuals and their relative influence. </a:t>
            </a:r>
          </a:p>
          <a:p>
            <a:pPr algn="just"/>
            <a:r>
              <a:rPr lang="en-US" dirty="0"/>
              <a:t>The circles can be placed closer or further away to each other depending on the level of contact, or closeness of the relationships between the different institutions or individuals.</a:t>
            </a:r>
            <a:endParaRPr lang="en-ZM" dirty="0"/>
          </a:p>
        </p:txBody>
      </p:sp>
    </p:spTree>
    <p:extLst>
      <p:ext uri="{BB962C8B-B14F-4D97-AF65-F5344CB8AC3E}">
        <p14:creationId xmlns:p14="http://schemas.microsoft.com/office/powerpoint/2010/main" val="184628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nn Diagrams | SSWM - Find tools for sustainable sanitation and water  management!">
            <a:extLst>
              <a:ext uri="{FF2B5EF4-FFF2-40B4-BE49-F238E27FC236}">
                <a16:creationId xmlns:a16="http://schemas.microsoft.com/office/drawing/2014/main" id="{B70D22C2-0204-01C2-F47B-F4E7DF0926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675" y="104776"/>
            <a:ext cx="11125200" cy="667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5420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4A16-78AC-D00A-FC93-7AC7F873C3BC}"/>
              </a:ext>
            </a:extLst>
          </p:cNvPr>
          <p:cNvSpPr>
            <a:spLocks noGrp="1"/>
          </p:cNvSpPr>
          <p:nvPr>
            <p:ph type="title"/>
          </p:nvPr>
        </p:nvSpPr>
        <p:spPr>
          <a:xfrm>
            <a:off x="838200" y="74645"/>
            <a:ext cx="10515600" cy="606393"/>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b="1" dirty="0"/>
              <a:t>3. RANKING AND SCORING</a:t>
            </a:r>
            <a:endParaRPr lang="en-ZM" b="1" dirty="0"/>
          </a:p>
        </p:txBody>
      </p:sp>
      <p:sp>
        <p:nvSpPr>
          <p:cNvPr id="3" name="Content Placeholder 2">
            <a:extLst>
              <a:ext uri="{FF2B5EF4-FFF2-40B4-BE49-F238E27FC236}">
                <a16:creationId xmlns:a16="http://schemas.microsoft.com/office/drawing/2014/main" id="{E010B0FE-B458-913F-A111-1ABF1C4F1280}"/>
              </a:ext>
            </a:extLst>
          </p:cNvPr>
          <p:cNvSpPr>
            <a:spLocks noGrp="1"/>
          </p:cNvSpPr>
          <p:nvPr>
            <p:ph idx="1"/>
          </p:nvPr>
        </p:nvSpPr>
        <p:spPr>
          <a:xfrm>
            <a:off x="214604" y="1129004"/>
            <a:ext cx="11709918" cy="5654351"/>
          </a:xfrm>
        </p:spPr>
        <p:txBody>
          <a:bodyPr/>
          <a:lstStyle/>
          <a:p>
            <a:pPr algn="just"/>
            <a:r>
              <a:rPr lang="en-US" dirty="0"/>
              <a:t>Ranking and scoring exercises are good for comparing the preferences, priorities and opinions of different community groups or social actors. </a:t>
            </a:r>
          </a:p>
          <a:p>
            <a:pPr algn="just"/>
            <a:r>
              <a:rPr lang="en-US" dirty="0"/>
              <a:t>They are a good way of stimulating discussion. </a:t>
            </a:r>
          </a:p>
          <a:p>
            <a:pPr algn="just"/>
            <a:r>
              <a:rPr lang="en-US" dirty="0"/>
              <a:t>The Participative Ranking Methodology (PRM) is a ‘mixed methods’ approach to data collection, in which a group of knowledgeable participants are guided in generating responses to a specific question or set of questions. </a:t>
            </a:r>
          </a:p>
          <a:p>
            <a:pPr algn="just"/>
            <a:r>
              <a:rPr lang="en-US" dirty="0"/>
              <a:t>The PRM draws on both quantitative and qualitative methodologies to generate rich, contextualized data that can nonetheless be counted, ranked, and compared across or within groups. </a:t>
            </a:r>
          </a:p>
          <a:p>
            <a:pPr algn="just"/>
            <a:r>
              <a:rPr lang="en-US" dirty="0"/>
              <a:t>This methodology promotes an engaged and participatory process, which rapidly highlights key findings while providing the opportunity for deeper analysis as resources permit</a:t>
            </a:r>
            <a:endParaRPr lang="en-ZM" dirty="0"/>
          </a:p>
        </p:txBody>
      </p:sp>
    </p:spTree>
    <p:extLst>
      <p:ext uri="{BB962C8B-B14F-4D97-AF65-F5344CB8AC3E}">
        <p14:creationId xmlns:p14="http://schemas.microsoft.com/office/powerpoint/2010/main" val="393258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4EFBC-9CF5-9323-FC8A-76558E4CACB2}"/>
              </a:ext>
            </a:extLst>
          </p:cNvPr>
          <p:cNvSpPr>
            <a:spLocks noGrp="1"/>
          </p:cNvSpPr>
          <p:nvPr>
            <p:ph idx="1"/>
          </p:nvPr>
        </p:nvSpPr>
        <p:spPr>
          <a:xfrm>
            <a:off x="139959" y="83976"/>
            <a:ext cx="11961845" cy="6615404"/>
          </a:xfrm>
        </p:spPr>
        <p:txBody>
          <a:bodyPr>
            <a:noAutofit/>
          </a:bodyPr>
          <a:lstStyle/>
          <a:p>
            <a:pPr marL="514350" indent="-514350" algn="just">
              <a:buFont typeface="+mj-lt"/>
              <a:buAutoNum type="alphaLcPeriod"/>
            </a:pPr>
            <a:r>
              <a:rPr lang="en-US" sz="1850" b="1" dirty="0">
                <a:latin typeface="Times New Roman" panose="02020603050405020304" pitchFamily="18" charset="0"/>
                <a:cs typeface="Times New Roman" panose="02020603050405020304" pitchFamily="18" charset="0"/>
              </a:rPr>
              <a:t>Preference ranking </a:t>
            </a:r>
          </a:p>
          <a:p>
            <a:pPr algn="just"/>
            <a:r>
              <a:rPr lang="en-US" sz="1850" dirty="0">
                <a:latin typeface="Times New Roman" panose="02020603050405020304" pitchFamily="18" charset="0"/>
                <a:cs typeface="Times New Roman" panose="02020603050405020304" pitchFamily="18" charset="0"/>
              </a:rPr>
              <a:t>People vote to select priorities. </a:t>
            </a:r>
          </a:p>
          <a:p>
            <a:pPr algn="just"/>
            <a:r>
              <a:rPr lang="en-US" sz="1850" dirty="0">
                <a:latin typeface="Times New Roman" panose="02020603050405020304" pitchFamily="18" charset="0"/>
                <a:cs typeface="Times New Roman" panose="02020603050405020304" pitchFamily="18" charset="0"/>
              </a:rPr>
              <a:t>For example, a few issues or options are listed,  and people allocate a score out of 10 for each one. </a:t>
            </a:r>
          </a:p>
          <a:p>
            <a:pPr marL="514350" indent="-514350" algn="just">
              <a:buFont typeface="+mj-lt"/>
              <a:buAutoNum type="alphaLcPeriod" startAt="2"/>
            </a:pPr>
            <a:r>
              <a:rPr lang="en-US" sz="1850" b="1" dirty="0">
                <a:latin typeface="Times New Roman" panose="02020603050405020304" pitchFamily="18" charset="0"/>
                <a:cs typeface="Times New Roman" panose="02020603050405020304" pitchFamily="18" charset="0"/>
              </a:rPr>
              <a:t>Pairwise ranking </a:t>
            </a:r>
          </a:p>
          <a:p>
            <a:pPr algn="just">
              <a:buFont typeface="Wingdings" panose="05000000000000000000" pitchFamily="2" charset="2"/>
              <a:buChar char="v"/>
            </a:pPr>
            <a:r>
              <a:rPr lang="en-US" sz="1850" dirty="0">
                <a:latin typeface="Times New Roman" panose="02020603050405020304" pitchFamily="18" charset="0"/>
                <a:cs typeface="Times New Roman" panose="02020603050405020304" pitchFamily="18" charset="0"/>
              </a:rPr>
              <a:t>In pairwise ranking a matrix is used to compare different options against each other and</a:t>
            </a:r>
          </a:p>
          <a:p>
            <a:pPr algn="just">
              <a:buFont typeface="Wingdings" panose="05000000000000000000" pitchFamily="2" charset="2"/>
              <a:buChar char="v"/>
            </a:pPr>
            <a:r>
              <a:rPr lang="en-US" sz="1850" dirty="0">
                <a:latin typeface="Times New Roman" panose="02020603050405020304" pitchFamily="18" charset="0"/>
                <a:cs typeface="Times New Roman" panose="02020603050405020304" pitchFamily="18" charset="0"/>
              </a:rPr>
              <a:t>to identify which is the preferred option, and the reasons why.  Scores are then aggregated to find out the overall </a:t>
            </a:r>
            <a:r>
              <a:rPr lang="en-US" sz="1850" dirty="0" err="1">
                <a:latin typeface="Times New Roman" panose="02020603050405020304" pitchFamily="18" charset="0"/>
                <a:cs typeface="Times New Roman" panose="02020603050405020304" pitchFamily="18" charset="0"/>
              </a:rPr>
              <a:t>favourites</a:t>
            </a:r>
            <a:r>
              <a:rPr lang="en-US" sz="1850" dirty="0">
                <a:latin typeface="Times New Roman" panose="02020603050405020304" pitchFamily="18" charset="0"/>
                <a:cs typeface="Times New Roman" panose="02020603050405020304" pitchFamily="18" charset="0"/>
              </a:rPr>
              <a:t>. </a:t>
            </a:r>
          </a:p>
          <a:p>
            <a:pPr marL="514350" indent="-514350" algn="just">
              <a:buFont typeface="+mj-lt"/>
              <a:buAutoNum type="alphaLcPeriod" startAt="3"/>
            </a:pPr>
            <a:r>
              <a:rPr lang="en-US" sz="1850" b="1" dirty="0">
                <a:latin typeface="Times New Roman" panose="02020603050405020304" pitchFamily="18" charset="0"/>
                <a:cs typeface="Times New Roman" panose="02020603050405020304" pitchFamily="18" charset="0"/>
              </a:rPr>
              <a:t>Direct matrix ranking </a:t>
            </a:r>
          </a:p>
          <a:p>
            <a:pPr algn="just">
              <a:buFont typeface="Wingdings" panose="05000000000000000000" pitchFamily="2" charset="2"/>
              <a:buChar char="q"/>
            </a:pPr>
            <a:r>
              <a:rPr lang="en-US" sz="1850" dirty="0">
                <a:latin typeface="Times New Roman" panose="02020603050405020304" pitchFamily="18" charset="0"/>
                <a:cs typeface="Times New Roman" panose="02020603050405020304" pitchFamily="18" charset="0"/>
              </a:rPr>
              <a:t>Direct matrix ranking is used to generate different criteria for decision making and to score different options against these criteria. </a:t>
            </a:r>
          </a:p>
          <a:p>
            <a:pPr algn="just">
              <a:buFont typeface="Wingdings" panose="05000000000000000000" pitchFamily="2" charset="2"/>
              <a:buChar char="q"/>
            </a:pPr>
            <a:r>
              <a:rPr lang="en-US" sz="1850" dirty="0">
                <a:latin typeface="Times New Roman" panose="02020603050405020304" pitchFamily="18" charset="0"/>
                <a:cs typeface="Times New Roman" panose="02020603050405020304" pitchFamily="18" charset="0"/>
              </a:rPr>
              <a:t>It can be used as a means of understanding the reasons for local preferences for such things as different seed or crop varieties, tree species or types of food. </a:t>
            </a:r>
          </a:p>
          <a:p>
            <a:pPr marL="514350" indent="-514350" algn="just">
              <a:buFont typeface="+mj-lt"/>
              <a:buAutoNum type="alphaLcPeriod" startAt="4"/>
            </a:pPr>
            <a:r>
              <a:rPr lang="en-US" sz="1850" b="1" dirty="0">
                <a:latin typeface="Times New Roman" panose="02020603050405020304" pitchFamily="18" charset="0"/>
                <a:cs typeface="Times New Roman" panose="02020603050405020304" pitchFamily="18" charset="0"/>
              </a:rPr>
              <a:t>Wealth ranking </a:t>
            </a:r>
          </a:p>
          <a:p>
            <a:pPr algn="just">
              <a:buFont typeface="Wingdings" panose="05000000000000000000" pitchFamily="2" charset="2"/>
              <a:buChar char="q"/>
            </a:pPr>
            <a:r>
              <a:rPr lang="en-US" sz="1850" dirty="0">
                <a:latin typeface="Times New Roman" panose="02020603050405020304" pitchFamily="18" charset="0"/>
                <a:cs typeface="Times New Roman" panose="02020603050405020304" pitchFamily="18" charset="0"/>
              </a:rPr>
              <a:t>This can be used to investigate perceptions of wealth differences and inequalities in a community, in order to discover local indicators and criteria of wealth and well-being, and to establish the relative wealth of households in the community. </a:t>
            </a:r>
          </a:p>
          <a:p>
            <a:pPr algn="just">
              <a:buFont typeface="Wingdings" panose="05000000000000000000" pitchFamily="2" charset="2"/>
              <a:buChar char="q"/>
            </a:pPr>
            <a:r>
              <a:rPr lang="en-US" sz="1850" dirty="0">
                <a:latin typeface="Times New Roman" panose="02020603050405020304" pitchFamily="18" charset="0"/>
                <a:cs typeface="Times New Roman" panose="02020603050405020304" pitchFamily="18" charset="0"/>
              </a:rPr>
              <a:t>Wealth ranking can be useful if a project is trying to target the poorest people. </a:t>
            </a:r>
          </a:p>
          <a:p>
            <a:pPr algn="just">
              <a:buFont typeface="Wingdings" panose="05000000000000000000" pitchFamily="2" charset="2"/>
              <a:buChar char="q"/>
            </a:pPr>
            <a:r>
              <a:rPr lang="en-US" sz="1850" dirty="0">
                <a:latin typeface="Times New Roman" panose="02020603050405020304" pitchFamily="18" charset="0"/>
                <a:cs typeface="Times New Roman" panose="02020603050405020304" pitchFamily="18" charset="0"/>
              </a:rPr>
              <a:t>It is done by making a list of all households and asking different people to sort them into categories according to their own criteria of wealth or well-being. </a:t>
            </a:r>
          </a:p>
          <a:p>
            <a:pPr algn="just">
              <a:buFont typeface="Wingdings" panose="05000000000000000000" pitchFamily="2" charset="2"/>
              <a:buChar char="q"/>
            </a:pPr>
            <a:r>
              <a:rPr lang="en-US" sz="1850" dirty="0">
                <a:latin typeface="Times New Roman" panose="02020603050405020304" pitchFamily="18" charset="0"/>
                <a:cs typeface="Times New Roman" panose="02020603050405020304" pitchFamily="18" charset="0"/>
              </a:rPr>
              <a:t>Like all participatory tools, this must be done sensitively and appropriately to avoid </a:t>
            </a:r>
            <a:r>
              <a:rPr lang="en-US" sz="1850" dirty="0" err="1">
                <a:latin typeface="Times New Roman" panose="02020603050405020304" pitchFamily="18" charset="0"/>
                <a:cs typeface="Times New Roman" panose="02020603050405020304" pitchFamily="18" charset="0"/>
              </a:rPr>
              <a:t>stigmatising</a:t>
            </a:r>
            <a:r>
              <a:rPr lang="en-US" sz="1850" dirty="0">
                <a:latin typeface="Times New Roman" panose="02020603050405020304" pitchFamily="18" charset="0"/>
                <a:cs typeface="Times New Roman" panose="02020603050405020304" pitchFamily="18" charset="0"/>
              </a:rPr>
              <a:t> particular groups</a:t>
            </a:r>
            <a:endParaRPr lang="en-ZM" sz="18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4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CF26-FC80-99C3-EF8E-5CE3317A4A80}"/>
              </a:ext>
            </a:extLst>
          </p:cNvPr>
          <p:cNvSpPr>
            <a:spLocks noGrp="1"/>
          </p:cNvSpPr>
          <p:nvPr>
            <p:ph type="title"/>
          </p:nvPr>
        </p:nvSpPr>
        <p:spPr>
          <a:xfrm>
            <a:off x="839754" y="65314"/>
            <a:ext cx="10514045" cy="401217"/>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b="1" dirty="0"/>
              <a:t>4. TIMELINES/TRENDS AND CALENDERS</a:t>
            </a:r>
            <a:endParaRPr lang="en-ZM" b="1" dirty="0"/>
          </a:p>
        </p:txBody>
      </p:sp>
      <p:sp>
        <p:nvSpPr>
          <p:cNvPr id="3" name="Content Placeholder 2">
            <a:extLst>
              <a:ext uri="{FF2B5EF4-FFF2-40B4-BE49-F238E27FC236}">
                <a16:creationId xmlns:a16="http://schemas.microsoft.com/office/drawing/2014/main" id="{A910EB9B-8A3B-BA33-D2D8-8E42D9B57103}"/>
              </a:ext>
            </a:extLst>
          </p:cNvPr>
          <p:cNvSpPr>
            <a:spLocks noGrp="1"/>
          </p:cNvSpPr>
          <p:nvPr>
            <p:ph idx="1"/>
          </p:nvPr>
        </p:nvSpPr>
        <p:spPr>
          <a:xfrm>
            <a:off x="121297" y="858416"/>
            <a:ext cx="11831217" cy="5803642"/>
          </a:xfrm>
        </p:spPr>
        <p:txBody>
          <a:bodyPr>
            <a:normAutofit lnSpcReduction="10000"/>
          </a:bodyPr>
          <a:lstStyle/>
          <a:p>
            <a:pPr algn="just"/>
            <a:r>
              <a:rPr lang="en-US" sz="1600" dirty="0">
                <a:latin typeface="Times New Roman" panose="02020603050405020304" pitchFamily="18" charset="0"/>
                <a:cs typeface="Times New Roman" panose="02020603050405020304" pitchFamily="18" charset="0"/>
              </a:rPr>
              <a:t>Timelines and time trends are constructed to show changes over time. </a:t>
            </a:r>
          </a:p>
          <a:p>
            <a:pPr algn="just"/>
            <a:r>
              <a:rPr lang="en-US" sz="1600" dirty="0">
                <a:latin typeface="Times New Roman" panose="02020603050405020304" pitchFamily="18" charset="0"/>
                <a:cs typeface="Times New Roman" panose="02020603050405020304" pitchFamily="18" charset="0"/>
              </a:rPr>
              <a:t>This makes them particularly useful for M&amp;E – seeing not just how things have changed, but also understanding the reasons and contributing factors. </a:t>
            </a:r>
          </a:p>
          <a:p>
            <a:pPr marL="514350" indent="-514350" algn="just">
              <a:buFont typeface="+mj-lt"/>
              <a:buAutoNum type="alphaLcPeriod"/>
            </a:pPr>
            <a:r>
              <a:rPr lang="en-US" sz="1600" b="1" dirty="0">
                <a:latin typeface="Times New Roman" panose="02020603050405020304" pitchFamily="18" charset="0"/>
                <a:cs typeface="Times New Roman" panose="02020603050405020304" pitchFamily="18" charset="0"/>
              </a:rPr>
              <a:t>Timelines</a:t>
            </a:r>
            <a:r>
              <a:rPr lang="en-US" sz="16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A timeline is an illustration of key events in the life of an individual, household, community or </a:t>
            </a:r>
            <a:r>
              <a:rPr lang="en-US" sz="1600" dirty="0" err="1">
                <a:latin typeface="Times New Roman" panose="02020603050405020304" pitchFamily="18" charset="0"/>
                <a:cs typeface="Times New Roman" panose="02020603050405020304" pitchFamily="18" charset="0"/>
              </a:rPr>
              <a:t>organisation</a:t>
            </a:r>
            <a:r>
              <a:rPr lang="en-US" sz="1600" dirty="0">
                <a:latin typeface="Times New Roman" panose="02020603050405020304" pitchFamily="18" charset="0"/>
                <a:cs typeface="Times New Roman" panose="02020603050405020304" pitchFamily="18" charset="0"/>
              </a:rPr>
              <a:t> over a specified period. </a:t>
            </a:r>
          </a:p>
          <a:p>
            <a:pPr algn="jus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Often this will involve drawing a linear timeline, and asking people to mark the timeline with key events. </a:t>
            </a:r>
          </a:p>
          <a:p>
            <a:pPr algn="jus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Timelines can be used to plot the progress of a project or </a:t>
            </a:r>
            <a:r>
              <a:rPr lang="en-US" sz="1600" dirty="0" err="1">
                <a:latin typeface="Times New Roman" panose="02020603050405020304" pitchFamily="18" charset="0"/>
                <a:cs typeface="Times New Roman" panose="02020603050405020304" pitchFamily="18" charset="0"/>
              </a:rPr>
              <a:t>programme</a:t>
            </a:r>
            <a:r>
              <a:rPr lang="en-US" sz="1600" dirty="0">
                <a:latin typeface="Times New Roman" panose="02020603050405020304" pitchFamily="18" charset="0"/>
                <a:cs typeface="Times New Roman" panose="02020603050405020304" pitchFamily="18" charset="0"/>
              </a:rPr>
              <a:t> over time, highlighting achievements and challenges faced along the way. </a:t>
            </a:r>
          </a:p>
          <a:p>
            <a:pPr marL="514350" indent="-514350" algn="just">
              <a:buFont typeface="+mj-lt"/>
              <a:buAutoNum type="alphaLcPeriod" startAt="2"/>
            </a:pPr>
            <a:r>
              <a:rPr lang="en-US" sz="1600" b="1" dirty="0">
                <a:latin typeface="Times New Roman" panose="02020603050405020304" pitchFamily="18" charset="0"/>
                <a:cs typeface="Times New Roman" panose="02020603050405020304" pitchFamily="18" charset="0"/>
              </a:rPr>
              <a:t>Time trends </a:t>
            </a:r>
          </a:p>
          <a:p>
            <a:pPr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Time trends are graphs that show how things have changed over time. </a:t>
            </a:r>
          </a:p>
          <a:p>
            <a:pPr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They can be used for many variables such as crop yields, areas under cultivation, livestock population, prices, and rainfall.</a:t>
            </a:r>
          </a:p>
          <a:p>
            <a:pPr marL="342900" indent="-342900" algn="just">
              <a:buFont typeface="+mj-lt"/>
              <a:buAutoNum type="alphaLcPeriod" startAt="3"/>
            </a:pPr>
            <a:r>
              <a:rPr lang="en-US" sz="1600" b="1" dirty="0">
                <a:latin typeface="Times New Roman" panose="02020603050405020304" pitchFamily="18" charset="0"/>
                <a:cs typeface="Times New Roman" panose="02020603050405020304" pitchFamily="18" charset="0"/>
              </a:rPr>
              <a:t>Seasonal calendars </a:t>
            </a:r>
          </a:p>
          <a:p>
            <a:pPr algn="just">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These are useful ways of representing seasonal variations in climate, crops, income-generating activities, nutrition, health and diseases, debt, etc. </a:t>
            </a:r>
          </a:p>
          <a:p>
            <a:pPr algn="just">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They can help identify times of shortage – of food, money or time – and the best time of the year for particular kinds of development work. </a:t>
            </a:r>
          </a:p>
          <a:p>
            <a:pPr marL="342900" indent="-342900" algn="just">
              <a:buFont typeface="+mj-lt"/>
              <a:buAutoNum type="alphaLcPeriod" startAt="4"/>
            </a:pPr>
            <a:r>
              <a:rPr lang="en-US" sz="1600" b="1" dirty="0">
                <a:latin typeface="Times New Roman" panose="02020603050405020304" pitchFamily="18" charset="0"/>
                <a:cs typeface="Times New Roman" panose="02020603050405020304" pitchFamily="18" charset="0"/>
              </a:rPr>
              <a:t>Daily schedule </a:t>
            </a:r>
          </a:p>
          <a:p>
            <a:pPr algn="just">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A daily schedule is a diagram to show an individual’s pattern of </a:t>
            </a:r>
            <a:r>
              <a:rPr lang="en-US" sz="1600" dirty="0" err="1">
                <a:latin typeface="Times New Roman" panose="02020603050405020304" pitchFamily="18" charset="0"/>
                <a:cs typeface="Times New Roman" panose="02020603050405020304" pitchFamily="18" charset="0"/>
              </a:rPr>
              <a:t>labour</a:t>
            </a:r>
            <a:r>
              <a:rPr lang="en-US" sz="1600" dirty="0">
                <a:latin typeface="Times New Roman" panose="02020603050405020304" pitchFamily="18" charset="0"/>
                <a:cs typeface="Times New Roman" panose="02020603050405020304" pitchFamily="18" charset="0"/>
              </a:rPr>
              <a:t> over the course of a day. </a:t>
            </a:r>
          </a:p>
          <a:p>
            <a:pPr algn="just">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This usually shows the type and distribution of workload and enables comparisons to be made between men and women, young and old, domestic and agricultural roles </a:t>
            </a:r>
            <a:r>
              <a:rPr lang="en-US" sz="1600" dirty="0" err="1">
                <a:latin typeface="Times New Roman" panose="02020603050405020304" pitchFamily="18" charset="0"/>
                <a:cs typeface="Times New Roman" panose="02020603050405020304" pitchFamily="18" charset="0"/>
              </a:rPr>
              <a:t>etc</a:t>
            </a:r>
            <a:endParaRPr lang="en-ZM"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7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6D87-C1FD-58CF-6DAB-29359CEDBE59}"/>
              </a:ext>
            </a:extLst>
          </p:cNvPr>
          <p:cNvSpPr>
            <a:spLocks noGrp="1"/>
          </p:cNvSpPr>
          <p:nvPr>
            <p:ph type="title"/>
          </p:nvPr>
        </p:nvSpPr>
        <p:spPr>
          <a:xfrm>
            <a:off x="838200" y="65315"/>
            <a:ext cx="10515600" cy="42920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a:t>5. ACTING AND/OR PERFORMING</a:t>
            </a:r>
            <a:endParaRPr lang="en-ZM" dirty="0"/>
          </a:p>
        </p:txBody>
      </p:sp>
      <p:sp>
        <p:nvSpPr>
          <p:cNvPr id="3" name="Content Placeholder 2">
            <a:extLst>
              <a:ext uri="{FF2B5EF4-FFF2-40B4-BE49-F238E27FC236}">
                <a16:creationId xmlns:a16="http://schemas.microsoft.com/office/drawing/2014/main" id="{DDF6A507-2D06-6731-5087-E3C3212582E9}"/>
              </a:ext>
            </a:extLst>
          </p:cNvPr>
          <p:cNvSpPr>
            <a:spLocks noGrp="1"/>
          </p:cNvSpPr>
          <p:nvPr>
            <p:ph idx="1"/>
          </p:nvPr>
        </p:nvSpPr>
        <p:spPr>
          <a:xfrm>
            <a:off x="130629" y="615820"/>
            <a:ext cx="11933854" cy="6176865"/>
          </a:xfrm>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Many kinds of performing arts can be used to encourage people to discuss and </a:t>
            </a:r>
            <a:r>
              <a:rPr lang="en-US" dirty="0" err="1">
                <a:latin typeface="Times New Roman" panose="02020603050405020304" pitchFamily="18" charset="0"/>
                <a:cs typeface="Times New Roman" panose="02020603050405020304" pitchFamily="18" charset="0"/>
              </a:rPr>
              <a:t>analyse</a:t>
            </a:r>
            <a:r>
              <a:rPr lang="en-US" dirty="0">
                <a:latin typeface="Times New Roman" panose="02020603050405020304" pitchFamily="18" charset="0"/>
                <a:cs typeface="Times New Roman" panose="02020603050405020304" pitchFamily="18" charset="0"/>
              </a:rPr>
              <a:t> their situations in a relaxed and light-hearted way. </a:t>
            </a:r>
          </a:p>
          <a:p>
            <a:pPr algn="just"/>
            <a:r>
              <a:rPr lang="en-US" dirty="0">
                <a:latin typeface="Times New Roman" panose="02020603050405020304" pitchFamily="18" charset="0"/>
                <a:cs typeface="Times New Roman" panose="02020603050405020304" pitchFamily="18" charset="0"/>
              </a:rPr>
              <a:t>However, it is always important to make sure that people are comfortable with performing in these ways. </a:t>
            </a:r>
          </a:p>
          <a:p>
            <a:pPr marL="514350" indent="-514350" algn="just">
              <a:buFont typeface="+mj-lt"/>
              <a:buAutoNum type="alphaLcPeriod"/>
            </a:pPr>
            <a:r>
              <a:rPr lang="en-US" b="1" dirty="0">
                <a:latin typeface="Times New Roman" panose="02020603050405020304" pitchFamily="18" charset="0"/>
                <a:cs typeface="Times New Roman" panose="02020603050405020304" pitchFamily="18" charset="0"/>
              </a:rPr>
              <a:t>Role play</a:t>
            </a:r>
          </a:p>
          <a:p>
            <a:pPr algn="just"/>
            <a:r>
              <a:rPr lang="en-US" dirty="0">
                <a:latin typeface="Times New Roman" panose="02020603050405020304" pitchFamily="18" charset="0"/>
                <a:cs typeface="Times New Roman" panose="02020603050405020304" pitchFamily="18" charset="0"/>
              </a:rPr>
              <a:t>Groups role play a situation or a change in the community. </a:t>
            </a:r>
          </a:p>
          <a:p>
            <a:pPr algn="just"/>
            <a:r>
              <a:rPr lang="en-US" dirty="0">
                <a:latin typeface="Times New Roman" panose="02020603050405020304" pitchFamily="18" charset="0"/>
                <a:cs typeface="Times New Roman" panose="02020603050405020304" pitchFamily="18" charset="0"/>
              </a:rPr>
              <a:t>Different groups (e.g. men, women, young or old people) may role play the same situation from very different points of view. </a:t>
            </a:r>
          </a:p>
          <a:p>
            <a:pPr algn="just"/>
            <a:r>
              <a:rPr lang="en-US" dirty="0">
                <a:latin typeface="Times New Roman" panose="02020603050405020304" pitchFamily="18" charset="0"/>
                <a:cs typeface="Times New Roman" panose="02020603050405020304" pitchFamily="18" charset="0"/>
              </a:rPr>
              <a:t>People can then compare how different groups see the same problems or challenges. </a:t>
            </a:r>
          </a:p>
          <a:p>
            <a:pPr marL="514350" indent="-514350" algn="just">
              <a:buFont typeface="+mj-lt"/>
              <a:buAutoNum type="alphaLcPeriod" startAt="2"/>
            </a:pPr>
            <a:r>
              <a:rPr lang="en-US" b="1" dirty="0">
                <a:latin typeface="Times New Roman" panose="02020603050405020304" pitchFamily="18" charset="0"/>
                <a:cs typeface="Times New Roman" panose="02020603050405020304" pitchFamily="18" charset="0"/>
              </a:rPr>
              <a:t>Theatre </a:t>
            </a:r>
          </a:p>
          <a:p>
            <a:pPr algn="just"/>
            <a:r>
              <a:rPr lang="en-US" dirty="0">
                <a:latin typeface="Times New Roman" panose="02020603050405020304" pitchFamily="18" charset="0"/>
                <a:cs typeface="Times New Roman" panose="02020603050405020304" pitchFamily="18" charset="0"/>
              </a:rPr>
              <a:t>Particularly effective when working with children</a:t>
            </a:r>
          </a:p>
          <a:p>
            <a:pPr algn="just"/>
            <a:r>
              <a:rPr lang="en-US" dirty="0">
                <a:latin typeface="Times New Roman" panose="02020603050405020304" pitchFamily="18" charset="0"/>
                <a:cs typeface="Times New Roman" panose="02020603050405020304" pitchFamily="18" charset="0"/>
              </a:rPr>
              <a:t>Theatre might involve discussing issues with children.</a:t>
            </a:r>
          </a:p>
          <a:p>
            <a:pPr algn="just"/>
            <a:r>
              <a:rPr lang="en-US" dirty="0">
                <a:latin typeface="Times New Roman" panose="02020603050405020304" pitchFamily="18" charset="0"/>
                <a:cs typeface="Times New Roman" panose="02020603050405020304" pitchFamily="18" charset="0"/>
              </a:rPr>
              <a:t>. . . selecting a key issue on which to make a play</a:t>
            </a:r>
          </a:p>
          <a:p>
            <a:pPr algn="just"/>
            <a:r>
              <a:rPr lang="en-US" dirty="0">
                <a:latin typeface="Times New Roman" panose="02020603050405020304" pitchFamily="18" charset="0"/>
                <a:cs typeface="Times New Roman" panose="02020603050405020304" pitchFamily="18" charset="0"/>
              </a:rPr>
              <a:t>. . . developing a drama, and performing that to a wider audience. </a:t>
            </a:r>
          </a:p>
          <a:p>
            <a:pPr algn="just"/>
            <a:r>
              <a:rPr lang="en-US" dirty="0">
                <a:latin typeface="Times New Roman" panose="02020603050405020304" pitchFamily="18" charset="0"/>
                <a:cs typeface="Times New Roman" panose="02020603050405020304" pitchFamily="18" charset="0"/>
              </a:rPr>
              <a:t>Issues arising can then be discussed more widely</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42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5BFD-C42B-7C9C-8299-F4E3302C5C48}"/>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6AC42BC7-4E4B-E2BE-F0B9-2D7BE9066698}"/>
              </a:ext>
            </a:extLst>
          </p:cNvPr>
          <p:cNvSpPr>
            <a:spLocks noGrp="1"/>
          </p:cNvSpPr>
          <p:nvPr>
            <p:ph idx="1"/>
          </p:nvPr>
        </p:nvSpPr>
        <p:spPr/>
        <p:txBody>
          <a:bodyPr/>
          <a:lstStyle/>
          <a:p>
            <a:endParaRPr lang="en-ZM"/>
          </a:p>
        </p:txBody>
      </p:sp>
    </p:spTree>
    <p:extLst>
      <p:ext uri="{BB962C8B-B14F-4D97-AF65-F5344CB8AC3E}">
        <p14:creationId xmlns:p14="http://schemas.microsoft.com/office/powerpoint/2010/main" val="119016829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1EFB-8B7E-EAAD-E034-9F6DF4095DBF}"/>
              </a:ext>
            </a:extLst>
          </p:cNvPr>
          <p:cNvSpPr>
            <a:spLocks noGrp="1"/>
          </p:cNvSpPr>
          <p:nvPr>
            <p:ph type="title"/>
          </p:nvPr>
        </p:nvSpPr>
        <p:spPr>
          <a:xfrm>
            <a:off x="653143" y="55984"/>
            <a:ext cx="11000791" cy="1138334"/>
          </a:xfrm>
        </p:spPr>
        <p:style>
          <a:lnRef idx="2">
            <a:schemeClr val="dk1">
              <a:shade val="50000"/>
            </a:schemeClr>
          </a:lnRef>
          <a:fillRef idx="1">
            <a:schemeClr val="dk1"/>
          </a:fillRef>
          <a:effectRef idx="0">
            <a:schemeClr val="dk1"/>
          </a:effectRef>
          <a:fontRef idx="minor">
            <a:schemeClr val="lt1"/>
          </a:fontRef>
        </p:style>
        <p:txBody>
          <a:bodyPr/>
          <a:lstStyle/>
          <a:p>
            <a:r>
              <a:rPr lang="en-US" dirty="0"/>
              <a:t>6. INTERVIEWING AND/OR DIALOGUING TOOL</a:t>
            </a:r>
            <a:endParaRPr lang="en-ZM" dirty="0"/>
          </a:p>
        </p:txBody>
      </p:sp>
      <p:sp>
        <p:nvSpPr>
          <p:cNvPr id="3" name="Content Placeholder 2">
            <a:extLst>
              <a:ext uri="{FF2B5EF4-FFF2-40B4-BE49-F238E27FC236}">
                <a16:creationId xmlns:a16="http://schemas.microsoft.com/office/drawing/2014/main" id="{F7519D0E-CFDA-8B1E-84DE-851BBAD0345E}"/>
              </a:ext>
            </a:extLst>
          </p:cNvPr>
          <p:cNvSpPr>
            <a:spLocks noGrp="1"/>
          </p:cNvSpPr>
          <p:nvPr>
            <p:ph idx="1"/>
          </p:nvPr>
        </p:nvSpPr>
        <p:spPr>
          <a:xfrm>
            <a:off x="158620" y="1259633"/>
            <a:ext cx="11849879" cy="5458408"/>
          </a:xfrm>
        </p:spPr>
        <p:txBody>
          <a:bodyPr/>
          <a:lstStyle/>
          <a:p>
            <a:pPr algn="just"/>
            <a:r>
              <a:rPr lang="en-US" dirty="0">
                <a:latin typeface="Times New Roman" panose="02020603050405020304" pitchFamily="18" charset="0"/>
                <a:cs typeface="Times New Roman" panose="02020603050405020304" pitchFamily="18" charset="0"/>
              </a:rPr>
              <a:t>Interviewing and dialogue skills are quite essential in any kind of work. </a:t>
            </a:r>
          </a:p>
          <a:p>
            <a:pPr algn="just"/>
            <a:r>
              <a:rPr lang="en-US" dirty="0">
                <a:latin typeface="Times New Roman" panose="02020603050405020304" pitchFamily="18" charset="0"/>
                <a:cs typeface="Times New Roman" panose="02020603050405020304" pitchFamily="18" charset="0"/>
              </a:rPr>
              <a:t>Interview, in true sense, means dialogue. </a:t>
            </a:r>
          </a:p>
          <a:p>
            <a:pPr algn="just"/>
            <a:r>
              <a:rPr lang="en-US" dirty="0">
                <a:latin typeface="Times New Roman" panose="02020603050405020304" pitchFamily="18" charset="0"/>
                <a:cs typeface="Times New Roman" panose="02020603050405020304" pitchFamily="18" charset="0"/>
              </a:rPr>
              <a:t>Dialogue is based on people sharing their own perceptions of a problem, offering their opinions and ideas and having the opportunity to make decisions or recommendations. </a:t>
            </a:r>
          </a:p>
          <a:p>
            <a:pPr algn="just"/>
            <a:r>
              <a:rPr lang="en-US" dirty="0">
                <a:latin typeface="Times New Roman" panose="02020603050405020304" pitchFamily="18" charset="0"/>
                <a:cs typeface="Times New Roman" panose="02020603050405020304" pitchFamily="18" charset="0"/>
              </a:rPr>
              <a:t>A good and lively dialogue can be initiated through good interviewing. </a:t>
            </a:r>
          </a:p>
          <a:p>
            <a:pPr algn="just"/>
            <a:r>
              <a:rPr lang="en-US" dirty="0">
                <a:latin typeface="Times New Roman" panose="02020603050405020304" pitchFamily="18" charset="0"/>
                <a:cs typeface="Times New Roman" panose="02020603050405020304" pitchFamily="18" charset="0"/>
              </a:rPr>
              <a:t>This helps us to gain more accurate insights into rural situations, problems, customs, practices, systems, values and the way the rural people think, act and perceive things. </a:t>
            </a:r>
          </a:p>
          <a:p>
            <a:pPr algn="just"/>
            <a:r>
              <a:rPr lang="en-US" dirty="0">
                <a:latin typeface="Times New Roman" panose="02020603050405020304" pitchFamily="18" charset="0"/>
                <a:cs typeface="Times New Roman" panose="02020603050405020304" pitchFamily="18" charset="0"/>
              </a:rPr>
              <a:t>This is especially critical while designing rural development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meant for these people. Good interviewing and dialogue facilitates an information flow that is true, authentic and relevant</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8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519D0E-CFDA-8B1E-84DE-851BBAD0345E}"/>
              </a:ext>
            </a:extLst>
          </p:cNvPr>
          <p:cNvSpPr>
            <a:spLocks noGrp="1"/>
          </p:cNvSpPr>
          <p:nvPr>
            <p:ph idx="1"/>
          </p:nvPr>
        </p:nvSpPr>
        <p:spPr>
          <a:xfrm>
            <a:off x="139959" y="83976"/>
            <a:ext cx="11868541" cy="6634066"/>
          </a:xfrm>
        </p:spPr>
        <p:txBody>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Participatory rural appraisal (PRA), with its intense faith in human beings, their power to make and remake, their power to create and recreate, makes use of interviewing and dialogue quite extensively to interact with people.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three types of interviewing and dialogue techniques followed in PRA, namely</a:t>
            </a:r>
          </a:p>
          <a:p>
            <a:pPr marL="0" indent="0" algn="just">
              <a:buNone/>
            </a:pPr>
            <a:endParaRPr lang="en-US" dirty="0">
              <a:latin typeface="Times New Roman" panose="02020603050405020304" pitchFamily="18" charset="0"/>
              <a:cs typeface="Times New Roman" panose="02020603050405020304" pitchFamily="18" charset="0"/>
            </a:endParaRPr>
          </a:p>
          <a:p>
            <a:pPr marL="571500" indent="-571500" algn="just">
              <a:buFont typeface="+mj-lt"/>
              <a:buAutoNum type="romanLcPeriod"/>
            </a:pPr>
            <a:r>
              <a:rPr lang="en-US" dirty="0">
                <a:latin typeface="Times New Roman" panose="02020603050405020304" pitchFamily="18" charset="0"/>
                <a:cs typeface="Times New Roman" panose="02020603050405020304" pitchFamily="18" charset="0"/>
              </a:rPr>
              <a:t>semi-structured interview;</a:t>
            </a:r>
          </a:p>
          <a:p>
            <a:pPr marL="571500" indent="-571500" algn="just">
              <a:buFont typeface="+mj-lt"/>
              <a:buAutoNum type="romanLcPeriod"/>
            </a:pPr>
            <a:r>
              <a:rPr lang="en-US" dirty="0">
                <a:latin typeface="Times New Roman" panose="02020603050405020304" pitchFamily="18" charset="0"/>
                <a:cs typeface="Times New Roman" panose="02020603050405020304" pitchFamily="18" charset="0"/>
              </a:rPr>
              <a:t>focus group discussion;</a:t>
            </a:r>
          </a:p>
          <a:p>
            <a:pPr marL="571500" indent="-571500" algn="just">
              <a:buFont typeface="+mj-lt"/>
              <a:buAutoNum type="romanLcPeriod"/>
            </a:pPr>
            <a:r>
              <a:rPr lang="en-US" dirty="0">
                <a:latin typeface="Times New Roman" panose="02020603050405020304" pitchFamily="18" charset="0"/>
                <a:cs typeface="Times New Roman" panose="02020603050405020304" pitchFamily="18" charset="0"/>
              </a:rPr>
              <a:t>direct observation;</a:t>
            </a:r>
          </a:p>
          <a:p>
            <a:pPr marL="0" indent="0" algn="just">
              <a:buNone/>
            </a:pP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99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8648-5E15-E5FF-7452-1790919AA78D}"/>
              </a:ext>
            </a:extLst>
          </p:cNvPr>
          <p:cNvSpPr>
            <a:spLocks noGrp="1"/>
          </p:cNvSpPr>
          <p:nvPr>
            <p:ph type="title"/>
          </p:nvPr>
        </p:nvSpPr>
        <p:spPr>
          <a:xfrm>
            <a:off x="838200" y="102637"/>
            <a:ext cx="10515600" cy="5784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t>STRENGTHS OF PLA/PRA</a:t>
            </a:r>
            <a:endParaRPr lang="en-ZM" dirty="0"/>
          </a:p>
        </p:txBody>
      </p:sp>
      <p:sp>
        <p:nvSpPr>
          <p:cNvPr id="3" name="Content Placeholder 2">
            <a:extLst>
              <a:ext uri="{FF2B5EF4-FFF2-40B4-BE49-F238E27FC236}">
                <a16:creationId xmlns:a16="http://schemas.microsoft.com/office/drawing/2014/main" id="{F42FAFBB-F8CC-7360-50CB-ADDA96B7B234}"/>
              </a:ext>
            </a:extLst>
          </p:cNvPr>
          <p:cNvSpPr>
            <a:spLocks noGrp="1"/>
          </p:cNvSpPr>
          <p:nvPr>
            <p:ph idx="1"/>
          </p:nvPr>
        </p:nvSpPr>
        <p:spPr>
          <a:xfrm>
            <a:off x="139960" y="793102"/>
            <a:ext cx="11859208" cy="5962261"/>
          </a:xfrm>
        </p:spPr>
        <p:txBody>
          <a:bodyPr/>
          <a:lstStyle/>
          <a:p>
            <a:pPr algn="just"/>
            <a:r>
              <a:rPr lang="en-US" dirty="0">
                <a:latin typeface="Times New Roman" panose="02020603050405020304" pitchFamily="18" charset="0"/>
                <a:cs typeface="Times New Roman" panose="02020603050405020304" pitchFamily="18" charset="0"/>
              </a:rPr>
              <a:t>PLA can help provide a good, in-depth understanding of a community, including its capacities and problems, from its own perspective, including the perspectives of different groups or sections of the community. </a:t>
            </a:r>
          </a:p>
          <a:p>
            <a:pPr algn="just"/>
            <a:r>
              <a:rPr lang="en-US" dirty="0">
                <a:latin typeface="Times New Roman" panose="02020603050405020304" pitchFamily="18" charset="0"/>
                <a:cs typeface="Times New Roman" panose="02020603050405020304" pitchFamily="18" charset="0"/>
              </a:rPr>
              <a:t>For M&amp;E purposes, it can also provide different perceptions of the changes occurring within a project or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and the reasons for those changes. </a:t>
            </a:r>
          </a:p>
          <a:p>
            <a:pPr algn="just"/>
            <a:r>
              <a:rPr lang="en-US" dirty="0">
                <a:latin typeface="Times New Roman" panose="02020603050405020304" pitchFamily="18" charset="0"/>
                <a:cs typeface="Times New Roman" panose="02020603050405020304" pitchFamily="18" charset="0"/>
              </a:rPr>
              <a:t>If carried out properly, PLA supports the empowerment and </a:t>
            </a:r>
            <a:r>
              <a:rPr lang="en-US" dirty="0" err="1">
                <a:latin typeface="Times New Roman" panose="02020603050405020304" pitchFamily="18" charset="0"/>
                <a:cs typeface="Times New Roman" panose="02020603050405020304" pitchFamily="18" charset="0"/>
              </a:rPr>
              <a:t>mobilisation</a:t>
            </a:r>
            <a:r>
              <a:rPr lang="en-US" dirty="0">
                <a:latin typeface="Times New Roman" panose="02020603050405020304" pitchFamily="18" charset="0"/>
                <a:cs typeface="Times New Roman" panose="02020603050405020304" pitchFamily="18" charset="0"/>
              </a:rPr>
              <a:t> of local communities and the people within them, whilst at the same time providing information for outsiders, including project or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staff. </a:t>
            </a:r>
          </a:p>
          <a:p>
            <a:pPr algn="just"/>
            <a:r>
              <a:rPr lang="en-US" dirty="0">
                <a:latin typeface="Times New Roman" panose="02020603050405020304" pitchFamily="18" charset="0"/>
                <a:cs typeface="Times New Roman" panose="02020603050405020304" pitchFamily="18" charset="0"/>
              </a:rPr>
              <a:t>One major benefit of PLA (for M&amp;E) is that analyses and results are immediately available in a form which can be fed back to, and discussed with, communities</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46416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2993-2659-9B7F-4E42-4156FC4749F9}"/>
              </a:ext>
            </a:extLst>
          </p:cNvPr>
          <p:cNvSpPr>
            <a:spLocks noGrp="1"/>
          </p:cNvSpPr>
          <p:nvPr>
            <p:ph type="title"/>
          </p:nvPr>
        </p:nvSpPr>
        <p:spPr>
          <a:xfrm>
            <a:off x="838200" y="1"/>
            <a:ext cx="10515600" cy="66247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b="1" dirty="0"/>
              <a:t>LIMITATIONS OF PLA/PRA</a:t>
            </a:r>
            <a:endParaRPr lang="en-ZM" b="1" dirty="0"/>
          </a:p>
        </p:txBody>
      </p:sp>
      <p:sp>
        <p:nvSpPr>
          <p:cNvPr id="3" name="Content Placeholder 2">
            <a:extLst>
              <a:ext uri="{FF2B5EF4-FFF2-40B4-BE49-F238E27FC236}">
                <a16:creationId xmlns:a16="http://schemas.microsoft.com/office/drawing/2014/main" id="{71D15F5C-2502-1898-37EC-40E16BAA9457}"/>
              </a:ext>
            </a:extLst>
          </p:cNvPr>
          <p:cNvSpPr>
            <a:spLocks noGrp="1"/>
          </p:cNvSpPr>
          <p:nvPr>
            <p:ph idx="1"/>
          </p:nvPr>
        </p:nvSpPr>
        <p:spPr>
          <a:xfrm>
            <a:off x="111967" y="727788"/>
            <a:ext cx="11943184" cy="6036906"/>
          </a:xfrm>
        </p:spPr>
        <p:txBody>
          <a:bodyPr/>
          <a:lstStyle/>
          <a:p>
            <a:pPr algn="just"/>
            <a:r>
              <a:rPr lang="en-US" dirty="0">
                <a:latin typeface="Times New Roman" panose="02020603050405020304" pitchFamily="18" charset="0"/>
                <a:cs typeface="Times New Roman" panose="02020603050405020304" pitchFamily="18" charset="0"/>
              </a:rPr>
              <a:t>However, PLA can also be time consuming, at least for community members. </a:t>
            </a:r>
          </a:p>
          <a:p>
            <a:pPr algn="just"/>
            <a:r>
              <a:rPr lang="en-US" dirty="0">
                <a:latin typeface="Times New Roman" panose="02020603050405020304" pitchFamily="18" charset="0"/>
                <a:cs typeface="Times New Roman" panose="02020603050405020304" pitchFamily="18" charset="0"/>
              </a:rPr>
              <a:t>It is therefore important that the benefits of the work to communities outweigh the costs. </a:t>
            </a:r>
          </a:p>
          <a:p>
            <a:pPr algn="just"/>
            <a:r>
              <a:rPr lang="en-US" dirty="0">
                <a:latin typeface="Times New Roman" panose="02020603050405020304" pitchFamily="18" charset="0"/>
                <a:cs typeface="Times New Roman" panose="02020603050405020304" pitchFamily="18" charset="0"/>
              </a:rPr>
              <a:t>This is one of the reasons why PLA should not just be carried out for data extraction. </a:t>
            </a:r>
          </a:p>
          <a:p>
            <a:pPr algn="just"/>
            <a:r>
              <a:rPr lang="en-US" dirty="0">
                <a:latin typeface="Times New Roman" panose="02020603050405020304" pitchFamily="18" charset="0"/>
                <a:cs typeface="Times New Roman" panose="02020603050405020304" pitchFamily="18" charset="0"/>
              </a:rPr>
              <a:t>PLA is also difficult to do well. Participatory approaches are not inherently ‘good’, and as with any development work they can be carried out in a sloppy, biased, rushed, uncritical or self-serving way.</a:t>
            </a:r>
          </a:p>
          <a:p>
            <a:pPr algn="just"/>
            <a:r>
              <a:rPr lang="en-US" dirty="0">
                <a:latin typeface="Times New Roman" panose="02020603050405020304" pitchFamily="18" charset="0"/>
                <a:cs typeface="Times New Roman" panose="02020603050405020304" pitchFamily="18" charset="0"/>
              </a:rPr>
              <a:t>One potential disadvantage of PLA work is that results are usually specific to a local community. </a:t>
            </a:r>
          </a:p>
          <a:p>
            <a:pPr algn="just"/>
            <a:r>
              <a:rPr lang="en-US" dirty="0">
                <a:latin typeface="Times New Roman" panose="02020603050405020304" pitchFamily="18" charset="0"/>
                <a:cs typeface="Times New Roman" panose="02020603050405020304" pitchFamily="18" charset="0"/>
              </a:rPr>
              <a:t>This means it is not always possible to make wider generalisations. </a:t>
            </a:r>
          </a:p>
          <a:p>
            <a:pPr algn="just"/>
            <a:r>
              <a:rPr lang="en-US" dirty="0">
                <a:latin typeface="Times New Roman" panose="02020603050405020304" pitchFamily="18" charset="0"/>
                <a:cs typeface="Times New Roman" panose="02020603050405020304" pitchFamily="18" charset="0"/>
              </a:rPr>
              <a:t>PLA is not appropriate when a large amount of quantitative data is required</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08696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314B-6F31-D8BA-9362-553D728012A6}"/>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CONLUSION</a:t>
            </a:r>
            <a:endParaRPr lang="en-ZM" dirty="0"/>
          </a:p>
        </p:txBody>
      </p:sp>
      <p:sp>
        <p:nvSpPr>
          <p:cNvPr id="3" name="Content Placeholder 2">
            <a:extLst>
              <a:ext uri="{FF2B5EF4-FFF2-40B4-BE49-F238E27FC236}">
                <a16:creationId xmlns:a16="http://schemas.microsoft.com/office/drawing/2014/main" id="{3DD600C2-3C8A-2173-85E0-B8B96B943E9A}"/>
              </a:ext>
            </a:extLst>
          </p:cNvPr>
          <p:cNvSpPr>
            <a:spLocks noGrp="1"/>
          </p:cNvSpPr>
          <p:nvPr>
            <p:ph idx="1"/>
          </p:nvPr>
        </p:nvSpPr>
        <p:spPr>
          <a:xfrm>
            <a:off x="838200" y="1825625"/>
            <a:ext cx="10515600" cy="4351338"/>
          </a:xfrm>
        </p:spPr>
        <p:txBody>
          <a:bodyPr/>
          <a:lstStyle/>
          <a:p>
            <a:pPr algn="just"/>
            <a:r>
              <a:rPr lang="en-US" dirty="0"/>
              <a:t>In summary, if done well PLA can be a very effective way of acquiring a deep understanding of the situation within communities, and can be a very effective M&amp;E methodology. </a:t>
            </a:r>
          </a:p>
          <a:p>
            <a:pPr algn="just"/>
            <a:r>
              <a:rPr lang="en-US" dirty="0"/>
              <a:t>But PLA is, at its heart, a participatory methodology that seeks to empower communities. </a:t>
            </a:r>
          </a:p>
          <a:p>
            <a:pPr algn="just"/>
            <a:r>
              <a:rPr lang="en-US" dirty="0"/>
              <a:t>This should never be ignored in the drive to extract information for project and </a:t>
            </a:r>
            <a:r>
              <a:rPr lang="en-US" dirty="0" err="1"/>
              <a:t>programme</a:t>
            </a:r>
            <a:r>
              <a:rPr lang="en-US" dirty="0"/>
              <a:t> M&amp;E. </a:t>
            </a:r>
            <a:endParaRPr lang="en-ZM" dirty="0"/>
          </a:p>
        </p:txBody>
      </p:sp>
    </p:spTree>
    <p:extLst>
      <p:ext uri="{BB962C8B-B14F-4D97-AF65-F5344CB8AC3E}">
        <p14:creationId xmlns:p14="http://schemas.microsoft.com/office/powerpoint/2010/main" val="357761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6768-6512-68CE-8151-38DCC59B6EF6}"/>
              </a:ext>
            </a:extLst>
          </p:cNvPr>
          <p:cNvSpPr>
            <a:spLocks noGrp="1"/>
          </p:cNvSpPr>
          <p:nvPr>
            <p:ph type="title"/>
          </p:nvPr>
        </p:nvSpPr>
        <p:spPr>
          <a:xfrm>
            <a:off x="838200" y="102638"/>
            <a:ext cx="10515600" cy="42920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t>COURSE OUTLINE</a:t>
            </a:r>
            <a:endParaRPr lang="en-ZM" dirty="0"/>
          </a:p>
        </p:txBody>
      </p:sp>
      <p:sp>
        <p:nvSpPr>
          <p:cNvPr id="3" name="Content Placeholder 2">
            <a:extLst>
              <a:ext uri="{FF2B5EF4-FFF2-40B4-BE49-F238E27FC236}">
                <a16:creationId xmlns:a16="http://schemas.microsoft.com/office/drawing/2014/main" id="{3F248C6E-33B4-EB8E-602E-27A90D5B589F}"/>
              </a:ext>
            </a:extLst>
          </p:cNvPr>
          <p:cNvSpPr>
            <a:spLocks noGrp="1"/>
          </p:cNvSpPr>
          <p:nvPr>
            <p:ph idx="1"/>
          </p:nvPr>
        </p:nvSpPr>
        <p:spPr>
          <a:xfrm>
            <a:off x="251927" y="485193"/>
            <a:ext cx="11775232" cy="6270170"/>
          </a:xfrm>
        </p:spPr>
        <p:txBody>
          <a:bodyPr>
            <a:normAutofit lnSpcReduction="10000"/>
            <a:scene3d>
              <a:camera prst="isometricOffAxis1Right"/>
              <a:lightRig rig="threePt" dir="t"/>
            </a:scene3d>
          </a:bodyPr>
          <a:lstStyle/>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Concepts of Participation</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Participation and Development</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The forms and levels of Participation </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Key Elements of Participation</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Common Principles of Participation</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Effects of participation on national development</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The </a:t>
            </a:r>
            <a:r>
              <a:rPr lang="en-US" b="0" i="0" u="none" strike="noStrike" dirty="0">
                <a:ln>
                  <a:solidFill>
                    <a:srgbClr val="002060"/>
                  </a:solidFill>
                </a:ln>
                <a:effectLst>
                  <a:glow rad="63500">
                    <a:schemeClr val="accent1">
                      <a:satMod val="175000"/>
                      <a:alpha val="40000"/>
                    </a:schemeClr>
                  </a:glow>
                </a:effectLst>
                <a:latin typeface="Times New Roman" panose="02020603050405020304" pitchFamily="18" charset="0"/>
                <a:cs typeface="Times New Roman" panose="02020603050405020304" pitchFamily="18" charset="0"/>
              </a:rPr>
              <a:t>theoretical base</a:t>
            </a:r>
            <a:r>
              <a:rPr lang="en-US" b="0" i="0" dirty="0">
                <a:ln>
                  <a:solidFill>
                    <a:srgbClr val="002060"/>
                  </a:solidFill>
                </a:ln>
                <a:effectLst>
                  <a:glow rad="63500">
                    <a:schemeClr val="accent1">
                      <a:satMod val="175000"/>
                      <a:alpha val="40000"/>
                    </a:schemeClr>
                  </a:glow>
                </a:effectLst>
                <a:latin typeface="Times New Roman" panose="02020603050405020304" pitchFamily="18" charset="0"/>
                <a:cs typeface="Times New Roman" panose="02020603050405020304" pitchFamily="18" charset="0"/>
              </a:rPr>
              <a:t> </a:t>
            </a: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of participatory approaches to development</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Paulo Freire’s contribution to participatory approaches to development</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Antonio Gramsci’s contribution to participatory approaches to development</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Contribution of the Knowledge Production Debate</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Participatory approaches to development:</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Participatory Techniques and Tools:</a:t>
            </a:r>
          </a:p>
          <a:p>
            <a:pPr algn="l">
              <a:buFont typeface="+mj-lt"/>
              <a:buAutoNum type="arabicPeriod"/>
            </a:pPr>
            <a:r>
              <a:rPr lang="en-US" b="0" i="0" dirty="0">
                <a:ln>
                  <a:solidFill>
                    <a:srgbClr val="002060"/>
                  </a:solidFill>
                </a:ln>
                <a:solidFill>
                  <a:srgbClr val="373A3C"/>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Analysis and Application of Participatory approaches and Tool</a:t>
            </a:r>
          </a:p>
          <a:p>
            <a:endParaRPr lang="en-ZM" dirty="0">
              <a:ln>
                <a:solidFill>
                  <a:srgbClr val="002060"/>
                </a:solidFill>
              </a:ln>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21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 calcmode="lin" valueType="num">
                                      <p:cBhvr>
                                        <p:cTn id="95"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 calcmode="lin" valueType="num">
                                      <p:cBhvr>
                                        <p:cTn id="103"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04"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05"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06"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TOPIC 3: FORMS AND LEVELS OF PARTICIPATION </a:t>
            </a:r>
          </a:p>
        </p:txBody>
      </p:sp>
      <p:sp>
        <p:nvSpPr>
          <p:cNvPr id="3" name="Content Placeholder 2"/>
          <p:cNvSpPr>
            <a:spLocks noGrp="1"/>
          </p:cNvSpPr>
          <p:nvPr>
            <p:ph idx="1"/>
          </p:nvPr>
        </p:nvSpPr>
        <p:spPr>
          <a:xfrm>
            <a:off x="708338" y="2215166"/>
            <a:ext cx="10542431" cy="2446986"/>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Participation comes in different forms and can be measured:</a:t>
            </a:r>
          </a:p>
          <a:p>
            <a:pPr marL="0" indent="0">
              <a:buNone/>
            </a:pPr>
            <a:r>
              <a:rPr lang="en-US" sz="3200" dirty="0">
                <a:latin typeface="Times New Roman" panose="02020603050405020304" pitchFamily="18" charset="0"/>
                <a:cs typeface="Times New Roman" panose="02020603050405020304" pitchFamily="18" charset="0"/>
              </a:rPr>
              <a:t>In this topic, we shall focus on UNDP, Pimbert and Pretty as well as </a:t>
            </a:r>
            <a:r>
              <a:rPr lang="en-US" sz="3200" dirty="0" err="1">
                <a:latin typeface="Times New Roman" panose="02020603050405020304" pitchFamily="18" charset="0"/>
                <a:cs typeface="Times New Roman" panose="02020603050405020304" pitchFamily="18" charset="0"/>
              </a:rPr>
              <a:t>Arnstein</a:t>
            </a:r>
            <a:r>
              <a:rPr lang="en-US" sz="3200" dirty="0">
                <a:latin typeface="Times New Roman" panose="02020603050405020304" pitchFamily="18" charset="0"/>
                <a:cs typeface="Times New Roman" panose="02020603050405020304" pitchFamily="18" charset="0"/>
              </a:rPr>
              <a:t> ladders, forms and typologies of participation </a:t>
            </a:r>
          </a:p>
        </p:txBody>
      </p:sp>
    </p:spTree>
    <p:extLst>
      <p:ext uri="{BB962C8B-B14F-4D97-AF65-F5344CB8AC3E}">
        <p14:creationId xmlns:p14="http://schemas.microsoft.com/office/powerpoint/2010/main" val="143076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normAutofit/>
          </a:bodyPr>
          <a:lstStyle/>
          <a:p>
            <a:r>
              <a:rPr lang="en-US" altLang="en-US" sz="4400" dirty="0"/>
              <a:t>Definitions of Development</a:t>
            </a:r>
          </a:p>
        </p:txBody>
      </p:sp>
      <p:graphicFrame>
        <p:nvGraphicFramePr>
          <p:cNvPr id="2" name="Diagram 1"/>
          <p:cNvGraphicFramePr/>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12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UNDP’s Levels of Participation </a:t>
            </a:r>
          </a:p>
        </p:txBody>
      </p:sp>
      <p:sp>
        <p:nvSpPr>
          <p:cNvPr id="3" name="Content Placeholder 2"/>
          <p:cNvSpPr>
            <a:spLocks noGrp="1"/>
          </p:cNvSpPr>
          <p:nvPr>
            <p:ph idx="1"/>
          </p:nvPr>
        </p:nvSpPr>
        <p:spPr>
          <a:xfrm>
            <a:off x="154546" y="1197735"/>
            <a:ext cx="11745532" cy="5486400"/>
          </a:xfrm>
        </p:spPr>
        <p:txBody>
          <a:bodyPr>
            <a:normAutofit/>
          </a:bodyPr>
          <a:lstStyle/>
          <a:p>
            <a:pPr marL="514350" lvl="0" indent="-514350" algn="just">
              <a:buAutoNum type="arabicPeriod"/>
            </a:pPr>
            <a:r>
              <a:rPr lang="en-GB" b="1" dirty="0">
                <a:latin typeface="Times New Roman" panose="02020603050405020304" pitchFamily="18" charset="0"/>
                <a:cs typeface="Times New Roman" panose="02020603050405020304" pitchFamily="18" charset="0"/>
              </a:rPr>
              <a:t>Inform: </a:t>
            </a:r>
            <a:r>
              <a:rPr lang="en-GB" dirty="0">
                <a:latin typeface="Times New Roman" panose="02020603050405020304" pitchFamily="18" charset="0"/>
                <a:cs typeface="Times New Roman" panose="02020603050405020304" pitchFamily="18" charset="0"/>
              </a:rPr>
              <a:t>the lowest rung applies to situations of ‘non-participation’ where communication is one-way and is about instructing, teaching or telling.</a:t>
            </a:r>
            <a:endParaRPr lang="en-US" dirty="0">
              <a:latin typeface="Times New Roman" panose="02020603050405020304" pitchFamily="18" charset="0"/>
              <a:cs typeface="Times New Roman" panose="02020603050405020304" pitchFamily="18" charset="0"/>
            </a:endParaRPr>
          </a:p>
          <a:p>
            <a:pPr marL="514350" lvl="0" indent="-514350" algn="just">
              <a:buAutoNum type="arabicPeriod"/>
            </a:pPr>
            <a:r>
              <a:rPr lang="en-GB" b="1" dirty="0">
                <a:latin typeface="Times New Roman" panose="02020603050405020304" pitchFamily="18" charset="0"/>
                <a:cs typeface="Times New Roman" panose="02020603050405020304" pitchFamily="18" charset="0"/>
              </a:rPr>
              <a:t>Consultation:</a:t>
            </a:r>
            <a:r>
              <a:rPr lang="en-GB" dirty="0">
                <a:latin typeface="Times New Roman" panose="02020603050405020304" pitchFamily="18" charset="0"/>
                <a:cs typeface="Times New Roman" panose="02020603050405020304" pitchFamily="18" charset="0"/>
              </a:rPr>
              <a:t> two-way communication where stakeholders have the opportunity to express suggestions and concerns, but no assurance that their input will be used at all or as intended. </a:t>
            </a:r>
          </a:p>
          <a:p>
            <a:pPr lvl="1" algn="just"/>
            <a:r>
              <a:rPr lang="en-GB" sz="2800" dirty="0">
                <a:latin typeface="Times New Roman" panose="02020603050405020304" pitchFamily="18" charset="0"/>
                <a:cs typeface="Times New Roman" panose="02020603050405020304" pitchFamily="18" charset="0"/>
              </a:rPr>
              <a:t>At this level stakeholders are ‘participating in participation’. </a:t>
            </a:r>
          </a:p>
          <a:p>
            <a:pPr lvl="1" algn="just"/>
            <a:r>
              <a:rPr lang="en-GB" sz="2800" dirty="0">
                <a:latin typeface="Times New Roman" panose="02020603050405020304" pitchFamily="18" charset="0"/>
                <a:cs typeface="Times New Roman" panose="02020603050405020304" pitchFamily="18" charset="0"/>
              </a:rPr>
              <a:t>The most frequent approaches to consultation are chaired meetings where stakeholders do not contribute to the agenda, public hearings or surveys</a:t>
            </a:r>
            <a:endParaRPr lang="en-US" sz="2800" dirty="0">
              <a:latin typeface="Times New Roman" panose="02020603050405020304" pitchFamily="18" charset="0"/>
              <a:cs typeface="Times New Roman" panose="02020603050405020304" pitchFamily="18" charset="0"/>
            </a:endParaRPr>
          </a:p>
          <a:p>
            <a:pPr marL="0" lvl="0" indent="0" algn="just">
              <a:buNone/>
            </a:pPr>
            <a:r>
              <a:rPr lang="en-GB" b="1" dirty="0">
                <a:latin typeface="Times New Roman" panose="02020603050405020304" pitchFamily="18" charset="0"/>
                <a:cs typeface="Times New Roman" panose="02020603050405020304" pitchFamily="18" charset="0"/>
              </a:rPr>
              <a:t>3. Consensus-building:</a:t>
            </a:r>
            <a:r>
              <a:rPr lang="en-GB" dirty="0">
                <a:latin typeface="Times New Roman" panose="02020603050405020304" pitchFamily="18" charset="0"/>
                <a:cs typeface="Times New Roman" panose="02020603050405020304" pitchFamily="18" charset="0"/>
              </a:rPr>
              <a:t> stakeholders interact so to understand each other and arrive at negotiated positions which are tolerable to the entire groups. </a:t>
            </a:r>
          </a:p>
          <a:p>
            <a:pPr lvl="1" algn="just"/>
            <a:r>
              <a:rPr lang="en-GB" sz="2800" dirty="0">
                <a:latin typeface="Times New Roman" panose="02020603050405020304" pitchFamily="18" charset="0"/>
                <a:cs typeface="Times New Roman" panose="02020603050405020304" pitchFamily="18" charset="0"/>
              </a:rPr>
              <a:t>A common drawback is that vulnerable individuals and groups tend to remain silent or do not actively contribute their views.</a:t>
            </a:r>
            <a:endParaRPr lang="en-US" sz="28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744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41668"/>
            <a:ext cx="11900080" cy="6490952"/>
          </a:xfrm>
        </p:spPr>
        <p:txBody>
          <a:bodyPr>
            <a:normAutofit fontScale="92500" lnSpcReduction="20000"/>
          </a:bodyPr>
          <a:lstStyle/>
          <a:p>
            <a:pPr marL="0" lvl="0" indent="0" algn="just">
              <a:spcAft>
                <a:spcPts val="300"/>
              </a:spcAft>
              <a:buSzPts val="1000"/>
              <a:buNone/>
              <a:tabLst>
                <a:tab pos="588645" algn="l"/>
              </a:tabLst>
            </a:pPr>
            <a:r>
              <a:rPr lang="en-GB" b="1" dirty="0">
                <a:latin typeface="Times New Roman" panose="02020603050405020304" pitchFamily="18" charset="0"/>
                <a:ea typeface="Times" panose="02020603050405020304" pitchFamily="18" charset="0"/>
                <a:cs typeface="Times New Roman" panose="02020603050405020304" pitchFamily="18" charset="0"/>
              </a:rPr>
              <a:t>4. Decision-making:</a:t>
            </a:r>
            <a:r>
              <a:rPr lang="en-GB" dirty="0">
                <a:latin typeface="Times New Roman" panose="02020603050405020304" pitchFamily="18" charset="0"/>
                <a:ea typeface="Times" panose="02020603050405020304" pitchFamily="18" charset="0"/>
                <a:cs typeface="Times New Roman" panose="02020603050405020304" pitchFamily="18" charset="0"/>
              </a:rPr>
              <a:t> When consensus is acted upon through collective decisions, this marks the initiation of shared responsibilities for outcomes that may result. 	</a:t>
            </a:r>
          </a:p>
          <a:p>
            <a:pPr lvl="1" algn="just">
              <a:spcAft>
                <a:spcPts val="300"/>
              </a:spcAft>
              <a:buSzPts val="1000"/>
              <a:buFont typeface="Wingdings" panose="05000000000000000000" pitchFamily="2" charset="2"/>
              <a:buChar char="Ø"/>
              <a:tabLst>
                <a:tab pos="588645" algn="l"/>
              </a:tabLst>
            </a:pPr>
            <a:r>
              <a:rPr lang="en-GB" dirty="0">
                <a:latin typeface="Times New Roman" panose="02020603050405020304" pitchFamily="18" charset="0"/>
                <a:ea typeface="Times" panose="02020603050405020304" pitchFamily="18" charset="0"/>
                <a:cs typeface="Times New Roman" panose="02020603050405020304" pitchFamily="18" charset="0"/>
              </a:rPr>
              <a:t>Negotiations at this stage reflect the different degrees of leverage exercised by individuals and groups.</a:t>
            </a:r>
            <a:endParaRPr lang="en-US" dirty="0">
              <a:latin typeface="Times New Roman" panose="02020603050405020304" pitchFamily="18" charset="0"/>
              <a:ea typeface="Times" panose="02020603050405020304" pitchFamily="18" charset="0"/>
              <a:cs typeface="Times New Roman" panose="02020603050405020304" pitchFamily="18" charset="0"/>
            </a:endParaRPr>
          </a:p>
          <a:p>
            <a:pPr marL="0" lvl="0" indent="0" algn="just">
              <a:spcAft>
                <a:spcPts val="300"/>
              </a:spcAft>
              <a:buSzPts val="1000"/>
              <a:buNone/>
              <a:tabLst>
                <a:tab pos="588645" algn="l"/>
              </a:tabLst>
            </a:pPr>
            <a:r>
              <a:rPr lang="en-US" b="1" dirty="0">
                <a:latin typeface="Times New Roman" panose="02020603050405020304" pitchFamily="18" charset="0"/>
                <a:ea typeface="Times" panose="02020603050405020304" pitchFamily="18" charset="0"/>
                <a:cs typeface="Times New Roman" panose="02020603050405020304" pitchFamily="18" charset="0"/>
              </a:rPr>
              <a:t>5. </a:t>
            </a:r>
            <a:r>
              <a:rPr lang="en-GB" b="1" dirty="0">
                <a:latin typeface="Times New Roman" panose="02020603050405020304" pitchFamily="18" charset="0"/>
                <a:ea typeface="Times" panose="02020603050405020304" pitchFamily="18" charset="0"/>
                <a:cs typeface="Times New Roman" panose="02020603050405020304" pitchFamily="18" charset="0"/>
              </a:rPr>
              <a:t>Risk-sharing:</a:t>
            </a:r>
            <a:r>
              <a:rPr lang="en-GB" dirty="0">
                <a:latin typeface="Times New Roman" panose="02020603050405020304" pitchFamily="18" charset="0"/>
                <a:ea typeface="Times" panose="02020603050405020304" pitchFamily="18" charset="0"/>
                <a:cs typeface="Times New Roman" panose="02020603050405020304" pitchFamily="18" charset="0"/>
              </a:rPr>
              <a:t> this builds up on the preceding level but expands beyond decisions to encompass the effects of their results; a mix of beneficial, harmful and natural consequences. </a:t>
            </a:r>
          </a:p>
          <a:p>
            <a:pPr lvl="1" algn="just">
              <a:spcAft>
                <a:spcPts val="300"/>
              </a:spcAft>
              <a:buSzPts val="1000"/>
              <a:tabLst>
                <a:tab pos="588645" algn="l"/>
              </a:tabLst>
            </a:pPr>
            <a:r>
              <a:rPr lang="en-GB" dirty="0">
                <a:latin typeface="Times New Roman" panose="02020603050405020304" pitchFamily="18" charset="0"/>
                <a:ea typeface="Times" panose="02020603050405020304" pitchFamily="18" charset="0"/>
                <a:cs typeface="Times New Roman" panose="02020603050405020304" pitchFamily="18" charset="0"/>
              </a:rPr>
              <a:t>Things constantly change so here there is always an element of risk, where even the best intended decisions might yield the least desired results. </a:t>
            </a:r>
          </a:p>
          <a:p>
            <a:pPr lvl="1" algn="just">
              <a:spcAft>
                <a:spcPts val="300"/>
              </a:spcAft>
              <a:buSzPts val="1000"/>
              <a:tabLst>
                <a:tab pos="588645" algn="l"/>
              </a:tabLst>
            </a:pPr>
            <a:r>
              <a:rPr lang="en-GB" dirty="0">
                <a:latin typeface="Times New Roman" panose="02020603050405020304" pitchFamily="18" charset="0"/>
                <a:ea typeface="Times" panose="02020603050405020304" pitchFamily="18" charset="0"/>
                <a:cs typeface="Times New Roman" panose="02020603050405020304" pitchFamily="18" charset="0"/>
              </a:rPr>
              <a:t>Hence, accountability is fundamental at this level, especially when those with the greatest leverage may be the ones with the least at risk.</a:t>
            </a:r>
            <a:endParaRPr lang="en-US" dirty="0">
              <a:latin typeface="Times New Roman" panose="02020603050405020304" pitchFamily="18" charset="0"/>
              <a:ea typeface="Times" panose="02020603050405020304" pitchFamily="18" charset="0"/>
              <a:cs typeface="Times New Roman" panose="02020603050405020304" pitchFamily="18" charset="0"/>
            </a:endParaRPr>
          </a:p>
          <a:p>
            <a:pPr marL="0" lvl="0" indent="0" algn="just">
              <a:spcAft>
                <a:spcPts val="300"/>
              </a:spcAft>
              <a:buSzPts val="1000"/>
              <a:buNone/>
              <a:tabLst>
                <a:tab pos="588645" algn="l"/>
              </a:tabLst>
            </a:pPr>
            <a:r>
              <a:rPr lang="en-GB" b="1" dirty="0">
                <a:latin typeface="Times New Roman" panose="02020603050405020304" pitchFamily="18" charset="0"/>
                <a:ea typeface="Times" panose="02020603050405020304" pitchFamily="18" charset="0"/>
                <a:cs typeface="Times New Roman" panose="02020603050405020304" pitchFamily="18" charset="0"/>
              </a:rPr>
              <a:t>6. Partnership:</a:t>
            </a:r>
            <a:r>
              <a:rPr lang="en-GB" dirty="0">
                <a:latin typeface="Times New Roman" panose="02020603050405020304" pitchFamily="18" charset="0"/>
                <a:ea typeface="Times" panose="02020603050405020304" pitchFamily="18" charset="0"/>
                <a:cs typeface="Times New Roman" panose="02020603050405020304" pitchFamily="18" charset="0"/>
              </a:rPr>
              <a:t> this relationship entails exchange among equals (respecting one another’s views) working towards a mutual goal. </a:t>
            </a:r>
          </a:p>
          <a:p>
            <a:pPr marL="0" lvl="0" indent="0" algn="just">
              <a:spcAft>
                <a:spcPts val="300"/>
              </a:spcAft>
              <a:buSzPts val="1000"/>
              <a:buNone/>
              <a:tabLst>
                <a:tab pos="588645" algn="l"/>
              </a:tabLst>
            </a:pPr>
            <a:r>
              <a:rPr lang="en-GB" dirty="0">
                <a:latin typeface="Times New Roman" panose="02020603050405020304" pitchFamily="18" charset="0"/>
                <a:ea typeface="Times" panose="02020603050405020304" pitchFamily="18" charset="0"/>
                <a:cs typeface="Times New Roman" panose="02020603050405020304" pitchFamily="18" charset="0"/>
              </a:rPr>
              <a:t>	Partnership builds on the preceding levels and therefore assumes mutual responsibility and risk-sharing.</a:t>
            </a:r>
            <a:endParaRPr lang="en-US" dirty="0">
              <a:latin typeface="Times New Roman" panose="02020603050405020304" pitchFamily="18" charset="0"/>
              <a:ea typeface="Times" panose="02020603050405020304" pitchFamily="18" charset="0"/>
              <a:cs typeface="Times New Roman" panose="02020603050405020304" pitchFamily="18" charset="0"/>
            </a:endParaRPr>
          </a:p>
          <a:p>
            <a:pPr marL="0" lvl="0" indent="0" algn="just">
              <a:spcAft>
                <a:spcPts val="300"/>
              </a:spcAft>
              <a:buSzPts val="1000"/>
              <a:buNone/>
              <a:tabLst>
                <a:tab pos="588645" algn="l"/>
              </a:tabLst>
            </a:pPr>
            <a:r>
              <a:rPr lang="en-GB" b="1" dirty="0">
                <a:latin typeface="Times New Roman" panose="02020603050405020304" pitchFamily="18" charset="0"/>
                <a:ea typeface="Times" panose="02020603050405020304" pitchFamily="18" charset="0"/>
                <a:cs typeface="Times New Roman" panose="02020603050405020304" pitchFamily="18" charset="0"/>
              </a:rPr>
              <a:t>7. Control/Ownership (Self Management): </a:t>
            </a:r>
            <a:r>
              <a:rPr lang="en-GB" dirty="0">
                <a:latin typeface="Times New Roman" panose="02020603050405020304" pitchFamily="18" charset="0"/>
                <a:ea typeface="Times" panose="02020603050405020304" pitchFamily="18" charset="0"/>
                <a:cs typeface="Times New Roman" panose="02020603050405020304" pitchFamily="18" charset="0"/>
              </a:rPr>
              <a:t>this is the highest level of participation, where stakeholders interact in learning processes which optimise the well being of all concerned.</a:t>
            </a:r>
            <a:endParaRPr lang="en-US" dirty="0">
              <a:latin typeface="Times New Roman" panose="02020603050405020304" pitchFamily="18" charset="0"/>
              <a:ea typeface="Times"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8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9" y="365126"/>
            <a:ext cx="10774251" cy="1038672"/>
          </a:xfrm>
        </p:spPr>
        <p:txBody>
          <a:bodyPr>
            <a:normAutofit/>
          </a:bodyPr>
          <a:lstStyle/>
          <a:p>
            <a:pPr algn="ctr"/>
            <a:r>
              <a:rPr lang="en-US" dirty="0"/>
              <a:t>2. Pimbert and Pretty Typology of Participation</a:t>
            </a:r>
          </a:p>
        </p:txBody>
      </p:sp>
      <p:sp>
        <p:nvSpPr>
          <p:cNvPr id="3" name="Content Placeholder 2"/>
          <p:cNvSpPr>
            <a:spLocks noGrp="1"/>
          </p:cNvSpPr>
          <p:nvPr>
            <p:ph idx="1"/>
          </p:nvPr>
        </p:nvSpPr>
        <p:spPr>
          <a:xfrm>
            <a:off x="167425" y="1558344"/>
            <a:ext cx="11835685" cy="5190185"/>
          </a:xfrm>
        </p:spPr>
        <p:txBody>
          <a:bodyPr>
            <a:noAutofit/>
          </a:bodyPr>
          <a:lstStyle/>
          <a:p>
            <a:pPr marL="514350" indent="-514350" algn="just">
              <a:buAutoNum type="arabicPeriod"/>
            </a:pPr>
            <a:r>
              <a:rPr lang="en-US" b="1" dirty="0">
                <a:latin typeface="Times New Roman" panose="02020603050405020304" pitchFamily="18" charset="0"/>
                <a:cs typeface="Times New Roman" panose="02020603050405020304" pitchFamily="18" charset="0"/>
              </a:rPr>
              <a:t>Passive Participation: </a:t>
            </a:r>
          </a:p>
          <a:p>
            <a:pPr lvl="1"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People participate by being told what is going to happen or has already happened. </a:t>
            </a:r>
          </a:p>
          <a:p>
            <a:pPr lvl="1"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It is a unilateral announcement by an administration or project management without any listening to people's responses</a:t>
            </a:r>
          </a:p>
          <a:p>
            <a:pPr marL="514350" indent="-514350" algn="just">
              <a:buAutoNum type="arabicPeriod"/>
            </a:pPr>
            <a:r>
              <a:rPr lang="en-US" b="1" dirty="0">
                <a:latin typeface="Times New Roman" panose="02020603050405020304" pitchFamily="18" charset="0"/>
                <a:cs typeface="Times New Roman" panose="02020603050405020304" pitchFamily="18" charset="0"/>
              </a:rPr>
              <a:t>Participation in information giving </a:t>
            </a:r>
          </a:p>
          <a:p>
            <a:pPr lvl="1"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The information being shared belongs only to external professionals.</a:t>
            </a:r>
          </a:p>
          <a:p>
            <a:pPr lvl="1"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People participate by answering questions posed by extractive researchers using questionnaire surveys or such similar approaches. </a:t>
            </a:r>
          </a:p>
          <a:p>
            <a:pPr lvl="1"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People do not have the opportunity to influence proceedings, as the findings of the research are neither shared nor checked for accuracy.</a:t>
            </a:r>
          </a:p>
        </p:txBody>
      </p:sp>
    </p:spTree>
    <p:extLst>
      <p:ext uri="{BB962C8B-B14F-4D97-AF65-F5344CB8AC3E}">
        <p14:creationId xmlns:p14="http://schemas.microsoft.com/office/powerpoint/2010/main" val="227463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54546"/>
            <a:ext cx="11809927" cy="6503830"/>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3</a:t>
            </a:r>
            <a:r>
              <a:rPr lang="en-US" b="1" dirty="0">
                <a:latin typeface="Times New Roman" panose="02020603050405020304" pitchFamily="18" charset="0"/>
                <a:cs typeface="Times New Roman" panose="02020603050405020304" pitchFamily="18" charset="0"/>
              </a:rPr>
              <a:t>. Participation by Consultation</a:t>
            </a:r>
          </a:p>
          <a:p>
            <a:pPr lvl="1"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People participate by being consulted, and external agents listen to views. </a:t>
            </a:r>
          </a:p>
          <a:p>
            <a:pPr lvl="1"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These external agents define both problems and solutions, and may modify these in the light of people's responses. </a:t>
            </a:r>
          </a:p>
          <a:p>
            <a:pPr lvl="1"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Such a consultative process do not concede any share in decision making, and professionals are under no obligation to take on board people's views </a:t>
            </a:r>
          </a:p>
          <a:p>
            <a:pPr marL="0" indent="0" algn="just">
              <a:buNone/>
            </a:pPr>
            <a:r>
              <a:rPr lang="en-US" b="1" dirty="0">
                <a:latin typeface="Times New Roman" panose="02020603050405020304" pitchFamily="18" charset="0"/>
                <a:cs typeface="Times New Roman" panose="02020603050405020304" pitchFamily="18" charset="0"/>
              </a:rPr>
              <a:t>4. Participation by Material Benefit</a:t>
            </a:r>
          </a:p>
          <a:p>
            <a:pPr lvl="1"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People participate by providing resources such as </a:t>
            </a:r>
            <a:r>
              <a:rPr lang="en-US" sz="2800" dirty="0" err="1">
                <a:latin typeface="Times New Roman" panose="02020603050405020304" pitchFamily="18" charset="0"/>
                <a:cs typeface="Times New Roman" panose="02020603050405020304" pitchFamily="18" charset="0"/>
              </a:rPr>
              <a:t>labour</a:t>
            </a:r>
            <a:r>
              <a:rPr lang="en-US" sz="2800" dirty="0">
                <a:latin typeface="Times New Roman" panose="02020603050405020304" pitchFamily="18" charset="0"/>
                <a:cs typeface="Times New Roman" panose="02020603050405020304" pitchFamily="18" charset="0"/>
              </a:rPr>
              <a:t>, in return for food, cash or other material incentives. </a:t>
            </a:r>
          </a:p>
          <a:p>
            <a:pPr lvl="1"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Much on farm research falls in this category, as farmers provide the fields but are not involved in experimentation or the process of learning. </a:t>
            </a:r>
          </a:p>
          <a:p>
            <a:pPr lvl="1"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It is very common to see this called participation yet people have no stake in prolonging activities when incentives end.</a:t>
            </a:r>
          </a:p>
        </p:txBody>
      </p:sp>
    </p:spTree>
    <p:extLst>
      <p:ext uri="{BB962C8B-B14F-4D97-AF65-F5344CB8AC3E}">
        <p14:creationId xmlns:p14="http://schemas.microsoft.com/office/powerpoint/2010/main" val="1354676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90152"/>
            <a:ext cx="11835684" cy="6593983"/>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5. Functional Participation</a:t>
            </a:r>
          </a:p>
          <a:p>
            <a:pPr lvl="1" algn="just"/>
            <a:r>
              <a:rPr lang="en-US" sz="2800" dirty="0">
                <a:latin typeface="Times New Roman" panose="02020603050405020304" pitchFamily="18" charset="0"/>
                <a:cs typeface="Times New Roman" panose="02020603050405020304" pitchFamily="18" charset="0"/>
              </a:rPr>
              <a:t>People participate by forming groups to meet predetermined objectives related to the project, which can involve the development or promotion of externally initiated social </a:t>
            </a:r>
            <a:r>
              <a:rPr lang="en-US" sz="2800" dirty="0" err="1">
                <a:latin typeface="Times New Roman" panose="02020603050405020304" pitchFamily="18" charset="0"/>
                <a:cs typeface="Times New Roman" panose="02020603050405020304" pitchFamily="18" charset="0"/>
              </a:rPr>
              <a:t>organisation</a:t>
            </a:r>
            <a:r>
              <a:rPr lang="en-US" sz="2800" dirty="0">
                <a:latin typeface="Times New Roman" panose="02020603050405020304" pitchFamily="18" charset="0"/>
                <a:cs typeface="Times New Roman" panose="02020603050405020304" pitchFamily="18" charset="0"/>
              </a:rPr>
              <a:t>. </a:t>
            </a:r>
          </a:p>
          <a:p>
            <a:pPr lvl="1" algn="just"/>
            <a:r>
              <a:rPr lang="en-US" sz="2800" dirty="0">
                <a:latin typeface="Times New Roman" panose="02020603050405020304" pitchFamily="18" charset="0"/>
                <a:cs typeface="Times New Roman" panose="02020603050405020304" pitchFamily="18" charset="0"/>
              </a:rPr>
              <a:t>Such involvement tends not to be at early stages of project cycles or planning, but rather after major decisions have already been made. These institutions tend to be dependent on external initiators and facilitators, but may become self-dependent</a:t>
            </a:r>
          </a:p>
          <a:p>
            <a:pPr marL="0" indent="0" algn="just">
              <a:buNone/>
            </a:pPr>
            <a:r>
              <a:rPr lang="en-US" b="1" dirty="0">
                <a:latin typeface="Times New Roman" panose="02020603050405020304" pitchFamily="18" charset="0"/>
                <a:cs typeface="Times New Roman" panose="02020603050405020304" pitchFamily="18" charset="0"/>
              </a:rPr>
              <a:t>6. Interactive participation </a:t>
            </a:r>
          </a:p>
          <a:p>
            <a:pPr lvl="1" algn="just"/>
            <a:r>
              <a:rPr lang="en-US" sz="2800" dirty="0">
                <a:latin typeface="Times New Roman" panose="02020603050405020304" pitchFamily="18" charset="0"/>
                <a:cs typeface="Times New Roman" panose="02020603050405020304" pitchFamily="18" charset="0"/>
              </a:rPr>
              <a:t>People participate in joint analysis, which leads to action plans and the formation of new local institutions or the strengthening of existing ones. </a:t>
            </a:r>
          </a:p>
          <a:p>
            <a:pPr lvl="1" algn="just"/>
            <a:r>
              <a:rPr lang="en-US" sz="2800" dirty="0">
                <a:latin typeface="Times New Roman" panose="02020603050405020304" pitchFamily="18" charset="0"/>
                <a:cs typeface="Times New Roman" panose="02020603050405020304" pitchFamily="18" charset="0"/>
              </a:rPr>
              <a:t>It tends to involve interdisciplinary methodologies that seek multiple objectives and make use of systematic and structured learning processes. </a:t>
            </a:r>
          </a:p>
          <a:p>
            <a:pPr lvl="1" algn="just"/>
            <a:r>
              <a:rPr lang="en-US" sz="2800" dirty="0">
                <a:latin typeface="Times New Roman" panose="02020603050405020304" pitchFamily="18" charset="0"/>
                <a:cs typeface="Times New Roman" panose="02020603050405020304" pitchFamily="18" charset="0"/>
              </a:rPr>
              <a:t>These groups take control/ownership over local decisions, and so people have a stake in maintaining structures or practices</a:t>
            </a:r>
          </a:p>
        </p:txBody>
      </p:sp>
    </p:spTree>
    <p:extLst>
      <p:ext uri="{BB962C8B-B14F-4D97-AF65-F5344CB8AC3E}">
        <p14:creationId xmlns:p14="http://schemas.microsoft.com/office/powerpoint/2010/main" val="326183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30" y="206062"/>
            <a:ext cx="11006070" cy="5970901"/>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7. Self –Mobilization  </a:t>
            </a:r>
          </a:p>
          <a:p>
            <a:pPr lvl="1" algn="just"/>
            <a:r>
              <a:rPr lang="en-US" sz="3200" dirty="0">
                <a:latin typeface="Times New Roman" panose="02020603050405020304" pitchFamily="18" charset="0"/>
                <a:cs typeface="Times New Roman" panose="02020603050405020304" pitchFamily="18" charset="0"/>
              </a:rPr>
              <a:t>People participate by taking initiatives independent of external institutions to change systems. </a:t>
            </a:r>
          </a:p>
          <a:p>
            <a:pPr lvl="1" algn="just"/>
            <a:r>
              <a:rPr lang="en-US" sz="2800" dirty="0">
                <a:latin typeface="Times New Roman" panose="02020603050405020304" pitchFamily="18" charset="0"/>
                <a:cs typeface="Times New Roman" panose="02020603050405020304" pitchFamily="18" charset="0"/>
              </a:rPr>
              <a:t>Such self-initiated mobilization and collective action may or may not challenge existing inequitable distributions of wealth and power.</a:t>
            </a:r>
          </a:p>
        </p:txBody>
      </p:sp>
    </p:spTree>
    <p:extLst>
      <p:ext uri="{BB962C8B-B14F-4D97-AF65-F5344CB8AC3E}">
        <p14:creationId xmlns:p14="http://schemas.microsoft.com/office/powerpoint/2010/main" val="2561140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r>
              <a:rPr lang="en"/>
              <a:t>Arnstein’s Ladder of Participation</a:t>
            </a: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rmAutofit/>
          </a:bodyPr>
          <a:lstStyle/>
          <a:p>
            <a:pPr marL="0" indent="0"/>
            <a:r>
              <a:rPr lang="en"/>
              <a:t>Degree of citizen participation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lgn="ctr">
              <a:buSzPts val="990"/>
            </a:pPr>
            <a:r>
              <a:rPr lang="en" sz="4293" b="1">
                <a:latin typeface="Times New Roman"/>
                <a:ea typeface="Times New Roman"/>
                <a:cs typeface="Times New Roman"/>
                <a:sym typeface="Times New Roman"/>
              </a:rPr>
              <a:t>Introduction</a:t>
            </a:r>
            <a:endParaRPr sz="4293" b="1">
              <a:latin typeface="Times New Roman"/>
              <a:ea typeface="Times New Roman"/>
              <a:cs typeface="Times New Roman"/>
              <a:sym typeface="Times New Roman"/>
            </a:endParaRPr>
          </a:p>
        </p:txBody>
      </p:sp>
      <p:sp>
        <p:nvSpPr>
          <p:cNvPr id="61" name="Google Shape;61;p14"/>
          <p:cNvSpPr txBox="1">
            <a:spLocks noGrp="1"/>
          </p:cNvSpPr>
          <p:nvPr>
            <p:ph type="body" idx="1"/>
          </p:nvPr>
        </p:nvSpPr>
        <p:spPr>
          <a:xfrm>
            <a:off x="161167" y="1536633"/>
            <a:ext cx="11853600" cy="5214000"/>
          </a:xfrm>
          <a:prstGeom prst="rect">
            <a:avLst/>
          </a:prstGeom>
        </p:spPr>
        <p:txBody>
          <a:bodyPr spcFirstLastPara="1" wrap="square" lIns="121900" tIns="121900" rIns="121900" bIns="121900" anchor="t" anchorCtr="0">
            <a:noAutofit/>
          </a:bodyPr>
          <a:lstStyle/>
          <a:p>
            <a:pPr marL="0" indent="0" algn="just">
              <a:buSzPts val="688"/>
              <a:buNone/>
            </a:pPr>
            <a:r>
              <a:rPr lang="en" sz="3467">
                <a:latin typeface="Times New Roman"/>
                <a:ea typeface="Times New Roman"/>
                <a:cs typeface="Times New Roman"/>
                <a:sym typeface="Times New Roman"/>
              </a:rPr>
              <a:t>Arnstein’s typology of citizen participation is presented as a metaphorical “ladder,” with each ascending rung representing increasing levels of citizen agency, control, and power. </a:t>
            </a:r>
            <a:endParaRPr sz="3467">
              <a:latin typeface="Times New Roman"/>
              <a:ea typeface="Times New Roman"/>
              <a:cs typeface="Times New Roman"/>
              <a:sym typeface="Times New Roman"/>
            </a:endParaRPr>
          </a:p>
          <a:p>
            <a:pPr marL="0" indent="0" algn="just">
              <a:spcBef>
                <a:spcPts val="1600"/>
              </a:spcBef>
              <a:buSzPts val="688"/>
              <a:buNone/>
            </a:pPr>
            <a:r>
              <a:rPr lang="en" sz="3467">
                <a:latin typeface="Times New Roman"/>
                <a:ea typeface="Times New Roman"/>
                <a:cs typeface="Times New Roman"/>
                <a:sym typeface="Times New Roman"/>
              </a:rPr>
              <a:t>In addition to the eight “rungs” of participation, Arnstein includes a descriptive continuum of participatory power that moves from nonparticipation (no power) to degrees of tokenism (counterfeit power) to degrees of citizen participation (actual power)</a:t>
            </a:r>
            <a:endParaRPr sz="3467">
              <a:latin typeface="Times New Roman"/>
              <a:ea typeface="Times New Roman"/>
              <a:cs typeface="Times New Roman"/>
              <a:sym typeface="Times New Roman"/>
            </a:endParaRPr>
          </a:p>
          <a:p>
            <a:pPr marL="0" indent="0" algn="just">
              <a:spcBef>
                <a:spcPts val="1600"/>
              </a:spcBef>
              <a:buSzPts val="688"/>
              <a:buNone/>
            </a:pPr>
            <a:endParaRPr sz="3467">
              <a:latin typeface="Times New Roman"/>
              <a:ea typeface="Times New Roman"/>
              <a:cs typeface="Times New Roman"/>
              <a:sym typeface="Times New Roman"/>
            </a:endParaRPr>
          </a:p>
          <a:p>
            <a:pPr marL="0" indent="0" algn="just">
              <a:spcBef>
                <a:spcPts val="1600"/>
              </a:spcBef>
              <a:spcAft>
                <a:spcPts val="1600"/>
              </a:spcAft>
              <a:buSzPts val="688"/>
              <a:buNone/>
            </a:pPr>
            <a:endParaRPr sz="3467">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415600" y="537167"/>
            <a:ext cx="11510000" cy="5554800"/>
          </a:xfrm>
          <a:prstGeom prst="rect">
            <a:avLst/>
          </a:prstGeom>
        </p:spPr>
        <p:txBody>
          <a:bodyPr spcFirstLastPara="1" wrap="square" lIns="121900" tIns="121900" rIns="121900" bIns="121900" anchor="t" anchorCtr="0">
            <a:normAutofit/>
          </a:bodyPr>
          <a:lstStyle/>
          <a:p>
            <a:pPr marL="0" indent="0" algn="just">
              <a:buNone/>
            </a:pPr>
            <a:r>
              <a:rPr lang="en" sz="3600">
                <a:latin typeface="Times New Roman"/>
                <a:ea typeface="Times New Roman"/>
                <a:cs typeface="Times New Roman"/>
                <a:sym typeface="Times New Roman"/>
              </a:rPr>
              <a:t>The ladder is a guide to seeing who has power when important decisions are being made. </a:t>
            </a:r>
            <a:endParaRPr sz="3600">
              <a:latin typeface="Times New Roman"/>
              <a:ea typeface="Times New Roman"/>
              <a:cs typeface="Times New Roman"/>
              <a:sym typeface="Times New Roman"/>
            </a:endParaRPr>
          </a:p>
          <a:p>
            <a:pPr marL="0" indent="0" algn="just">
              <a:spcBef>
                <a:spcPts val="1600"/>
              </a:spcBef>
              <a:spcAft>
                <a:spcPts val="1600"/>
              </a:spcAft>
              <a:buClr>
                <a:schemeClr val="dk1"/>
              </a:buClr>
              <a:buSzPts val="688"/>
              <a:buNone/>
            </a:pPr>
            <a:r>
              <a:rPr lang="en" sz="3600">
                <a:latin typeface="Times New Roman"/>
                <a:ea typeface="Times New Roman"/>
                <a:cs typeface="Times New Roman"/>
                <a:sym typeface="Times New Roman"/>
              </a:rPr>
              <a:t>It has survived for so long because people continue to confront processes that refuse to consider anything beyond the bottom rungs.</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143233" y="133"/>
            <a:ext cx="9148400" cy="6858000"/>
          </a:xfrm>
          <a:prstGeom prst="rect">
            <a:avLst/>
          </a:prstGeom>
        </p:spPr>
        <p:txBody>
          <a:bodyPr spcFirstLastPara="1" wrap="square" lIns="121900" tIns="121900" rIns="121900" bIns="121900" anchor="t" anchorCtr="0">
            <a:noAutofit/>
          </a:bodyPr>
          <a:lstStyle/>
          <a:p>
            <a:pPr marL="0" indent="0" algn="just">
              <a:buNone/>
            </a:pPr>
            <a:r>
              <a:rPr lang="en" sz="3333" b="1">
                <a:latin typeface="Times New Roman"/>
                <a:ea typeface="Times New Roman"/>
                <a:cs typeface="Times New Roman"/>
                <a:sym typeface="Times New Roman"/>
              </a:rPr>
              <a:t>1. Manipulation-  </a:t>
            </a:r>
            <a:r>
              <a:rPr lang="en" sz="2933">
                <a:latin typeface="Times New Roman"/>
                <a:ea typeface="Times New Roman"/>
                <a:cs typeface="Times New Roman"/>
                <a:sym typeface="Times New Roman"/>
              </a:rPr>
              <a:t>“An illusory” form of participation, manipulation occurs when public institutions, officials, or administrators mislead citizens into believing they are being given power in a process that has been intentionally manufactured to deny them power. </a:t>
            </a:r>
            <a:endParaRPr sz="2933">
              <a:latin typeface="Times New Roman"/>
              <a:ea typeface="Times New Roman"/>
              <a:cs typeface="Times New Roman"/>
              <a:sym typeface="Times New Roman"/>
            </a:endParaRPr>
          </a:p>
          <a:p>
            <a:pPr marL="0" indent="0" algn="just">
              <a:spcBef>
                <a:spcPts val="1600"/>
              </a:spcBef>
              <a:buNone/>
            </a:pPr>
            <a:r>
              <a:rPr lang="en" sz="2933">
                <a:latin typeface="Times New Roman"/>
                <a:ea typeface="Times New Roman"/>
                <a:cs typeface="Times New Roman"/>
                <a:sym typeface="Times New Roman"/>
              </a:rPr>
              <a:t>In Arnstein’s words: “In the name of citizen participation, people are placed on rubber stamp advisory committees or advisory boards for the express purpose of ‘educating’ them or engineering their support. </a:t>
            </a:r>
            <a:endParaRPr sz="2933">
              <a:latin typeface="Times New Roman"/>
              <a:ea typeface="Times New Roman"/>
              <a:cs typeface="Times New Roman"/>
              <a:sym typeface="Times New Roman"/>
            </a:endParaRPr>
          </a:p>
          <a:p>
            <a:pPr marL="0" indent="0" algn="just">
              <a:spcBef>
                <a:spcPts val="1600"/>
              </a:spcBef>
              <a:spcAft>
                <a:spcPts val="1600"/>
              </a:spcAft>
              <a:buNone/>
            </a:pPr>
            <a:r>
              <a:rPr lang="en" sz="2933">
                <a:latin typeface="Times New Roman"/>
                <a:ea typeface="Times New Roman"/>
                <a:cs typeface="Times New Roman"/>
                <a:sym typeface="Times New Roman"/>
              </a:rPr>
              <a:t>Instead of genuine citizen participation, the bottom rung of the ladder signifies the distortion of participation into a public relations vehicle by powerholders.”</a:t>
            </a:r>
            <a:endParaRPr sz="2933">
              <a:latin typeface="Times New Roman"/>
              <a:ea typeface="Times New Roman"/>
              <a:cs typeface="Times New Roman"/>
              <a:sym typeface="Times New Roman"/>
            </a:endParaRPr>
          </a:p>
        </p:txBody>
      </p:sp>
      <p:sp>
        <p:nvSpPr>
          <p:cNvPr id="72" name="Google Shape;72;p16"/>
          <p:cNvSpPr txBox="1">
            <a:spLocks noGrp="1"/>
          </p:cNvSpPr>
          <p:nvPr>
            <p:ph type="body" idx="2"/>
          </p:nvPr>
        </p:nvSpPr>
        <p:spPr>
          <a:xfrm>
            <a:off x="9291767" y="89533"/>
            <a:ext cx="2758800" cy="6625600"/>
          </a:xfrm>
          <a:prstGeom prst="rect">
            <a:avLst/>
          </a:prstGeom>
        </p:spPr>
        <p:txBody>
          <a:bodyPr spcFirstLastPara="1" wrap="square" lIns="121900" tIns="121900" rIns="121900" bIns="121900" anchor="t" anchorCtr="0">
            <a:noAutofit/>
          </a:bodyPr>
          <a:lstStyle/>
          <a:p>
            <a:pPr indent="-477508" algn="ctr">
              <a:buSzPts val="2040"/>
              <a:buAutoNum type="arabicPeriod"/>
            </a:pPr>
            <a:r>
              <a:rPr lang="en" sz="2720" b="1">
                <a:latin typeface="Times New Roman"/>
                <a:ea typeface="Times New Roman"/>
                <a:cs typeface="Times New Roman"/>
                <a:sym typeface="Times New Roman"/>
              </a:rPr>
              <a:t>Non participation</a:t>
            </a:r>
            <a:r>
              <a:rPr lang="en" sz="2720">
                <a:latin typeface="Times New Roman"/>
                <a:ea typeface="Times New Roman"/>
                <a:cs typeface="Times New Roman"/>
                <a:sym typeface="Times New Roman"/>
              </a:rPr>
              <a:t>.</a:t>
            </a:r>
            <a:endParaRPr sz="2720">
              <a:latin typeface="Times New Roman"/>
              <a:ea typeface="Times New Roman"/>
              <a:cs typeface="Times New Roman"/>
              <a:sym typeface="Times New Roman"/>
            </a:endParaRPr>
          </a:p>
          <a:p>
            <a:pPr marL="0" indent="0" algn="ctr">
              <a:spcBef>
                <a:spcPts val="1600"/>
              </a:spcBef>
              <a:buSzPts val="440"/>
              <a:buNone/>
            </a:pPr>
            <a:r>
              <a:rPr lang="en" sz="2720">
                <a:latin typeface="Times New Roman"/>
                <a:ea typeface="Times New Roman"/>
                <a:cs typeface="Times New Roman"/>
                <a:sym typeface="Times New Roman"/>
              </a:rPr>
              <a:t>The aim is to cure or educate the participants. </a:t>
            </a:r>
            <a:endParaRPr sz="2720">
              <a:latin typeface="Times New Roman"/>
              <a:ea typeface="Times New Roman"/>
              <a:cs typeface="Times New Roman"/>
              <a:sym typeface="Times New Roman"/>
            </a:endParaRPr>
          </a:p>
          <a:p>
            <a:pPr marL="0" indent="0" algn="ctr">
              <a:spcBef>
                <a:spcPts val="1600"/>
              </a:spcBef>
              <a:buSzPts val="440"/>
              <a:buNone/>
            </a:pPr>
            <a:r>
              <a:rPr lang="en" sz="2720">
                <a:latin typeface="Times New Roman"/>
                <a:ea typeface="Times New Roman"/>
                <a:cs typeface="Times New Roman"/>
                <a:sym typeface="Times New Roman"/>
              </a:rPr>
              <a:t>The proposed plan is best and the job of participation is to achieve public support through public relations</a:t>
            </a:r>
            <a:endParaRPr sz="2720">
              <a:latin typeface="Times New Roman"/>
              <a:ea typeface="Times New Roman"/>
              <a:cs typeface="Times New Roman"/>
              <a:sym typeface="Times New Roman"/>
            </a:endParaRPr>
          </a:p>
          <a:p>
            <a:pPr marL="0" indent="0" algn="ctr">
              <a:spcBef>
                <a:spcPts val="1600"/>
              </a:spcBef>
              <a:buSzPts val="440"/>
              <a:buNone/>
            </a:pPr>
            <a:endParaRPr sz="2720">
              <a:latin typeface="Times New Roman"/>
              <a:ea typeface="Times New Roman"/>
              <a:cs typeface="Times New Roman"/>
              <a:sym typeface="Times New Roman"/>
            </a:endParaRPr>
          </a:p>
          <a:p>
            <a:pPr marL="0" indent="0" algn="ctr">
              <a:spcBef>
                <a:spcPts val="1600"/>
              </a:spcBef>
              <a:spcAft>
                <a:spcPts val="1600"/>
              </a:spcAft>
              <a:buSzPts val="440"/>
              <a:buNone/>
            </a:pPr>
            <a:endParaRPr sz="272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642594"/>
            <a:ext cx="10070757" cy="716649"/>
          </a:xfrm>
        </p:spPr>
        <p:txBody>
          <a:bodyPr/>
          <a:lstStyle/>
          <a:p>
            <a:pPr algn="ctr"/>
            <a:r>
              <a:rPr lang="en-US" altLang="en-US" sz="3600" b="1" dirty="0"/>
              <a:t>Meaning of Development-</a:t>
            </a:r>
            <a:r>
              <a:rPr lang="en-US" altLang="en-US" sz="3600" b="1" dirty="0" err="1"/>
              <a:t>Todaro</a:t>
            </a:r>
            <a:endParaRPr lang="en-US" altLang="en-US" sz="3600" b="1" dirty="0"/>
          </a:p>
        </p:txBody>
      </p:sp>
      <p:graphicFrame>
        <p:nvGraphicFramePr>
          <p:cNvPr id="2" name="Diagram 1"/>
          <p:cNvGraphicFramePr/>
          <p:nvPr/>
        </p:nvGraphicFramePr>
        <p:xfrm>
          <a:off x="337751" y="1532238"/>
          <a:ext cx="11508260" cy="4942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610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body" idx="1"/>
          </p:nvPr>
        </p:nvSpPr>
        <p:spPr>
          <a:xfrm>
            <a:off x="0" y="133"/>
            <a:ext cx="9291600" cy="6858000"/>
          </a:xfrm>
          <a:prstGeom prst="rect">
            <a:avLst/>
          </a:prstGeom>
        </p:spPr>
        <p:txBody>
          <a:bodyPr spcFirstLastPara="1" wrap="square" lIns="121900" tIns="121900" rIns="121900" bIns="121900" anchor="t" anchorCtr="0">
            <a:noAutofit/>
          </a:bodyPr>
          <a:lstStyle/>
          <a:p>
            <a:pPr marL="0" indent="0" algn="just">
              <a:buNone/>
            </a:pPr>
            <a:r>
              <a:rPr lang="en" sz="3067" b="1">
                <a:latin typeface="Times New Roman"/>
                <a:ea typeface="Times New Roman"/>
                <a:cs typeface="Times New Roman"/>
                <a:sym typeface="Times New Roman"/>
              </a:rPr>
              <a:t>2. </a:t>
            </a:r>
            <a:r>
              <a:rPr lang="en" sz="3067" b="1">
                <a:solidFill>
                  <a:srgbClr val="002A4D"/>
                </a:solidFill>
                <a:highlight>
                  <a:srgbClr val="FFFFFF"/>
                </a:highlight>
                <a:latin typeface="Times New Roman"/>
                <a:ea typeface="Times New Roman"/>
                <a:cs typeface="Times New Roman"/>
                <a:sym typeface="Times New Roman"/>
              </a:rPr>
              <a:t>Therapy </a:t>
            </a:r>
            <a:r>
              <a:rPr lang="en" sz="3067">
                <a:solidFill>
                  <a:srgbClr val="2A2A2A"/>
                </a:solidFill>
                <a:highlight>
                  <a:srgbClr val="FFFFFF"/>
                </a:highlight>
                <a:latin typeface="Times New Roman"/>
                <a:ea typeface="Times New Roman"/>
                <a:cs typeface="Times New Roman"/>
                <a:sym typeface="Times New Roman"/>
              </a:rPr>
              <a:t>Participation as </a:t>
            </a:r>
            <a:r>
              <a:rPr lang="en" sz="3067" i="1">
                <a:solidFill>
                  <a:srgbClr val="2A2A2A"/>
                </a:solidFill>
                <a:highlight>
                  <a:srgbClr val="FFFFFF"/>
                </a:highlight>
                <a:latin typeface="Times New Roman"/>
                <a:ea typeface="Times New Roman"/>
                <a:cs typeface="Times New Roman"/>
                <a:sym typeface="Times New Roman"/>
              </a:rPr>
              <a:t>therapy</a:t>
            </a:r>
            <a:r>
              <a:rPr lang="en" sz="3067">
                <a:solidFill>
                  <a:srgbClr val="2A2A2A"/>
                </a:solidFill>
                <a:highlight>
                  <a:srgbClr val="FFFFFF"/>
                </a:highlight>
                <a:latin typeface="Times New Roman"/>
                <a:ea typeface="Times New Roman"/>
                <a:cs typeface="Times New Roman"/>
                <a:sym typeface="Times New Roman"/>
              </a:rPr>
              <a:t> occurs when public officials and administrators “assume that powerlessness is synonymous with mental illness,” and they create pseudo-participatory programs that attempt to convince citizens that </a:t>
            </a:r>
            <a:r>
              <a:rPr lang="en" sz="3067" i="1">
                <a:solidFill>
                  <a:srgbClr val="2A2A2A"/>
                </a:solidFill>
                <a:highlight>
                  <a:srgbClr val="FFFFFF"/>
                </a:highlight>
                <a:latin typeface="Times New Roman"/>
                <a:ea typeface="Times New Roman"/>
                <a:cs typeface="Times New Roman"/>
                <a:sym typeface="Times New Roman"/>
              </a:rPr>
              <a:t>they are the problem</a:t>
            </a:r>
            <a:r>
              <a:rPr lang="en" sz="3067">
                <a:solidFill>
                  <a:srgbClr val="2A2A2A"/>
                </a:solidFill>
                <a:highlight>
                  <a:srgbClr val="FFFFFF"/>
                </a:highlight>
                <a:latin typeface="Times New Roman"/>
                <a:ea typeface="Times New Roman"/>
                <a:cs typeface="Times New Roman"/>
                <a:sym typeface="Times New Roman"/>
              </a:rPr>
              <a:t> when in fact it’s established institutions and policies that are creating the problems for citizens. </a:t>
            </a:r>
            <a:endParaRPr sz="3067">
              <a:solidFill>
                <a:srgbClr val="2A2A2A"/>
              </a:solidFill>
              <a:highlight>
                <a:srgbClr val="FFFFFF"/>
              </a:highlight>
              <a:latin typeface="Times New Roman"/>
              <a:ea typeface="Times New Roman"/>
              <a:cs typeface="Times New Roman"/>
              <a:sym typeface="Times New Roman"/>
            </a:endParaRPr>
          </a:p>
          <a:p>
            <a:pPr marL="0" indent="0" algn="just">
              <a:spcBef>
                <a:spcPts val="1600"/>
              </a:spcBef>
              <a:buNone/>
            </a:pPr>
            <a:r>
              <a:rPr lang="en" sz="3067">
                <a:solidFill>
                  <a:srgbClr val="2A2A2A"/>
                </a:solidFill>
                <a:highlight>
                  <a:srgbClr val="FFFFFF"/>
                </a:highlight>
                <a:latin typeface="Times New Roman"/>
                <a:ea typeface="Times New Roman"/>
                <a:cs typeface="Times New Roman"/>
                <a:sym typeface="Times New Roman"/>
              </a:rPr>
              <a:t>In Arnstein’s words: “What makes this form of ‘participation’ so invidious is that citizens are engaged in extensive activity, but the focus of it is on curing them of their ‘pathology’ rather than changing the racism and victimization that create their ‘pathologies.’</a:t>
            </a:r>
            <a:endParaRPr sz="3067">
              <a:solidFill>
                <a:srgbClr val="2A2A2A"/>
              </a:solidFill>
              <a:highlight>
                <a:srgbClr val="FFFFFF"/>
              </a:highlight>
              <a:latin typeface="Times New Roman"/>
              <a:ea typeface="Times New Roman"/>
              <a:cs typeface="Times New Roman"/>
              <a:sym typeface="Times New Roman"/>
            </a:endParaRPr>
          </a:p>
          <a:p>
            <a:pPr marL="0" indent="0" algn="just">
              <a:spcBef>
                <a:spcPts val="1600"/>
              </a:spcBef>
              <a:spcAft>
                <a:spcPts val="1600"/>
              </a:spcAft>
              <a:buNone/>
            </a:pPr>
            <a:endParaRPr sz="3067">
              <a:latin typeface="Times New Roman"/>
              <a:ea typeface="Times New Roman"/>
              <a:cs typeface="Times New Roman"/>
              <a:sym typeface="Times New Roman"/>
            </a:endParaRPr>
          </a:p>
        </p:txBody>
      </p:sp>
      <p:sp>
        <p:nvSpPr>
          <p:cNvPr id="78" name="Google Shape;78;p17"/>
          <p:cNvSpPr txBox="1">
            <a:spLocks noGrp="1"/>
          </p:cNvSpPr>
          <p:nvPr>
            <p:ph type="body" idx="2"/>
          </p:nvPr>
        </p:nvSpPr>
        <p:spPr>
          <a:xfrm>
            <a:off x="9291767" y="89533"/>
            <a:ext cx="2758800" cy="6625600"/>
          </a:xfrm>
          <a:prstGeom prst="rect">
            <a:avLst/>
          </a:prstGeom>
        </p:spPr>
        <p:txBody>
          <a:bodyPr spcFirstLastPara="1" wrap="square" lIns="121900" tIns="121900" rIns="121900" bIns="121900" anchor="t" anchorCtr="0">
            <a:noAutofit/>
          </a:bodyPr>
          <a:lstStyle/>
          <a:p>
            <a:pPr indent="-477508" algn="ctr">
              <a:buSzPts val="2040"/>
              <a:buFont typeface="Times New Roman"/>
              <a:buAutoNum type="arabicPeriod"/>
            </a:pPr>
            <a:r>
              <a:rPr lang="en" sz="2720" b="1">
                <a:latin typeface="Times New Roman"/>
                <a:ea typeface="Times New Roman"/>
                <a:cs typeface="Times New Roman"/>
                <a:sym typeface="Times New Roman"/>
              </a:rPr>
              <a:t>Non participation</a:t>
            </a:r>
            <a:r>
              <a:rPr lang="en" sz="2720">
                <a:latin typeface="Times New Roman"/>
                <a:ea typeface="Times New Roman"/>
                <a:cs typeface="Times New Roman"/>
                <a:sym typeface="Times New Roman"/>
              </a:rPr>
              <a:t>.</a:t>
            </a:r>
            <a:endParaRPr sz="2720">
              <a:latin typeface="Times New Roman"/>
              <a:ea typeface="Times New Roman"/>
              <a:cs typeface="Times New Roman"/>
              <a:sym typeface="Times New Roman"/>
            </a:endParaRPr>
          </a:p>
          <a:p>
            <a:pPr marL="0" indent="0" algn="ctr">
              <a:spcBef>
                <a:spcPts val="1600"/>
              </a:spcBef>
              <a:buSzPts val="440"/>
              <a:buNone/>
            </a:pPr>
            <a:r>
              <a:rPr lang="en" sz="2720">
                <a:latin typeface="Times New Roman"/>
                <a:ea typeface="Times New Roman"/>
                <a:cs typeface="Times New Roman"/>
                <a:sym typeface="Times New Roman"/>
              </a:rPr>
              <a:t>The aim is to cure or educate the participants. </a:t>
            </a:r>
            <a:endParaRPr sz="2720">
              <a:latin typeface="Times New Roman"/>
              <a:ea typeface="Times New Roman"/>
              <a:cs typeface="Times New Roman"/>
              <a:sym typeface="Times New Roman"/>
            </a:endParaRPr>
          </a:p>
          <a:p>
            <a:pPr marL="0" indent="0" algn="ctr">
              <a:spcBef>
                <a:spcPts val="1600"/>
              </a:spcBef>
              <a:buSzPts val="440"/>
              <a:buNone/>
            </a:pPr>
            <a:r>
              <a:rPr lang="en" sz="2720">
                <a:latin typeface="Times New Roman"/>
                <a:ea typeface="Times New Roman"/>
                <a:cs typeface="Times New Roman"/>
                <a:sym typeface="Times New Roman"/>
              </a:rPr>
              <a:t>The proposed plan is best and the job of participation is to achieve public support through public relations</a:t>
            </a:r>
            <a:endParaRPr sz="2720">
              <a:latin typeface="Times New Roman"/>
              <a:ea typeface="Times New Roman"/>
              <a:cs typeface="Times New Roman"/>
              <a:sym typeface="Times New Roman"/>
            </a:endParaRPr>
          </a:p>
          <a:p>
            <a:pPr marL="0" indent="0" algn="ctr">
              <a:spcBef>
                <a:spcPts val="1600"/>
              </a:spcBef>
              <a:buSzPts val="440"/>
              <a:buNone/>
            </a:pPr>
            <a:endParaRPr sz="2720">
              <a:latin typeface="Times New Roman"/>
              <a:ea typeface="Times New Roman"/>
              <a:cs typeface="Times New Roman"/>
              <a:sym typeface="Times New Roman"/>
            </a:endParaRPr>
          </a:p>
          <a:p>
            <a:pPr marL="0" indent="0" algn="ctr">
              <a:spcBef>
                <a:spcPts val="1600"/>
              </a:spcBef>
              <a:spcAft>
                <a:spcPts val="1600"/>
              </a:spcAft>
              <a:buSzPts val="440"/>
              <a:buNone/>
            </a:pPr>
            <a:endParaRPr sz="272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0" y="89533"/>
            <a:ext cx="9338000" cy="6661200"/>
          </a:xfrm>
          <a:prstGeom prst="rect">
            <a:avLst/>
          </a:prstGeom>
        </p:spPr>
        <p:txBody>
          <a:bodyPr spcFirstLastPara="1" wrap="square" lIns="121900" tIns="121900" rIns="121900" bIns="121900" anchor="t" anchorCtr="0">
            <a:noAutofit/>
          </a:bodyPr>
          <a:lstStyle/>
          <a:p>
            <a:pPr marL="0" indent="0" algn="just">
              <a:buNone/>
            </a:pPr>
            <a:r>
              <a:rPr lang="en" sz="3067" b="1">
                <a:latin typeface="Times New Roman"/>
                <a:ea typeface="Times New Roman"/>
                <a:cs typeface="Times New Roman"/>
                <a:sym typeface="Times New Roman"/>
              </a:rPr>
              <a:t>3. Informing</a:t>
            </a:r>
            <a:r>
              <a:rPr lang="en" sz="3067">
                <a:latin typeface="Times New Roman"/>
                <a:ea typeface="Times New Roman"/>
                <a:cs typeface="Times New Roman"/>
                <a:sym typeface="Times New Roman"/>
              </a:rPr>
              <a:t>. A most important first step to legitimate participation. But too frequently the emphasis is on a one way flow of information. No channel for feedback consultation.</a:t>
            </a:r>
            <a:endParaRPr sz="3067">
              <a:latin typeface="Times New Roman"/>
              <a:ea typeface="Times New Roman"/>
              <a:cs typeface="Times New Roman"/>
              <a:sym typeface="Times New Roman"/>
            </a:endParaRPr>
          </a:p>
          <a:p>
            <a:pPr marL="0" indent="0" algn="just">
              <a:spcBef>
                <a:spcPts val="1600"/>
              </a:spcBef>
              <a:spcAft>
                <a:spcPts val="1600"/>
              </a:spcAft>
              <a:buNone/>
            </a:pPr>
            <a:r>
              <a:rPr lang="en" sz="3067">
                <a:latin typeface="Times New Roman"/>
                <a:ea typeface="Times New Roman"/>
                <a:cs typeface="Times New Roman"/>
                <a:sym typeface="Times New Roman"/>
              </a:rPr>
              <a:t>In informing situations, citizens are “intimidated by futility, legalistic jargon, and prestige of the official” to accept the information provided as fact or endorse the proposals put forward by those in power. </a:t>
            </a:r>
            <a:endParaRPr sz="3067">
              <a:latin typeface="Times New Roman"/>
              <a:ea typeface="Times New Roman"/>
              <a:cs typeface="Times New Roman"/>
              <a:sym typeface="Times New Roman"/>
            </a:endParaRPr>
          </a:p>
        </p:txBody>
      </p:sp>
      <p:sp>
        <p:nvSpPr>
          <p:cNvPr id="84" name="Google Shape;84;p18"/>
          <p:cNvSpPr txBox="1">
            <a:spLocks noGrp="1"/>
          </p:cNvSpPr>
          <p:nvPr>
            <p:ph type="body" idx="2"/>
          </p:nvPr>
        </p:nvSpPr>
        <p:spPr>
          <a:xfrm>
            <a:off x="9338000" y="67"/>
            <a:ext cx="2854000" cy="6858000"/>
          </a:xfrm>
          <a:prstGeom prst="rect">
            <a:avLst/>
          </a:prstGeom>
        </p:spPr>
        <p:txBody>
          <a:bodyPr spcFirstLastPara="1" wrap="square" lIns="121900" tIns="121900" rIns="121900" bIns="121900" anchor="ctr" anchorCtr="0">
            <a:normAutofit fontScale="70000" lnSpcReduction="20000"/>
          </a:bodyPr>
          <a:lstStyle/>
          <a:p>
            <a:pPr marL="0" indent="0" algn="ctr">
              <a:spcAft>
                <a:spcPts val="1600"/>
              </a:spcAft>
              <a:buNone/>
            </a:pPr>
            <a:r>
              <a:rPr lang="en" sz="4133" b="1"/>
              <a:t>2. Tokenism</a:t>
            </a:r>
            <a:r>
              <a:rPr lang="en" sz="4133"/>
              <a:t>- “the practice of doing something (such as hiring a person who belongs to a minority group) only to prevent criticism and give the appearance that people are being treated fairly.”</a:t>
            </a:r>
            <a:endParaRPr sz="4133"/>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body" idx="2"/>
          </p:nvPr>
        </p:nvSpPr>
        <p:spPr>
          <a:xfrm>
            <a:off x="9338000" y="67"/>
            <a:ext cx="2854000" cy="6858000"/>
          </a:xfrm>
          <a:prstGeom prst="rect">
            <a:avLst/>
          </a:prstGeom>
        </p:spPr>
        <p:txBody>
          <a:bodyPr spcFirstLastPara="1" wrap="square" lIns="121900" tIns="121900" rIns="121900" bIns="121900" anchor="ctr" anchorCtr="0">
            <a:normAutofit fontScale="70000" lnSpcReduction="20000"/>
          </a:bodyPr>
          <a:lstStyle/>
          <a:p>
            <a:pPr marL="0" indent="0" algn="ctr">
              <a:spcAft>
                <a:spcPts val="1600"/>
              </a:spcAft>
              <a:buNone/>
            </a:pPr>
            <a:r>
              <a:rPr lang="en" sz="4133" b="1"/>
              <a:t>2. Tokenism</a:t>
            </a:r>
            <a:r>
              <a:rPr lang="en" sz="4133"/>
              <a:t>- “the practice of doing something (such as hiring a person who belongs to a minority group) only to prevent criticism and give the appearance that people are being treated fairly.”</a:t>
            </a:r>
            <a:endParaRPr sz="4133"/>
          </a:p>
        </p:txBody>
      </p:sp>
      <p:sp>
        <p:nvSpPr>
          <p:cNvPr id="90" name="Google Shape;90;p19"/>
          <p:cNvSpPr txBox="1">
            <a:spLocks noGrp="1"/>
          </p:cNvSpPr>
          <p:nvPr>
            <p:ph type="body" idx="1"/>
          </p:nvPr>
        </p:nvSpPr>
        <p:spPr>
          <a:xfrm>
            <a:off x="0" y="125333"/>
            <a:ext cx="9508000" cy="6625200"/>
          </a:xfrm>
          <a:prstGeom prst="rect">
            <a:avLst/>
          </a:prstGeom>
        </p:spPr>
        <p:txBody>
          <a:bodyPr spcFirstLastPara="1" wrap="square" lIns="121900" tIns="121900" rIns="121900" bIns="121900" anchor="t" anchorCtr="0">
            <a:noAutofit/>
          </a:bodyPr>
          <a:lstStyle/>
          <a:p>
            <a:pPr marL="0" indent="0" algn="just">
              <a:buNone/>
            </a:pPr>
            <a:r>
              <a:rPr lang="en" sz="3200" b="1">
                <a:latin typeface="Times New Roman"/>
                <a:ea typeface="Times New Roman"/>
                <a:cs typeface="Times New Roman"/>
                <a:sym typeface="Times New Roman"/>
              </a:rPr>
              <a:t>4. Consultation-</a:t>
            </a:r>
            <a:r>
              <a:rPr lang="en" sz="3200">
                <a:latin typeface="Times New Roman"/>
                <a:ea typeface="Times New Roman"/>
                <a:cs typeface="Times New Roman"/>
                <a:sym typeface="Times New Roman"/>
              </a:rPr>
              <a:t> Similarly, Arnstein notes that “inviting citizens’ opinions, like informing them, can be a legitimate step toward their full participation.” </a:t>
            </a:r>
            <a:endParaRPr sz="3200">
              <a:latin typeface="Times New Roman"/>
              <a:ea typeface="Times New Roman"/>
              <a:cs typeface="Times New Roman"/>
              <a:sym typeface="Times New Roman"/>
            </a:endParaRPr>
          </a:p>
          <a:p>
            <a:pPr marL="0" indent="0" algn="just">
              <a:spcBef>
                <a:spcPts val="1600"/>
              </a:spcBef>
              <a:buNone/>
            </a:pPr>
            <a:r>
              <a:rPr lang="en" sz="3200">
                <a:latin typeface="Times New Roman"/>
                <a:ea typeface="Times New Roman"/>
                <a:cs typeface="Times New Roman"/>
                <a:sym typeface="Times New Roman"/>
              </a:rPr>
              <a:t>However, when consultation processes “not combined with other modes of participation, this rung of the ladder is still a sham since it offers no assurance that citizen concerns and ideas will be taken into account. </a:t>
            </a:r>
            <a:endParaRPr sz="3200">
              <a:latin typeface="Times New Roman"/>
              <a:ea typeface="Times New Roman"/>
              <a:cs typeface="Times New Roman"/>
              <a:sym typeface="Times New Roman"/>
            </a:endParaRPr>
          </a:p>
          <a:p>
            <a:pPr marL="0" indent="0" algn="just">
              <a:spcBef>
                <a:spcPts val="1600"/>
              </a:spcBef>
              <a:spcAft>
                <a:spcPts val="1600"/>
              </a:spcAft>
              <a:buNone/>
            </a:pPr>
            <a:r>
              <a:rPr lang="en" sz="3200">
                <a:latin typeface="Times New Roman"/>
                <a:ea typeface="Times New Roman"/>
                <a:cs typeface="Times New Roman"/>
                <a:sym typeface="Times New Roman"/>
              </a:rPr>
              <a:t>The most frequent methods used for consulting people are attitude surveys, neighborhood meetings, and public hearings. </a:t>
            </a:r>
            <a:endParaRPr sz="3200">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179067" y="286500"/>
            <a:ext cx="11836000" cy="6446000"/>
          </a:xfrm>
          <a:prstGeom prst="rect">
            <a:avLst/>
          </a:prstGeom>
        </p:spPr>
        <p:txBody>
          <a:bodyPr spcFirstLastPara="1" wrap="square" lIns="121900" tIns="121900" rIns="121900" bIns="121900" anchor="t" anchorCtr="0">
            <a:normAutofit lnSpcReduction="10000"/>
          </a:bodyPr>
          <a:lstStyle/>
          <a:p>
            <a:pPr marL="0" indent="0" algn="just">
              <a:buNone/>
            </a:pPr>
            <a:r>
              <a:rPr lang="en" sz="3200" b="1">
                <a:latin typeface="Times New Roman"/>
                <a:ea typeface="Times New Roman"/>
                <a:cs typeface="Times New Roman"/>
                <a:sym typeface="Times New Roman"/>
              </a:rPr>
              <a:t>Consultation cont…</a:t>
            </a:r>
            <a:r>
              <a:rPr lang="en" sz="3200">
                <a:latin typeface="Times New Roman"/>
                <a:ea typeface="Times New Roman"/>
                <a:cs typeface="Times New Roman"/>
                <a:sym typeface="Times New Roman"/>
              </a:rPr>
              <a:t> When power holders restrict the input of citizens’ ideas solely to this level, participation remains just a window-dressing ritual. </a:t>
            </a:r>
            <a:endParaRPr sz="3200">
              <a:latin typeface="Times New Roman"/>
              <a:ea typeface="Times New Roman"/>
              <a:cs typeface="Times New Roman"/>
              <a:sym typeface="Times New Roman"/>
            </a:endParaRPr>
          </a:p>
          <a:p>
            <a:pPr marL="0" indent="0" algn="just">
              <a:spcBef>
                <a:spcPts val="1600"/>
              </a:spcBef>
              <a:buNone/>
            </a:pPr>
            <a:r>
              <a:rPr lang="en" sz="3200">
                <a:latin typeface="Times New Roman"/>
                <a:ea typeface="Times New Roman"/>
                <a:cs typeface="Times New Roman"/>
                <a:sym typeface="Times New Roman"/>
              </a:rPr>
              <a:t>People are primarily perceived as statistical abstractions, and participation is measured by how many come to meetings, take brochures home, or answer a questionnaire. </a:t>
            </a:r>
            <a:endParaRPr sz="3200">
              <a:latin typeface="Times New Roman"/>
              <a:ea typeface="Times New Roman"/>
              <a:cs typeface="Times New Roman"/>
              <a:sym typeface="Times New Roman"/>
            </a:endParaRPr>
          </a:p>
          <a:p>
            <a:pPr marL="0" indent="0" algn="just">
              <a:spcBef>
                <a:spcPts val="1600"/>
              </a:spcBef>
              <a:buNone/>
            </a:pPr>
            <a:r>
              <a:rPr lang="en" sz="3200">
                <a:latin typeface="Times New Roman"/>
                <a:ea typeface="Times New Roman"/>
                <a:cs typeface="Times New Roman"/>
                <a:sym typeface="Times New Roman"/>
              </a:rPr>
              <a:t>What citizens achieve in all this activity is that they have ‘participated in participation.’ </a:t>
            </a:r>
            <a:endParaRPr sz="3200">
              <a:latin typeface="Times New Roman"/>
              <a:ea typeface="Times New Roman"/>
              <a:cs typeface="Times New Roman"/>
              <a:sym typeface="Times New Roman"/>
            </a:endParaRPr>
          </a:p>
          <a:p>
            <a:pPr marL="0" indent="0" algn="just">
              <a:spcBef>
                <a:spcPts val="1600"/>
              </a:spcBef>
              <a:buNone/>
            </a:pPr>
            <a:r>
              <a:rPr lang="en" sz="3200">
                <a:latin typeface="Times New Roman"/>
                <a:ea typeface="Times New Roman"/>
                <a:cs typeface="Times New Roman"/>
                <a:sym typeface="Times New Roman"/>
              </a:rPr>
              <a:t>And what powerholders achieve is the evidence that they have gone through the required motions of involving ‘those people.’</a:t>
            </a:r>
            <a:endParaRPr sz="3200">
              <a:latin typeface="Times New Roman"/>
              <a:ea typeface="Times New Roman"/>
              <a:cs typeface="Times New Roman"/>
              <a:sym typeface="Times New Roman"/>
            </a:endParaRPr>
          </a:p>
          <a:p>
            <a:pPr marL="0" indent="0" algn="just">
              <a:spcBef>
                <a:spcPts val="1600"/>
              </a:spcBef>
              <a:spcAft>
                <a:spcPts val="1600"/>
              </a:spcAft>
              <a:buNone/>
            </a:pPr>
            <a:endParaRPr sz="3200">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body" idx="2"/>
          </p:nvPr>
        </p:nvSpPr>
        <p:spPr>
          <a:xfrm>
            <a:off x="9338000" y="67"/>
            <a:ext cx="2854000" cy="6858000"/>
          </a:xfrm>
          <a:prstGeom prst="rect">
            <a:avLst/>
          </a:prstGeom>
        </p:spPr>
        <p:txBody>
          <a:bodyPr spcFirstLastPara="1" wrap="square" lIns="121900" tIns="121900" rIns="121900" bIns="121900" anchor="ctr" anchorCtr="0">
            <a:normAutofit fontScale="70000" lnSpcReduction="20000"/>
          </a:bodyPr>
          <a:lstStyle/>
          <a:p>
            <a:pPr marL="0" indent="0" algn="ctr">
              <a:spcAft>
                <a:spcPts val="1600"/>
              </a:spcAft>
              <a:buNone/>
            </a:pPr>
            <a:r>
              <a:rPr lang="en" sz="4133" b="1"/>
              <a:t>2. Tokenism</a:t>
            </a:r>
            <a:r>
              <a:rPr lang="en" sz="4133"/>
              <a:t>- “the practice of doing something (such as hiring a person who belongs to a minority group) only to prevent criticism and give the appearance that people are being treated fairly.”</a:t>
            </a:r>
            <a:endParaRPr sz="4133"/>
          </a:p>
        </p:txBody>
      </p:sp>
      <p:sp>
        <p:nvSpPr>
          <p:cNvPr id="101" name="Google Shape;101;p21"/>
          <p:cNvSpPr txBox="1">
            <a:spLocks noGrp="1"/>
          </p:cNvSpPr>
          <p:nvPr>
            <p:ph type="body" idx="1"/>
          </p:nvPr>
        </p:nvSpPr>
        <p:spPr>
          <a:xfrm>
            <a:off x="143267" y="125333"/>
            <a:ext cx="9338000" cy="6625200"/>
          </a:xfrm>
          <a:prstGeom prst="rect">
            <a:avLst/>
          </a:prstGeom>
        </p:spPr>
        <p:txBody>
          <a:bodyPr spcFirstLastPara="1" wrap="square" lIns="121900" tIns="121900" rIns="121900" bIns="121900" anchor="t" anchorCtr="0">
            <a:noAutofit/>
          </a:bodyPr>
          <a:lstStyle/>
          <a:p>
            <a:pPr marL="0" indent="0" algn="just">
              <a:buNone/>
            </a:pPr>
            <a:r>
              <a:rPr lang="en" sz="3067" b="1">
                <a:latin typeface="Times New Roman"/>
                <a:ea typeface="Times New Roman"/>
                <a:cs typeface="Times New Roman"/>
                <a:sym typeface="Times New Roman"/>
              </a:rPr>
              <a:t>5. Placation</a:t>
            </a:r>
            <a:r>
              <a:rPr lang="en" sz="3067">
                <a:latin typeface="Times New Roman"/>
                <a:ea typeface="Times New Roman"/>
                <a:cs typeface="Times New Roman"/>
                <a:sym typeface="Times New Roman"/>
              </a:rPr>
              <a:t>. Participation as placation occurs when citizens are granted a limited degree of influence in a process, but their participation is largely or entirely tokenistic.</a:t>
            </a:r>
            <a:endParaRPr sz="3067">
              <a:latin typeface="Times New Roman"/>
              <a:ea typeface="Times New Roman"/>
              <a:cs typeface="Times New Roman"/>
              <a:sym typeface="Times New Roman"/>
            </a:endParaRPr>
          </a:p>
          <a:p>
            <a:pPr marL="0" indent="0" algn="just">
              <a:spcBef>
                <a:spcPts val="1600"/>
              </a:spcBef>
              <a:buNone/>
            </a:pPr>
            <a:r>
              <a:rPr lang="en" sz="3067">
                <a:latin typeface="Times New Roman"/>
                <a:ea typeface="Times New Roman"/>
                <a:cs typeface="Times New Roman"/>
                <a:sym typeface="Times New Roman"/>
              </a:rPr>
              <a:t>That is- citizens are merely involved only to demonstrate that they were involved. </a:t>
            </a:r>
            <a:endParaRPr sz="3067">
              <a:latin typeface="Times New Roman"/>
              <a:ea typeface="Times New Roman"/>
              <a:cs typeface="Times New Roman"/>
              <a:sym typeface="Times New Roman"/>
            </a:endParaRPr>
          </a:p>
          <a:p>
            <a:pPr marL="0" indent="0" algn="just">
              <a:spcBef>
                <a:spcPts val="1600"/>
              </a:spcBef>
              <a:spcAft>
                <a:spcPts val="1600"/>
              </a:spcAft>
              <a:buNone/>
            </a:pPr>
            <a:r>
              <a:rPr lang="en" sz="3067">
                <a:latin typeface="Times New Roman"/>
                <a:ea typeface="Times New Roman"/>
                <a:cs typeface="Times New Roman"/>
                <a:sym typeface="Times New Roman"/>
              </a:rPr>
              <a:t>In Arnstein’s words: “An example of placation strategy is to place a few hand-picked ‘worthy’ poor on boards of Community Action Agencies or on public bodies like the board of education, police commission, or housing authority. </a:t>
            </a:r>
            <a:endParaRPr sz="3067">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body" idx="1"/>
          </p:nvPr>
        </p:nvSpPr>
        <p:spPr>
          <a:xfrm>
            <a:off x="143233" y="89533"/>
            <a:ext cx="11907600" cy="6002400"/>
          </a:xfrm>
          <a:prstGeom prst="rect">
            <a:avLst/>
          </a:prstGeom>
        </p:spPr>
        <p:txBody>
          <a:bodyPr spcFirstLastPara="1" wrap="square" lIns="121900" tIns="121900" rIns="121900" bIns="121900" anchor="t" anchorCtr="0">
            <a:normAutofit/>
          </a:bodyPr>
          <a:lstStyle/>
          <a:p>
            <a:pPr marL="0" indent="0" algn="just">
              <a:buNone/>
            </a:pPr>
            <a:r>
              <a:rPr lang="en" sz="3200" b="1"/>
              <a:t>Placation conti…</a:t>
            </a:r>
            <a:r>
              <a:rPr lang="en" sz="3200"/>
              <a:t> If they are not accountable to a constituency in the community and if the traditional power elite hold the majority of seats, the have-nots can be easily outvoted and outfoxed.</a:t>
            </a:r>
            <a:endParaRPr sz="3200"/>
          </a:p>
          <a:p>
            <a:pPr marL="0" indent="0" algn="just">
              <a:spcBef>
                <a:spcPts val="1600"/>
              </a:spcBef>
              <a:buNone/>
            </a:pPr>
            <a:endParaRPr sz="3200"/>
          </a:p>
          <a:p>
            <a:pPr marL="0" indent="0" algn="just">
              <a:spcBef>
                <a:spcPts val="1600"/>
              </a:spcBef>
              <a:spcAft>
                <a:spcPts val="1600"/>
              </a:spcAft>
              <a:buNone/>
            </a:pPr>
            <a:endParaRPr sz="3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body" idx="1"/>
          </p:nvPr>
        </p:nvSpPr>
        <p:spPr>
          <a:xfrm>
            <a:off x="143267" y="210000"/>
            <a:ext cx="10098800" cy="6540400"/>
          </a:xfrm>
          <a:prstGeom prst="rect">
            <a:avLst/>
          </a:prstGeom>
        </p:spPr>
        <p:txBody>
          <a:bodyPr spcFirstLastPara="1" wrap="square" lIns="121900" tIns="121900" rIns="121900" bIns="121900" anchor="t" anchorCtr="0">
            <a:noAutofit/>
          </a:bodyPr>
          <a:lstStyle/>
          <a:p>
            <a:pPr marL="0" indent="0" algn="just">
              <a:buNone/>
            </a:pPr>
            <a:r>
              <a:rPr lang="en" sz="3200" b="1">
                <a:latin typeface="Times New Roman"/>
                <a:ea typeface="Times New Roman"/>
                <a:cs typeface="Times New Roman"/>
                <a:sym typeface="Times New Roman"/>
              </a:rPr>
              <a:t>6. Partnership.</a:t>
            </a:r>
            <a:r>
              <a:rPr lang="en" sz="3200">
                <a:latin typeface="Times New Roman"/>
                <a:ea typeface="Times New Roman"/>
                <a:cs typeface="Times New Roman"/>
                <a:sym typeface="Times New Roman"/>
              </a:rPr>
              <a:t> Participation as partnership occurs when public institutions, officials, or administrators allow citizens to negotiate better deals, veto decisions, share funding, or put forward requests that are at least partially fulfilled. </a:t>
            </a:r>
            <a:endParaRPr sz="3200">
              <a:latin typeface="Times New Roman"/>
              <a:ea typeface="Times New Roman"/>
              <a:cs typeface="Times New Roman"/>
              <a:sym typeface="Times New Roman"/>
            </a:endParaRPr>
          </a:p>
          <a:p>
            <a:pPr marL="0" indent="0" algn="just">
              <a:spcBef>
                <a:spcPts val="1600"/>
              </a:spcBef>
              <a:buNone/>
            </a:pPr>
            <a:r>
              <a:rPr lang="en" sz="3200">
                <a:latin typeface="Times New Roman"/>
                <a:ea typeface="Times New Roman"/>
                <a:cs typeface="Times New Roman"/>
                <a:sym typeface="Times New Roman"/>
              </a:rPr>
              <a:t>In Arnstein’s words: “At this rung of the ladder, power is in fact redistributed through negotiation between citizens and powerholders. </a:t>
            </a:r>
            <a:endParaRPr sz="3200">
              <a:latin typeface="Times New Roman"/>
              <a:ea typeface="Times New Roman"/>
              <a:cs typeface="Times New Roman"/>
              <a:sym typeface="Times New Roman"/>
            </a:endParaRPr>
          </a:p>
          <a:p>
            <a:pPr marL="0" indent="0" algn="just">
              <a:spcBef>
                <a:spcPts val="1600"/>
              </a:spcBef>
              <a:spcAft>
                <a:spcPts val="1600"/>
              </a:spcAft>
              <a:buNone/>
            </a:pPr>
            <a:r>
              <a:rPr lang="en" sz="3200">
                <a:latin typeface="Times New Roman"/>
                <a:ea typeface="Times New Roman"/>
                <a:cs typeface="Times New Roman"/>
                <a:sym typeface="Times New Roman"/>
              </a:rPr>
              <a:t>They agree to share planning and decision-making responsibilities through such structures as joint policy boards, planning committees, and mechanisms for resolving impasses. </a:t>
            </a:r>
            <a:endParaRPr sz="3200">
              <a:latin typeface="Times New Roman"/>
              <a:ea typeface="Times New Roman"/>
              <a:cs typeface="Times New Roman"/>
              <a:sym typeface="Times New Roman"/>
            </a:endParaRPr>
          </a:p>
        </p:txBody>
      </p:sp>
      <p:sp>
        <p:nvSpPr>
          <p:cNvPr id="112" name="Google Shape;112;p23"/>
          <p:cNvSpPr txBox="1">
            <a:spLocks noGrp="1"/>
          </p:cNvSpPr>
          <p:nvPr>
            <p:ph type="body" idx="2"/>
          </p:nvPr>
        </p:nvSpPr>
        <p:spPr>
          <a:xfrm>
            <a:off x="9991567" y="0"/>
            <a:ext cx="2200400" cy="6858000"/>
          </a:xfrm>
          <a:prstGeom prst="rect">
            <a:avLst/>
          </a:prstGeom>
        </p:spPr>
        <p:txBody>
          <a:bodyPr spcFirstLastPara="1" wrap="square" lIns="121900" tIns="121900" rIns="121900" bIns="121900" anchor="ctr" anchorCtr="0">
            <a:normAutofit/>
          </a:bodyPr>
          <a:lstStyle/>
          <a:p>
            <a:pPr marL="0" indent="0" algn="r">
              <a:spcAft>
                <a:spcPts val="1600"/>
              </a:spcAft>
              <a:buNone/>
            </a:pPr>
            <a:r>
              <a:rPr lang="en" sz="3867" b="1"/>
              <a:t>3. Degree of Citizen Control</a:t>
            </a:r>
            <a:endParaRPr sz="44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body" idx="1"/>
          </p:nvPr>
        </p:nvSpPr>
        <p:spPr>
          <a:xfrm>
            <a:off x="89533" y="125333"/>
            <a:ext cx="11979200" cy="6607200"/>
          </a:xfrm>
          <a:prstGeom prst="rect">
            <a:avLst/>
          </a:prstGeom>
        </p:spPr>
        <p:txBody>
          <a:bodyPr spcFirstLastPara="1" wrap="square" lIns="121900" tIns="121900" rIns="121900" bIns="121900" anchor="t" anchorCtr="0">
            <a:normAutofit/>
          </a:bodyPr>
          <a:lstStyle/>
          <a:p>
            <a:pPr marL="0" indent="0" algn="just">
              <a:buNone/>
            </a:pPr>
            <a:r>
              <a:rPr lang="en" sz="3200">
                <a:latin typeface="Times New Roman"/>
                <a:ea typeface="Times New Roman"/>
                <a:cs typeface="Times New Roman"/>
                <a:sym typeface="Times New Roman"/>
              </a:rPr>
              <a:t>After the ground rules have been established through some form of give-and-take, they are not subject to unilateral change.” </a:t>
            </a:r>
            <a:endParaRPr sz="3200">
              <a:latin typeface="Times New Roman"/>
              <a:ea typeface="Times New Roman"/>
              <a:cs typeface="Times New Roman"/>
              <a:sym typeface="Times New Roman"/>
            </a:endParaRPr>
          </a:p>
          <a:p>
            <a:pPr marL="0" indent="0" algn="just">
              <a:spcBef>
                <a:spcPts val="1600"/>
              </a:spcBef>
              <a:buNone/>
            </a:pPr>
            <a:r>
              <a:rPr lang="en" sz="3200">
                <a:latin typeface="Times New Roman"/>
                <a:ea typeface="Times New Roman"/>
                <a:cs typeface="Times New Roman"/>
                <a:sym typeface="Times New Roman"/>
              </a:rPr>
              <a:t>Arnstein does note, however, that in many partnership situations, power is not voluntarily shared by public institutions, but rather taken by the citizens through actions such as protests, campaigns, or community organizing.</a:t>
            </a:r>
            <a:endParaRPr sz="3200">
              <a:latin typeface="Times New Roman"/>
              <a:ea typeface="Times New Roman"/>
              <a:cs typeface="Times New Roman"/>
              <a:sym typeface="Times New Roman"/>
            </a:endParaRPr>
          </a:p>
          <a:p>
            <a:pPr marL="0" indent="0" algn="just">
              <a:spcBef>
                <a:spcPts val="1600"/>
              </a:spcBef>
              <a:spcAft>
                <a:spcPts val="1600"/>
              </a:spcAft>
              <a:buNone/>
            </a:pPr>
            <a:endParaRPr sz="3200">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5"/>
          <p:cNvSpPr txBox="1">
            <a:spLocks noGrp="1"/>
          </p:cNvSpPr>
          <p:nvPr>
            <p:ph type="body" idx="1"/>
          </p:nvPr>
        </p:nvSpPr>
        <p:spPr>
          <a:xfrm>
            <a:off x="143267" y="0"/>
            <a:ext cx="10098800" cy="6750400"/>
          </a:xfrm>
          <a:prstGeom prst="rect">
            <a:avLst/>
          </a:prstGeom>
        </p:spPr>
        <p:txBody>
          <a:bodyPr spcFirstLastPara="1" wrap="square" lIns="121900" tIns="121900" rIns="121900" bIns="121900" anchor="t" anchorCtr="0">
            <a:noAutofit/>
          </a:bodyPr>
          <a:lstStyle/>
          <a:p>
            <a:pPr marL="0" indent="0" algn="just">
              <a:buNone/>
            </a:pPr>
            <a:r>
              <a:rPr lang="en" sz="2933" b="1">
                <a:latin typeface="Times New Roman"/>
                <a:ea typeface="Times New Roman"/>
                <a:cs typeface="Times New Roman"/>
                <a:sym typeface="Times New Roman"/>
              </a:rPr>
              <a:t>7. Delegated Power</a:t>
            </a:r>
            <a:endParaRPr sz="2933" b="1">
              <a:latin typeface="Times New Roman"/>
              <a:ea typeface="Times New Roman"/>
              <a:cs typeface="Times New Roman"/>
              <a:sym typeface="Times New Roman"/>
            </a:endParaRPr>
          </a:p>
          <a:p>
            <a:pPr marL="0" indent="0" algn="just">
              <a:spcBef>
                <a:spcPts val="1600"/>
              </a:spcBef>
              <a:buNone/>
            </a:pPr>
            <a:r>
              <a:rPr lang="en" sz="2933">
                <a:latin typeface="Times New Roman"/>
                <a:ea typeface="Times New Roman"/>
                <a:cs typeface="Times New Roman"/>
                <a:sym typeface="Times New Roman"/>
              </a:rPr>
              <a:t>Participation as delegated power occurs when public institutions, officials, or administrators give up at least some degree of control, management, decision-making authority, or funding to citizens. </a:t>
            </a:r>
            <a:endParaRPr sz="2933">
              <a:latin typeface="Times New Roman"/>
              <a:ea typeface="Times New Roman"/>
              <a:cs typeface="Times New Roman"/>
              <a:sym typeface="Times New Roman"/>
            </a:endParaRPr>
          </a:p>
          <a:p>
            <a:pPr marL="0" indent="0" algn="just">
              <a:spcBef>
                <a:spcPts val="1600"/>
              </a:spcBef>
              <a:spcAft>
                <a:spcPts val="1600"/>
              </a:spcAft>
              <a:buNone/>
            </a:pPr>
            <a:r>
              <a:rPr lang="en" sz="2933">
                <a:latin typeface="Times New Roman"/>
                <a:ea typeface="Times New Roman"/>
                <a:cs typeface="Times New Roman"/>
                <a:sym typeface="Times New Roman"/>
              </a:rPr>
              <a:t>For example, a citizen board or corporation that is tasked with managing a community program, rather than merely participating in a program managed by a city, would be an example of delegated power. </a:t>
            </a:r>
            <a:endParaRPr sz="2933" b="1">
              <a:latin typeface="Times New Roman"/>
              <a:ea typeface="Times New Roman"/>
              <a:cs typeface="Times New Roman"/>
              <a:sym typeface="Times New Roman"/>
            </a:endParaRPr>
          </a:p>
        </p:txBody>
      </p:sp>
      <p:sp>
        <p:nvSpPr>
          <p:cNvPr id="123" name="Google Shape;123;p25"/>
          <p:cNvSpPr txBox="1">
            <a:spLocks noGrp="1"/>
          </p:cNvSpPr>
          <p:nvPr>
            <p:ph type="body" idx="2"/>
          </p:nvPr>
        </p:nvSpPr>
        <p:spPr>
          <a:xfrm>
            <a:off x="9991567" y="0"/>
            <a:ext cx="2200400" cy="6858000"/>
          </a:xfrm>
          <a:prstGeom prst="rect">
            <a:avLst/>
          </a:prstGeom>
        </p:spPr>
        <p:txBody>
          <a:bodyPr spcFirstLastPara="1" wrap="square" lIns="121900" tIns="121900" rIns="121900" bIns="121900" anchor="ctr" anchorCtr="0">
            <a:normAutofit/>
          </a:bodyPr>
          <a:lstStyle/>
          <a:p>
            <a:pPr marL="0" indent="0" algn="r">
              <a:spcAft>
                <a:spcPts val="1600"/>
              </a:spcAft>
              <a:buNone/>
            </a:pPr>
            <a:r>
              <a:rPr lang="en" sz="3867" b="1"/>
              <a:t>3. Degree of Citizen Control</a:t>
            </a:r>
            <a:endParaRPr sz="44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6"/>
          <p:cNvSpPr txBox="1">
            <a:spLocks noGrp="1"/>
          </p:cNvSpPr>
          <p:nvPr>
            <p:ph type="body" idx="1"/>
          </p:nvPr>
        </p:nvSpPr>
        <p:spPr>
          <a:xfrm>
            <a:off x="89533" y="125333"/>
            <a:ext cx="11961200" cy="6553600"/>
          </a:xfrm>
          <a:prstGeom prst="rect">
            <a:avLst/>
          </a:prstGeom>
        </p:spPr>
        <p:txBody>
          <a:bodyPr spcFirstLastPara="1" wrap="square" lIns="121900" tIns="121900" rIns="121900" bIns="121900" anchor="t" anchorCtr="0">
            <a:normAutofit/>
          </a:bodyPr>
          <a:lstStyle/>
          <a:p>
            <a:pPr marL="0" indent="0" algn="just">
              <a:buNone/>
            </a:pPr>
            <a:r>
              <a:rPr lang="en" sz="3333" dirty="0">
                <a:latin typeface="Times New Roman"/>
                <a:ea typeface="Times New Roman"/>
                <a:cs typeface="Times New Roman"/>
                <a:sym typeface="Times New Roman"/>
              </a:rPr>
              <a:t>In Arnstein’s words: “At this level, the ladder has been scaled to the point where citizens hold the significant cards to assure accountability of the program to them. </a:t>
            </a:r>
            <a:endParaRPr sz="3333" dirty="0">
              <a:latin typeface="Times New Roman"/>
              <a:ea typeface="Times New Roman"/>
              <a:cs typeface="Times New Roman"/>
              <a:sym typeface="Times New Roman"/>
            </a:endParaRPr>
          </a:p>
          <a:p>
            <a:pPr marL="0" indent="0" algn="just">
              <a:spcBef>
                <a:spcPts val="1600"/>
              </a:spcBef>
              <a:buNone/>
            </a:pPr>
            <a:r>
              <a:rPr lang="en" sz="3333" dirty="0">
                <a:latin typeface="Times New Roman"/>
                <a:ea typeface="Times New Roman"/>
                <a:cs typeface="Times New Roman"/>
                <a:sym typeface="Times New Roman"/>
              </a:rPr>
              <a:t>To resolve differences, powerholders need to start the bargaining process rather than respond to pressure from the other end.”</a:t>
            </a:r>
            <a:endParaRPr sz="3333" dirty="0">
              <a:latin typeface="Times New Roman"/>
              <a:ea typeface="Times New Roman"/>
              <a:cs typeface="Times New Roman"/>
              <a:sym typeface="Times New Roman"/>
            </a:endParaRPr>
          </a:p>
          <a:p>
            <a:pPr marL="0" indent="0" algn="just">
              <a:spcBef>
                <a:spcPts val="1600"/>
              </a:spcBef>
              <a:spcAft>
                <a:spcPts val="1600"/>
              </a:spcAft>
              <a:buNone/>
            </a:pPr>
            <a:endParaRPr sz="3333" dirty="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03655" y="403654"/>
          <a:ext cx="11318788" cy="6087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587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7"/>
          <p:cNvSpPr txBox="1">
            <a:spLocks noGrp="1"/>
          </p:cNvSpPr>
          <p:nvPr>
            <p:ph type="body" idx="1"/>
          </p:nvPr>
        </p:nvSpPr>
        <p:spPr>
          <a:xfrm>
            <a:off x="143267" y="0"/>
            <a:ext cx="10098800" cy="6750400"/>
          </a:xfrm>
          <a:prstGeom prst="rect">
            <a:avLst/>
          </a:prstGeom>
        </p:spPr>
        <p:txBody>
          <a:bodyPr spcFirstLastPara="1" wrap="square" lIns="121900" tIns="121900" rIns="121900" bIns="121900" anchor="t" anchorCtr="0">
            <a:noAutofit/>
          </a:bodyPr>
          <a:lstStyle/>
          <a:p>
            <a:pPr marL="0" indent="0" algn="just">
              <a:buNone/>
            </a:pPr>
            <a:r>
              <a:rPr lang="en" sz="2933" b="1">
                <a:latin typeface="Times New Roman"/>
                <a:ea typeface="Times New Roman"/>
                <a:cs typeface="Times New Roman"/>
                <a:sym typeface="Times New Roman"/>
              </a:rPr>
              <a:t>8. Citizen Control</a:t>
            </a:r>
            <a:endParaRPr sz="2933" b="1">
              <a:latin typeface="Times New Roman"/>
              <a:ea typeface="Times New Roman"/>
              <a:cs typeface="Times New Roman"/>
              <a:sym typeface="Times New Roman"/>
            </a:endParaRPr>
          </a:p>
          <a:p>
            <a:pPr marL="0" indent="0" algn="just">
              <a:spcBef>
                <a:spcPts val="1600"/>
              </a:spcBef>
              <a:buNone/>
            </a:pPr>
            <a:r>
              <a:rPr lang="en" sz="2933">
                <a:latin typeface="Times New Roman"/>
                <a:ea typeface="Times New Roman"/>
                <a:cs typeface="Times New Roman"/>
                <a:sym typeface="Times New Roman"/>
              </a:rPr>
              <a:t>Participation as citizen control occurs, in Arnstein’s words, when “participants or residents can govern a program or an institution, be in full charge of policy and managerial aspects, and be able to negotiate the conditions under which ‘outsiders’ may change them.” </a:t>
            </a:r>
            <a:endParaRPr sz="2933">
              <a:latin typeface="Times New Roman"/>
              <a:ea typeface="Times New Roman"/>
              <a:cs typeface="Times New Roman"/>
              <a:sym typeface="Times New Roman"/>
            </a:endParaRPr>
          </a:p>
          <a:p>
            <a:pPr marL="0" indent="0" algn="just">
              <a:spcBef>
                <a:spcPts val="1600"/>
              </a:spcBef>
              <a:spcAft>
                <a:spcPts val="1600"/>
              </a:spcAft>
              <a:buNone/>
            </a:pPr>
            <a:r>
              <a:rPr lang="en" sz="2933">
                <a:latin typeface="Times New Roman"/>
                <a:ea typeface="Times New Roman"/>
                <a:cs typeface="Times New Roman"/>
                <a:sym typeface="Times New Roman"/>
              </a:rPr>
              <a:t>In citizen-control situations, for example, public funding would flow directly to a community organization, and that organization would have full control over how that funding is allocated</a:t>
            </a:r>
            <a:endParaRPr sz="2933">
              <a:latin typeface="Times New Roman"/>
              <a:ea typeface="Times New Roman"/>
              <a:cs typeface="Times New Roman"/>
              <a:sym typeface="Times New Roman"/>
            </a:endParaRPr>
          </a:p>
        </p:txBody>
      </p:sp>
      <p:sp>
        <p:nvSpPr>
          <p:cNvPr id="134" name="Google Shape;134;p27"/>
          <p:cNvSpPr txBox="1">
            <a:spLocks noGrp="1"/>
          </p:cNvSpPr>
          <p:nvPr>
            <p:ph type="body" idx="2"/>
          </p:nvPr>
        </p:nvSpPr>
        <p:spPr>
          <a:xfrm>
            <a:off x="9991567" y="0"/>
            <a:ext cx="2200400" cy="6858000"/>
          </a:xfrm>
          <a:prstGeom prst="rect">
            <a:avLst/>
          </a:prstGeom>
        </p:spPr>
        <p:txBody>
          <a:bodyPr spcFirstLastPara="1" wrap="square" lIns="121900" tIns="121900" rIns="121900" bIns="121900" anchor="ctr" anchorCtr="0">
            <a:normAutofit/>
          </a:bodyPr>
          <a:lstStyle/>
          <a:p>
            <a:pPr marL="0" indent="0" algn="r">
              <a:spcAft>
                <a:spcPts val="1600"/>
              </a:spcAft>
              <a:buNone/>
            </a:pPr>
            <a:r>
              <a:rPr lang="en" sz="3867" b="1"/>
              <a:t>3. Degree of Citizen Control</a:t>
            </a:r>
            <a:endParaRPr sz="44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a:spLocks noGrp="1"/>
          </p:cNvSpPr>
          <p:nvPr>
            <p:ph type="body" idx="1"/>
          </p:nvPr>
        </p:nvSpPr>
        <p:spPr>
          <a:xfrm>
            <a:off x="214867" y="0"/>
            <a:ext cx="11782000" cy="70728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140" name="Google Shape;140;p28"/>
          <p:cNvPicPr preferRelativeResize="0"/>
          <p:nvPr/>
        </p:nvPicPr>
        <p:blipFill>
          <a:blip r:embed="rId3">
            <a:alphaModFix/>
          </a:blip>
          <a:stretch>
            <a:fillRect/>
          </a:stretch>
        </p:blipFill>
        <p:spPr>
          <a:xfrm>
            <a:off x="590901" y="662534"/>
            <a:ext cx="10922665" cy="627256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2295-5CAB-1FE3-AEA7-4F7E15F6E781}"/>
              </a:ext>
            </a:extLst>
          </p:cNvPr>
          <p:cNvSpPr>
            <a:spLocks noGrp="1"/>
          </p:cNvSpPr>
          <p:nvPr>
            <p:ph type="title"/>
          </p:nvPr>
        </p:nvSpPr>
        <p:spPr>
          <a:xfrm>
            <a:off x="251790" y="99391"/>
            <a:ext cx="11360800" cy="763600"/>
          </a:xfrm>
        </p:spPr>
        <p:txBody>
          <a:bodyPr/>
          <a:lstStyle/>
          <a:p>
            <a:pPr algn="ctr"/>
            <a:r>
              <a:rPr lang="en-US" dirty="0"/>
              <a:t>LIMITATION OF SHERRY’S LADDER</a:t>
            </a:r>
            <a:endParaRPr lang="en-ZM" dirty="0"/>
          </a:p>
        </p:txBody>
      </p:sp>
      <p:sp>
        <p:nvSpPr>
          <p:cNvPr id="3" name="Text Placeholder 2">
            <a:extLst>
              <a:ext uri="{FF2B5EF4-FFF2-40B4-BE49-F238E27FC236}">
                <a16:creationId xmlns:a16="http://schemas.microsoft.com/office/drawing/2014/main" id="{3373D065-1044-6703-530E-81BC6D953F9F}"/>
              </a:ext>
            </a:extLst>
          </p:cNvPr>
          <p:cNvSpPr>
            <a:spLocks noGrp="1"/>
          </p:cNvSpPr>
          <p:nvPr>
            <p:ph type="body" idx="1"/>
          </p:nvPr>
        </p:nvSpPr>
        <p:spPr>
          <a:xfrm>
            <a:off x="0" y="755374"/>
            <a:ext cx="6228522" cy="6003235"/>
          </a:xfrm>
        </p:spPr>
        <p:txBody>
          <a:bodyPr>
            <a:noAutofit/>
          </a:bodyPr>
          <a:lstStyle/>
          <a:p>
            <a:pPr marL="643462" indent="-457200" algn="just">
              <a:buAutoNum type="arabicPeriod"/>
            </a:pPr>
            <a:r>
              <a:rPr lang="en-US" sz="2000" dirty="0">
                <a:latin typeface="Times New Roman" panose="02020603050405020304" pitchFamily="18" charset="0"/>
                <a:cs typeface="Times New Roman" panose="02020603050405020304" pitchFamily="18" charset="0"/>
              </a:rPr>
              <a:t>“The justification for using such simplistic abstractions,” </a:t>
            </a:r>
          </a:p>
          <a:p>
            <a:pPr algn="just">
              <a:buFont typeface="Wingdings" panose="05000000000000000000" pitchFamily="2" charset="2"/>
              <a:buChar char="q"/>
            </a:pPr>
            <a:r>
              <a:rPr lang="en-US" sz="2000" dirty="0" err="1">
                <a:latin typeface="Times New Roman" panose="02020603050405020304" pitchFamily="18" charset="0"/>
                <a:cs typeface="Times New Roman" panose="02020603050405020304" pitchFamily="18" charset="0"/>
              </a:rPr>
              <a:t>Arnstein</a:t>
            </a:r>
            <a:r>
              <a:rPr lang="en-US" sz="2000" dirty="0">
                <a:latin typeface="Times New Roman" panose="02020603050405020304" pitchFamily="18" charset="0"/>
                <a:cs typeface="Times New Roman" panose="02020603050405020304" pitchFamily="18" charset="0"/>
              </a:rPr>
              <a:t> writes, “is that in most cases the have-nots really do perceive the powerful as a monolithic ‘system,’ and powerholders actually do view the have-nots as a sea of ‘those people,’ with little comprehension of the class and caste differences among them.”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Yet in reality “neither the have-nots nor the powerholders are homogeneous blocs. Each group encompasses a host of divergent points of view, significant cleavages, competing vested interests, and splintered subgroups.” </a:t>
            </a:r>
          </a:p>
          <a:p>
            <a:pPr algn="just"/>
            <a:endParaRPr lang="en-ZM" sz="20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8EA0BF8-BF7E-045A-F751-125E6FD1A0E6}"/>
              </a:ext>
            </a:extLst>
          </p:cNvPr>
          <p:cNvSpPr>
            <a:spLocks noGrp="1"/>
          </p:cNvSpPr>
          <p:nvPr>
            <p:ph type="body" idx="2"/>
          </p:nvPr>
        </p:nvSpPr>
        <p:spPr>
          <a:xfrm>
            <a:off x="6347791" y="795130"/>
            <a:ext cx="5592419" cy="5963479"/>
          </a:xfrm>
        </p:spPr>
        <p:txBody>
          <a:bodyPr>
            <a:normAutofit/>
          </a:bodyPr>
          <a:lstStyle/>
          <a:p>
            <a:pPr marL="186262" indent="0" algn="just">
              <a:buNone/>
            </a:pP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Arnstein</a:t>
            </a:r>
            <a:r>
              <a:rPr lang="en-US" sz="2000" dirty="0">
                <a:latin typeface="Times New Roman" panose="02020603050405020304" pitchFamily="18" charset="0"/>
                <a:cs typeface="Times New Roman" panose="02020603050405020304" pitchFamily="18" charset="0"/>
              </a:rPr>
              <a:t> notes that the ladder does not include an analysis of the “roadblocks” to </a:t>
            </a:r>
            <a:r>
              <a:rPr lang="en-US" sz="2000" dirty="0" err="1">
                <a:latin typeface="Times New Roman" panose="02020603050405020304" pitchFamily="18" charset="0"/>
                <a:cs typeface="Times New Roman" panose="02020603050405020304" pitchFamily="18" charset="0"/>
              </a:rPr>
              <a:t>authenticcitizen</a:t>
            </a:r>
            <a:r>
              <a:rPr lang="en-US" sz="2000" dirty="0">
                <a:latin typeface="Times New Roman" panose="02020603050405020304" pitchFamily="18" charset="0"/>
                <a:cs typeface="Times New Roman" panose="02020603050405020304" pitchFamily="18" charset="0"/>
              </a:rPr>
              <a:t> participation and empowerment: </a:t>
            </a:r>
          </a:p>
          <a:p>
            <a:pPr algn="just"/>
            <a:r>
              <a:rPr lang="en-US" sz="2000" dirty="0">
                <a:latin typeface="Times New Roman" panose="02020603050405020304" pitchFamily="18" charset="0"/>
                <a:cs typeface="Times New Roman" panose="02020603050405020304" pitchFamily="18" charset="0"/>
              </a:rPr>
              <a:t>“These roadblocks lie on both sides of the simplistic fence. </a:t>
            </a:r>
          </a:p>
          <a:p>
            <a:pPr algn="just"/>
            <a:r>
              <a:rPr lang="en-US" sz="2000" dirty="0">
                <a:latin typeface="Times New Roman" panose="02020603050405020304" pitchFamily="18" charset="0"/>
                <a:cs typeface="Times New Roman" panose="02020603050405020304" pitchFamily="18" charset="0"/>
              </a:rPr>
              <a:t>On the powerholders’ side, they include racism, paternalism, and resistance to power redistribution. </a:t>
            </a:r>
          </a:p>
          <a:p>
            <a:pPr algn="just"/>
            <a:r>
              <a:rPr lang="en-US" sz="2000" dirty="0">
                <a:latin typeface="Times New Roman" panose="02020603050405020304" pitchFamily="18" charset="0"/>
                <a:cs typeface="Times New Roman" panose="02020603050405020304" pitchFamily="18" charset="0"/>
              </a:rPr>
              <a:t>On the have-nots’ side, they include inadequacies of the poor community’s political socioeconomic infrastructure and knowledge-base, plus difficulties of organizing a representative and accountable citizens’ group in the face of futility, alienation, and distrust.”</a:t>
            </a:r>
            <a:endParaRPr lang="en-ZM"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7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down)">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down)">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down)">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down)">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62F6A1-442E-2209-5735-8905F4DB14DC}"/>
              </a:ext>
            </a:extLst>
          </p:cNvPr>
          <p:cNvSpPr>
            <a:spLocks noGrp="1"/>
          </p:cNvSpPr>
          <p:nvPr>
            <p:ph type="body" idx="1"/>
          </p:nvPr>
        </p:nvSpPr>
        <p:spPr>
          <a:xfrm>
            <a:off x="0" y="92764"/>
            <a:ext cx="6241774" cy="6765235"/>
          </a:xfrm>
        </p:spPr>
        <p:txBody>
          <a:bodyPr>
            <a:normAutofit/>
          </a:bodyPr>
          <a:lstStyle/>
          <a:p>
            <a:pPr marL="186262" indent="0" algn="just">
              <a:buNone/>
            </a:pPr>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Arnstein</a:t>
            </a:r>
            <a:r>
              <a:rPr lang="en-US" sz="2000" dirty="0">
                <a:latin typeface="Times New Roman" panose="02020603050405020304" pitchFamily="18" charset="0"/>
                <a:cs typeface="Times New Roman" panose="02020603050405020304" pitchFamily="18" charset="0"/>
              </a:rPr>
              <a:t> is also aware that: </a:t>
            </a:r>
          </a:p>
          <a:p>
            <a:pPr algn="just"/>
            <a:r>
              <a:rPr lang="en-US" sz="2000" dirty="0">
                <a:latin typeface="Times New Roman" panose="02020603050405020304" pitchFamily="18" charset="0"/>
                <a:cs typeface="Times New Roman" panose="02020603050405020304" pitchFamily="18" charset="0"/>
              </a:rPr>
              <a:t>in “the real world of people and programs, there might be 150 rungs with less sharp and ‘pure’ distinctions among them” </a:t>
            </a:r>
          </a:p>
          <a:p>
            <a:pPr algn="just"/>
            <a:r>
              <a:rPr lang="en-US" sz="2000" dirty="0">
                <a:latin typeface="Times New Roman" panose="02020603050405020304" pitchFamily="18" charset="0"/>
                <a:cs typeface="Times New Roman" panose="02020603050405020304" pitchFamily="18" charset="0"/>
              </a:rPr>
              <a:t>and that “some of the characteristics used to illustrate each of the eight types might be applicable to other rungs.</a:t>
            </a:r>
          </a:p>
          <a:p>
            <a:pPr algn="just"/>
            <a:r>
              <a:rPr lang="en-US" sz="2000" dirty="0">
                <a:latin typeface="Times New Roman" panose="02020603050405020304" pitchFamily="18" charset="0"/>
                <a:cs typeface="Times New Roman" panose="02020603050405020304" pitchFamily="18" charset="0"/>
              </a:rPr>
              <a:t>For example, employment of the have-nots in a program or on a planning staff could occur at any of the eight rungs and could represent either a legitimate or illegitimate characteristic of citizen participation.</a:t>
            </a:r>
          </a:p>
          <a:p>
            <a:pPr algn="just"/>
            <a:r>
              <a:rPr lang="en-US" sz="2000" dirty="0">
                <a:latin typeface="Times New Roman" panose="02020603050405020304" pitchFamily="18" charset="0"/>
                <a:cs typeface="Times New Roman" panose="02020603050405020304" pitchFamily="18" charset="0"/>
              </a:rPr>
              <a:t>Depending on their motives, powerholders can hire poor people to coopt them, to placate them, or to utilize the have-nots’ special skills and insights.</a:t>
            </a:r>
          </a:p>
          <a:p>
            <a:pPr algn="just"/>
            <a:r>
              <a:rPr lang="en-US" sz="2000" dirty="0">
                <a:latin typeface="Times New Roman" panose="02020603050405020304" pitchFamily="18" charset="0"/>
                <a:cs typeface="Times New Roman" panose="02020603050405020304" pitchFamily="18" charset="0"/>
              </a:rPr>
              <a:t>Some mayors, in private, actually boast of their strategy in hiring militant black leaders to muzzle them while destroying their credibility in the black community.”</a:t>
            </a:r>
            <a:endParaRPr lang="en-ZM" sz="20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61856424-D85E-510E-7D48-608B9BAFDCC9}"/>
              </a:ext>
            </a:extLst>
          </p:cNvPr>
          <p:cNvSpPr>
            <a:spLocks noGrp="1"/>
          </p:cNvSpPr>
          <p:nvPr>
            <p:ph type="body" idx="2"/>
          </p:nvPr>
        </p:nvSpPr>
        <p:spPr>
          <a:xfrm>
            <a:off x="6443199" y="92764"/>
            <a:ext cx="5550017" cy="6586332"/>
          </a:xfrm>
        </p:spPr>
        <p:txBody>
          <a:bodyPr>
            <a:normAutofit lnSpcReduction="10000"/>
          </a:bodyPr>
          <a:lstStyle/>
          <a:p>
            <a:pPr marL="186262" indent="0" algn="just">
              <a:buNone/>
            </a:pPr>
            <a:r>
              <a:rPr lang="en-US" dirty="0"/>
              <a:t>4. While citizen control appears at the apex of the ladder, and it offers many advantages as a model of citizen participation, </a:t>
            </a:r>
            <a:r>
              <a:rPr lang="en-US" dirty="0" err="1"/>
              <a:t>Arnstein</a:t>
            </a:r>
            <a:r>
              <a:rPr lang="en-US" dirty="0"/>
              <a:t> notes several potential disadvantages: </a:t>
            </a:r>
          </a:p>
          <a:p>
            <a:pPr algn="just"/>
            <a:r>
              <a:rPr lang="en-US" dirty="0"/>
              <a:t>“it supports  separatism (Advocacy for group separation based on class); </a:t>
            </a:r>
          </a:p>
          <a:p>
            <a:pPr algn="just"/>
            <a:r>
              <a:rPr lang="en-US" dirty="0"/>
              <a:t>it creates balkanization of public services; </a:t>
            </a:r>
          </a:p>
          <a:p>
            <a:pPr algn="just"/>
            <a:r>
              <a:rPr lang="en-US" dirty="0"/>
              <a:t>it is more costly and less efficient; </a:t>
            </a:r>
          </a:p>
          <a:p>
            <a:pPr algn="just"/>
            <a:r>
              <a:rPr lang="en-US" dirty="0"/>
              <a:t>It enables minority group ‘hustlers’ to be just as opportunistic and disdainful of the have-nots as their white predecessors; </a:t>
            </a:r>
          </a:p>
          <a:p>
            <a:pPr algn="just"/>
            <a:r>
              <a:rPr lang="en-US" dirty="0"/>
              <a:t>it is incompatible with merit systems and professionalism; </a:t>
            </a:r>
          </a:p>
          <a:p>
            <a:pPr algn="just"/>
            <a:r>
              <a:rPr lang="en-US" dirty="0"/>
              <a:t>And ironically enough, it can turn out to be a new Mickey Mouse game for the have-nots by not allowing them sufficient dollar resources to succeed.” </a:t>
            </a:r>
          </a:p>
          <a:p>
            <a:pPr algn="just"/>
            <a:r>
              <a:rPr lang="en-US" dirty="0"/>
              <a:t>The other seven rungs of the ladder present similar complexities, along with a host of potential advantages and disadvantages</a:t>
            </a:r>
            <a:endParaRPr lang="en-ZM" dirty="0"/>
          </a:p>
        </p:txBody>
      </p:sp>
    </p:spTree>
    <p:extLst>
      <p:ext uri="{BB962C8B-B14F-4D97-AF65-F5344CB8AC3E}">
        <p14:creationId xmlns:p14="http://schemas.microsoft.com/office/powerpoint/2010/main" val="18563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barn(inVertical)">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circle(in)">
                                      <p:cBhvr>
                                        <p:cTn id="50" dur="20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circle(in)">
                                      <p:cBhvr>
                                        <p:cTn id="55" dur="2000"/>
                                        <p:tgtEl>
                                          <p:spTgt spid="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circle(in)">
                                      <p:cBhvr>
                                        <p:cTn id="60" dur="2000"/>
                                        <p:tgtEl>
                                          <p:spTgt spid="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Effect transition="in" filter="barn(inVertical)">
                                      <p:cBhvr>
                                        <p:cTn id="65" dur="500"/>
                                        <p:tgtEl>
                                          <p:spTgt spid="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4">
                                            <p:txEl>
                                              <p:pRg st="5" end="5"/>
                                            </p:txEl>
                                          </p:spTgt>
                                        </p:tgtEl>
                                        <p:attrNameLst>
                                          <p:attrName>style.visibility</p:attrName>
                                        </p:attrNameLst>
                                      </p:cBhvr>
                                      <p:to>
                                        <p:strVal val="visible"/>
                                      </p:to>
                                    </p:set>
                                    <p:animEffect transition="in" filter="barn(inVertical)">
                                      <p:cBhvr>
                                        <p:cTn id="70" dur="500"/>
                                        <p:tgtEl>
                                          <p:spTgt spid="4">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Effect transition="in" filter="wipe(down)">
                                      <p:cBhvr>
                                        <p:cTn id="75" dur="500"/>
                                        <p:tgtEl>
                                          <p:spTgt spid="4">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
                                            <p:txEl>
                                              <p:pRg st="7" end="7"/>
                                            </p:txEl>
                                          </p:spTgt>
                                        </p:tgtEl>
                                        <p:attrNameLst>
                                          <p:attrName>style.visibility</p:attrName>
                                        </p:attrNameLst>
                                      </p:cBhvr>
                                      <p:to>
                                        <p:strVal val="visible"/>
                                      </p:to>
                                    </p:set>
                                    <p:animEffect transition="in" filter="barn(inVertical)">
                                      <p:cBhvr>
                                        <p:cTn id="8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A8840-951B-4021-4B99-2E6B2932443D}"/>
              </a:ext>
            </a:extLst>
          </p:cNvPr>
          <p:cNvSpPr>
            <a:spLocks noGrp="1"/>
          </p:cNvSpPr>
          <p:nvPr>
            <p:ph type="title"/>
          </p:nvPr>
        </p:nvSpPr>
        <p:spPr>
          <a:xfrm>
            <a:off x="384313" y="530087"/>
            <a:ext cx="11392087" cy="4890052"/>
          </a:xfrm>
        </p:spPr>
        <p:txBody>
          <a:bodyPr/>
          <a:lstStyle/>
          <a:p>
            <a:pPr algn="ctr"/>
            <a:r>
              <a:rPr lang="en-US" dirty="0"/>
              <a:t>ANY </a:t>
            </a:r>
            <a:r>
              <a:rPr lang="en-US"/>
              <a:t>QUESTION </a:t>
            </a:r>
            <a:endParaRPr lang="en-ZM" dirty="0"/>
          </a:p>
        </p:txBody>
      </p:sp>
    </p:spTree>
    <p:extLst>
      <p:ext uri="{BB962C8B-B14F-4D97-AF65-F5344CB8AC3E}">
        <p14:creationId xmlns:p14="http://schemas.microsoft.com/office/powerpoint/2010/main" val="1083717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8E4E-F254-33BA-2F3D-3734BF517CF8}"/>
              </a:ext>
            </a:extLst>
          </p:cNvPr>
          <p:cNvSpPr>
            <a:spLocks noGrp="1"/>
          </p:cNvSpPr>
          <p:nvPr>
            <p:ph type="ctrTitle"/>
          </p:nvPr>
        </p:nvSpPr>
        <p:spPr>
          <a:xfrm>
            <a:off x="1577008" y="1139687"/>
            <a:ext cx="9090991" cy="2370276"/>
          </a:xfrm>
        </p:spPr>
        <p:style>
          <a:lnRef idx="2">
            <a:schemeClr val="accent1">
              <a:shade val="50000"/>
            </a:schemeClr>
          </a:lnRef>
          <a:fillRef idx="1">
            <a:schemeClr val="accent1"/>
          </a:fillRef>
          <a:effectRef idx="0">
            <a:schemeClr val="accent1"/>
          </a:effectRef>
          <a:fontRef idx="minor">
            <a:schemeClr val="lt1"/>
          </a:fontRef>
        </p:style>
        <p:txBody>
          <a:bodyPr/>
          <a:lstStyle/>
          <a:p>
            <a:r>
              <a:rPr lang="en-GB" dirty="0"/>
              <a:t>Rodger Hart’s Ladder of Children’s Participation</a:t>
            </a:r>
            <a:endParaRPr lang="en-ZM" dirty="0"/>
          </a:p>
        </p:txBody>
      </p:sp>
    </p:spTree>
    <p:extLst>
      <p:ext uri="{BB962C8B-B14F-4D97-AF65-F5344CB8AC3E}">
        <p14:creationId xmlns:p14="http://schemas.microsoft.com/office/powerpoint/2010/main" val="3653557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644E7-B7A0-B8C7-907D-04F4E5EEC27D}"/>
              </a:ext>
            </a:extLst>
          </p:cNvPr>
          <p:cNvSpPr>
            <a:spLocks noGrp="1"/>
          </p:cNvSpPr>
          <p:nvPr>
            <p:ph idx="1"/>
          </p:nvPr>
        </p:nvSpPr>
        <p:spPr>
          <a:xfrm>
            <a:off x="106018" y="1166192"/>
            <a:ext cx="11860696" cy="5539408"/>
          </a:xfrm>
        </p:spPr>
        <p:txBody>
          <a:bodyPr>
            <a:normAutofit fontScale="92500" lnSpcReduction="10000"/>
          </a:bodyPr>
          <a:lstStyle/>
          <a:p>
            <a:pPr marL="0" indent="0" algn="ctr">
              <a:buNone/>
            </a:pPr>
            <a:r>
              <a:rPr lang="en-US" sz="3200" dirty="0">
                <a:latin typeface="Times New Roman" panose="02020603050405020304" pitchFamily="18" charset="0"/>
                <a:cs typeface="Times New Roman" panose="02020603050405020304" pitchFamily="18" charset="0"/>
              </a:rPr>
              <a:t>“Young people’s participation cannot be discussed without considering power relations and the struggle for equal rights. </a:t>
            </a:r>
          </a:p>
          <a:p>
            <a:pPr marL="0" indent="0" algn="ctr">
              <a:buNone/>
            </a:pPr>
            <a:r>
              <a:rPr lang="en-US" sz="3200" dirty="0">
                <a:latin typeface="Times New Roman" panose="02020603050405020304" pitchFamily="18" charset="0"/>
                <a:cs typeface="Times New Roman" panose="02020603050405020304" pitchFamily="18" charset="0"/>
              </a:rPr>
              <a:t>It is important that all young people have the opportunity to learn to participate in </a:t>
            </a:r>
            <a:r>
              <a:rPr lang="en-US" sz="3200" dirty="0" err="1">
                <a:latin typeface="Times New Roman" panose="02020603050405020304" pitchFamily="18" charset="0"/>
                <a:cs typeface="Times New Roman" panose="02020603050405020304" pitchFamily="18" charset="0"/>
              </a:rPr>
              <a:t>programmes</a:t>
            </a:r>
            <a:r>
              <a:rPr lang="en-US" sz="3200" dirty="0">
                <a:latin typeface="Times New Roman" panose="02020603050405020304" pitchFamily="18" charset="0"/>
                <a:cs typeface="Times New Roman" panose="02020603050405020304" pitchFamily="18" charset="0"/>
              </a:rPr>
              <a:t> which directly affect their lives. </a:t>
            </a:r>
          </a:p>
          <a:p>
            <a:pPr marL="0" indent="0" algn="ctr">
              <a:buNone/>
            </a:pPr>
            <a:r>
              <a:rPr lang="en-US" sz="3200" dirty="0">
                <a:latin typeface="Times New Roman" panose="02020603050405020304" pitchFamily="18" charset="0"/>
                <a:cs typeface="Times New Roman" panose="02020603050405020304" pitchFamily="18" charset="0"/>
              </a:rPr>
              <a:t>This is especially so for disadvantaged children for through participation with others such children learn that to struggle against discrimination and repression, and to fight for their equal rights in solidarity with others is itself a fundamental democratic right…. </a:t>
            </a:r>
          </a:p>
          <a:p>
            <a:pPr marL="0" indent="0" algn="ctr">
              <a:buNone/>
            </a:pPr>
            <a:r>
              <a:rPr lang="en-US" sz="3200" dirty="0">
                <a:latin typeface="Times New Roman" panose="02020603050405020304" pitchFamily="18" charset="0"/>
                <a:cs typeface="Times New Roman" panose="02020603050405020304" pitchFamily="18" charset="0"/>
              </a:rPr>
              <a:t>The highest possible degree of citizenship in my view is when we, children or adults, not only feel that we can initiate some change ourselves but when we also </a:t>
            </a:r>
            <a:r>
              <a:rPr lang="en-US" sz="3200" dirty="0" err="1">
                <a:latin typeface="Times New Roman" panose="02020603050405020304" pitchFamily="18" charset="0"/>
                <a:cs typeface="Times New Roman" panose="02020603050405020304" pitchFamily="18" charset="0"/>
              </a:rPr>
              <a:t>recognise</a:t>
            </a:r>
            <a:r>
              <a:rPr lang="en-US" sz="3200" dirty="0">
                <a:latin typeface="Times New Roman" panose="02020603050405020304" pitchFamily="18" charset="0"/>
                <a:cs typeface="Times New Roman" panose="02020603050405020304" pitchFamily="18" charset="0"/>
              </a:rPr>
              <a:t> that it is sometimes appropriate to also invite others to join us because of their own rights and because it affects them too, as fellow-citizens.”</a:t>
            </a:r>
            <a:endParaRPr lang="en-ZM"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5F2FD17-F5E2-AD9B-D3FF-0DBAEC806872}"/>
              </a:ext>
            </a:extLst>
          </p:cNvPr>
          <p:cNvSpPr txBox="1"/>
          <p:nvPr/>
        </p:nvSpPr>
        <p:spPr>
          <a:xfrm flipH="1">
            <a:off x="477076" y="152401"/>
            <a:ext cx="10893288"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INTRODUCTION</a:t>
            </a:r>
            <a:endParaRPr kumimoji="0" lang="en-ZM"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8046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644E7-B7A0-B8C7-907D-04F4E5EEC27D}"/>
              </a:ext>
            </a:extLst>
          </p:cNvPr>
          <p:cNvSpPr>
            <a:spLocks noGrp="1"/>
          </p:cNvSpPr>
          <p:nvPr>
            <p:ph idx="1"/>
          </p:nvPr>
        </p:nvSpPr>
        <p:spPr>
          <a:xfrm>
            <a:off x="106018" y="2531164"/>
            <a:ext cx="11860696" cy="4174435"/>
          </a:xfrm>
        </p:spPr>
        <p:txBody>
          <a:bodyPr>
            <a:normAutofit/>
          </a:bodyPr>
          <a:lstStyle/>
          <a:p>
            <a:pPr algn="just"/>
            <a:r>
              <a:rPr lang="en-US" sz="3200" dirty="0">
                <a:latin typeface="Times New Roman" panose="02020603050405020304" pitchFamily="18" charset="0"/>
                <a:cs typeface="Times New Roman" panose="02020603050405020304" pitchFamily="18" charset="0"/>
              </a:rPr>
              <a:t>Roger Hart's Ladder of Children’s Participation describes eight ascending levels of decision-making agency, control, and power that can be given to children and youth by adults. </a:t>
            </a:r>
            <a:endParaRPr lang="en-ZM"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5F2FD17-F5E2-AD9B-D3FF-0DBAEC806872}"/>
              </a:ext>
            </a:extLst>
          </p:cNvPr>
          <p:cNvSpPr txBox="1"/>
          <p:nvPr/>
        </p:nvSpPr>
        <p:spPr>
          <a:xfrm flipH="1">
            <a:off x="702363" y="781878"/>
            <a:ext cx="10893288"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INTRODUCTION-CONT…</a:t>
            </a:r>
            <a:endParaRPr kumimoji="0" lang="en-ZM"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243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DE2D-1C1A-6040-9147-7FB0C734B8FC}"/>
              </a:ext>
            </a:extLst>
          </p:cNvPr>
          <p:cNvSpPr>
            <a:spLocks noGrp="1"/>
          </p:cNvSpPr>
          <p:nvPr>
            <p:ph type="title"/>
          </p:nvPr>
        </p:nvSpPr>
        <p:spPr>
          <a:xfrm>
            <a:off x="838200" y="145773"/>
            <a:ext cx="10515600" cy="795131"/>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dirty="0"/>
              <a:t>1. MANIPULATION</a:t>
            </a:r>
            <a:endParaRPr lang="en-ZM" dirty="0"/>
          </a:p>
        </p:txBody>
      </p:sp>
      <p:sp>
        <p:nvSpPr>
          <p:cNvPr id="3" name="Content Placeholder 2">
            <a:extLst>
              <a:ext uri="{FF2B5EF4-FFF2-40B4-BE49-F238E27FC236}">
                <a16:creationId xmlns:a16="http://schemas.microsoft.com/office/drawing/2014/main" id="{43951AD3-F93B-7A01-BA84-E34180E6D65B}"/>
              </a:ext>
            </a:extLst>
          </p:cNvPr>
          <p:cNvSpPr>
            <a:spLocks noGrp="1"/>
          </p:cNvSpPr>
          <p:nvPr>
            <p:ph idx="1"/>
          </p:nvPr>
        </p:nvSpPr>
        <p:spPr>
          <a:xfrm>
            <a:off x="132522" y="901148"/>
            <a:ext cx="11926955" cy="5811080"/>
          </a:xfrm>
        </p:spPr>
        <p:txBody>
          <a:bodyPr>
            <a:normAutofit/>
          </a:bodyPr>
          <a:lstStyle/>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Manipulation is where adults use children to support causes and pretend that the causes are inspired by children.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Participation as </a:t>
            </a:r>
            <a:r>
              <a:rPr lang="en-US" sz="2400" i="1" dirty="0">
                <a:latin typeface="Times New Roman" panose="02020603050405020304" pitchFamily="18" charset="0"/>
                <a:cs typeface="Times New Roman" panose="02020603050405020304" pitchFamily="18" charset="0"/>
              </a:rPr>
              <a:t>manipulation</a:t>
            </a:r>
            <a:r>
              <a:rPr lang="en-US" sz="2400" dirty="0">
                <a:latin typeface="Times New Roman" panose="02020603050405020304" pitchFamily="18" charset="0"/>
                <a:cs typeface="Times New Roman" panose="02020603050405020304" pitchFamily="18" charset="0"/>
              </a:rPr>
              <a:t> occurs when children and youth do not understand the issues motivating a participatory process or their role in that process.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Examples include “pre-school children carrying political placards concerning the impact of social policies on children” when those children do not understand the issues or their role in the political process, and asking children “to make drawings of something, such as their ideal playground,” after which “adults collect the drawings and in some hidden manner synthesize the ideas to come up with ‘the children’s design’ for a playground.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process of analysis is not shared with the children and is usually not even made transparent to other adults.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children have no idea how their ideas were used.”</a:t>
            </a:r>
          </a:p>
          <a:p>
            <a:pPr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0" indent="0" algn="just">
              <a:buNone/>
            </a:pP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63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1A6E-07A4-FE71-9941-E171F8BE4061}"/>
              </a:ext>
            </a:extLst>
          </p:cNvPr>
          <p:cNvSpPr>
            <a:spLocks noGrp="1"/>
          </p:cNvSpPr>
          <p:nvPr>
            <p:ph type="title"/>
          </p:nvPr>
        </p:nvSpPr>
        <p:spPr>
          <a:xfrm>
            <a:off x="725556" y="0"/>
            <a:ext cx="10571922" cy="681037"/>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dirty="0"/>
              <a:t>2. DECORATION</a:t>
            </a:r>
            <a:endParaRPr lang="en-ZM" dirty="0"/>
          </a:p>
        </p:txBody>
      </p:sp>
      <p:sp>
        <p:nvSpPr>
          <p:cNvPr id="3" name="Content Placeholder 2">
            <a:extLst>
              <a:ext uri="{FF2B5EF4-FFF2-40B4-BE49-F238E27FC236}">
                <a16:creationId xmlns:a16="http://schemas.microsoft.com/office/drawing/2014/main" id="{3407A217-2A5F-AFCF-4B20-2816B4F75C71}"/>
              </a:ext>
            </a:extLst>
          </p:cNvPr>
          <p:cNvSpPr>
            <a:spLocks noGrp="1"/>
          </p:cNvSpPr>
          <p:nvPr>
            <p:ph idx="1"/>
          </p:nvPr>
        </p:nvSpPr>
        <p:spPr>
          <a:xfrm>
            <a:off x="92765" y="681037"/>
            <a:ext cx="11913706" cy="6176963"/>
          </a:xfrm>
        </p:spPr>
        <p:txBody>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Decoration is where young people are used to help or “bolster” a cause in a relatively indirect way, although adults do not pretend that the cause is inspired by children</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It occurs when children and youth are put on public display during an event, performance, or other activity organized for a specific purpose, but they do not understand the meaning or intent of their involvement.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Examples include “those frequent occasions when children are given T-shirts related to some cause, and may sing or dance at an event in such attires, but have little idea of what it is all about and no say in the organizing of the occasion.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young people are there because of the refreshments, or some interesting performance, rather than the cause.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reason this is described as one rung up from ‘manipulation’ is that adults do not pretend that the cause is inspired by children. They simply use the children to bolster their cause in a relatively indirect way.”</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6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066800" y="362465"/>
            <a:ext cx="10058400" cy="1062681"/>
          </a:xfrm>
        </p:spPr>
        <p:txBody>
          <a:bodyPr/>
          <a:lstStyle/>
          <a:p>
            <a:r>
              <a:rPr lang="en-US" altLang="en-US" sz="3200" dirty="0"/>
              <a:t>Alternative Interpretations of Development </a:t>
            </a:r>
          </a:p>
        </p:txBody>
      </p:sp>
      <p:sp>
        <p:nvSpPr>
          <p:cNvPr id="6147" name="Rectangle 3"/>
          <p:cNvSpPr>
            <a:spLocks noGrp="1" noRot="1" noChangeArrowheads="1"/>
          </p:cNvSpPr>
          <p:nvPr>
            <p:ph type="body" idx="1"/>
          </p:nvPr>
        </p:nvSpPr>
        <p:spPr>
          <a:xfrm>
            <a:off x="551935" y="2067697"/>
            <a:ext cx="10981038" cy="4267200"/>
          </a:xfrm>
        </p:spPr>
        <p:style>
          <a:lnRef idx="2">
            <a:schemeClr val="dk1"/>
          </a:lnRef>
          <a:fillRef idx="1">
            <a:schemeClr val="lt1"/>
          </a:fillRef>
          <a:effectRef idx="0">
            <a:schemeClr val="dk1"/>
          </a:effectRef>
          <a:fontRef idx="minor">
            <a:schemeClr val="dk1"/>
          </a:fontRef>
        </p:style>
        <p:txBody>
          <a:bodyPr>
            <a:noAutofit/>
          </a:bodyPr>
          <a:lstStyle/>
          <a:p>
            <a:pPr marL="0" indent="0" algn="just">
              <a:buNone/>
            </a:pPr>
            <a:r>
              <a:rPr lang="en-US" altLang="en-US" sz="3200" b="1" dirty="0">
                <a:solidFill>
                  <a:schemeClr val="accent4"/>
                </a:solidFill>
              </a:rPr>
              <a:t>1. Development as Economic Growth- </a:t>
            </a:r>
            <a:r>
              <a:rPr lang="en-US" altLang="en-US" sz="3200" b="1" dirty="0"/>
              <a:t>too often commodity output as opposed to people is emphasized-measures of growth in GNP. </a:t>
            </a:r>
          </a:p>
          <a:p>
            <a:pPr algn="just"/>
            <a:r>
              <a:rPr lang="en-ZA" sz="3200" dirty="0"/>
              <a:t>It is the CAPACITY of the national economy, whose initial economic condition has been more or less static for a long time, to GENERATE and SUSTAIN an annual increase in its GROSS NATIONAL PRODUCT at the rates of 5% to 7%</a:t>
            </a:r>
            <a:endParaRPr lang="en-US" altLang="en-US" sz="3200" b="1" dirty="0"/>
          </a:p>
        </p:txBody>
      </p:sp>
    </p:spTree>
    <p:extLst>
      <p:ext uri="{BB962C8B-B14F-4D97-AF65-F5344CB8AC3E}">
        <p14:creationId xmlns:p14="http://schemas.microsoft.com/office/powerpoint/2010/main" val="4209679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D59A-F792-1061-B89F-988FF97C5B04}"/>
              </a:ext>
            </a:extLst>
          </p:cNvPr>
          <p:cNvSpPr>
            <a:spLocks noGrp="1"/>
          </p:cNvSpPr>
          <p:nvPr>
            <p:ph type="title"/>
          </p:nvPr>
        </p:nvSpPr>
        <p:spPr>
          <a:xfrm>
            <a:off x="679174" y="18256"/>
            <a:ext cx="10515600" cy="66278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dirty="0"/>
              <a:t>3.TOKENISM</a:t>
            </a:r>
            <a:endParaRPr lang="en-ZM" dirty="0"/>
          </a:p>
        </p:txBody>
      </p:sp>
      <p:sp>
        <p:nvSpPr>
          <p:cNvPr id="3" name="Content Placeholder 2">
            <a:extLst>
              <a:ext uri="{FF2B5EF4-FFF2-40B4-BE49-F238E27FC236}">
                <a16:creationId xmlns:a16="http://schemas.microsoft.com/office/drawing/2014/main" id="{67CA315C-8AC6-A38D-0D2D-D277A6B1B552}"/>
              </a:ext>
            </a:extLst>
          </p:cNvPr>
          <p:cNvSpPr>
            <a:spLocks noGrp="1"/>
          </p:cNvSpPr>
          <p:nvPr>
            <p:ph idx="1"/>
          </p:nvPr>
        </p:nvSpPr>
        <p:spPr>
          <a:xfrm>
            <a:off x="106017" y="675861"/>
            <a:ext cx="11966713" cy="6042991"/>
          </a:xfrm>
        </p:spPr>
        <p:txBody>
          <a:bodyPr/>
          <a:lstStyle/>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Tokenism occurs in “those instances in which children are apparently given a voice, but in fact have little or no choice about the subject or the style of communicating it, and little or no opportunity to formulate their own opinions.”</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Examples include “how children are sometimes used on conference panels.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Articulate, charming children are selected by adults to sit on a panel with little or no substantive preparation on the subject and no consultation with their peers who, it is implied, they represent.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If no explanation is given to the audience or to the children of how they were selected, and which children’s perspectives they represent, this is usually sufficient indication that a project is not truly an example of participation.</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35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21C9-C9BD-2CF3-3764-871C24E62B7F}"/>
              </a:ext>
            </a:extLst>
          </p:cNvPr>
          <p:cNvSpPr>
            <a:spLocks noGrp="1"/>
          </p:cNvSpPr>
          <p:nvPr>
            <p:ph type="title"/>
          </p:nvPr>
        </p:nvSpPr>
        <p:spPr>
          <a:xfrm>
            <a:off x="705679" y="18255"/>
            <a:ext cx="10515600" cy="662782"/>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GB" dirty="0"/>
              <a:t>4. ASSIGNED BUT INFORMED </a:t>
            </a:r>
            <a:endParaRPr lang="en-ZM" dirty="0"/>
          </a:p>
        </p:txBody>
      </p:sp>
      <p:sp>
        <p:nvSpPr>
          <p:cNvPr id="3" name="Content Placeholder 2">
            <a:extLst>
              <a:ext uri="{FF2B5EF4-FFF2-40B4-BE49-F238E27FC236}">
                <a16:creationId xmlns:a16="http://schemas.microsoft.com/office/drawing/2014/main" id="{52A6A2C1-9D5D-C54E-AB8B-81ADB72BD1FF}"/>
              </a:ext>
            </a:extLst>
          </p:cNvPr>
          <p:cNvSpPr>
            <a:spLocks noGrp="1"/>
          </p:cNvSpPr>
          <p:nvPr>
            <p:ph idx="1"/>
          </p:nvPr>
        </p:nvSpPr>
        <p:spPr>
          <a:xfrm>
            <a:off x="1" y="681037"/>
            <a:ext cx="12099234" cy="6158708"/>
          </a:xfrm>
        </p:spPr>
        <p:txBody>
          <a:bodyPr>
            <a:normAutofit fontScale="92500" lnSpcReduction="10000"/>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Assigned but informed is where children are assigned a specific role and informed about how and why they are being involved.</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Participation that is assigned but informed occurs when the children and youth (1) “understand the intentions of the project,” (2) “know who made the decisions concerning their involvement and why,” (3) “have a meaningful (rather than ‘decorative’) role,” and (4) “volunteer for the project after the project was made clear to them.”</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Hart describes, as an example, a World Summit for Children held at the United Nations Headquarters. It was “an extremely large event with great logistical complexity” and “it would have been difficult to involve young people genuinely in the planning of such an event,”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According to Hart. However, “a child was assigned to each of the 71 world leaders. As ‘pages,’ these children became experts on the United Nations building and the event, and were able to play the important role of ushering the Presidents and Prime Ministers to the right places at the right times.” In this case, the children’s role was both functional and symbolic, and “the children’s roles as pages were important and were clear to all.”</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4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FC35-6CFB-1DAD-3E33-8749909D9073}"/>
              </a:ext>
            </a:extLst>
          </p:cNvPr>
          <p:cNvSpPr>
            <a:spLocks noGrp="1"/>
          </p:cNvSpPr>
          <p:nvPr>
            <p:ph type="title"/>
          </p:nvPr>
        </p:nvSpPr>
        <p:spPr>
          <a:xfrm>
            <a:off x="583096" y="1"/>
            <a:ext cx="10770704" cy="914400"/>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5. CONSULTED AND INFORMED </a:t>
            </a:r>
            <a:endParaRPr lang="en-ZM" dirty="0"/>
          </a:p>
        </p:txBody>
      </p:sp>
      <p:sp>
        <p:nvSpPr>
          <p:cNvPr id="3" name="Content Placeholder 2">
            <a:extLst>
              <a:ext uri="{FF2B5EF4-FFF2-40B4-BE49-F238E27FC236}">
                <a16:creationId xmlns:a16="http://schemas.microsoft.com/office/drawing/2014/main" id="{F1A5E0F3-C0FD-2FC5-DE5F-E0B624DB07AD}"/>
              </a:ext>
            </a:extLst>
          </p:cNvPr>
          <p:cNvSpPr>
            <a:spLocks noGrp="1"/>
          </p:cNvSpPr>
          <p:nvPr>
            <p:ph idx="1"/>
          </p:nvPr>
        </p:nvSpPr>
        <p:spPr>
          <a:xfrm>
            <a:off x="159026" y="1126435"/>
            <a:ext cx="11860696" cy="5486400"/>
          </a:xfrm>
        </p:spPr>
        <p:txBody>
          <a:bodyPr/>
          <a:lstStyle/>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Consulted and informed is when children give advice on projects or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designed and run by adults. </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Children are informed about how their input will be used and the outcomes of the decisions made by adults.</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project is designed and run by adults, but children understand the process and their opinions are treated seriously.”</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One example Hart describes is of an adult-led survey of youth perceptions in which:</a:t>
            </a:r>
          </a:p>
          <a:p>
            <a:pPr lvl="1"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the youth are informed about the purpose of the survey, </a:t>
            </a:r>
          </a:p>
          <a:p>
            <a:pPr lvl="1"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consulted about appropriate questions before it’s developed, </a:t>
            </a:r>
          </a:p>
          <a:p>
            <a:pPr lvl="1"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and given an opportunity to provide feedback on the final survey before it is administered.</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04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8458-A54C-843B-D229-0D1FDF9BB74F}"/>
              </a:ext>
            </a:extLst>
          </p:cNvPr>
          <p:cNvSpPr>
            <a:spLocks noGrp="1"/>
          </p:cNvSpPr>
          <p:nvPr>
            <p:ph type="title"/>
          </p:nvPr>
        </p:nvSpPr>
        <p:spPr>
          <a:xfrm>
            <a:off x="225287" y="139838"/>
            <a:ext cx="11237843" cy="541199"/>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600" dirty="0"/>
              <a:t>6. ADULT-INITIATED, SHARED DECISIONS WITH CHILDREN</a:t>
            </a:r>
            <a:endParaRPr lang="en-ZM" sz="3600" dirty="0"/>
          </a:p>
        </p:txBody>
      </p:sp>
      <p:sp>
        <p:nvSpPr>
          <p:cNvPr id="3" name="Content Placeholder 2">
            <a:extLst>
              <a:ext uri="{FF2B5EF4-FFF2-40B4-BE49-F238E27FC236}">
                <a16:creationId xmlns:a16="http://schemas.microsoft.com/office/drawing/2014/main" id="{8F96841D-F76A-AA66-3E41-4A5D327EC07F}"/>
              </a:ext>
            </a:extLst>
          </p:cNvPr>
          <p:cNvSpPr>
            <a:spLocks noGrp="1"/>
          </p:cNvSpPr>
          <p:nvPr>
            <p:ph idx="1"/>
          </p:nvPr>
        </p:nvSpPr>
        <p:spPr>
          <a:xfrm>
            <a:off x="53009" y="874642"/>
            <a:ext cx="11953461" cy="5843519"/>
          </a:xfrm>
        </p:spPr>
        <p:txBody>
          <a:bodyPr>
            <a:normAutofit/>
          </a:bodyPr>
          <a:lstStyle/>
          <a:p>
            <a:pPr algn="just" fontAlgn="base">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Participation that constitutes </a:t>
            </a:r>
            <a:r>
              <a:rPr lang="en-US" sz="3200" i="1" dirty="0">
                <a:latin typeface="Times New Roman" panose="02020603050405020304" pitchFamily="18" charset="0"/>
                <a:cs typeface="Times New Roman" panose="02020603050405020304" pitchFamily="18" charset="0"/>
              </a:rPr>
              <a:t>adult-initiated, shared decisions with children</a:t>
            </a:r>
            <a:r>
              <a:rPr lang="en-US" sz="3200" dirty="0">
                <a:latin typeface="Times New Roman" panose="02020603050405020304" pitchFamily="18" charset="0"/>
                <a:cs typeface="Times New Roman" panose="02020603050405020304" pitchFamily="18" charset="0"/>
              </a:rPr>
              <a:t> occurs when adults initiate participatory projects, </a:t>
            </a:r>
          </a:p>
          <a:p>
            <a:pPr lvl="1" algn="just" fontAlgn="base">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but they share decision-making authority or management with children.</a:t>
            </a:r>
          </a:p>
          <a:p>
            <a:pPr algn="just" fontAlgn="base">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One example Hart describes is a youth newspaper: </a:t>
            </a:r>
          </a:p>
          <a:p>
            <a:pPr lvl="1"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In this case, the newspaper may be an adult-initiated project, </a:t>
            </a:r>
          </a:p>
          <a:p>
            <a:pPr lvl="1"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but children can manage every aspect of the operation</a:t>
            </a:r>
          </a:p>
          <a:p>
            <a:pPr lvl="1"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—from reporting, writing, and editing to advertising, printing, and distribution—</a:t>
            </a:r>
          </a:p>
          <a:p>
            <a:pPr lvl="1" algn="just" fontAlgn="base">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with only guidance and technical assistance from adults</a:t>
            </a:r>
          </a:p>
          <a:p>
            <a:pPr algn="just"/>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50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2F97-8478-66F7-EC75-928C20DBC214}"/>
              </a:ext>
            </a:extLst>
          </p:cNvPr>
          <p:cNvSpPr>
            <a:spLocks noGrp="1"/>
          </p:cNvSpPr>
          <p:nvPr>
            <p:ph type="title"/>
          </p:nvPr>
        </p:nvSpPr>
        <p:spPr>
          <a:xfrm>
            <a:off x="838200" y="119270"/>
            <a:ext cx="10515600" cy="56176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dirty="0"/>
              <a:t>7. CHILD-INITIATED AND DIRECTED</a:t>
            </a:r>
            <a:endParaRPr lang="en-ZM" dirty="0"/>
          </a:p>
        </p:txBody>
      </p:sp>
      <p:sp>
        <p:nvSpPr>
          <p:cNvPr id="3" name="Content Placeholder 2">
            <a:extLst>
              <a:ext uri="{FF2B5EF4-FFF2-40B4-BE49-F238E27FC236}">
                <a16:creationId xmlns:a16="http://schemas.microsoft.com/office/drawing/2014/main" id="{08C294C4-A671-27C7-035F-015033E52B83}"/>
              </a:ext>
            </a:extLst>
          </p:cNvPr>
          <p:cNvSpPr>
            <a:spLocks noGrp="1"/>
          </p:cNvSpPr>
          <p:nvPr>
            <p:ph idx="1"/>
          </p:nvPr>
        </p:nvSpPr>
        <p:spPr>
          <a:xfrm>
            <a:off x="145774" y="821635"/>
            <a:ext cx="11893826" cy="5917095"/>
          </a:xfrm>
        </p:spPr>
        <p:txBody>
          <a:bodyPr>
            <a:normAutofit/>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Participation that is child-initiated and directed occurs when children and youth conceptualize and carry out complex projects by working cooperatively in small or large groups.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While adults may observe and assist the children, they do not interfere with the process or play a directive or managerial role.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Adults only play a supportive role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Hart notes that it’s difficult “to find examples of child-initiated community projects.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 primary reason for this is that adults are usually not good at responding to young people’s own initiatives.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Even in those instances where adults leave children alone to design and paint a wall mural or their own recreation room, it seems hard for them not to play a directing role</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61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F63-2D56-712D-13F4-4742F6D374FE}"/>
              </a:ext>
            </a:extLst>
          </p:cNvPr>
          <p:cNvSpPr>
            <a:spLocks noGrp="1"/>
          </p:cNvSpPr>
          <p:nvPr>
            <p:ph type="title"/>
          </p:nvPr>
        </p:nvSpPr>
        <p:spPr>
          <a:xfrm>
            <a:off x="675861" y="159027"/>
            <a:ext cx="10677939" cy="808384"/>
          </a:xfrm>
        </p:spPr>
        <p:txBody>
          <a:bodyPr>
            <a:normAutofit fontScale="90000"/>
          </a:bodyPr>
          <a:lstStyle/>
          <a:p>
            <a:br>
              <a:rPr lang="en-US" dirty="0"/>
            </a:br>
            <a:r>
              <a:rPr lang="en-US" dirty="0"/>
              <a:t>8. Child-Initiated, Shared Decisions with Adults</a:t>
            </a:r>
            <a:br>
              <a:rPr lang="en-US" dirty="0"/>
            </a:br>
            <a:endParaRPr lang="en-ZM" dirty="0"/>
          </a:p>
        </p:txBody>
      </p:sp>
      <p:sp>
        <p:nvSpPr>
          <p:cNvPr id="3" name="Content Placeholder 2">
            <a:extLst>
              <a:ext uri="{FF2B5EF4-FFF2-40B4-BE49-F238E27FC236}">
                <a16:creationId xmlns:a16="http://schemas.microsoft.com/office/drawing/2014/main" id="{16B24EF8-13A0-C7FD-4D67-4DB7AD12D744}"/>
              </a:ext>
            </a:extLst>
          </p:cNvPr>
          <p:cNvSpPr>
            <a:spLocks noGrp="1"/>
          </p:cNvSpPr>
          <p:nvPr>
            <p:ph idx="1"/>
          </p:nvPr>
        </p:nvSpPr>
        <p:spPr>
          <a:xfrm>
            <a:off x="172278" y="848139"/>
            <a:ext cx="11834192" cy="5850834"/>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Participation that constitutes child-initiated, shared decisions with adults occurs when children—though primarily teenage youth in this case—share decision-making authority, management, or power with adult partners and allies.</a:t>
            </a:r>
          </a:p>
          <a:p>
            <a:pPr algn="just"/>
            <a:r>
              <a:rPr lang="en-US" dirty="0">
                <a:latin typeface="Times New Roman" panose="02020603050405020304" pitchFamily="18" charset="0"/>
                <a:cs typeface="Times New Roman" panose="02020603050405020304" pitchFamily="18" charset="0"/>
              </a:rPr>
              <a:t>Examples would include students partnering with adults to raise funding, develop and run a school program, or lead a community campaign. </a:t>
            </a:r>
          </a:p>
          <a:p>
            <a:pPr algn="just"/>
            <a:r>
              <a:rPr lang="en-US" dirty="0">
                <a:latin typeface="Times New Roman" panose="02020603050405020304" pitchFamily="18" charset="0"/>
                <a:cs typeface="Times New Roman" panose="02020603050405020304" pitchFamily="18" charset="0"/>
              </a:rPr>
              <a:t>A major advantage of this form of youth participation is that it can empower young people to have a significant impact on policies, decisions, or outcomes that were traditionally under the exclusive control and direction of adults, such as legislative or political processes.</a:t>
            </a:r>
          </a:p>
          <a:p>
            <a:pPr algn="just"/>
            <a:r>
              <a:rPr lang="en-US" dirty="0">
                <a:latin typeface="Times New Roman" panose="02020603050405020304" pitchFamily="18" charset="0"/>
                <a:cs typeface="Times New Roman" panose="02020603050405020304" pitchFamily="18" charset="0"/>
              </a:rPr>
              <a:t>Hart notes, however, that examples of this form of child and youth participation are rare:</a:t>
            </a:r>
          </a:p>
          <a:p>
            <a:pPr algn="just"/>
            <a:r>
              <a:rPr lang="en-US" dirty="0">
                <a:latin typeface="Times New Roman" panose="02020603050405020304" pitchFamily="18" charset="0"/>
                <a:cs typeface="Times New Roman" panose="02020603050405020304" pitchFamily="18" charset="0"/>
              </a:rPr>
              <a:t> “The reason, I believe, is not the absence of a desire to be useful on the part of teenagers. It is rather the absence of caring adults attuned to the particular interests of young people. We need people who are able to respond to the subtle indicators of energy and compassion in teenagers.</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853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FA5D-205F-D33F-DF92-639CC3F1977A}"/>
              </a:ext>
            </a:extLst>
          </p:cNvPr>
          <p:cNvSpPr>
            <a:spLocks noGrp="1"/>
          </p:cNvSpPr>
          <p:nvPr>
            <p:ph type="title"/>
          </p:nvPr>
        </p:nvSpPr>
        <p:spPr/>
        <p:txBody>
          <a:bodyPr/>
          <a:lstStyle/>
          <a:p>
            <a:r>
              <a:rPr lang="en-US" dirty="0"/>
              <a:t>CONCLUSION</a:t>
            </a:r>
            <a:endParaRPr lang="en-ZM" dirty="0"/>
          </a:p>
        </p:txBody>
      </p:sp>
      <p:sp>
        <p:nvSpPr>
          <p:cNvPr id="3" name="Content Placeholder 2">
            <a:extLst>
              <a:ext uri="{FF2B5EF4-FFF2-40B4-BE49-F238E27FC236}">
                <a16:creationId xmlns:a16="http://schemas.microsoft.com/office/drawing/2014/main" id="{D9C4D947-5798-1779-CA95-43D128514632}"/>
              </a:ext>
            </a:extLst>
          </p:cNvPr>
          <p:cNvSpPr>
            <a:spLocks noGrp="1"/>
          </p:cNvSpPr>
          <p:nvPr>
            <p:ph idx="1"/>
          </p:nvPr>
        </p:nvSpPr>
        <p:spPr>
          <a:xfrm>
            <a:off x="225287" y="1497496"/>
            <a:ext cx="11502887" cy="5088834"/>
          </a:xfrm>
        </p:spPr>
        <p:txBody>
          <a:bodyPr/>
          <a:lstStyle/>
          <a:p>
            <a:pPr algn="just"/>
            <a:r>
              <a:rPr lang="en-US" dirty="0">
                <a:latin typeface="Times New Roman" panose="02020603050405020304" pitchFamily="18" charset="0"/>
                <a:cs typeface="Times New Roman" panose="02020603050405020304" pitchFamily="18" charset="0"/>
              </a:rPr>
              <a:t>Hart’s typology of children’s participation is presented as a metaphorical “ladder,” with each ascending rung representing increasing levels of child agency, control, or power. </a:t>
            </a:r>
          </a:p>
          <a:p>
            <a:pPr algn="just"/>
            <a:r>
              <a:rPr lang="en-US" dirty="0">
                <a:latin typeface="Times New Roman" panose="02020603050405020304" pitchFamily="18" charset="0"/>
                <a:cs typeface="Times New Roman" panose="02020603050405020304" pitchFamily="18" charset="0"/>
              </a:rPr>
              <a:t>In addition to the eight “rungs” of the ladder represent a continuum of power that ascends from nonparticipation (no agency) to degrees of participation (increasing levels of agency). </a:t>
            </a:r>
          </a:p>
          <a:p>
            <a:pPr algn="just"/>
            <a:r>
              <a:rPr lang="en-US" dirty="0">
                <a:latin typeface="Times New Roman" panose="02020603050405020304" pitchFamily="18" charset="0"/>
                <a:cs typeface="Times New Roman" panose="02020603050405020304" pitchFamily="18" charset="0"/>
              </a:rPr>
              <a:t>It should be noted that Hart’s use of the term “children” encompasses all legal minors from preschool-age children to adolescents.</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979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7D87A-A173-99BE-10E8-1CE8907F6CE2}"/>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B8B77D0D-253F-CB36-5771-BB0A112DED0D}"/>
              </a:ext>
            </a:extLst>
          </p:cNvPr>
          <p:cNvSpPr>
            <a:spLocks noGrp="1"/>
          </p:cNvSpPr>
          <p:nvPr>
            <p:ph idx="1"/>
          </p:nvPr>
        </p:nvSpPr>
        <p:spPr/>
        <p:txBody>
          <a:bodyPr/>
          <a:lstStyle/>
          <a:p>
            <a:endParaRPr lang="en-ZM"/>
          </a:p>
        </p:txBody>
      </p:sp>
    </p:spTree>
    <p:extLst>
      <p:ext uri="{BB962C8B-B14F-4D97-AF65-F5344CB8AC3E}">
        <p14:creationId xmlns:p14="http://schemas.microsoft.com/office/powerpoint/2010/main" val="2440313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6862-006A-009A-DA39-A4ACB51036C4}"/>
              </a:ext>
            </a:extLst>
          </p:cNvPr>
          <p:cNvSpPr>
            <a:spLocks noGrp="1"/>
          </p:cNvSpPr>
          <p:nvPr>
            <p:ph type="ctrTitle"/>
          </p:nvPr>
        </p:nvSpPr>
        <p:spPr/>
        <p:txBody>
          <a:bodyPr/>
          <a:lstStyle/>
          <a:p>
            <a:r>
              <a:rPr lang="en-US" dirty="0"/>
              <a:t>KEY ELEMENT OF PUBLIC PARTICIPATION </a:t>
            </a:r>
            <a:endParaRPr lang="en-ZM" dirty="0"/>
          </a:p>
        </p:txBody>
      </p:sp>
    </p:spTree>
    <p:extLst>
      <p:ext uri="{BB962C8B-B14F-4D97-AF65-F5344CB8AC3E}">
        <p14:creationId xmlns:p14="http://schemas.microsoft.com/office/powerpoint/2010/main" val="274327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570C39-E306-E1BB-7073-CA0BFD524C23}"/>
              </a:ext>
            </a:extLst>
          </p:cNvPr>
          <p:cNvSpPr>
            <a:spLocks noGrp="1"/>
          </p:cNvSpPr>
          <p:nvPr>
            <p:ph idx="1"/>
          </p:nvPr>
        </p:nvSpPr>
        <p:spPr>
          <a:xfrm>
            <a:off x="92766" y="145774"/>
            <a:ext cx="11873948" cy="6546574"/>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p>
            <a:pPr marL="0" indent="0" algn="ctr">
              <a:buNone/>
            </a:pPr>
            <a:r>
              <a:rPr lang="en-US" sz="4800" b="1" dirty="0">
                <a:latin typeface="Times New Roman" panose="02020603050405020304" pitchFamily="18" charset="0"/>
                <a:cs typeface="Times New Roman" panose="02020603050405020304" pitchFamily="18" charset="0"/>
              </a:rPr>
              <a:t>INTRODUCTION </a:t>
            </a:r>
          </a:p>
          <a:p>
            <a:pPr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The list of elements of participation provided below is not exhaustive. </a:t>
            </a:r>
          </a:p>
          <a:p>
            <a:pPr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A proponent of participatory development is encouraged to add to, merge, or modify this list. </a:t>
            </a:r>
          </a:p>
          <a:p>
            <a:pPr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Note also that some of the elements of participation may be categorized as principles of participation. </a:t>
            </a:r>
          </a:p>
          <a:p>
            <a:pPr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When one is measuring the quality of participation, these elements act as indicators of the quality of participation the more of these elements are present in a participatory situation the better the quality of participation.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20130" y="469557"/>
          <a:ext cx="11384692" cy="5980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546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FD1E-74D3-F37D-118C-3F116CC939C2}"/>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1. PARTICIPATION</a:t>
            </a:r>
            <a:endParaRPr lang="en-ZM" dirty="0"/>
          </a:p>
        </p:txBody>
      </p:sp>
      <p:sp>
        <p:nvSpPr>
          <p:cNvPr id="3" name="Content Placeholder 2">
            <a:extLst>
              <a:ext uri="{FF2B5EF4-FFF2-40B4-BE49-F238E27FC236}">
                <a16:creationId xmlns:a16="http://schemas.microsoft.com/office/drawing/2014/main" id="{BBF5D02F-16D5-3681-2502-383D6CC93983}"/>
              </a:ext>
            </a:extLst>
          </p:cNvPr>
          <p:cNvSpPr>
            <a:spLocks noGrp="1"/>
          </p:cNvSpPr>
          <p:nvPr>
            <p:ph idx="1"/>
          </p:nvPr>
        </p:nvSpPr>
        <p:spPr>
          <a:xfrm>
            <a:off x="212035" y="1802296"/>
            <a:ext cx="11834191" cy="4690579"/>
          </a:xfrm>
        </p:spPr>
        <p:txBody>
          <a:bodyPr>
            <a:normAutofit/>
          </a:bodyPr>
          <a:lstStyle/>
          <a:p>
            <a:pPr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Authentic participation occurs when the community actively participates in all aspects of the development project including:</a:t>
            </a:r>
          </a:p>
          <a:p>
            <a:pPr lvl="1"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Project design and conceptualization and formative </a:t>
            </a:r>
            <a:r>
              <a:rPr lang="en-US" sz="3200" dirty="0" err="1">
                <a:latin typeface="Times New Roman" panose="02020603050405020304" pitchFamily="18" charset="0"/>
                <a:cs typeface="Times New Roman" panose="02020603050405020304" pitchFamily="18" charset="0"/>
              </a:rPr>
              <a:t>evealutation</a:t>
            </a:r>
            <a:endParaRPr lang="en-US" sz="32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Implementation</a:t>
            </a:r>
          </a:p>
          <a:p>
            <a:pPr lvl="1"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Monitoring </a:t>
            </a:r>
          </a:p>
          <a:p>
            <a:pPr lvl="1"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Summative Evaluation</a:t>
            </a:r>
          </a:p>
          <a:p>
            <a:pPr lvl="1"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Impact evaluation  </a:t>
            </a:r>
          </a:p>
          <a:p>
            <a:pPr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The role of the facilitator is to ensure that a suitable environment is created in which all feel that they can actively participate</a:t>
            </a: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9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0B7D-08F1-CAAD-75E5-18905B406B66}"/>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2. MUTUAL RESPECT</a:t>
            </a:r>
            <a:endParaRPr lang="en-ZM" dirty="0"/>
          </a:p>
        </p:txBody>
      </p:sp>
      <p:sp>
        <p:nvSpPr>
          <p:cNvPr id="3" name="Content Placeholder 2">
            <a:extLst>
              <a:ext uri="{FF2B5EF4-FFF2-40B4-BE49-F238E27FC236}">
                <a16:creationId xmlns:a16="http://schemas.microsoft.com/office/drawing/2014/main" id="{7510E3C2-B05A-9AC4-45FE-00DB9BC57AC8}"/>
              </a:ext>
            </a:extLst>
          </p:cNvPr>
          <p:cNvSpPr>
            <a:spLocks noGrp="1"/>
          </p:cNvSpPr>
          <p:nvPr>
            <p:ph idx="1"/>
          </p:nvPr>
        </p:nvSpPr>
        <p:spPr>
          <a:xfrm>
            <a:off x="185531" y="1825625"/>
            <a:ext cx="11489634" cy="4351338"/>
          </a:xfrm>
        </p:spPr>
        <p:txBody>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All stakeholders in a development process should develop a relationship that facilitates participation by all.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By respecting one another’s views stakeholders can work towards a mutual goal</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Your Role as a change agent is to facilitate an environment that promote mutual respect</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Ground Rules should jointly be made </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2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A115-FA7C-148C-FEF9-97C0131CD828}"/>
              </a:ext>
            </a:extLst>
          </p:cNvPr>
          <p:cNvSpPr>
            <a:spLocks noGrp="1"/>
          </p:cNvSpPr>
          <p:nvPr>
            <p:ph type="title"/>
          </p:nvPr>
        </p:nvSpPr>
        <p:spPr>
          <a:xfrm>
            <a:off x="838200" y="365126"/>
            <a:ext cx="10515600" cy="483014"/>
          </a:xfrm>
        </p:spPr>
        <p:txBody>
          <a:bodyPr>
            <a:normAutofit fontScale="90000"/>
          </a:bodyPr>
          <a:lstStyle/>
          <a:p>
            <a:pPr algn="ctr"/>
            <a:r>
              <a:rPr lang="en-US" b="1" dirty="0"/>
              <a:t>3. Joint Decision-Making</a:t>
            </a:r>
            <a:r>
              <a:rPr lang="en-US" dirty="0"/>
              <a:t>: </a:t>
            </a:r>
            <a:endParaRPr lang="en-ZM" dirty="0"/>
          </a:p>
        </p:txBody>
      </p:sp>
      <p:sp>
        <p:nvSpPr>
          <p:cNvPr id="3" name="Content Placeholder 2">
            <a:extLst>
              <a:ext uri="{FF2B5EF4-FFF2-40B4-BE49-F238E27FC236}">
                <a16:creationId xmlns:a16="http://schemas.microsoft.com/office/drawing/2014/main" id="{57FFCE2E-B3B1-9FC0-BD7C-1F79BD8FA502}"/>
              </a:ext>
            </a:extLst>
          </p:cNvPr>
          <p:cNvSpPr>
            <a:spLocks noGrp="1"/>
          </p:cNvSpPr>
          <p:nvPr>
            <p:ph idx="1"/>
          </p:nvPr>
        </p:nvSpPr>
        <p:spPr>
          <a:xfrm>
            <a:off x="159026" y="848140"/>
            <a:ext cx="11741426" cy="6009860"/>
          </a:xfrm>
        </p:spPr>
        <p:txBody>
          <a:bodyPr>
            <a:normAutofit lnSpcReduction="10000"/>
          </a:bodyPr>
          <a:lstStyle/>
          <a:p>
            <a:pPr>
              <a:buFont typeface="Wingdings" panose="05000000000000000000" pitchFamily="2" charset="2"/>
              <a:buChar char="q"/>
            </a:pPr>
            <a:r>
              <a:rPr lang="en-US" dirty="0"/>
              <a:t>All stakeholders should participate in decision-making. </a:t>
            </a:r>
          </a:p>
          <a:p>
            <a:pPr>
              <a:buFont typeface="Wingdings" panose="05000000000000000000" pitchFamily="2" charset="2"/>
              <a:buChar char="q"/>
            </a:pPr>
            <a:r>
              <a:rPr lang="en-US" dirty="0"/>
              <a:t>Decisions should not be made elsewhere and imposed on some stakeholders.</a:t>
            </a:r>
          </a:p>
          <a:p>
            <a:pPr marL="0" indent="0" algn="ctr">
              <a:buNone/>
            </a:pPr>
            <a:r>
              <a:rPr lang="en-US" dirty="0"/>
              <a:t>4. </a:t>
            </a:r>
            <a:r>
              <a:rPr lang="en-US" sz="4000" dirty="0">
                <a:latin typeface="Times New Roman" panose="02020603050405020304" pitchFamily="18" charset="0"/>
                <a:cs typeface="Times New Roman" panose="02020603050405020304" pitchFamily="18" charset="0"/>
              </a:rPr>
              <a:t>Negotiation</a:t>
            </a:r>
            <a:r>
              <a:rPr lang="en-US" dirty="0"/>
              <a:t>: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Stakeholders negotiate what is perceived as a problem,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what strategies will be adopted to solve the problems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how performance of an effort to solve the problem will be monitored and evaluated;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and how and when data will be collected and </a:t>
            </a:r>
            <a:r>
              <a:rPr lang="en-US" dirty="0" err="1">
                <a:latin typeface="Times New Roman" panose="02020603050405020304" pitchFamily="18" charset="0"/>
                <a:cs typeface="Times New Roman" panose="02020603050405020304" pitchFamily="18" charset="0"/>
              </a:rPr>
              <a:t>analysed</a:t>
            </a:r>
            <a:r>
              <a:rPr lang="en-US" dirty="0">
                <a:latin typeface="Times New Roman" panose="02020603050405020304" pitchFamily="18" charset="0"/>
                <a:cs typeface="Times New Roman" panose="02020603050405020304" pitchFamily="18" charset="0"/>
              </a:rPr>
              <a:t>, what data mean and how findings will be shared and action taken.</a:t>
            </a:r>
          </a:p>
          <a:p>
            <a:pPr marL="0" indent="0" algn="ctr">
              <a:buNone/>
            </a:pPr>
            <a:r>
              <a:rPr lang="en-US" sz="4000" b="1" dirty="0">
                <a:latin typeface="Times New Roman" panose="02020603050405020304" pitchFamily="18" charset="0"/>
                <a:cs typeface="Times New Roman" panose="02020603050405020304" pitchFamily="18" charset="0"/>
              </a:rPr>
              <a:t>5 Shared learning: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Participation and negotiation lead to collective learning, ownership and investment in key findings by those most able to use the results for corrective action.</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05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1027-6A8B-8DA4-E7D4-1A5639D27151}"/>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46AB0BC9-1104-821A-AEDD-869C142169A4}"/>
              </a:ext>
            </a:extLst>
          </p:cNvPr>
          <p:cNvSpPr>
            <a:spLocks noGrp="1"/>
          </p:cNvSpPr>
          <p:nvPr>
            <p:ph idx="1"/>
          </p:nvPr>
        </p:nvSpPr>
        <p:spPr/>
        <p:txBody>
          <a:bodyPr/>
          <a:lstStyle/>
          <a:p>
            <a:endParaRPr lang="en-ZM"/>
          </a:p>
        </p:txBody>
      </p:sp>
    </p:spTree>
    <p:extLst>
      <p:ext uri="{BB962C8B-B14F-4D97-AF65-F5344CB8AC3E}">
        <p14:creationId xmlns:p14="http://schemas.microsoft.com/office/powerpoint/2010/main" val="3770601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341"/>
        <p:cNvGrpSpPr/>
        <p:nvPr/>
      </p:nvGrpSpPr>
      <p:grpSpPr>
        <a:xfrm>
          <a:off x="0" y="0"/>
          <a:ext cx="0" cy="0"/>
          <a:chOff x="0" y="0"/>
          <a:chExt cx="0" cy="0"/>
        </a:xfrm>
      </p:grpSpPr>
      <p:sp>
        <p:nvSpPr>
          <p:cNvPr id="14342" name="Google Shape;14342;p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COMMON PRINCIPLES OF PARTICIPATION</a:t>
            </a:r>
            <a:endParaRPr/>
          </a:p>
        </p:txBody>
      </p:sp>
      <p:sp>
        <p:nvSpPr>
          <p:cNvPr id="14343" name="Google Shape;14343;p1"/>
          <p:cNvSpPr txBox="1">
            <a:spLocks noGrp="1"/>
          </p:cNvSpPr>
          <p:nvPr>
            <p:ph type="subTitle" idx="1"/>
          </p:nvPr>
        </p:nvSpPr>
        <p:spPr>
          <a:xfrm>
            <a:off x="0" y="3509974"/>
            <a:ext cx="11877900" cy="3348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2700"/>
              <a:t>ADOPTED FROM</a:t>
            </a:r>
            <a:endParaRPr sz="2700"/>
          </a:p>
          <a:p>
            <a:pPr marL="0" lvl="0" indent="0" algn="ctr" rtl="0">
              <a:lnSpc>
                <a:spcPct val="90000"/>
              </a:lnSpc>
              <a:spcBef>
                <a:spcPts val="1000"/>
              </a:spcBef>
              <a:spcAft>
                <a:spcPts val="0"/>
              </a:spcAft>
              <a:buClr>
                <a:schemeClr val="dk1"/>
              </a:buClr>
              <a:buSzPts val="2400"/>
              <a:buNone/>
            </a:pPr>
            <a:r>
              <a:rPr lang="en-US" sz="2700"/>
              <a:t>André, P., B Enserink, D Connor  International Best Practice Principles.  Special Publication Series No. 4. Fargo,  and P. Croal 2006 Public Participation  USA: International Association</a:t>
            </a:r>
            <a:endParaRPr sz="27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53A8-DA9D-0DBE-111A-42F82AF7F2E3}"/>
              </a:ext>
            </a:extLst>
          </p:cNvPr>
          <p:cNvSpPr>
            <a:spLocks noGrp="1"/>
          </p:cNvSpPr>
          <p:nvPr>
            <p:ph type="title"/>
          </p:nvPr>
        </p:nvSpPr>
        <p:spPr>
          <a:xfrm>
            <a:off x="838200" y="92766"/>
            <a:ext cx="10515600" cy="588272"/>
          </a:xfrm>
        </p:spPr>
        <p:txBody>
          <a:bodyPr>
            <a:normAutofit fontScale="90000"/>
          </a:bodyPr>
          <a:lstStyle/>
          <a:p>
            <a:pPr algn="ctr"/>
            <a:r>
              <a:rPr lang="en-US" b="1" dirty="0"/>
              <a:t>INTRODUCTION</a:t>
            </a:r>
            <a:r>
              <a:rPr lang="en-US" dirty="0"/>
              <a:t> </a:t>
            </a:r>
            <a:endParaRPr lang="en-ZM" dirty="0"/>
          </a:p>
        </p:txBody>
      </p:sp>
      <p:sp>
        <p:nvSpPr>
          <p:cNvPr id="3" name="Content Placeholder 2">
            <a:extLst>
              <a:ext uri="{FF2B5EF4-FFF2-40B4-BE49-F238E27FC236}">
                <a16:creationId xmlns:a16="http://schemas.microsoft.com/office/drawing/2014/main" id="{225A35F1-FC60-4656-6A02-D2C0B57D3F4A}"/>
              </a:ext>
            </a:extLst>
          </p:cNvPr>
          <p:cNvSpPr>
            <a:spLocks noGrp="1"/>
          </p:cNvSpPr>
          <p:nvPr>
            <p:ph idx="1"/>
          </p:nvPr>
        </p:nvSpPr>
        <p:spPr>
          <a:xfrm>
            <a:off x="106017" y="583096"/>
            <a:ext cx="11913706" cy="6182138"/>
          </a:xfrm>
        </p:spPr>
        <p:txBody>
          <a:bodyPr>
            <a:normAutofit/>
          </a:bodyPr>
          <a:lstStyle/>
          <a:p>
            <a:pPr algn="just"/>
            <a:r>
              <a:rPr lang="en-US" sz="3200" dirty="0">
                <a:latin typeface="Times New Roman" panose="02020603050405020304" pitchFamily="18" charset="0"/>
                <a:cs typeface="Times New Roman" panose="02020603050405020304" pitchFamily="18" charset="0"/>
              </a:rPr>
              <a:t>They Developed three tiers of Public Participation: </a:t>
            </a:r>
          </a:p>
          <a:p>
            <a:pPr lvl="1" algn="just"/>
            <a:r>
              <a:rPr lang="en-US" sz="3200" b="1" dirty="0">
                <a:latin typeface="Times New Roman" panose="02020603050405020304" pitchFamily="18" charset="0"/>
                <a:cs typeface="Times New Roman" panose="02020603050405020304" pitchFamily="18" charset="0"/>
              </a:rPr>
              <a:t>Basic Principles- </a:t>
            </a:r>
            <a:r>
              <a:rPr lang="en-US" sz="3200" dirty="0">
                <a:latin typeface="Times New Roman" panose="02020603050405020304" pitchFamily="18" charset="0"/>
                <a:cs typeface="Times New Roman" panose="02020603050405020304" pitchFamily="18" charset="0"/>
              </a:rPr>
              <a:t>Basic Principles apply to all stages of PP. It is important to recognize that these levels are interdependent and, in some cases, may conflict, hence the need to balance when applying them. </a:t>
            </a:r>
          </a:p>
          <a:p>
            <a:pPr lvl="1" algn="just"/>
            <a:r>
              <a:rPr lang="en-US" sz="3200" b="1" dirty="0">
                <a:latin typeface="Times New Roman" panose="02020603050405020304" pitchFamily="18" charset="0"/>
                <a:cs typeface="Times New Roman" panose="02020603050405020304" pitchFamily="18" charset="0"/>
              </a:rPr>
              <a:t>Operating Principles- </a:t>
            </a:r>
            <a:r>
              <a:rPr lang="en-US" sz="3200" dirty="0">
                <a:latin typeface="Times New Roman" panose="02020603050405020304" pitchFamily="18" charset="0"/>
                <a:cs typeface="Times New Roman" panose="02020603050405020304" pitchFamily="18" charset="0"/>
              </a:rPr>
              <a:t>describe how the Basic Principles should be applied to the main steps and activities of the implementation process </a:t>
            </a:r>
          </a:p>
          <a:p>
            <a:pPr lvl="1" algn="just"/>
            <a:r>
              <a:rPr lang="en-US" sz="3200" b="1" dirty="0">
                <a:latin typeface="Times New Roman" panose="02020603050405020304" pitchFamily="18" charset="0"/>
                <a:cs typeface="Times New Roman" panose="02020603050405020304" pitchFamily="18" charset="0"/>
              </a:rPr>
              <a:t>Developing Guidelines- </a:t>
            </a:r>
            <a:r>
              <a:rPr lang="en-US" sz="3200" dirty="0">
                <a:latin typeface="Times New Roman" panose="02020603050405020304" pitchFamily="18" charset="0"/>
                <a:cs typeface="Times New Roman" panose="02020603050405020304" pitchFamily="18" charset="0"/>
              </a:rPr>
              <a:t>identify key directions for the improvement of public participation. However, their development would constitute a separate effort, building on and extending the Basic and Operating Principles presented h</a:t>
            </a: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285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BC0E-8C95-1EB2-982A-973712243363}"/>
              </a:ext>
            </a:extLst>
          </p:cNvPr>
          <p:cNvSpPr>
            <a:spLocks noGrp="1"/>
          </p:cNvSpPr>
          <p:nvPr>
            <p:ph type="title"/>
          </p:nvPr>
        </p:nvSpPr>
        <p:spPr>
          <a:xfrm>
            <a:off x="838200" y="92764"/>
            <a:ext cx="10515600" cy="588273"/>
          </a:xfrm>
        </p:spPr>
        <p:txBody>
          <a:bodyPr>
            <a:normAutofit fontScale="90000"/>
          </a:bodyPr>
          <a:lstStyle/>
          <a:p>
            <a:r>
              <a:rPr lang="en-US" b="1" dirty="0"/>
              <a:t>1. Basic Principles</a:t>
            </a:r>
            <a:endParaRPr lang="en-ZM" b="1" dirty="0"/>
          </a:p>
        </p:txBody>
      </p:sp>
      <p:sp>
        <p:nvSpPr>
          <p:cNvPr id="3" name="Content Placeholder 2">
            <a:extLst>
              <a:ext uri="{FF2B5EF4-FFF2-40B4-BE49-F238E27FC236}">
                <a16:creationId xmlns:a16="http://schemas.microsoft.com/office/drawing/2014/main" id="{A81D5573-2172-4211-0A97-D7C7A6D068CF}"/>
              </a:ext>
            </a:extLst>
          </p:cNvPr>
          <p:cNvSpPr>
            <a:spLocks noGrp="1"/>
          </p:cNvSpPr>
          <p:nvPr>
            <p:ph idx="1"/>
          </p:nvPr>
        </p:nvSpPr>
        <p:spPr>
          <a:xfrm>
            <a:off x="225287" y="662608"/>
            <a:ext cx="11807687" cy="6102627"/>
          </a:xfrm>
        </p:spPr>
        <p:txBody>
          <a:bodyPr>
            <a:normAutofit fontScale="92500" lnSpcReduction="10000"/>
          </a:bodyPr>
          <a:lstStyle/>
          <a:p>
            <a:pPr marL="514350" indent="-514350" algn="just">
              <a:buAutoNum type="arabicPeriod"/>
            </a:pPr>
            <a:r>
              <a:rPr lang="en-GB" sz="3200" b="1" dirty="0">
                <a:latin typeface="Times New Roman" panose="02020603050405020304" pitchFamily="18" charset="0"/>
                <a:cs typeface="Times New Roman" panose="02020603050405020304" pitchFamily="18" charset="0"/>
              </a:rPr>
              <a:t>Adapted to the context-  </a:t>
            </a:r>
            <a:r>
              <a:rPr lang="en-US" sz="3200" dirty="0">
                <a:latin typeface="Times New Roman" panose="02020603050405020304" pitchFamily="18" charset="0"/>
                <a:cs typeface="Times New Roman" panose="02020603050405020304" pitchFamily="18" charset="0"/>
              </a:rPr>
              <a:t>Understanding and appreciating the social institutions, values, and culture of the communities in the project area; and respecting the historical, cultural, environmental, political and social backgrounds of the communities which are affected by a proposal.</a:t>
            </a:r>
            <a:endParaRPr lang="en-GB" sz="3200" dirty="0">
              <a:latin typeface="Times New Roman" panose="02020603050405020304" pitchFamily="18" charset="0"/>
              <a:cs typeface="Times New Roman" panose="02020603050405020304" pitchFamily="18" charset="0"/>
            </a:endParaRPr>
          </a:p>
          <a:p>
            <a:pPr marL="514350" indent="-514350" algn="just">
              <a:buAutoNum type="arabicPeriod"/>
            </a:pPr>
            <a:r>
              <a:rPr lang="en-GB" sz="3200" b="1" dirty="0">
                <a:latin typeface="Times New Roman" panose="02020603050405020304" pitchFamily="18" charset="0"/>
                <a:cs typeface="Times New Roman" panose="02020603050405020304" pitchFamily="18" charset="0"/>
              </a:rPr>
              <a:t>Informative and proactive- </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Recognizing that the public has a right to be informed early and in a meaningful way in proposals which may affect their lives or livelihoods. Increased interest and motivation to participate occur by diffusing simple and understandable information to the affected and interested public</a:t>
            </a:r>
            <a:endParaRPr lang="en-GB" sz="3200" dirty="0">
              <a:latin typeface="Times New Roman" panose="02020603050405020304" pitchFamily="18" charset="0"/>
              <a:cs typeface="Times New Roman" panose="02020603050405020304" pitchFamily="18" charset="0"/>
            </a:endParaRPr>
          </a:p>
          <a:p>
            <a:pPr marL="514350" indent="-514350" algn="just">
              <a:buAutoNum type="arabicPeriod"/>
            </a:pPr>
            <a:r>
              <a:rPr lang="en-GB" sz="3200" b="1" dirty="0">
                <a:latin typeface="Times New Roman" panose="02020603050405020304" pitchFamily="18" charset="0"/>
                <a:cs typeface="Times New Roman" panose="02020603050405020304" pitchFamily="18" charset="0"/>
              </a:rPr>
              <a:t>Adaptive and communicative- </a:t>
            </a:r>
            <a:r>
              <a:rPr lang="en-US" sz="3200" dirty="0">
                <a:latin typeface="Times New Roman" panose="02020603050405020304" pitchFamily="18" charset="0"/>
                <a:cs typeface="Times New Roman" panose="02020603050405020304" pitchFamily="18" charset="0"/>
              </a:rPr>
              <a:t>– Recognizing that the public is heterogeneous according to their demographics, knowledge, power, values and interests. The rules of effective communication among people, in the respect of all individuals and parties, should be followed.</a:t>
            </a:r>
            <a:endParaRPr lang="en-GB" sz="3200" dirty="0">
              <a:latin typeface="Times New Roman" panose="02020603050405020304" pitchFamily="18" charset="0"/>
              <a:cs typeface="Times New Roman" panose="02020603050405020304" pitchFamily="18" charset="0"/>
            </a:endParaRPr>
          </a:p>
          <a:p>
            <a:pPr marL="514350" indent="-514350" algn="just">
              <a:buAutoNum type="arabicPeriod"/>
            </a:pP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433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21B7D-48B1-4941-DF88-F1420BEA5543}"/>
              </a:ext>
            </a:extLst>
          </p:cNvPr>
          <p:cNvSpPr>
            <a:spLocks noGrp="1"/>
          </p:cNvSpPr>
          <p:nvPr>
            <p:ph idx="1"/>
          </p:nvPr>
        </p:nvSpPr>
        <p:spPr>
          <a:xfrm>
            <a:off x="225287" y="172278"/>
            <a:ext cx="11781183" cy="6400800"/>
          </a:xfrm>
        </p:spPr>
        <p:txBody>
          <a:bodyPr/>
          <a:lstStyle/>
          <a:p>
            <a:pPr marL="0" indent="0" algn="just">
              <a:buNone/>
            </a:pPr>
            <a:r>
              <a:rPr lang="en-GB" dirty="0">
                <a:latin typeface="Times New Roman" panose="02020603050405020304" pitchFamily="18" charset="0"/>
                <a:cs typeface="Times New Roman" panose="02020603050405020304" pitchFamily="18" charset="0"/>
              </a:rPr>
              <a:t>4. </a:t>
            </a:r>
            <a:r>
              <a:rPr lang="en-GB" sz="2800" b="1" dirty="0">
                <a:latin typeface="Times New Roman" panose="02020603050405020304" pitchFamily="18" charset="0"/>
                <a:cs typeface="Times New Roman" panose="02020603050405020304" pitchFamily="18" charset="0"/>
              </a:rPr>
              <a:t>Inclusive and equitable- </a:t>
            </a:r>
            <a:r>
              <a:rPr lang="en-US" sz="2800" dirty="0">
                <a:latin typeface="Times New Roman" panose="02020603050405020304" pitchFamily="18" charset="0"/>
                <a:cs typeface="Times New Roman" panose="02020603050405020304" pitchFamily="18" charset="0"/>
              </a:rPr>
              <a:t>Ensuring that all interests, including those non-represented or underrepresented are respected regarding the distribution of impacts, compensation and benefits. Equity between present and future generations in a perspective of sustainability should be promoted.</a:t>
            </a:r>
            <a:endParaRPr lang="en-GB" sz="2800"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5. </a:t>
            </a:r>
            <a:r>
              <a:rPr lang="en-GB" sz="2800" b="1" dirty="0">
                <a:latin typeface="Times New Roman" panose="02020603050405020304" pitchFamily="18" charset="0"/>
                <a:cs typeface="Times New Roman" panose="02020603050405020304" pitchFamily="18" charset="0"/>
              </a:rPr>
              <a:t>Educative - </a:t>
            </a:r>
            <a:r>
              <a:rPr lang="en-US" sz="2800" dirty="0">
                <a:latin typeface="Times New Roman" panose="02020603050405020304" pitchFamily="18" charset="0"/>
                <a:cs typeface="Times New Roman" panose="02020603050405020304" pitchFamily="18" charset="0"/>
              </a:rPr>
              <a:t>Contributing to mutual respect and understanding of all stakeholders with respect to their values, interests, rights, and obligations</a:t>
            </a:r>
            <a:endParaRPr lang="en-GB" dirty="0">
              <a:latin typeface="Times New Roman" panose="02020603050405020304" pitchFamily="18" charset="0"/>
              <a:cs typeface="Times New Roman" panose="02020603050405020304" pitchFamily="18" charset="0"/>
            </a:endParaRPr>
          </a:p>
          <a:p>
            <a:pPr marL="0" indent="0" algn="just">
              <a:buNone/>
            </a:pPr>
            <a:r>
              <a:rPr lang="en-GB" sz="2800" b="1" dirty="0">
                <a:latin typeface="Times New Roman" panose="02020603050405020304" pitchFamily="18" charset="0"/>
                <a:cs typeface="Times New Roman" panose="02020603050405020304" pitchFamily="18" charset="0"/>
              </a:rPr>
              <a:t>6. Cooperative - </a:t>
            </a:r>
            <a:r>
              <a:rPr lang="en-US" dirty="0">
                <a:latin typeface="Times New Roman" panose="02020603050405020304" pitchFamily="18" charset="0"/>
                <a:cs typeface="Times New Roman" panose="02020603050405020304" pitchFamily="18" charset="0"/>
              </a:rPr>
              <a:t>Promoting cooperation, convergence and consensus-building rather than confrontation. Engaging conflicting perspectives and values as well as trying to reach a general acceptance of the proposal toward a decision that promotes and supports sustainable development should be pursued</a:t>
            </a:r>
            <a:endParaRPr lang="en-GB" b="1" dirty="0">
              <a:latin typeface="Times New Roman" panose="02020603050405020304" pitchFamily="18" charset="0"/>
              <a:cs typeface="Times New Roman" panose="02020603050405020304" pitchFamily="18" charset="0"/>
            </a:endParaRPr>
          </a:p>
          <a:p>
            <a:pPr marL="0" indent="0" algn="just">
              <a:buNone/>
            </a:pPr>
            <a:r>
              <a:rPr lang="en-GB" sz="2800" b="1" dirty="0">
                <a:latin typeface="Times New Roman" panose="02020603050405020304" pitchFamily="18" charset="0"/>
                <a:cs typeface="Times New Roman" panose="02020603050405020304" pitchFamily="18" charset="0"/>
              </a:rPr>
              <a:t>7. Imputable </a:t>
            </a:r>
            <a:r>
              <a:rPr lang="en-US" b="1">
                <a:latin typeface="Times New Roman" panose="02020603050405020304" pitchFamily="18" charset="0"/>
                <a:cs typeface="Times New Roman" panose="02020603050405020304" pitchFamily="18" charset="0"/>
              </a:rPr>
              <a:t>(accredit)</a:t>
            </a:r>
            <a:r>
              <a:rPr lang="en-US" sz="2800" b="1">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Improving the proposal under study, taking into  account the results of the PP process; including reporting and feedback to stakeholders about the results of the PP </a:t>
            </a:r>
            <a:r>
              <a:rPr lang="en-US" sz="2800">
                <a:latin typeface="Times New Roman" panose="02020603050405020304" pitchFamily="18" charset="0"/>
                <a:cs typeface="Times New Roman" panose="02020603050405020304" pitchFamily="18" charset="0"/>
              </a:rPr>
              <a:t>process, especially </a:t>
            </a:r>
            <a:r>
              <a:rPr lang="en-US" sz="2800" dirty="0">
                <a:latin typeface="Times New Roman" panose="02020603050405020304" pitchFamily="18" charset="0"/>
                <a:cs typeface="Times New Roman" panose="02020603050405020304" pitchFamily="18" charset="0"/>
              </a:rPr>
              <a:t>how their inputs have contributed to decision-making</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154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359"/>
        <p:cNvGrpSpPr/>
        <p:nvPr/>
      </p:nvGrpSpPr>
      <p:grpSpPr>
        <a:xfrm>
          <a:off x="0" y="0"/>
          <a:ext cx="0" cy="0"/>
          <a:chOff x="0" y="0"/>
          <a:chExt cx="0" cy="0"/>
        </a:xfrm>
      </p:grpSpPr>
      <p:sp>
        <p:nvSpPr>
          <p:cNvPr id="14360" name="Google Shape;14360;p1"/>
          <p:cNvSpPr txBox="1">
            <a:spLocks noGrp="1"/>
          </p:cNvSpPr>
          <p:nvPr>
            <p:ph type="title"/>
          </p:nvPr>
        </p:nvSpPr>
        <p:spPr>
          <a:xfrm>
            <a:off x="838200" y="1"/>
            <a:ext cx="10515600" cy="801858"/>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2. Operating Principles</a:t>
            </a:r>
            <a:endParaRPr dirty="0"/>
          </a:p>
        </p:txBody>
      </p:sp>
      <p:sp>
        <p:nvSpPr>
          <p:cNvPr id="14361" name="Google Shape;14361;p1"/>
          <p:cNvSpPr txBox="1">
            <a:spLocks noGrp="1"/>
          </p:cNvSpPr>
          <p:nvPr>
            <p:ph type="body" idx="1"/>
          </p:nvPr>
        </p:nvSpPr>
        <p:spPr>
          <a:xfrm>
            <a:off x="112542" y="928468"/>
            <a:ext cx="11929403" cy="576775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Clr>
                <a:schemeClr val="dk1"/>
              </a:buClr>
              <a:buSzPts val="2800"/>
              <a:buNone/>
            </a:pPr>
            <a:r>
              <a:rPr lang="en-US" dirty="0"/>
              <a:t>With respect to the Basic Principles previously identified, public participation should be:</a:t>
            </a:r>
            <a:endParaRPr dirty="0"/>
          </a:p>
          <a:p>
            <a:pPr marL="457200" lvl="0" indent="-342900" algn="just" rtl="0">
              <a:lnSpc>
                <a:spcPct val="90000"/>
              </a:lnSpc>
              <a:spcBef>
                <a:spcPts val="1000"/>
              </a:spcBef>
              <a:spcAft>
                <a:spcPts val="0"/>
              </a:spcAft>
              <a:buClr>
                <a:schemeClr val="dk1"/>
              </a:buClr>
              <a:buSzPts val="1800"/>
              <a:buAutoNum type="arabicPeriod"/>
            </a:pPr>
            <a:r>
              <a:rPr lang="en-US" b="1" dirty="0"/>
              <a:t>Initiated early and sustained</a:t>
            </a:r>
            <a:r>
              <a:rPr lang="en-US" dirty="0"/>
              <a:t> -The public should be involved early (before major decisions are made) and regularly in the participatory intervention process.  This helps in building trust, reducing rumors, and increasing ownership.</a:t>
            </a:r>
            <a:endParaRPr dirty="0"/>
          </a:p>
          <a:p>
            <a:pPr marL="457200" lvl="0" indent="-342900" algn="just" rtl="0">
              <a:lnSpc>
                <a:spcPct val="90000"/>
              </a:lnSpc>
              <a:spcBef>
                <a:spcPts val="1000"/>
              </a:spcBef>
              <a:spcAft>
                <a:spcPts val="0"/>
              </a:spcAft>
              <a:buSzPts val="1800"/>
              <a:buAutoNum type="arabicPeriod"/>
            </a:pPr>
            <a:r>
              <a:rPr lang="en-US" b="1" dirty="0"/>
              <a:t>Well-planned and focused on negotiable issues</a:t>
            </a:r>
            <a:r>
              <a:rPr lang="en-US" dirty="0"/>
              <a:t> – All stakeholders should know the aims, rules, organization, procedure, and expected outcomes of the PP process undertaken to enhance the credibility of the program. Because consensus is not always feasible, PP should emphasize understanding and respect for the values and interests of participants, and focus on negotiable issues relevant to decision making. </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362"/>
        <p:cNvGrpSpPr/>
        <p:nvPr/>
      </p:nvGrpSpPr>
      <p:grpSpPr>
        <a:xfrm>
          <a:off x="0" y="0"/>
          <a:ext cx="0" cy="0"/>
          <a:chOff x="0" y="0"/>
          <a:chExt cx="0" cy="0"/>
        </a:xfrm>
      </p:grpSpPr>
      <p:sp>
        <p:nvSpPr>
          <p:cNvPr id="14363" name="Google Shape;14363;p2"/>
          <p:cNvSpPr txBox="1">
            <a:spLocks noGrp="1"/>
          </p:cNvSpPr>
          <p:nvPr>
            <p:ph type="body" idx="1"/>
          </p:nvPr>
        </p:nvSpPr>
        <p:spPr>
          <a:xfrm>
            <a:off x="182880" y="138600"/>
            <a:ext cx="11802794" cy="65808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Clr>
                <a:schemeClr val="dk1"/>
              </a:buClr>
              <a:buSzPts val="2800"/>
              <a:buNone/>
            </a:pPr>
            <a:r>
              <a:rPr lang="en-US" b="1" dirty="0"/>
              <a:t>3. supportive to participants-</a:t>
            </a:r>
            <a:r>
              <a:rPr lang="en-US" dirty="0"/>
              <a:t>  The public should be supported in their will to participate through an adequate diffusion of information on the proposal and on the PP process, and a just and equitable access to funding or financial assistance. Capacity-building, facilitation, and assistance should also be provided particularly for groups who don’t have the capacity to participate and in regions where there is no culture of PP, or where local culture may inhibit PP.</a:t>
            </a:r>
            <a:endParaRPr dirty="0"/>
          </a:p>
          <a:p>
            <a:pPr marL="0" lvl="0" indent="0" algn="just" rtl="0">
              <a:lnSpc>
                <a:spcPct val="90000"/>
              </a:lnSpc>
              <a:spcBef>
                <a:spcPts val="1000"/>
              </a:spcBef>
              <a:spcAft>
                <a:spcPts val="0"/>
              </a:spcAft>
              <a:buClr>
                <a:schemeClr val="dk1"/>
              </a:buClr>
              <a:buSzPts val="2800"/>
              <a:buNone/>
            </a:pPr>
            <a:r>
              <a:rPr lang="en-US" dirty="0"/>
              <a:t>4. </a:t>
            </a:r>
            <a:r>
              <a:rPr lang="en-US" b="1" dirty="0"/>
              <a:t>Tiered and optimized</a:t>
            </a:r>
            <a:r>
              <a:rPr lang="en-US" dirty="0"/>
              <a:t> – A PP program should occur at the most appropriate level of decision-making (e.g., at the policy,  plan, program, or project level) for a proposal.  The public should be invited to participate regularly, with emphasis on the appropriate time for involvement.  Because PP is resource-consuming (human, financial, time) for all the stakeholders, PP optimization in time and space will ensure more willing participation. </a:t>
            </a:r>
            <a:endParaRPr dirty="0"/>
          </a:p>
          <a:p>
            <a:pPr marL="0" lvl="0" indent="0" algn="just" rtl="0">
              <a:lnSpc>
                <a:spcPct val="90000"/>
              </a:lnSpc>
              <a:spcBef>
                <a:spcPts val="1000"/>
              </a:spcBef>
              <a:spcAft>
                <a:spcPts val="0"/>
              </a:spcAft>
              <a:buClr>
                <a:schemeClr val="dk1"/>
              </a:buClr>
              <a:buSzPts val="2800"/>
              <a:buNone/>
            </a:pPr>
            <a:r>
              <a:rPr lang="en-US" dirty="0"/>
              <a:t>5. </a:t>
            </a:r>
            <a:r>
              <a:rPr lang="en-US" b="1" dirty="0"/>
              <a:t>Open and transparent</a:t>
            </a:r>
            <a:r>
              <a:rPr lang="en-US" dirty="0"/>
              <a:t> - People who are affected by a proposal and are interested in participating, whatever their ethnic origin, gender and income, should have access to all relevant information.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body" idx="1"/>
          </p:nvPr>
        </p:nvSpPr>
        <p:spPr>
          <a:xfrm>
            <a:off x="403654" y="914401"/>
            <a:ext cx="11450595" cy="5544064"/>
          </a:xfrm>
        </p:spPr>
        <p:txBody>
          <a:bodyPr>
            <a:noAutofit/>
          </a:bodyPr>
          <a:lstStyle/>
          <a:p>
            <a:pPr marL="0" indent="0">
              <a:lnSpc>
                <a:spcPct val="80000"/>
              </a:lnSpc>
              <a:buNone/>
            </a:pPr>
            <a:r>
              <a:rPr lang="en-US" altLang="en-US" sz="3600" b="1" dirty="0">
                <a:latin typeface="Times New Roman" panose="02020603050405020304" pitchFamily="18" charset="0"/>
                <a:cs typeface="Times New Roman" panose="02020603050405020304" pitchFamily="18" charset="0"/>
              </a:rPr>
              <a:t>3. Development as</a:t>
            </a:r>
            <a:r>
              <a:rPr lang="en-US" altLang="en-US" sz="36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Distributive Justice-</a:t>
            </a:r>
            <a:r>
              <a:rPr lang="en-US" altLang="en-US" sz="3600" dirty="0">
                <a:latin typeface="Times New Roman" panose="02020603050405020304" pitchFamily="18" charset="0"/>
                <a:cs typeface="Times New Roman" panose="02020603050405020304" pitchFamily="18" charset="0"/>
              </a:rPr>
              <a:t> view development as improving basic needs.</a:t>
            </a:r>
          </a:p>
          <a:p>
            <a:pPr marL="0" indent="0">
              <a:lnSpc>
                <a:spcPct val="80000"/>
              </a:lnSpc>
              <a:buNone/>
            </a:pPr>
            <a:r>
              <a:rPr lang="en-US" altLang="en-US" sz="3600" dirty="0">
                <a:latin typeface="Times New Roman" panose="02020603050405020304" pitchFamily="18" charset="0"/>
                <a:cs typeface="Times New Roman" panose="02020603050405020304" pitchFamily="18" charset="0"/>
              </a:rPr>
              <a:t>Interest in social justice which has raised three issues:</a:t>
            </a:r>
          </a:p>
          <a:p>
            <a:pPr marL="742950" indent="-742950">
              <a:lnSpc>
                <a:spcPct val="80000"/>
              </a:lnSpc>
              <a:buFont typeface="+mj-lt"/>
              <a:buAutoNum type="alphaLcPeriod"/>
            </a:pPr>
            <a:r>
              <a:rPr lang="en-US" altLang="en-US" sz="3600" dirty="0">
                <a:latin typeface="Times New Roman" panose="02020603050405020304" pitchFamily="18" charset="0"/>
                <a:cs typeface="Times New Roman" panose="02020603050405020304" pitchFamily="18" charset="0"/>
              </a:rPr>
              <a:t>Nature of goods and services provided by governments</a:t>
            </a:r>
          </a:p>
          <a:p>
            <a:pPr marL="742950" indent="-742950">
              <a:lnSpc>
                <a:spcPct val="80000"/>
              </a:lnSpc>
              <a:buFont typeface="+mj-lt"/>
              <a:buAutoNum type="alphaLcPeriod"/>
            </a:pPr>
            <a:r>
              <a:rPr lang="en-US" altLang="en-US" sz="3600" dirty="0">
                <a:latin typeface="Times New Roman" panose="02020603050405020304" pitchFamily="18" charset="0"/>
                <a:cs typeface="Times New Roman" panose="02020603050405020304" pitchFamily="18" charset="0"/>
              </a:rPr>
              <a:t>Matter of access of these public goods to different social classes</a:t>
            </a:r>
          </a:p>
          <a:p>
            <a:pPr marL="742950" indent="-742950">
              <a:lnSpc>
                <a:spcPct val="80000"/>
              </a:lnSpc>
              <a:buFont typeface="+mj-lt"/>
              <a:buAutoNum type="alphaLcPeriod"/>
            </a:pPr>
            <a:r>
              <a:rPr lang="en-US" altLang="en-US" sz="3600" dirty="0">
                <a:latin typeface="Times New Roman" panose="02020603050405020304" pitchFamily="18" charset="0"/>
                <a:cs typeface="Times New Roman" panose="02020603050405020304" pitchFamily="18" charset="0"/>
              </a:rPr>
              <a:t>How burden of development can be shared among these classes</a:t>
            </a:r>
          </a:p>
          <a:p>
            <a:pPr marL="0" indent="0">
              <a:lnSpc>
                <a:spcPct val="80000"/>
              </a:lnSpc>
              <a:buNone/>
            </a:pPr>
            <a:r>
              <a:rPr lang="en-US" altLang="en-US" sz="3600" dirty="0">
                <a:latin typeface="Times New Roman" panose="02020603050405020304" pitchFamily="18" charset="0"/>
                <a:cs typeface="Times New Roman" panose="02020603050405020304" pitchFamily="18" charset="0"/>
              </a:rPr>
              <a:t>*the target groups include small farmers, landless, urban under-employed and unemployed</a:t>
            </a:r>
          </a:p>
        </p:txBody>
      </p:sp>
    </p:spTree>
    <p:extLst>
      <p:ext uri="{BB962C8B-B14F-4D97-AF65-F5344CB8AC3E}">
        <p14:creationId xmlns:p14="http://schemas.microsoft.com/office/powerpoint/2010/main" val="2760820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1AF86-1C5A-0960-C3AD-462B1A0EBE6B}"/>
              </a:ext>
            </a:extLst>
          </p:cNvPr>
          <p:cNvSpPr>
            <a:spLocks noGrp="1"/>
          </p:cNvSpPr>
          <p:nvPr>
            <p:ph idx="1"/>
          </p:nvPr>
        </p:nvSpPr>
        <p:spPr>
          <a:xfrm>
            <a:off x="154745" y="168812"/>
            <a:ext cx="11887200" cy="6689188"/>
          </a:xfrm>
        </p:spPr>
        <p:txBody>
          <a:bodyPr/>
          <a:lstStyle/>
          <a:p>
            <a:pPr marL="0" indent="0" algn="just">
              <a:buNone/>
            </a:pPr>
            <a:r>
              <a:rPr lang="en-US" dirty="0">
                <a:latin typeface="Times New Roman" panose="02020603050405020304" pitchFamily="18" charset="0"/>
                <a:cs typeface="Times New Roman" panose="02020603050405020304" pitchFamily="18" charset="0"/>
              </a:rPr>
              <a:t>6. </a:t>
            </a:r>
            <a:r>
              <a:rPr lang="en-US" b="1" dirty="0">
                <a:latin typeface="Times New Roman" panose="02020603050405020304" pitchFamily="18" charset="0"/>
                <a:cs typeface="Times New Roman" panose="02020603050405020304" pitchFamily="18" charset="0"/>
              </a:rPr>
              <a:t>Context-oriented </a:t>
            </a:r>
            <a:r>
              <a:rPr lang="en-US" dirty="0">
                <a:latin typeface="Times New Roman" panose="02020603050405020304" pitchFamily="18" charset="0"/>
                <a:cs typeface="Times New Roman" panose="02020603050405020304" pitchFamily="18" charset="0"/>
              </a:rPr>
              <a:t>– Because many communities have their own formal and informal rules for public access to resources, conflict resolution and governance, PP should be adapted to the social organization of the impacted communities, including the cultural, social, economic and political dimensions. This shows respect for the affected community and may improve public confidence of the process and its outcomes.</a:t>
            </a:r>
          </a:p>
          <a:p>
            <a:pPr marL="0" indent="0" algn="just">
              <a:buNone/>
            </a:pPr>
            <a:r>
              <a:rPr lang="en-US" dirty="0">
                <a:latin typeface="Times New Roman" panose="02020603050405020304" pitchFamily="18" charset="0"/>
                <a:cs typeface="Times New Roman" panose="02020603050405020304" pitchFamily="18" charset="0"/>
              </a:rPr>
              <a:t>7. </a:t>
            </a:r>
            <a:r>
              <a:rPr lang="en-US" b="1" dirty="0">
                <a:latin typeface="Times New Roman" panose="02020603050405020304" pitchFamily="18" charset="0"/>
                <a:cs typeface="Times New Roman" panose="02020603050405020304" pitchFamily="18" charset="0"/>
              </a:rPr>
              <a:t>Credible and rigorous </a:t>
            </a:r>
            <a:r>
              <a:rPr lang="en-US" dirty="0">
                <a:latin typeface="Times New Roman" panose="02020603050405020304" pitchFamily="18" charset="0"/>
                <a:cs typeface="Times New Roman" panose="02020603050405020304" pitchFamily="18" charset="0"/>
              </a:rPr>
              <a:t>– PP should adhere to established ethics, professional behavior and moral obligations. Facilitation of PP by a neutral facilitator in its formal or traditional sense improves impartiality of the process as well as justice and equity in the right to information.</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436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4FD3-F558-F0ED-E1FF-63114F78BF68}"/>
              </a:ext>
            </a:extLst>
          </p:cNvPr>
          <p:cNvSpPr>
            <a:spLocks noGrp="1"/>
          </p:cNvSpPr>
          <p:nvPr>
            <p:ph type="title"/>
          </p:nvPr>
        </p:nvSpPr>
        <p:spPr>
          <a:xfrm>
            <a:off x="838200" y="140678"/>
            <a:ext cx="10515600" cy="717452"/>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3. Developing Guidelines </a:t>
            </a:r>
            <a:endParaRPr lang="en-ZM" dirty="0"/>
          </a:p>
        </p:txBody>
      </p:sp>
      <p:sp>
        <p:nvSpPr>
          <p:cNvPr id="3" name="Content Placeholder 2">
            <a:extLst>
              <a:ext uri="{FF2B5EF4-FFF2-40B4-BE49-F238E27FC236}">
                <a16:creationId xmlns:a16="http://schemas.microsoft.com/office/drawing/2014/main" id="{B3FD7EBD-A093-24D5-641D-4C63C32AA4BE}"/>
              </a:ext>
            </a:extLst>
          </p:cNvPr>
          <p:cNvSpPr>
            <a:spLocks noGrp="1"/>
          </p:cNvSpPr>
          <p:nvPr>
            <p:ph idx="1"/>
          </p:nvPr>
        </p:nvSpPr>
        <p:spPr>
          <a:xfrm>
            <a:off x="168812" y="858130"/>
            <a:ext cx="11816862" cy="5711482"/>
          </a:xfrm>
        </p:spPr>
        <p:txBody>
          <a:bodyPr/>
          <a:lstStyle/>
          <a:p>
            <a:r>
              <a:rPr lang="en-US" dirty="0"/>
              <a:t>For improving the outcomes of public participation, all actors should actively promote: </a:t>
            </a:r>
          </a:p>
          <a:p>
            <a:pPr marL="0" indent="0">
              <a:buNone/>
            </a:pPr>
            <a:r>
              <a:rPr lang="en-US" dirty="0"/>
              <a:t>1. Access to useful and relevant information for the public.</a:t>
            </a:r>
          </a:p>
          <a:p>
            <a:pPr lvl="1"/>
            <a:r>
              <a:rPr lang="en-US" dirty="0"/>
              <a:t>Even if information is actually generally available, it might need some improvement to be useful to laypersons, or more focused and relevant to the decision-making process.</a:t>
            </a:r>
          </a:p>
          <a:p>
            <a:pPr marL="0" indent="0">
              <a:buNone/>
            </a:pPr>
            <a:r>
              <a:rPr lang="en-US" dirty="0"/>
              <a:t>2. High-level involvement and participation in decision-making; </a:t>
            </a:r>
          </a:p>
          <a:p>
            <a:pPr marL="0" indent="0">
              <a:buNone/>
            </a:pPr>
            <a:r>
              <a:rPr lang="en-US" dirty="0"/>
              <a:t>3. creative ways to involve people.</a:t>
            </a:r>
          </a:p>
          <a:p>
            <a:pPr marL="0" indent="0">
              <a:buNone/>
            </a:pPr>
            <a:r>
              <a:rPr lang="en-US" dirty="0"/>
              <a:t>4. Access to justice and equity</a:t>
            </a:r>
            <a:endParaRPr lang="en-ZM" dirty="0"/>
          </a:p>
        </p:txBody>
      </p:sp>
    </p:spTree>
    <p:extLst>
      <p:ext uri="{BB962C8B-B14F-4D97-AF65-F5344CB8AC3E}">
        <p14:creationId xmlns:p14="http://schemas.microsoft.com/office/powerpoint/2010/main" val="16486531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F23B-1890-0903-1F3D-B8E72E8EB309}"/>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2E1DB188-C1ED-7A68-F436-E5D39387E0AB}"/>
              </a:ext>
            </a:extLst>
          </p:cNvPr>
          <p:cNvSpPr>
            <a:spLocks noGrp="1"/>
          </p:cNvSpPr>
          <p:nvPr>
            <p:ph idx="1"/>
          </p:nvPr>
        </p:nvSpPr>
        <p:spPr/>
        <p:txBody>
          <a:bodyPr/>
          <a:lstStyle/>
          <a:p>
            <a:endParaRPr lang="en-ZM"/>
          </a:p>
        </p:txBody>
      </p:sp>
    </p:spTree>
    <p:extLst>
      <p:ext uri="{BB962C8B-B14F-4D97-AF65-F5344CB8AC3E}">
        <p14:creationId xmlns:p14="http://schemas.microsoft.com/office/powerpoint/2010/main" val="27597843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366C-AE43-330D-E03F-94A505B3F7A3}"/>
              </a:ext>
            </a:extLst>
          </p:cNvPr>
          <p:cNvSpPr>
            <a:spLocks noGrp="1"/>
          </p:cNvSpPr>
          <p:nvPr>
            <p:ph type="ctrTitle"/>
          </p:nvPr>
        </p:nvSpPr>
        <p:spPr/>
        <p:txBody>
          <a:bodyPr/>
          <a:lstStyle/>
          <a:p>
            <a:r>
              <a:rPr lang="en-US" dirty="0"/>
              <a:t>FACTORS AFFECTING PUBLIC PARTICIPATION</a:t>
            </a:r>
            <a:endParaRPr lang="en-ZM" dirty="0"/>
          </a:p>
        </p:txBody>
      </p:sp>
      <p:sp>
        <p:nvSpPr>
          <p:cNvPr id="3" name="Subtitle 2">
            <a:extLst>
              <a:ext uri="{FF2B5EF4-FFF2-40B4-BE49-F238E27FC236}">
                <a16:creationId xmlns:a16="http://schemas.microsoft.com/office/drawing/2014/main" id="{BAAF1A16-5D37-1C0E-CC04-49EA892FD0EF}"/>
              </a:ext>
            </a:extLst>
          </p:cNvPr>
          <p:cNvSpPr>
            <a:spLocks noGrp="1"/>
          </p:cNvSpPr>
          <p:nvPr>
            <p:ph type="subTitle" idx="1"/>
          </p:nvPr>
        </p:nvSpPr>
        <p:spPr>
          <a:xfrm>
            <a:off x="520505" y="3602037"/>
            <a:ext cx="11029070" cy="3108252"/>
          </a:xfrm>
        </p:spPr>
        <p:txBody>
          <a:bodyPr/>
          <a:lstStyle/>
          <a:p>
            <a:r>
              <a:rPr lang="en-US" b="1" dirty="0"/>
              <a:t>GROUP TASK- 10 MIN</a:t>
            </a:r>
          </a:p>
          <a:p>
            <a:pPr marL="457200" indent="-457200">
              <a:buAutoNum type="arabicPeriod"/>
            </a:pPr>
            <a:r>
              <a:rPr lang="en-US" dirty="0"/>
              <a:t>NUTRITION- </a:t>
            </a:r>
          </a:p>
          <a:p>
            <a:pPr marL="457200" indent="-457200">
              <a:buAutoNum type="arabicPeriod"/>
            </a:pPr>
            <a:r>
              <a:rPr lang="en-US" dirty="0"/>
              <a:t>ARIC. EXTENSION</a:t>
            </a:r>
          </a:p>
          <a:p>
            <a:pPr marL="457200" indent="-457200">
              <a:buAutoNum type="arabicPeriod"/>
            </a:pPr>
            <a:r>
              <a:rPr lang="en-US" dirty="0"/>
              <a:t>UNIV EXTENSION</a:t>
            </a:r>
          </a:p>
          <a:p>
            <a:pPr marL="457200" indent="-457200">
              <a:buAutoNum type="arabicPeriod"/>
            </a:pPr>
            <a:r>
              <a:rPr lang="en-US" dirty="0"/>
              <a:t>COMM DEV</a:t>
            </a:r>
          </a:p>
          <a:p>
            <a:pPr marL="457200" indent="-457200">
              <a:buAutoNum type="arabicPeriod"/>
            </a:pPr>
            <a:r>
              <a:rPr lang="en-US" dirty="0"/>
              <a:t>SOCIAL MOVEMENTS</a:t>
            </a:r>
          </a:p>
          <a:p>
            <a:pPr marL="457200" indent="-457200">
              <a:buAutoNum type="arabicPeriod"/>
            </a:pPr>
            <a:endParaRPr lang="en-US" dirty="0"/>
          </a:p>
          <a:p>
            <a:pPr marL="457200" indent="-457200">
              <a:buAutoNum type="arabicPeriod"/>
            </a:pPr>
            <a:endParaRPr lang="en-ZM" dirty="0"/>
          </a:p>
        </p:txBody>
      </p:sp>
    </p:spTree>
    <p:extLst>
      <p:ext uri="{BB962C8B-B14F-4D97-AF65-F5344CB8AC3E}">
        <p14:creationId xmlns:p14="http://schemas.microsoft.com/office/powerpoint/2010/main" val="21324273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EC35-80E7-4A39-F324-08843C5060E2}"/>
              </a:ext>
            </a:extLst>
          </p:cNvPr>
          <p:cNvSpPr>
            <a:spLocks noGrp="1"/>
          </p:cNvSpPr>
          <p:nvPr>
            <p:ph type="title"/>
          </p:nvPr>
        </p:nvSpPr>
        <p:spPr>
          <a:xfrm>
            <a:off x="838200" y="365126"/>
            <a:ext cx="10515600" cy="602284"/>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GB" b="1" dirty="0"/>
              <a:t>WHAT FACTORS AFFECT PARTICIPATION</a:t>
            </a:r>
            <a:endParaRPr lang="en-ZM" b="1" dirty="0"/>
          </a:p>
        </p:txBody>
      </p:sp>
      <p:sp>
        <p:nvSpPr>
          <p:cNvPr id="3" name="Content Placeholder 2">
            <a:extLst>
              <a:ext uri="{FF2B5EF4-FFF2-40B4-BE49-F238E27FC236}">
                <a16:creationId xmlns:a16="http://schemas.microsoft.com/office/drawing/2014/main" id="{2FB692C6-5420-B8EE-167A-56A98B03C7DF}"/>
              </a:ext>
            </a:extLst>
          </p:cNvPr>
          <p:cNvSpPr>
            <a:spLocks noGrp="1"/>
          </p:cNvSpPr>
          <p:nvPr>
            <p:ph idx="1"/>
          </p:nvPr>
        </p:nvSpPr>
        <p:spPr>
          <a:xfrm>
            <a:off x="119271" y="1311965"/>
            <a:ext cx="11900452" cy="5406887"/>
          </a:xfrm>
        </p:spPr>
        <p:txBody>
          <a:bodyPr>
            <a:normAutofit/>
          </a:bodyPr>
          <a:lstStyle/>
          <a:p>
            <a:pPr marL="0" indent="0" algn="just">
              <a:buNone/>
            </a:pPr>
            <a:r>
              <a:rPr lang="en-US" sz="3600" b="1" dirty="0">
                <a:latin typeface="Times New Roman" panose="02020603050405020304" pitchFamily="18" charset="0"/>
                <a:cs typeface="Times New Roman" panose="02020603050405020304" pitchFamily="18" charset="0"/>
              </a:rPr>
              <a:t>Some common problems of centrally planned </a:t>
            </a:r>
            <a:r>
              <a:rPr lang="en-US" sz="3600" b="1" dirty="0" err="1">
                <a:latin typeface="Times New Roman" panose="02020603050405020304" pitchFamily="18" charset="0"/>
                <a:cs typeface="Times New Roman" panose="02020603050405020304" pitchFamily="18" charset="0"/>
              </a:rPr>
              <a:t>programmes</a:t>
            </a:r>
            <a:r>
              <a:rPr lang="en-US" sz="3600" b="1" dirty="0">
                <a:latin typeface="Times New Roman" panose="02020603050405020304" pitchFamily="18" charset="0"/>
                <a:cs typeface="Times New Roman" panose="02020603050405020304" pitchFamily="18" charset="0"/>
              </a:rPr>
              <a:t> are</a:t>
            </a:r>
            <a:r>
              <a:rPr lang="en-US" sz="3600" dirty="0">
                <a:latin typeface="Times New Roman" panose="02020603050405020304" pitchFamily="18" charset="0"/>
                <a:cs typeface="Times New Roman" panose="02020603050405020304" pitchFamily="18" charset="0"/>
              </a:rPr>
              <a:t>:</a:t>
            </a:r>
          </a:p>
          <a:p>
            <a:pPr marL="1314450" lvl="1" indent="-857250" algn="just">
              <a:buFont typeface="+mj-lt"/>
              <a:buAutoNum type="romanLcPeriod"/>
            </a:pPr>
            <a:r>
              <a:rPr lang="en-US" sz="3600" dirty="0">
                <a:latin typeface="Times New Roman" panose="02020603050405020304" pitchFamily="18" charset="0"/>
                <a:cs typeface="Times New Roman" panose="02020603050405020304" pitchFamily="18" charset="0"/>
              </a:rPr>
              <a:t>lack of relevance of the programme designs to the felt needs of target groups,</a:t>
            </a:r>
          </a:p>
          <a:p>
            <a:pPr marL="1314450" lvl="1" indent="-857250" algn="just">
              <a:buFont typeface="+mj-lt"/>
              <a:buAutoNum type="romanLcPeriod"/>
            </a:pPr>
            <a:r>
              <a:rPr lang="en-US" sz="3600" dirty="0">
                <a:latin typeface="Times New Roman" panose="02020603050405020304" pitchFamily="18" charset="0"/>
                <a:cs typeface="Times New Roman" panose="02020603050405020304" pitchFamily="18" charset="0"/>
              </a:rPr>
              <a:t>non-acceptance and non-utilization of </a:t>
            </a:r>
            <a:r>
              <a:rPr lang="en-US" sz="3600" dirty="0" err="1">
                <a:latin typeface="Times New Roman" panose="02020603050405020304" pitchFamily="18" charset="0"/>
                <a:cs typeface="Times New Roman" panose="02020603050405020304" pitchFamily="18" charset="0"/>
              </a:rPr>
              <a:t>programmes</a:t>
            </a:r>
            <a:r>
              <a:rPr lang="en-US" sz="3600" dirty="0">
                <a:latin typeface="Times New Roman" panose="02020603050405020304" pitchFamily="18" charset="0"/>
                <a:cs typeface="Times New Roman" panose="02020603050405020304" pitchFamily="18" charset="0"/>
              </a:rPr>
              <a:t> by communities, and</a:t>
            </a:r>
          </a:p>
          <a:p>
            <a:pPr marL="1314450" lvl="1" indent="-857250" algn="just">
              <a:buFont typeface="+mj-lt"/>
              <a:buAutoNum type="romanLcPeriod"/>
            </a:pPr>
            <a:r>
              <a:rPr lang="en-US" sz="3600" dirty="0">
                <a:latin typeface="Times New Roman" panose="02020603050405020304" pitchFamily="18" charset="0"/>
                <a:cs typeface="Times New Roman" panose="02020603050405020304" pitchFamily="18" charset="0"/>
              </a:rPr>
              <a:t>lack of maintenance and continuity of </a:t>
            </a:r>
            <a:r>
              <a:rPr lang="en-US" sz="3600" dirty="0" err="1">
                <a:latin typeface="Times New Roman" panose="02020603050405020304" pitchFamily="18" charset="0"/>
                <a:cs typeface="Times New Roman" panose="02020603050405020304" pitchFamily="18" charset="0"/>
              </a:rPr>
              <a:t>programmes</a:t>
            </a:r>
            <a:r>
              <a:rPr lang="en-US" sz="3600" dirty="0">
                <a:latin typeface="Times New Roman" panose="02020603050405020304" pitchFamily="18" charset="0"/>
                <a:cs typeface="Times New Roman" panose="02020603050405020304" pitchFamily="18" charset="0"/>
              </a:rPr>
              <a:t> in communities. </a:t>
            </a:r>
          </a:p>
          <a:p>
            <a:pPr lvl="1" algn="just">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Experience shows that active participation in </a:t>
            </a:r>
            <a:r>
              <a:rPr lang="en-US" sz="3600" dirty="0" err="1">
                <a:latin typeface="Times New Roman" panose="02020603050405020304" pitchFamily="18" charset="0"/>
                <a:cs typeface="Times New Roman" panose="02020603050405020304" pitchFamily="18" charset="0"/>
              </a:rPr>
              <a:t>programmes</a:t>
            </a:r>
            <a:r>
              <a:rPr lang="en-US" sz="3600" dirty="0">
                <a:latin typeface="Times New Roman" panose="02020603050405020304" pitchFamily="18" charset="0"/>
                <a:cs typeface="Times New Roman" panose="02020603050405020304" pitchFamily="18" charset="0"/>
              </a:rPr>
              <a:t> can solve many of these problems.</a:t>
            </a:r>
            <a:endParaRPr lang="en-ZM"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497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474"/>
            <a:ext cx="10160000" cy="506437"/>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t>1. Environmental factors include</a:t>
            </a:r>
          </a:p>
        </p:txBody>
      </p:sp>
      <p:sp>
        <p:nvSpPr>
          <p:cNvPr id="3" name="Content Placeholder 2"/>
          <p:cNvSpPr>
            <a:spLocks noGrp="1"/>
          </p:cNvSpPr>
          <p:nvPr>
            <p:ph idx="1"/>
          </p:nvPr>
        </p:nvSpPr>
        <p:spPr>
          <a:xfrm>
            <a:off x="172278" y="702365"/>
            <a:ext cx="11897802" cy="6057162"/>
          </a:xfrm>
        </p:spPr>
        <p:txBody>
          <a:bodyPr>
            <a:normAutofit/>
          </a:bodyPr>
          <a:lstStyle/>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Physical factors (e.g., seasonality of production, concentration of settlement patterns),</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economic factors (e.g., availability of land),</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political factors (e.g., existence of a national political ideology supporting democratic procedures),</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social factors (e.g., social stratification, ethnic and racial distinctions),</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cultural factors (e.g., deferential attitudes toward authority, values discouraging conflict), and</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historical factors (e.g., the nature of people's previous experiences with development efforts)</a:t>
            </a:r>
          </a:p>
        </p:txBody>
      </p:sp>
    </p:spTree>
    <p:extLst>
      <p:ext uri="{BB962C8B-B14F-4D97-AF65-F5344CB8AC3E}">
        <p14:creationId xmlns:p14="http://schemas.microsoft.com/office/powerpoint/2010/main" val="3246485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474"/>
            <a:ext cx="10160000" cy="506437"/>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t>2. Organizational factor</a:t>
            </a:r>
          </a:p>
        </p:txBody>
      </p:sp>
      <p:sp>
        <p:nvSpPr>
          <p:cNvPr id="3" name="Content Placeholder 2"/>
          <p:cNvSpPr>
            <a:spLocks noGrp="1"/>
          </p:cNvSpPr>
          <p:nvPr>
            <p:ph idx="1"/>
          </p:nvPr>
        </p:nvSpPr>
        <p:spPr>
          <a:xfrm>
            <a:off x="172278" y="702365"/>
            <a:ext cx="11897802" cy="6057162"/>
          </a:xfrm>
        </p:spPr>
        <p:txBody>
          <a:bodyPr>
            <a:normAutofit/>
          </a:bodyPr>
          <a:lstStyle/>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the technological level of the activities,</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resource requirements,</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programme flexibility, and</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the intensity of staff interaction with the local people.</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centralized decision-making,</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elite values and attitudes of personnel,</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 evaluation systems that emphasize quick results in centrally planned service provision activities, and</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 frequent transfer of personnel</a:t>
            </a:r>
          </a:p>
        </p:txBody>
      </p:sp>
    </p:spTree>
    <p:extLst>
      <p:ext uri="{BB962C8B-B14F-4D97-AF65-F5344CB8AC3E}">
        <p14:creationId xmlns:p14="http://schemas.microsoft.com/office/powerpoint/2010/main" val="2611781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474"/>
            <a:ext cx="10160000" cy="506437"/>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t>3. Personal Factors</a:t>
            </a:r>
          </a:p>
        </p:txBody>
      </p:sp>
      <p:sp>
        <p:nvSpPr>
          <p:cNvPr id="3" name="Content Placeholder 2"/>
          <p:cNvSpPr>
            <a:spLocks noGrp="1"/>
          </p:cNvSpPr>
          <p:nvPr>
            <p:ph idx="1"/>
          </p:nvPr>
        </p:nvSpPr>
        <p:spPr>
          <a:xfrm>
            <a:off x="172278" y="702365"/>
            <a:ext cx="11897802" cy="6057162"/>
          </a:xfrm>
        </p:spPr>
        <p:txBody>
          <a:bodyPr>
            <a:normAutofit/>
          </a:bodyPr>
          <a:lstStyle/>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the participants' degree of consciousness about their situation,</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their level of organizational and technical expertise,</a:t>
            </a:r>
          </a:p>
          <a:p>
            <a:pPr marL="628650" indent="-514350" algn="just">
              <a:buFont typeface="+mj-lt"/>
              <a:buAutoNum type="romanLcPeriod"/>
            </a:pPr>
            <a:r>
              <a:rPr lang="en-US" sz="3200" dirty="0">
                <a:latin typeface="Times New Roman" panose="02020603050405020304" pitchFamily="18" charset="0"/>
                <a:cs typeface="Times New Roman" panose="02020603050405020304" pitchFamily="18" charset="0"/>
              </a:rPr>
              <a:t>their general level of education, and</a:t>
            </a:r>
          </a:p>
          <a:p>
            <a:pPr marL="628650" indent="-514350" algn="just">
              <a:buFont typeface="+mj-lt"/>
              <a:buAutoNum type="romanLcPeriod"/>
            </a:pPr>
            <a:r>
              <a:rPr lang="en-US" sz="3200">
                <a:latin typeface="Times New Roman" panose="02020603050405020304" pitchFamily="18" charset="0"/>
                <a:cs typeface="Times New Roman" panose="02020603050405020304" pitchFamily="18" charset="0"/>
              </a:rPr>
              <a:t>their workload, </a:t>
            </a:r>
            <a:r>
              <a:rPr lang="en-US" sz="3200" dirty="0">
                <a:latin typeface="Times New Roman" panose="02020603050405020304" pitchFamily="18" charset="0"/>
                <a:cs typeface="Times New Roman" panose="02020603050405020304" pitchFamily="18" charset="0"/>
              </a:rPr>
              <a:t>which determines the amount of time they have available to participate in development </a:t>
            </a:r>
            <a:r>
              <a:rPr lang="en-US" sz="3200" dirty="0" err="1">
                <a:latin typeface="Times New Roman" panose="02020603050405020304" pitchFamily="18" charset="0"/>
                <a:cs typeface="Times New Roman" panose="02020603050405020304" pitchFamily="18" charset="0"/>
              </a:rPr>
              <a:t>programme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379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A95C-3DCA-3BD5-1434-F1F039D6C055}"/>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57FB28D0-2A06-19E4-081A-B514E88401F0}"/>
              </a:ext>
            </a:extLst>
          </p:cNvPr>
          <p:cNvSpPr>
            <a:spLocks noGrp="1"/>
          </p:cNvSpPr>
          <p:nvPr>
            <p:ph idx="1"/>
          </p:nvPr>
        </p:nvSpPr>
        <p:spPr/>
        <p:txBody>
          <a:bodyPr/>
          <a:lstStyle/>
          <a:p>
            <a:endParaRPr lang="en-ZM"/>
          </a:p>
        </p:txBody>
      </p:sp>
    </p:spTree>
    <p:extLst>
      <p:ext uri="{BB962C8B-B14F-4D97-AF65-F5344CB8AC3E}">
        <p14:creationId xmlns:p14="http://schemas.microsoft.com/office/powerpoint/2010/main" val="3587350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12EC-5931-D1E7-F3E1-C77B01449764}"/>
              </a:ext>
            </a:extLst>
          </p:cNvPr>
          <p:cNvSpPr>
            <a:spLocks noGrp="1"/>
          </p:cNvSpPr>
          <p:nvPr>
            <p:ph type="ctrTitle"/>
          </p:nvPr>
        </p:nvSpPr>
        <p:spPr>
          <a:xfrm>
            <a:off x="1524000" y="1060174"/>
            <a:ext cx="9144000" cy="2449789"/>
          </a:xfrm>
        </p:spPr>
        <p:style>
          <a:lnRef idx="3">
            <a:schemeClr val="lt1"/>
          </a:lnRef>
          <a:fillRef idx="1">
            <a:schemeClr val="dk1"/>
          </a:fillRef>
          <a:effectRef idx="1">
            <a:schemeClr val="dk1"/>
          </a:effectRef>
          <a:fontRef idx="minor">
            <a:schemeClr val="lt1"/>
          </a:fontRef>
        </p:style>
        <p:txBody>
          <a:bodyPr>
            <a:normAutofit fontScale="90000"/>
          </a:bodyPr>
          <a:lstStyle/>
          <a:p>
            <a:r>
              <a:rPr lang="en-US" dirty="0"/>
              <a:t>THEORETICAL BASE OF PARTICIPATORY APPROACHES </a:t>
            </a:r>
            <a:endParaRPr lang="en-ZM" dirty="0"/>
          </a:p>
        </p:txBody>
      </p:sp>
      <p:sp>
        <p:nvSpPr>
          <p:cNvPr id="3" name="Subtitle 2">
            <a:extLst>
              <a:ext uri="{FF2B5EF4-FFF2-40B4-BE49-F238E27FC236}">
                <a16:creationId xmlns:a16="http://schemas.microsoft.com/office/drawing/2014/main" id="{92E063A9-14E7-E93D-D4ED-E87DBC64B6FD}"/>
              </a:ext>
            </a:extLst>
          </p:cNvPr>
          <p:cNvSpPr>
            <a:spLocks noGrp="1"/>
          </p:cNvSpPr>
          <p:nvPr>
            <p:ph type="subTitle" idx="1"/>
          </p:nvPr>
        </p:nvSpPr>
        <p:spPr>
          <a:xfrm>
            <a:off x="1722782" y="3602037"/>
            <a:ext cx="8945217" cy="2838519"/>
          </a:xfrm>
        </p:spPr>
        <p:txBody>
          <a:bodyPr>
            <a:normAutofit/>
          </a:bodyPr>
          <a:lstStyle/>
          <a:p>
            <a:r>
              <a:rPr lang="en-US" sz="3200" dirty="0" err="1">
                <a:latin typeface="Times New Roman" panose="02020603050405020304" pitchFamily="18" charset="0"/>
                <a:cs typeface="Times New Roman" panose="02020603050405020304" pitchFamily="18" charset="0"/>
              </a:rPr>
              <a:t>Freirianism</a:t>
            </a:r>
            <a:r>
              <a:rPr lang="en-US" sz="3200" dirty="0">
                <a:latin typeface="Times New Roman" panose="02020603050405020304" pitchFamily="18" charset="0"/>
                <a:cs typeface="Times New Roman" panose="02020603050405020304" pitchFamily="18" charset="0"/>
              </a:rPr>
              <a:t>  -Paulo R.N Freire</a:t>
            </a:r>
          </a:p>
          <a:p>
            <a:r>
              <a:rPr lang="en-US" sz="3200" dirty="0">
                <a:latin typeface="Times New Roman" panose="02020603050405020304" pitchFamily="18" charset="0"/>
                <a:cs typeface="Times New Roman" panose="02020603050405020304" pitchFamily="18" charset="0"/>
              </a:rPr>
              <a:t>Hegemony - Antonio Gramsci</a:t>
            </a:r>
          </a:p>
          <a:p>
            <a:r>
              <a:rPr lang="en-US" sz="3200" dirty="0">
                <a:latin typeface="Times New Roman" panose="02020603050405020304" pitchFamily="18" charset="0"/>
                <a:cs typeface="Times New Roman" panose="02020603050405020304" pitchFamily="18" charset="0"/>
              </a:rPr>
              <a:t>Knowledge Production Process</a:t>
            </a: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61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952367" y="362465"/>
            <a:ext cx="8229600" cy="708454"/>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altLang="en-US" sz="3200" dirty="0"/>
              <a:t>Sustainable Development</a:t>
            </a:r>
          </a:p>
        </p:txBody>
      </p:sp>
      <p:sp>
        <p:nvSpPr>
          <p:cNvPr id="14339" name="Rectangle 3"/>
          <p:cNvSpPr>
            <a:spLocks noGrp="1" noRot="1" noChangeArrowheads="1"/>
          </p:cNvSpPr>
          <p:nvPr>
            <p:ph type="body" idx="1"/>
          </p:nvPr>
        </p:nvSpPr>
        <p:spPr>
          <a:xfrm>
            <a:off x="296562" y="1186249"/>
            <a:ext cx="11590638" cy="5354594"/>
          </a:xfrm>
        </p:spPr>
        <p:txBody>
          <a:bodyPr>
            <a:noAutofit/>
          </a:bodyPr>
          <a:lstStyle/>
          <a:p>
            <a:pPr algn="just">
              <a:lnSpc>
                <a:spcPct val="80000"/>
              </a:lnSpc>
            </a:pPr>
            <a:r>
              <a:rPr lang="en-US" altLang="en-US" sz="3200" dirty="0">
                <a:latin typeface="Times New Roman" panose="02020603050405020304" pitchFamily="18" charset="0"/>
                <a:cs typeface="Times New Roman" panose="02020603050405020304" pitchFamily="18" charset="0"/>
              </a:rPr>
              <a:t>Defined as development that is likely to achieve lasting satisfaction of human needs and improvement of the quality of life and encompasses:</a:t>
            </a:r>
          </a:p>
          <a:p>
            <a:pPr algn="just">
              <a:lnSpc>
                <a:spcPct val="80000"/>
              </a:lnSpc>
            </a:pPr>
            <a:r>
              <a:rPr lang="en-US" altLang="en-US" sz="3200" dirty="0">
                <a:latin typeface="Times New Roman" panose="02020603050405020304" pitchFamily="18" charset="0"/>
                <a:cs typeface="Times New Roman" panose="02020603050405020304" pitchFamily="18" charset="0"/>
              </a:rPr>
              <a:t>Help for the very poorest who are left with no option but to destroy their environment to survive</a:t>
            </a:r>
          </a:p>
          <a:p>
            <a:pPr algn="just">
              <a:lnSpc>
                <a:spcPct val="80000"/>
              </a:lnSpc>
            </a:pPr>
            <a:r>
              <a:rPr lang="en-US" altLang="en-US" sz="3200" dirty="0">
                <a:latin typeface="Times New Roman" panose="02020603050405020304" pitchFamily="18" charset="0"/>
                <a:cs typeface="Times New Roman" panose="02020603050405020304" pitchFamily="18" charset="0"/>
              </a:rPr>
              <a:t>Idea of self-reliant development with natural resource constraints</a:t>
            </a:r>
          </a:p>
          <a:p>
            <a:pPr algn="just">
              <a:lnSpc>
                <a:spcPct val="80000"/>
              </a:lnSpc>
            </a:pPr>
            <a:r>
              <a:rPr lang="en-US" altLang="en-US" sz="3200" dirty="0">
                <a:latin typeface="Times New Roman" panose="02020603050405020304" pitchFamily="18" charset="0"/>
                <a:cs typeface="Times New Roman" panose="02020603050405020304" pitchFamily="18" charset="0"/>
              </a:rPr>
              <a:t>Cost effective development using different economic criteria to the traditional –i.e. development should not degrade environment</a:t>
            </a:r>
          </a:p>
          <a:p>
            <a:pPr algn="just">
              <a:lnSpc>
                <a:spcPct val="80000"/>
              </a:lnSpc>
            </a:pPr>
            <a:r>
              <a:rPr lang="en-US" altLang="en-US" sz="3200" dirty="0">
                <a:latin typeface="Times New Roman" panose="02020603050405020304" pitchFamily="18" charset="0"/>
                <a:cs typeface="Times New Roman" panose="02020603050405020304" pitchFamily="18" charset="0"/>
              </a:rPr>
              <a:t>Important issues of health control, appropriate technologies, food self-reliance, clean water and shelter for all</a:t>
            </a:r>
          </a:p>
          <a:p>
            <a:pPr algn="just">
              <a:lnSpc>
                <a:spcPct val="80000"/>
              </a:lnSpc>
            </a:pPr>
            <a:r>
              <a:rPr lang="en-US" altLang="en-US" sz="3200" dirty="0">
                <a:latin typeface="Times New Roman" panose="02020603050405020304" pitchFamily="18" charset="0"/>
                <a:cs typeface="Times New Roman" panose="02020603050405020304" pitchFamily="18" charset="0"/>
              </a:rPr>
              <a:t>People centered activities are necessary- human beings are the resources in the concept</a:t>
            </a:r>
          </a:p>
          <a:p>
            <a:pPr algn="just">
              <a:lnSpc>
                <a:spcPct val="80000"/>
              </a:lnSpc>
            </a:pP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898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A0E7-8979-96EC-1895-92C87869C24E}"/>
              </a:ext>
            </a:extLst>
          </p:cNvPr>
          <p:cNvSpPr>
            <a:spLocks noGrp="1"/>
          </p:cNvSpPr>
          <p:nvPr>
            <p:ph type="title"/>
          </p:nvPr>
        </p:nvSpPr>
        <p:spPr>
          <a:xfrm>
            <a:off x="755374" y="39757"/>
            <a:ext cx="10578548" cy="50358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t>PAULO FREIRE</a:t>
            </a:r>
            <a:endParaRPr lang="en-ZM" dirty="0"/>
          </a:p>
        </p:txBody>
      </p:sp>
      <p:sp>
        <p:nvSpPr>
          <p:cNvPr id="3" name="Content Placeholder 2">
            <a:extLst>
              <a:ext uri="{FF2B5EF4-FFF2-40B4-BE49-F238E27FC236}">
                <a16:creationId xmlns:a16="http://schemas.microsoft.com/office/drawing/2014/main" id="{38278555-44F1-C9F0-C15F-25E447C0D2F1}"/>
              </a:ext>
            </a:extLst>
          </p:cNvPr>
          <p:cNvSpPr>
            <a:spLocks noGrp="1"/>
          </p:cNvSpPr>
          <p:nvPr>
            <p:ph idx="1"/>
          </p:nvPr>
        </p:nvSpPr>
        <p:spPr>
          <a:xfrm>
            <a:off x="172278" y="728870"/>
            <a:ext cx="11834192" cy="5989982"/>
          </a:xfrm>
        </p:spPr>
        <p:txBody>
          <a:bodyPr>
            <a:normAutofit/>
          </a:bodyPr>
          <a:lstStyle/>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Paulo Freire (1921-1997)</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considered to be one of the greatest thinkers of education of the 20</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Century. </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Freire was born in Recife, Brazil an impoverished area of Brazil. </a:t>
            </a:r>
          </a:p>
          <a:p>
            <a:pPr algn="just"/>
            <a:r>
              <a:rPr lang="en-US" sz="2400" dirty="0">
                <a:latin typeface="Times New Roman" panose="02020603050405020304" pitchFamily="18" charset="0"/>
                <a:cs typeface="Times New Roman" panose="02020603050405020304" pitchFamily="18" charset="0"/>
              </a:rPr>
              <a:t>Perhaps the most influential thinker of education in the late twentieth century; </a:t>
            </a:r>
          </a:p>
          <a:p>
            <a:pPr algn="just"/>
            <a:r>
              <a:rPr lang="en-US" sz="2400" dirty="0">
                <a:latin typeface="Times New Roman" panose="02020603050405020304" pitchFamily="18" charset="0"/>
                <a:cs typeface="Times New Roman" panose="02020603050405020304" pitchFamily="18" charset="0"/>
              </a:rPr>
              <a:t>Paulo Freire has been particularly popular with informal educators with his emphasis on dialogue and his concern for the oppressed, and educational programs for adult education and literacy.</a:t>
            </a:r>
          </a:p>
          <a:p>
            <a:pPr algn="just"/>
            <a:r>
              <a:rPr lang="en-US" sz="2400" dirty="0">
                <a:latin typeface="Times New Roman" panose="02020603050405020304" pitchFamily="18" charset="0"/>
                <a:cs typeface="Times New Roman" panose="02020603050405020304" pitchFamily="18" charset="0"/>
              </a:rPr>
              <a:t>He is a true educationist and philosopher of the contemporary era. </a:t>
            </a:r>
          </a:p>
          <a:p>
            <a:pPr algn="just"/>
            <a:r>
              <a:rPr lang="en-US" sz="2400" dirty="0">
                <a:latin typeface="Times New Roman" panose="02020603050405020304" pitchFamily="18" charset="0"/>
                <a:cs typeface="Times New Roman" panose="02020603050405020304" pitchFamily="18" charset="0"/>
              </a:rPr>
              <a:t>His innovative ideas and theories created and are creating sound discussions in the education scenario of democratic states of third world. </a:t>
            </a:r>
          </a:p>
          <a:p>
            <a:pPr algn="just"/>
            <a:r>
              <a:rPr lang="en-US" sz="2400" dirty="0">
                <a:latin typeface="Times New Roman" panose="02020603050405020304" pitchFamily="18" charset="0"/>
                <a:cs typeface="Times New Roman" panose="02020603050405020304" pitchFamily="18" charset="0"/>
              </a:rPr>
              <a:t>He strongly believed that the societies of the third world countries can reach on their own destiny by efforts and true education, which is progressive education for 'conscientization’. </a:t>
            </a:r>
          </a:p>
          <a:p>
            <a:pPr algn="just"/>
            <a:r>
              <a:rPr lang="en-US" sz="2400" dirty="0">
                <a:latin typeface="Times New Roman" panose="02020603050405020304" pitchFamily="18" charset="0"/>
                <a:cs typeface="Times New Roman" panose="02020603050405020304" pitchFamily="18" charset="0"/>
              </a:rPr>
              <a:t>Paulo Freire had a faith that “The future isn't something hidden in a corner. The future is something we build in the present”</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5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A430-ABE6-158F-16DF-B8116828C76C}"/>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t>1. The starting point</a:t>
            </a:r>
            <a:endParaRPr lang="en-ZM" dirty="0"/>
          </a:p>
        </p:txBody>
      </p:sp>
      <p:sp>
        <p:nvSpPr>
          <p:cNvPr id="3" name="Content Placeholder 2">
            <a:extLst>
              <a:ext uri="{FF2B5EF4-FFF2-40B4-BE49-F238E27FC236}">
                <a16:creationId xmlns:a16="http://schemas.microsoft.com/office/drawing/2014/main" id="{0698A932-6C49-6B17-2048-00B2B91FA4CE}"/>
              </a:ext>
            </a:extLst>
          </p:cNvPr>
          <p:cNvSpPr>
            <a:spLocks noGrp="1"/>
          </p:cNvSpPr>
          <p:nvPr>
            <p:ph idx="1"/>
          </p:nvPr>
        </p:nvSpPr>
        <p:spPr>
          <a:xfrm>
            <a:off x="344556" y="1762540"/>
            <a:ext cx="11675165" cy="4982818"/>
          </a:xfrm>
        </p:spPr>
        <p:txBody>
          <a:bodyPr>
            <a:normAutofit lnSpcReduction="10000"/>
          </a:bodyPr>
          <a:lstStyle/>
          <a:p>
            <a:pPr algn="just">
              <a:buFont typeface="Wingdings" panose="05000000000000000000" pitchFamily="2" charset="2"/>
              <a:buChar char="v"/>
            </a:pPr>
            <a:r>
              <a:rPr lang="en-US" dirty="0"/>
              <a:t>Freire starts by arguing that oppressed human beings need to be re-humanized </a:t>
            </a:r>
          </a:p>
          <a:p>
            <a:pPr algn="just">
              <a:buFont typeface="Wingdings" panose="05000000000000000000" pitchFamily="2" charset="2"/>
              <a:buChar char="v"/>
            </a:pPr>
            <a:r>
              <a:rPr lang="en-US" dirty="0"/>
              <a:t>– that they need to be freed from all constraints to their personal and societal development; </a:t>
            </a:r>
          </a:p>
          <a:p>
            <a:pPr algn="just">
              <a:buFont typeface="Wingdings" panose="05000000000000000000" pitchFamily="2" charset="2"/>
              <a:buChar char="v"/>
            </a:pPr>
            <a:r>
              <a:rPr lang="en-US" dirty="0"/>
              <a:t>and that they need to be transformed from the current state of powerlessness to enable them act on their conditions of the world that are dehumanizing them. </a:t>
            </a:r>
          </a:p>
          <a:p>
            <a:pPr algn="just">
              <a:buFont typeface="Wingdings" panose="05000000000000000000" pitchFamily="2" charset="2"/>
              <a:buChar char="v"/>
            </a:pPr>
            <a:r>
              <a:rPr lang="en-US" dirty="0"/>
              <a:t>To understand Freire’s concept of dehumanization we need to start where Freire started and that is Karl Marx’s concepts of the human potential and Marx’s concept of consciousness. </a:t>
            </a:r>
          </a:p>
          <a:p>
            <a:pPr algn="just">
              <a:buFont typeface="Wingdings" panose="05000000000000000000" pitchFamily="2" charset="2"/>
              <a:buChar char="v"/>
            </a:pPr>
            <a:r>
              <a:rPr lang="en-US" dirty="0"/>
              <a:t>Freire borrowed the concepts of consciousness and human potential from Karl Marx.</a:t>
            </a:r>
            <a:endParaRPr lang="en-ZM" dirty="0"/>
          </a:p>
        </p:txBody>
      </p:sp>
    </p:spTree>
    <p:extLst>
      <p:ext uri="{BB962C8B-B14F-4D97-AF65-F5344CB8AC3E}">
        <p14:creationId xmlns:p14="http://schemas.microsoft.com/office/powerpoint/2010/main" val="3152257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3489-5FC7-3C51-EA2A-3400EBA3DAFE}"/>
              </a:ext>
            </a:extLst>
          </p:cNvPr>
          <p:cNvSpPr>
            <a:spLocks noGrp="1"/>
          </p:cNvSpPr>
          <p:nvPr>
            <p:ph type="title"/>
          </p:nvPr>
        </p:nvSpPr>
        <p:spPr>
          <a:xfrm>
            <a:off x="838200" y="1"/>
            <a:ext cx="10515600" cy="681036"/>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a:t>2. Human Potential</a:t>
            </a:r>
            <a:endParaRPr lang="en-ZM" dirty="0"/>
          </a:p>
        </p:txBody>
      </p:sp>
      <p:sp>
        <p:nvSpPr>
          <p:cNvPr id="3" name="Content Placeholder 2">
            <a:extLst>
              <a:ext uri="{FF2B5EF4-FFF2-40B4-BE49-F238E27FC236}">
                <a16:creationId xmlns:a16="http://schemas.microsoft.com/office/drawing/2014/main" id="{66F8FEA4-60E3-591F-60BB-770A5E8FF9A5}"/>
              </a:ext>
            </a:extLst>
          </p:cNvPr>
          <p:cNvSpPr>
            <a:spLocks noGrp="1"/>
          </p:cNvSpPr>
          <p:nvPr>
            <p:ph idx="1"/>
          </p:nvPr>
        </p:nvSpPr>
        <p:spPr>
          <a:xfrm>
            <a:off x="145774" y="848139"/>
            <a:ext cx="11940208" cy="5910469"/>
          </a:xfrm>
        </p:spPr>
        <p:txBody>
          <a:bodyPr>
            <a:normAutofit/>
          </a:bodyPr>
          <a:lstStyle/>
          <a:p>
            <a:pPr algn="just"/>
            <a:r>
              <a:rPr lang="en-US" sz="3200" dirty="0">
                <a:latin typeface="Times New Roman" panose="02020603050405020304" pitchFamily="18" charset="0"/>
                <a:cs typeface="Times New Roman" panose="02020603050405020304" pitchFamily="18" charset="0"/>
              </a:rPr>
              <a:t>Human being is a separate identity, differ from other species. </a:t>
            </a:r>
          </a:p>
          <a:p>
            <a:pPr algn="just"/>
            <a:r>
              <a:rPr lang="en-US" sz="3200" dirty="0">
                <a:latin typeface="Times New Roman" panose="02020603050405020304" pitchFamily="18" charset="0"/>
                <a:cs typeface="Times New Roman" panose="02020603050405020304" pitchFamily="18" charset="0"/>
              </a:rPr>
              <a:t>Marx argued that human beings have two sets of powers: </a:t>
            </a:r>
          </a:p>
          <a:p>
            <a:pPr lvl="1" algn="just"/>
            <a:r>
              <a:rPr lang="en-US" sz="3200" b="1" dirty="0">
                <a:latin typeface="Times New Roman" panose="02020603050405020304" pitchFamily="18" charset="0"/>
                <a:cs typeface="Times New Roman" panose="02020603050405020304" pitchFamily="18" charset="0"/>
              </a:rPr>
              <a:t>natural powers </a:t>
            </a:r>
            <a:r>
              <a:rPr lang="en-US" sz="3200" dirty="0">
                <a:latin typeface="Times New Roman" panose="02020603050405020304" pitchFamily="18" charset="0"/>
                <a:cs typeface="Times New Roman" panose="02020603050405020304" pitchFamily="18" charset="0"/>
              </a:rPr>
              <a:t>and needs which are shared with other animals and </a:t>
            </a:r>
          </a:p>
          <a:p>
            <a:pPr lvl="1" algn="just"/>
            <a:r>
              <a:rPr lang="en-US" sz="3200" b="1" dirty="0">
                <a:latin typeface="Times New Roman" panose="02020603050405020304" pitchFamily="18" charset="0"/>
                <a:cs typeface="Times New Roman" panose="02020603050405020304" pitchFamily="18" charset="0"/>
              </a:rPr>
              <a:t>species powers </a:t>
            </a:r>
            <a:r>
              <a:rPr lang="en-US" sz="3200" dirty="0">
                <a:latin typeface="Times New Roman" panose="02020603050405020304" pitchFamily="18" charset="0"/>
                <a:cs typeface="Times New Roman" panose="02020603050405020304" pitchFamily="18" charset="0"/>
              </a:rPr>
              <a:t>that are uniquely human. </a:t>
            </a:r>
          </a:p>
          <a:p>
            <a:pPr algn="just"/>
            <a:r>
              <a:rPr lang="en-US" sz="3200" dirty="0">
                <a:latin typeface="Times New Roman" panose="02020603050405020304" pitchFamily="18" charset="0"/>
                <a:cs typeface="Times New Roman" panose="02020603050405020304" pitchFamily="18" charset="0"/>
              </a:rPr>
              <a:t>Marx was not interested in the natural powers which are common to all animals but in species powers</a:t>
            </a:r>
          </a:p>
          <a:p>
            <a:pPr algn="just"/>
            <a:r>
              <a:rPr lang="en-US" sz="3200" dirty="0">
                <a:latin typeface="Times New Roman" panose="02020603050405020304" pitchFamily="18" charset="0"/>
                <a:cs typeface="Times New Roman" panose="02020603050405020304" pitchFamily="18" charset="0"/>
              </a:rPr>
              <a:t>According to Marx, people are distinguished from other animals by their consciousness. </a:t>
            </a:r>
          </a:p>
          <a:p>
            <a:pPr algn="just"/>
            <a:r>
              <a:rPr lang="en-US" sz="3200" dirty="0">
                <a:latin typeface="Times New Roman" panose="02020603050405020304" pitchFamily="18" charset="0"/>
                <a:cs typeface="Times New Roman" panose="02020603050405020304" pitchFamily="18" charset="0"/>
              </a:rPr>
              <a:t>The following mental capacities set apart human from other animals:</a:t>
            </a: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364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99526-F969-676F-603B-5418C2E68C1F}"/>
              </a:ext>
            </a:extLst>
          </p:cNvPr>
          <p:cNvSpPr>
            <a:spLocks noGrp="1"/>
          </p:cNvSpPr>
          <p:nvPr>
            <p:ph idx="1"/>
          </p:nvPr>
        </p:nvSpPr>
        <p:spPr>
          <a:xfrm>
            <a:off x="79513" y="145774"/>
            <a:ext cx="11926957" cy="6546574"/>
          </a:xfrm>
        </p:spPr>
        <p:txBody>
          <a:bodyPr>
            <a:noAutofit/>
          </a:bodyPr>
          <a:lstStyle/>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While animals just do people can set themselves off mentally from whatever their doing.</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Since they have a distinctive form of consciousness, human actors are able to choose to act or not to act. Furthermore, they are capable of choosing what kind of action to undertake.</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The minds of human beings enable them to plan before hand what their action is going to be.</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Human beings possess both physical and mental flexibility.</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Human beings are capable of giving close attention to what they are doing over a long time</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The nature of the human mind leads people to be highly social. </a:t>
            </a:r>
          </a:p>
          <a:p>
            <a:pPr marL="0" indent="0" algn="just">
              <a:buNone/>
            </a:pPr>
            <a:r>
              <a:rPr lang="en-US" sz="3200" dirty="0">
                <a:latin typeface="Times New Roman" panose="02020603050405020304" pitchFamily="18" charset="0"/>
                <a:cs typeface="Times New Roman" panose="02020603050405020304" pitchFamily="18" charset="0"/>
              </a:rPr>
              <a:t>The ability of humans to plan and shape the world for their future needs is what separates man from animals. </a:t>
            </a:r>
          </a:p>
          <a:p>
            <a:pPr marL="0" indent="0" algn="just">
              <a:buNone/>
            </a:pP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805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220EC-A5E7-B1DF-5729-6FD48A865787}"/>
              </a:ext>
            </a:extLst>
          </p:cNvPr>
          <p:cNvSpPr>
            <a:spLocks noGrp="1"/>
          </p:cNvSpPr>
          <p:nvPr>
            <p:ph idx="1"/>
          </p:nvPr>
        </p:nvSpPr>
        <p:spPr>
          <a:xfrm>
            <a:off x="79513" y="92765"/>
            <a:ext cx="11926957" cy="6652592"/>
          </a:xfrm>
        </p:spPr>
        <p:txBody>
          <a:bodyPr/>
          <a:lstStyle/>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ability of humans to plan and shape the world for their future needs is what separates man from animals.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But these ‘planning and shaping’ is done by the oppressors, though all of the human beings have these abilities.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oppressed majority must be taught to imagine a better way so that they can shape their future and thereby become more human.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There is difference in the concept of human nature between the elite and others.</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elite (oppressors) naturally believe that they are better and anything else is naturally inferior.</a:t>
            </a:r>
          </a:p>
          <a:p>
            <a:pPr algn="just">
              <a:buFont typeface="Wingdings" panose="05000000000000000000" pitchFamily="2" charset="2"/>
              <a:buChar char="v"/>
            </a:pP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367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44A7-388C-D20C-1B8C-BFFB32548D17}"/>
              </a:ext>
            </a:extLst>
          </p:cNvPr>
          <p:cNvSpPr>
            <a:spLocks noGrp="1"/>
          </p:cNvSpPr>
          <p:nvPr>
            <p:ph type="title"/>
          </p:nvPr>
        </p:nvSpPr>
        <p:spPr>
          <a:xfrm>
            <a:off x="838200" y="106018"/>
            <a:ext cx="10515600" cy="57502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a:t>3. Other Marxist Ideas borrowed by Freire</a:t>
            </a:r>
            <a:endParaRPr lang="en-ZM" dirty="0"/>
          </a:p>
        </p:txBody>
      </p:sp>
      <p:sp>
        <p:nvSpPr>
          <p:cNvPr id="3" name="Content Placeholder 2">
            <a:extLst>
              <a:ext uri="{FF2B5EF4-FFF2-40B4-BE49-F238E27FC236}">
                <a16:creationId xmlns:a16="http://schemas.microsoft.com/office/drawing/2014/main" id="{4C2ADD6B-D0E4-FBAE-68C6-204FED9FE2B8}"/>
              </a:ext>
            </a:extLst>
          </p:cNvPr>
          <p:cNvSpPr>
            <a:spLocks noGrp="1"/>
          </p:cNvSpPr>
          <p:nvPr>
            <p:ph idx="1"/>
          </p:nvPr>
        </p:nvSpPr>
        <p:spPr>
          <a:xfrm>
            <a:off x="225286" y="874643"/>
            <a:ext cx="11807687" cy="5877338"/>
          </a:xfrm>
        </p:spPr>
        <p:txBody>
          <a:bodyPr>
            <a:normAutofit/>
          </a:bodyPr>
          <a:lstStyle/>
          <a:p>
            <a:pPr algn="just"/>
            <a:r>
              <a:rPr lang="en-US" i="1" dirty="0">
                <a:latin typeface="Times New Roman" panose="02020603050405020304" pitchFamily="18" charset="0"/>
                <a:cs typeface="Times New Roman" panose="02020603050405020304" pitchFamily="18" charset="0"/>
              </a:rPr>
              <a:t>Exploitation</a:t>
            </a:r>
            <a:r>
              <a:rPr lang="en-US" dirty="0">
                <a:latin typeface="Times New Roman" panose="02020603050405020304" pitchFamily="18" charset="0"/>
                <a:cs typeface="Times New Roman" panose="02020603050405020304" pitchFamily="18" charset="0"/>
              </a:rPr>
              <a:t>- Marx argued that the stages prior to capitalism were too harsh to enable people realize their full potential. </a:t>
            </a:r>
          </a:p>
          <a:p>
            <a:pPr algn="just"/>
            <a:r>
              <a:rPr lang="en-US" dirty="0">
                <a:latin typeface="Times New Roman" panose="02020603050405020304" pitchFamily="18" charset="0"/>
                <a:cs typeface="Times New Roman" panose="02020603050405020304" pitchFamily="18" charset="0"/>
              </a:rPr>
              <a:t>People were too busy trying to get enough food, shelter and protection to permit realization of full potential. </a:t>
            </a:r>
          </a:p>
          <a:p>
            <a:pPr algn="just"/>
            <a:r>
              <a:rPr lang="en-US" dirty="0">
                <a:latin typeface="Times New Roman" panose="02020603050405020304" pitchFamily="18" charset="0"/>
                <a:cs typeface="Times New Roman" panose="02020603050405020304" pitchFamily="18" charset="0"/>
              </a:rPr>
              <a:t>Similarly, capitalism is too oppressive to allow people to get their full potential. Oppression manifests itself in</a:t>
            </a:r>
            <a:endParaRPr lang="en-ZM" dirty="0">
              <a:latin typeface="Times New Roman" panose="02020603050405020304" pitchFamily="18" charset="0"/>
              <a:cs typeface="Times New Roman" panose="02020603050405020304" pitchFamily="18" charset="0"/>
            </a:endParaRPr>
          </a:p>
          <a:p>
            <a:pPr lvl="1"/>
            <a:r>
              <a:rPr lang="en-US" sz="2800" i="1" dirty="0">
                <a:latin typeface="Times New Roman" panose="02020603050405020304" pitchFamily="18" charset="0"/>
                <a:cs typeface="Times New Roman" panose="02020603050405020304" pitchFamily="18" charset="0"/>
              </a:rPr>
              <a:t>Alienation </a:t>
            </a:r>
            <a:endParaRPr lang="en-ZM"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Alienation from productive activity: Workers do not work for themselves in order to satisfy their own ends</a:t>
            </a:r>
            <a:endParaRPr lang="en-ZM"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Alienation from the product: The product of their labor does not belong to them but to capitalists.</a:t>
            </a:r>
            <a:endParaRPr lang="en-ZM"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Alienation from fellow workers: Strangers are forced to work side by side for capitalists. </a:t>
            </a:r>
            <a:endParaRPr lang="en-ZM" sz="2800" dirty="0">
              <a:latin typeface="Times New Roman" panose="02020603050405020304" pitchFamily="18" charset="0"/>
              <a:cs typeface="Times New Roman" panose="02020603050405020304" pitchFamily="18" charset="0"/>
            </a:endParaRPr>
          </a:p>
          <a:p>
            <a:pPr algn="just"/>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351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C49F5-930D-98EC-44D9-37344FB375F9}"/>
              </a:ext>
            </a:extLst>
          </p:cNvPr>
          <p:cNvSpPr>
            <a:spLocks noGrp="1"/>
          </p:cNvSpPr>
          <p:nvPr>
            <p:ph idx="1"/>
          </p:nvPr>
        </p:nvSpPr>
        <p:spPr>
          <a:xfrm>
            <a:off x="185531" y="132522"/>
            <a:ext cx="11860696" cy="6725478"/>
          </a:xfrm>
        </p:spPr>
        <p:txBody>
          <a:bodyPr>
            <a:normAutofit/>
          </a:bodyPr>
          <a:lstStyle/>
          <a:p>
            <a:pPr algn="just"/>
            <a:r>
              <a:rPr lang="en-US" sz="2400" b="1" i="1" dirty="0">
                <a:latin typeface="Times New Roman" panose="02020603050405020304" pitchFamily="18" charset="0"/>
                <a:cs typeface="Times New Roman" panose="02020603050405020304" pitchFamily="18" charset="0"/>
              </a:rPr>
              <a:t>Fetishism</a:t>
            </a:r>
            <a:r>
              <a:rPr lang="en-US" sz="2400" i="1" dirty="0">
                <a:latin typeface="Times New Roman" panose="02020603050405020304" pitchFamily="18" charset="0"/>
                <a:cs typeface="Times New Roman" panose="02020603050405020304" pitchFamily="18" charset="0"/>
              </a:rPr>
              <a:t> </a:t>
            </a:r>
            <a:endParaRPr lang="en-ZM" sz="2400"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There is also fetishism of commodities under capitalism which accompanies the development of commodities. </a:t>
            </a:r>
          </a:p>
          <a:p>
            <a:pPr lvl="1" algn="just"/>
            <a:r>
              <a:rPr lang="en-US" dirty="0">
                <a:latin typeface="Times New Roman" panose="02020603050405020304" pitchFamily="18" charset="0"/>
                <a:cs typeface="Times New Roman" panose="02020603050405020304" pitchFamily="18" charset="0"/>
              </a:rPr>
              <a:t>Fetishism of commodities is a process by which actors fail to recognize that it is their labor that gives the commodities their value, rather they fetishize those commodities.</a:t>
            </a:r>
            <a:endParaRPr lang="en-ZM" dirty="0">
              <a:latin typeface="Times New Roman" panose="02020603050405020304" pitchFamily="18" charset="0"/>
              <a:cs typeface="Times New Roman" panose="02020603050405020304" pitchFamily="18" charset="0"/>
            </a:endParaRPr>
          </a:p>
          <a:p>
            <a:pPr algn="just"/>
            <a:r>
              <a:rPr lang="en-US" sz="2400" b="1" i="1" dirty="0">
                <a:latin typeface="Times New Roman" panose="02020603050405020304" pitchFamily="18" charset="0"/>
                <a:cs typeface="Times New Roman" panose="02020603050405020304" pitchFamily="18" charset="0"/>
              </a:rPr>
              <a:t>Reification</a:t>
            </a:r>
            <a:r>
              <a:rPr lang="en-US" sz="2400" i="1" dirty="0">
                <a:latin typeface="Times New Roman" panose="02020603050405020304" pitchFamily="18" charset="0"/>
                <a:cs typeface="Times New Roman" panose="02020603050405020304" pitchFamily="18" charset="0"/>
              </a:rPr>
              <a:t> </a:t>
            </a:r>
            <a:endParaRPr lang="en-ZM" sz="2400"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Reification or </a:t>
            </a:r>
            <a:r>
              <a:rPr lang="en-US" dirty="0" err="1">
                <a:latin typeface="Times New Roman" panose="02020603050405020304" pitchFamily="18" charset="0"/>
                <a:cs typeface="Times New Roman" panose="02020603050405020304" pitchFamily="18" charset="0"/>
              </a:rPr>
              <a:t>thingfication</a:t>
            </a:r>
            <a:r>
              <a:rPr lang="en-US" dirty="0">
                <a:latin typeface="Times New Roman" panose="02020603050405020304" pitchFamily="18" charset="0"/>
                <a:cs typeface="Times New Roman" panose="02020603050405020304" pitchFamily="18" charset="0"/>
              </a:rPr>
              <a:t> is the process of coming to believe that humanly created social forms are natural, universal and absolute things and as a result those social forms do acquire those characteristics. </a:t>
            </a:r>
          </a:p>
          <a:p>
            <a:pPr lvl="1" algn="just"/>
            <a:r>
              <a:rPr lang="en-US" dirty="0">
                <a:latin typeface="Times New Roman" panose="02020603050405020304" pitchFamily="18" charset="0"/>
                <a:cs typeface="Times New Roman" panose="02020603050405020304" pitchFamily="18" charset="0"/>
              </a:rPr>
              <a:t>The concept of reification implies that people believe that social structures are beyond their control and unchangeable. Due to this social structures actually do acquire the character people endow them with. </a:t>
            </a:r>
            <a:endParaRPr lang="en-ZM"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Emancipation-</a:t>
            </a:r>
          </a:p>
          <a:p>
            <a:pPr lvl="1" algn="just"/>
            <a:r>
              <a:rPr lang="en-US" dirty="0">
                <a:latin typeface="Times New Roman" panose="02020603050405020304" pitchFamily="18" charset="0"/>
                <a:cs typeface="Times New Roman" panose="02020603050405020304" pitchFamily="18" charset="0"/>
              </a:rPr>
              <a:t>In order to restore the human potential from the oppressive structures Marx proposed the process of emancipation. </a:t>
            </a:r>
          </a:p>
          <a:p>
            <a:pPr lvl="1" algn="just"/>
            <a:r>
              <a:rPr lang="en-US" dirty="0">
                <a:latin typeface="Times New Roman" panose="02020603050405020304" pitchFamily="18" charset="0"/>
                <a:cs typeface="Times New Roman" panose="02020603050405020304" pitchFamily="18" charset="0"/>
              </a:rPr>
              <a:t>According to Marx, human emancipation will only be complete when each individual man has become a species being; </a:t>
            </a:r>
          </a:p>
          <a:p>
            <a:pPr lvl="1" algn="just"/>
            <a:r>
              <a:rPr lang="en-US" dirty="0">
                <a:latin typeface="Times New Roman" panose="02020603050405020304" pitchFamily="18" charset="0"/>
                <a:cs typeface="Times New Roman" panose="02020603050405020304" pitchFamily="18" charset="0"/>
              </a:rPr>
              <a:t>and emancipation is brought about through concrete action informed by theory or praxis.  </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84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9A8C-9ACE-7D11-D850-C8B79E0DC942}"/>
              </a:ext>
            </a:extLst>
          </p:cNvPr>
          <p:cNvSpPr>
            <a:spLocks noGrp="1"/>
          </p:cNvSpPr>
          <p:nvPr>
            <p:ph type="title"/>
          </p:nvPr>
        </p:nvSpPr>
        <p:spPr>
          <a:xfrm>
            <a:off x="838200" y="92766"/>
            <a:ext cx="10515600" cy="58827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t>PAULO FREIRE’S MAIN IDEAS</a:t>
            </a:r>
            <a:endParaRPr lang="en-ZM" dirty="0"/>
          </a:p>
        </p:txBody>
      </p:sp>
      <p:sp>
        <p:nvSpPr>
          <p:cNvPr id="3" name="Content Placeholder 2">
            <a:extLst>
              <a:ext uri="{FF2B5EF4-FFF2-40B4-BE49-F238E27FC236}">
                <a16:creationId xmlns:a16="http://schemas.microsoft.com/office/drawing/2014/main" id="{D315D43E-17DD-3B76-9645-C772BA3F2678}"/>
              </a:ext>
            </a:extLst>
          </p:cNvPr>
          <p:cNvSpPr>
            <a:spLocks noGrp="1"/>
          </p:cNvSpPr>
          <p:nvPr>
            <p:ph idx="1"/>
          </p:nvPr>
        </p:nvSpPr>
        <p:spPr>
          <a:xfrm>
            <a:off x="66261" y="834888"/>
            <a:ext cx="11873948" cy="6023112"/>
          </a:xfrm>
        </p:spPr>
        <p:txBody>
          <a:bodyPr>
            <a:normAutofit lnSpcReduction="10000"/>
          </a:bodyPr>
          <a:lstStyle/>
          <a:p>
            <a:pPr marL="514350" indent="-514350">
              <a:buAutoNum type="arabicPeriod"/>
            </a:pPr>
            <a:r>
              <a:rPr lang="en-US" b="1" dirty="0">
                <a:latin typeface="Times New Roman" panose="02020603050405020304" pitchFamily="18" charset="0"/>
                <a:cs typeface="Times New Roman" panose="02020603050405020304" pitchFamily="18" charset="0"/>
              </a:rPr>
              <a:t>Techniques of Oppression:</a:t>
            </a:r>
          </a:p>
          <a:p>
            <a:pPr algn="just">
              <a:buFont typeface="Wingdings" panose="05000000000000000000" pitchFamily="2" charset="2"/>
              <a:buChar char="q"/>
            </a:pPr>
            <a:r>
              <a:rPr lang="en-US" dirty="0" err="1">
                <a:latin typeface="Times New Roman" panose="02020603050405020304" pitchFamily="18" charset="0"/>
                <a:cs typeface="Times New Roman" panose="02020603050405020304" pitchFamily="18" charset="0"/>
              </a:rPr>
              <a:t>Friere</a:t>
            </a:r>
            <a:r>
              <a:rPr lang="en-US" dirty="0">
                <a:latin typeface="Times New Roman" panose="02020603050405020304" pitchFamily="18" charset="0"/>
                <a:cs typeface="Times New Roman" panose="02020603050405020304" pitchFamily="18" charset="0"/>
              </a:rPr>
              <a:t> identified four techniques set in motion to oppress the people as the part of the oppressors’ frame work; they are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Conquest;</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Divide and rule;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Manipulation;  and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Cultural invasion </a:t>
            </a:r>
          </a:p>
          <a:p>
            <a:pPr algn="just">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The alternative frame works of the oppressed those are to be achieved by education are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co-operation against conquest,</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unity for liberation against divide and rule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organization against manipulation</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cultural synthesis against cultural invasion</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3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A0766A-628F-C96D-5584-2603873B656D}"/>
              </a:ext>
            </a:extLst>
          </p:cNvPr>
          <p:cNvSpPr>
            <a:spLocks noGrp="1"/>
          </p:cNvSpPr>
          <p:nvPr>
            <p:ph idx="1"/>
          </p:nvPr>
        </p:nvSpPr>
        <p:spPr>
          <a:xfrm>
            <a:off x="198782" y="251791"/>
            <a:ext cx="11860695" cy="6493566"/>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2. Theory of Value</a:t>
            </a:r>
            <a:r>
              <a:rPr lang="en-US" sz="32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Education should raise the awareness of the students so that they become subjects, rather than objects, of the world.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This is done by teaching students to think democratically and to continually question and make meaning from (critically view) everything they learn.</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This he says cannot be achieved with the kind of education that we undergo which is dehumanizing </a:t>
            </a:r>
          </a:p>
          <a:p>
            <a:pPr algn="just">
              <a:buFont typeface="Wingdings" panose="05000000000000000000" pitchFamily="2" charset="2"/>
              <a:buChar char="v"/>
            </a:pPr>
            <a:r>
              <a:rPr lang="en-US" sz="3200" dirty="0" err="1">
                <a:latin typeface="Times New Roman" panose="02020603050405020304" pitchFamily="18" charset="0"/>
                <a:cs typeface="Times New Roman" panose="02020603050405020304" pitchFamily="18" charset="0"/>
              </a:rPr>
              <a:t>Dehumazation</a:t>
            </a:r>
            <a:r>
              <a:rPr lang="en-US" sz="3200" dirty="0">
                <a:latin typeface="Times New Roman" panose="02020603050405020304" pitchFamily="18" charset="0"/>
                <a:cs typeface="Times New Roman" panose="02020603050405020304" pitchFamily="18" charset="0"/>
              </a:rPr>
              <a:t> is the process of ensuring that a person or group of people are deprived of the positive human qualities.</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He criticizes the education system as likens it to a Bank and argues that our education system promotes a </a:t>
            </a:r>
            <a:r>
              <a:rPr lang="en-US" sz="3200" b="1" dirty="0">
                <a:latin typeface="Times New Roman" panose="02020603050405020304" pitchFamily="18" charset="0"/>
                <a:cs typeface="Times New Roman" panose="02020603050405020304" pitchFamily="18" charset="0"/>
              </a:rPr>
              <a:t>culture of silence.</a:t>
            </a:r>
          </a:p>
          <a:p>
            <a:pPr algn="just">
              <a:buFont typeface="Wingdings" panose="05000000000000000000" pitchFamily="2" charset="2"/>
              <a:buChar char="v"/>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614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4BF95A-A9E4-3C66-7B88-28D9E14A4B86}"/>
              </a:ext>
            </a:extLst>
          </p:cNvPr>
          <p:cNvSpPr>
            <a:spLocks noGrp="1"/>
          </p:cNvSpPr>
          <p:nvPr>
            <p:ph idx="1"/>
          </p:nvPr>
        </p:nvSpPr>
        <p:spPr>
          <a:xfrm>
            <a:off x="145774" y="159026"/>
            <a:ext cx="11834190" cy="6559826"/>
          </a:xfrm>
        </p:spPr>
        <p:txBody>
          <a:bodyPr>
            <a:normAutofit fontScale="92500" lnSpcReduction="10000"/>
          </a:bodyPr>
          <a:lstStyle/>
          <a:p>
            <a:pPr algn="just">
              <a:buFont typeface="Wingdings" panose="05000000000000000000" pitchFamily="2" charset="2"/>
              <a:buChar char="v"/>
            </a:pPr>
            <a:r>
              <a:rPr lang="en-US" b="1" i="1" dirty="0">
                <a:latin typeface="Times New Roman" panose="02020603050405020304" pitchFamily="18" charset="0"/>
                <a:cs typeface="Times New Roman" panose="02020603050405020304" pitchFamily="18" charset="0"/>
              </a:rPr>
              <a:t>Banking Education</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Freire attacks the concept that the education system likes a bank,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large repository where students come to withdraw the knowledge they need for life.</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He agues that knowledge is not a set commodity that is passed from the teachers to the students.</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Students must construct knowledge from knowledge they already possess.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Teachers must learn how the students understand the world so that the teacher understands how the student can learn.</a:t>
            </a:r>
          </a:p>
          <a:p>
            <a:pPr algn="just">
              <a:buFont typeface="Wingdings" panose="05000000000000000000" pitchFamily="2" charset="2"/>
              <a:buChar char="v"/>
            </a:pPr>
            <a:r>
              <a:rPr lang="en-US" b="1" i="1" dirty="0">
                <a:latin typeface="Times New Roman" panose="02020603050405020304" pitchFamily="18" charset="0"/>
                <a:cs typeface="Times New Roman" panose="02020603050405020304" pitchFamily="18" charset="0"/>
              </a:rPr>
              <a:t>Alternative- Problem Posing</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method of teaching that emphasizes on critical thinking for the purpose of </a:t>
            </a:r>
            <a:r>
              <a:rPr lang="en-US" b="1" dirty="0">
                <a:latin typeface="Times New Roman" panose="02020603050405020304" pitchFamily="18" charset="0"/>
                <a:cs typeface="Times New Roman" panose="02020603050405020304" pitchFamily="18" charset="0"/>
              </a:rPr>
              <a:t>LIBERATION.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teacher and/or students poses a problem and the class collaborates to find answers.</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This kills a culture of silence and promotes </a:t>
            </a:r>
            <a:r>
              <a:rPr lang="en-US" b="1" dirty="0">
                <a:latin typeface="Times New Roman" panose="02020603050405020304" pitchFamily="18" charset="0"/>
                <a:cs typeface="Times New Roman" panose="02020603050405020304" pitchFamily="18" charset="0"/>
              </a:rPr>
              <a:t>DIALOGUE</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True education is that which is </a:t>
            </a:r>
            <a:r>
              <a:rPr lang="en-US" b="1" dirty="0">
                <a:latin typeface="Times New Roman" panose="02020603050405020304" pitchFamily="18" charset="0"/>
                <a:cs typeface="Times New Roman" panose="02020603050405020304" pitchFamily="18" charset="0"/>
              </a:rPr>
              <a:t>progressive, democratic </a:t>
            </a:r>
            <a:r>
              <a:rPr lang="en-US" dirty="0">
                <a:latin typeface="Times New Roman" panose="02020603050405020304" pitchFamily="18" charset="0"/>
                <a:cs typeface="Times New Roman" panose="02020603050405020304" pitchFamily="18" charset="0"/>
              </a:rPr>
              <a:t>and denies the banking method.</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923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611" y="288925"/>
            <a:ext cx="11615351" cy="6284913"/>
          </a:xfrm>
        </p:spPr>
      </p:pic>
    </p:spTree>
    <p:extLst>
      <p:ext uri="{BB962C8B-B14F-4D97-AF65-F5344CB8AC3E}">
        <p14:creationId xmlns:p14="http://schemas.microsoft.com/office/powerpoint/2010/main" val="15386429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14C70F-3208-6403-FAC0-2FDF8FFB50FE}"/>
              </a:ext>
            </a:extLst>
          </p:cNvPr>
          <p:cNvSpPr>
            <a:spLocks noGrp="1"/>
          </p:cNvSpPr>
          <p:nvPr>
            <p:ph idx="1"/>
          </p:nvPr>
        </p:nvSpPr>
        <p:spPr>
          <a:xfrm>
            <a:off x="119270" y="132521"/>
            <a:ext cx="11926956" cy="6546573"/>
          </a:xfrm>
        </p:spPr>
        <p:txBody>
          <a:bodyPr/>
          <a:lstStyle/>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Problem-posing education does not and cannot serve the interests of the oppressor.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 problem--posing education, people develop their power to perceive critically the way they exist in the world with which and in which they find themselves;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they come to see the world not as a static reality, but as a reality in process, in transformation”.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Teachers-students and students-teachers are continually reflecting on themselves and the world, establishing ‘an authentic form of thought and action’</a:t>
            </a:r>
          </a:p>
        </p:txBody>
      </p:sp>
    </p:spTree>
    <p:extLst>
      <p:ext uri="{BB962C8B-B14F-4D97-AF65-F5344CB8AC3E}">
        <p14:creationId xmlns:p14="http://schemas.microsoft.com/office/powerpoint/2010/main" val="1532266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CB0E-7BA7-EE3A-A402-503CE7549291}"/>
              </a:ext>
            </a:extLst>
          </p:cNvPr>
          <p:cNvSpPr>
            <a:spLocks noGrp="1"/>
          </p:cNvSpPr>
          <p:nvPr>
            <p:ph type="title"/>
          </p:nvPr>
        </p:nvSpPr>
        <p:spPr>
          <a:xfrm>
            <a:off x="132521" y="106018"/>
            <a:ext cx="11221279" cy="575020"/>
          </a:xfrm>
        </p:spPr>
        <p:txBody>
          <a:bodyPr>
            <a:normAutofit fontScale="90000"/>
          </a:bodyPr>
          <a:lstStyle/>
          <a:p>
            <a:r>
              <a:rPr lang="en-US" dirty="0"/>
              <a:t>3. Theory of knowledge </a:t>
            </a:r>
            <a:endParaRPr lang="en-ZM" dirty="0"/>
          </a:p>
        </p:txBody>
      </p:sp>
      <p:sp>
        <p:nvSpPr>
          <p:cNvPr id="3" name="Content Placeholder 2">
            <a:extLst>
              <a:ext uri="{FF2B5EF4-FFF2-40B4-BE49-F238E27FC236}">
                <a16:creationId xmlns:a16="http://schemas.microsoft.com/office/drawing/2014/main" id="{AF178B1E-EB69-39E3-ED5B-0B7FEDDAD718}"/>
              </a:ext>
            </a:extLst>
          </p:cNvPr>
          <p:cNvSpPr>
            <a:spLocks noGrp="1"/>
          </p:cNvSpPr>
          <p:nvPr>
            <p:ph idx="1"/>
          </p:nvPr>
        </p:nvSpPr>
        <p:spPr>
          <a:xfrm>
            <a:off x="55984" y="774441"/>
            <a:ext cx="11897476" cy="5811888"/>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Theory of Knowledge: Knowledge is a social construct. </a:t>
            </a:r>
          </a:p>
          <a:p>
            <a:pPr algn="just"/>
            <a:r>
              <a:rPr lang="en-US" dirty="0">
                <a:latin typeface="Times New Roman" panose="02020603050405020304" pitchFamily="18" charset="0"/>
                <a:cs typeface="Times New Roman" panose="02020603050405020304" pitchFamily="18" charset="0"/>
              </a:rPr>
              <a:t>According to Freire teaching is a political process. </a:t>
            </a:r>
          </a:p>
          <a:p>
            <a:pPr algn="just"/>
            <a:r>
              <a:rPr lang="en-US" dirty="0">
                <a:latin typeface="Times New Roman" panose="02020603050405020304" pitchFamily="18" charset="0"/>
                <a:cs typeface="Times New Roman" panose="02020603050405020304" pitchFamily="18" charset="0"/>
              </a:rPr>
              <a:t>It must be a democratic process. </a:t>
            </a:r>
          </a:p>
          <a:p>
            <a:pPr algn="just"/>
            <a:r>
              <a:rPr lang="en-US" dirty="0">
                <a:latin typeface="Times New Roman" panose="02020603050405020304" pitchFamily="18" charset="0"/>
                <a:cs typeface="Times New Roman" panose="02020603050405020304" pitchFamily="18" charset="0"/>
              </a:rPr>
              <a:t>The teacher must learn about the student so that knowledge can be constructed in ways that are meaningful to the student. </a:t>
            </a:r>
          </a:p>
          <a:p>
            <a:pPr algn="just"/>
            <a:r>
              <a:rPr lang="en-US" dirty="0">
                <a:latin typeface="Times New Roman" panose="02020603050405020304" pitchFamily="18" charset="0"/>
                <a:cs typeface="Times New Roman" panose="02020603050405020304" pitchFamily="18" charset="0"/>
              </a:rPr>
              <a:t>The teachers must become learners and teaching and learning become knowing and ‘re-knowing’. </a:t>
            </a:r>
          </a:p>
          <a:p>
            <a:pPr algn="just"/>
            <a:r>
              <a:rPr lang="en-US" dirty="0">
                <a:latin typeface="Times New Roman" panose="02020603050405020304" pitchFamily="18" charset="0"/>
                <a:cs typeface="Times New Roman" panose="02020603050405020304" pitchFamily="18" charset="0"/>
              </a:rPr>
              <a:t>He discusses two types of knowledge:</a:t>
            </a:r>
          </a:p>
          <a:p>
            <a:pPr algn="just"/>
            <a:r>
              <a:rPr lang="en-US" dirty="0">
                <a:latin typeface="Times New Roman" panose="02020603050405020304" pitchFamily="18" charset="0"/>
                <a:cs typeface="Times New Roman" panose="02020603050405020304" pitchFamily="18" charset="0"/>
              </a:rPr>
              <a:t>Unconscious, sometimes practical knowledge and</a:t>
            </a:r>
          </a:p>
          <a:p>
            <a:pPr algn="just"/>
            <a:r>
              <a:rPr lang="en-US" dirty="0">
                <a:latin typeface="Times New Roman" panose="02020603050405020304" pitchFamily="18" charset="0"/>
                <a:cs typeface="Times New Roman" panose="02020603050405020304" pitchFamily="18" charset="0"/>
              </a:rPr>
              <a:t>Critical, reflective or theory knowledge. Beliefs are shaped into knowledge by discussion and critical reflection</a:t>
            </a:r>
          </a:p>
          <a:p>
            <a:pPr algn="just"/>
            <a:r>
              <a:rPr lang="en-US" dirty="0">
                <a:latin typeface="Times New Roman" panose="02020603050405020304" pitchFamily="18" charset="0"/>
                <a:cs typeface="Times New Roman" panose="02020603050405020304" pitchFamily="18" charset="0"/>
              </a:rPr>
              <a:t>Education should raise the awareness of the students so that they become subjects, rather than objects, of the teaching learning process.</a:t>
            </a:r>
          </a:p>
          <a:p>
            <a:pPr algn="just"/>
            <a:r>
              <a:rPr lang="en-US" dirty="0">
                <a:latin typeface="Times New Roman" panose="02020603050405020304" pitchFamily="18" charset="0"/>
                <a:cs typeface="Times New Roman" panose="02020603050405020304" pitchFamily="18" charset="0"/>
              </a:rPr>
              <a:t>THIS TAKES US TO HIS IDES ON CRITICAL CONSCIOUSNESS  </a:t>
            </a:r>
          </a:p>
        </p:txBody>
      </p:sp>
    </p:spTree>
    <p:extLst>
      <p:ext uri="{BB962C8B-B14F-4D97-AF65-F5344CB8AC3E}">
        <p14:creationId xmlns:p14="http://schemas.microsoft.com/office/powerpoint/2010/main" val="1186866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37"/>
        <p:cNvGrpSpPr/>
        <p:nvPr/>
      </p:nvGrpSpPr>
      <p:grpSpPr>
        <a:xfrm>
          <a:off x="0" y="0"/>
          <a:ext cx="0" cy="0"/>
          <a:chOff x="0" y="0"/>
          <a:chExt cx="0" cy="0"/>
        </a:xfrm>
      </p:grpSpPr>
      <p:sp>
        <p:nvSpPr>
          <p:cNvPr id="138" name="Google Shape;138;p1"/>
          <p:cNvSpPr txBox="1">
            <a:spLocks noGrp="1"/>
          </p:cNvSpPr>
          <p:nvPr>
            <p:ph type="ctrTitle"/>
          </p:nvPr>
        </p:nvSpPr>
        <p:spPr>
          <a:xfrm>
            <a:off x="2209800" y="685800"/>
            <a:ext cx="7848600" cy="2613000"/>
          </a:xfrm>
          <a:prstGeom prst="rect">
            <a:avLst/>
          </a:prstGeom>
          <a:noFill/>
          <a:ln>
            <a:noFill/>
          </a:ln>
        </p:spPr>
        <p:txBody>
          <a:bodyPr spcFirstLastPara="1" wrap="square" lIns="91425" tIns="45700" rIns="91425" bIns="45700" anchor="b" anchorCtr="0">
            <a:noAutofit/>
          </a:bodyPr>
          <a:lstStyle/>
          <a:p>
            <a:pPr>
              <a:buClr>
                <a:schemeClr val="dk2"/>
              </a:buClr>
              <a:buSzPts val="5400"/>
            </a:pPr>
            <a:r>
              <a:rPr lang="en-US"/>
              <a:t>EDUCATION FOR CRITICAL COUNSCIOUNESS</a:t>
            </a:r>
            <a:endParaRPr/>
          </a:p>
        </p:txBody>
      </p:sp>
    </p:spTree>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142"/>
        <p:cNvGrpSpPr/>
        <p:nvPr/>
      </p:nvGrpSpPr>
      <p:grpSpPr>
        <a:xfrm>
          <a:off x="0" y="0"/>
          <a:ext cx="0" cy="0"/>
          <a:chOff x="0" y="0"/>
          <a:chExt cx="0" cy="0"/>
        </a:xfrm>
      </p:grpSpPr>
      <p:sp>
        <p:nvSpPr>
          <p:cNvPr id="143" name="Google Shape;143;p2"/>
          <p:cNvSpPr txBox="1">
            <a:spLocks noGrp="1"/>
          </p:cNvSpPr>
          <p:nvPr>
            <p:ph type="body" idx="1"/>
          </p:nvPr>
        </p:nvSpPr>
        <p:spPr>
          <a:xfrm>
            <a:off x="1676400" y="228600"/>
            <a:ext cx="8839200" cy="6477000"/>
          </a:xfrm>
          <a:prstGeom prst="rect">
            <a:avLst/>
          </a:prstGeom>
          <a:noFill/>
          <a:ln>
            <a:noFill/>
          </a:ln>
        </p:spPr>
        <p:txBody>
          <a:bodyPr spcFirstLastPara="1" wrap="square" lIns="91425" tIns="45700" rIns="91425" bIns="45700" anchor="t" anchorCtr="0">
            <a:normAutofit/>
          </a:bodyPr>
          <a:lstStyle/>
          <a:p>
            <a:pPr marL="182880" indent="-234950" algn="just">
              <a:spcBef>
                <a:spcPts val="0"/>
              </a:spcBef>
              <a:buSzPts val="3200"/>
              <a:buFont typeface="Times New Roman"/>
              <a:buChar char="●"/>
            </a:pPr>
            <a:r>
              <a:rPr lang="en-US" sz="3200" b="1" dirty="0">
                <a:latin typeface="Times New Roman"/>
                <a:ea typeface="Times New Roman"/>
                <a:cs typeface="Times New Roman"/>
                <a:sym typeface="Times New Roman"/>
              </a:rPr>
              <a:t>INTRODUCTION</a:t>
            </a:r>
            <a:endParaRPr sz="3200" dirty="0">
              <a:latin typeface="Times New Roman"/>
              <a:ea typeface="Times New Roman"/>
              <a:cs typeface="Times New Roman"/>
              <a:sym typeface="Times New Roman"/>
            </a:endParaRPr>
          </a:p>
          <a:p>
            <a:pPr marL="182880" indent="-234950" algn="just">
              <a:spcBef>
                <a:spcPts val="560"/>
              </a:spcBef>
              <a:buSzPts val="3200"/>
            </a:pPr>
            <a:r>
              <a:rPr lang="en-US" sz="3200" b="1" dirty="0">
                <a:latin typeface="Times New Roman"/>
                <a:ea typeface="Times New Roman"/>
                <a:cs typeface="Times New Roman"/>
                <a:sym typeface="Times New Roman"/>
              </a:rPr>
              <a:t>Critical consciousness </a:t>
            </a:r>
            <a:r>
              <a:rPr lang="en-US" sz="3200" dirty="0">
                <a:latin typeface="Times New Roman"/>
                <a:ea typeface="Times New Roman"/>
                <a:cs typeface="Times New Roman"/>
                <a:sym typeface="Times New Roman"/>
              </a:rPr>
              <a:t>is a popular education and social concept developed by Brazilian </a:t>
            </a:r>
            <a:r>
              <a:rPr lang="en-US" sz="3200" u="sng" dirty="0">
                <a:solidFill>
                  <a:schemeClr val="hlink"/>
                </a:solidFill>
                <a:latin typeface="Times New Roman"/>
                <a:ea typeface="Times New Roman"/>
                <a:cs typeface="Times New Roman"/>
                <a:sym typeface="Times New Roman"/>
                <a:hlinkClick r:id="rId3"/>
              </a:rPr>
              <a:t>pedagogue</a:t>
            </a:r>
            <a:r>
              <a:rPr lang="en-US" sz="3200" dirty="0">
                <a:latin typeface="Times New Roman"/>
                <a:ea typeface="Times New Roman"/>
                <a:cs typeface="Times New Roman"/>
                <a:sym typeface="Times New Roman"/>
              </a:rPr>
              <a:t> and </a:t>
            </a:r>
            <a:r>
              <a:rPr lang="en-US" sz="3200" u="sng" dirty="0">
                <a:solidFill>
                  <a:schemeClr val="hlink"/>
                </a:solidFill>
                <a:latin typeface="Times New Roman"/>
                <a:ea typeface="Times New Roman"/>
                <a:cs typeface="Times New Roman"/>
                <a:sym typeface="Times New Roman"/>
                <a:hlinkClick r:id="rId4"/>
              </a:rPr>
              <a:t>educational theorist</a:t>
            </a:r>
            <a:r>
              <a:rPr lang="en-US" sz="3200" dirty="0">
                <a:latin typeface="Times New Roman"/>
                <a:ea typeface="Times New Roman"/>
                <a:cs typeface="Times New Roman"/>
                <a:sym typeface="Times New Roman"/>
              </a:rPr>
              <a:t> </a:t>
            </a:r>
            <a:r>
              <a:rPr lang="en-US" sz="3200" u="sng" dirty="0">
                <a:solidFill>
                  <a:schemeClr val="hlink"/>
                </a:solidFill>
                <a:latin typeface="Times New Roman"/>
                <a:ea typeface="Times New Roman"/>
                <a:cs typeface="Times New Roman"/>
                <a:sym typeface="Times New Roman"/>
                <a:hlinkClick r:id="rId5"/>
              </a:rPr>
              <a:t>Paulo Freire</a:t>
            </a:r>
            <a:r>
              <a:rPr lang="en-US" sz="3200" dirty="0">
                <a:latin typeface="Times New Roman"/>
                <a:ea typeface="Times New Roman"/>
                <a:cs typeface="Times New Roman"/>
                <a:sym typeface="Times New Roman"/>
              </a:rPr>
              <a:t>, </a:t>
            </a:r>
            <a:endParaRPr sz="3200" dirty="0">
              <a:latin typeface="Times New Roman"/>
              <a:ea typeface="Times New Roman"/>
              <a:cs typeface="Times New Roman"/>
              <a:sym typeface="Times New Roman"/>
            </a:endParaRPr>
          </a:p>
          <a:p>
            <a:pPr marL="182880" indent="-234950" algn="just">
              <a:spcBef>
                <a:spcPts val="560"/>
              </a:spcBef>
              <a:buSzPts val="3200"/>
              <a:buFont typeface="Times New Roman"/>
              <a:buChar char="●"/>
            </a:pPr>
            <a:r>
              <a:rPr lang="en-US" sz="3200" dirty="0">
                <a:latin typeface="Times New Roman"/>
                <a:ea typeface="Times New Roman"/>
                <a:cs typeface="Times New Roman"/>
                <a:sym typeface="Times New Roman"/>
              </a:rPr>
              <a:t>Grounded in </a:t>
            </a:r>
            <a:r>
              <a:rPr lang="en-US" sz="3200" u="sng" dirty="0">
                <a:solidFill>
                  <a:schemeClr val="hlink"/>
                </a:solidFill>
                <a:latin typeface="Times New Roman"/>
                <a:ea typeface="Times New Roman"/>
                <a:cs typeface="Times New Roman"/>
                <a:sym typeface="Times New Roman"/>
                <a:hlinkClick r:id="rId6"/>
              </a:rPr>
              <a:t>post-Marxist</a:t>
            </a:r>
            <a:r>
              <a:rPr lang="en-US" sz="3200" dirty="0">
                <a:latin typeface="Times New Roman"/>
                <a:ea typeface="Times New Roman"/>
                <a:cs typeface="Times New Roman"/>
                <a:sym typeface="Times New Roman"/>
              </a:rPr>
              <a:t> </a:t>
            </a:r>
            <a:r>
              <a:rPr lang="en-US" sz="3200" u="sng" dirty="0">
                <a:solidFill>
                  <a:schemeClr val="hlink"/>
                </a:solidFill>
                <a:latin typeface="Times New Roman"/>
                <a:ea typeface="Times New Roman"/>
                <a:cs typeface="Times New Roman"/>
                <a:sym typeface="Times New Roman"/>
                <a:hlinkClick r:id="rId7"/>
              </a:rPr>
              <a:t>critical theory</a:t>
            </a:r>
            <a:r>
              <a:rPr lang="en-US" sz="3200" dirty="0">
                <a:latin typeface="Times New Roman"/>
                <a:ea typeface="Times New Roman"/>
                <a:cs typeface="Times New Roman"/>
                <a:sym typeface="Times New Roman"/>
              </a:rPr>
              <a:t>. </a:t>
            </a:r>
            <a:endParaRPr sz="3200" dirty="0">
              <a:latin typeface="Times New Roman"/>
              <a:ea typeface="Times New Roman"/>
              <a:cs typeface="Times New Roman"/>
              <a:sym typeface="Times New Roman"/>
            </a:endParaRPr>
          </a:p>
          <a:p>
            <a:pPr marL="182880" indent="-234950" algn="just">
              <a:spcBef>
                <a:spcPts val="560"/>
              </a:spcBef>
              <a:buSzPts val="3200"/>
              <a:buFont typeface="Times New Roman"/>
              <a:buChar char="●"/>
            </a:pPr>
            <a:r>
              <a:rPr lang="en-US" sz="3200" dirty="0">
                <a:solidFill>
                  <a:srgbClr val="333333"/>
                </a:solidFill>
                <a:highlight>
                  <a:srgbClr val="FCFCFC"/>
                </a:highlight>
                <a:latin typeface="Times New Roman"/>
                <a:ea typeface="Times New Roman"/>
                <a:cs typeface="Times New Roman"/>
                <a:sym typeface="Times New Roman"/>
              </a:rPr>
              <a:t>Critical theory aims at explaining and transforming the circumstances that enslave human being.</a:t>
            </a:r>
            <a:endParaRPr sz="3200" dirty="0">
              <a:solidFill>
                <a:srgbClr val="333333"/>
              </a:solidFill>
              <a:highlight>
                <a:srgbClr val="FCFCFC"/>
              </a:highlight>
              <a:latin typeface="Times New Roman"/>
              <a:ea typeface="Times New Roman"/>
              <a:cs typeface="Times New Roman"/>
              <a:sym typeface="Times New Roman"/>
            </a:endParaRPr>
          </a:p>
          <a:p>
            <a:pPr marL="0" indent="0" algn="just">
              <a:spcBef>
                <a:spcPts val="1600"/>
              </a:spcBef>
              <a:spcAft>
                <a:spcPts val="1600"/>
              </a:spcAft>
              <a:buNone/>
            </a:pPr>
            <a:r>
              <a:rPr lang="en-US" sz="3200" dirty="0">
                <a:solidFill>
                  <a:srgbClr val="333333"/>
                </a:solidFill>
                <a:highlight>
                  <a:srgbClr val="FCFCFC"/>
                </a:highlight>
                <a:latin typeface="Times New Roman"/>
                <a:ea typeface="Times New Roman"/>
                <a:cs typeface="Times New Roman"/>
                <a:sym typeface="Times New Roman"/>
              </a:rPr>
              <a:t>The may include: Poverty, illiteracy, stereotypes, etc.</a:t>
            </a:r>
            <a:endParaRPr sz="3200" dirty="0">
              <a:solidFill>
                <a:srgbClr val="333333"/>
              </a:solidFill>
              <a:highlight>
                <a:srgbClr val="FCFCFC"/>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barn(inVertical)">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barn(inVertical)">
                                      <p:cBhvr>
                                        <p:cTn id="12" dur="5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barn(inVertical)">
                                      <p:cBhvr>
                                        <p:cTn id="17" dur="5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barn(inVertical)">
                                      <p:cBhvr>
                                        <p:cTn id="22" dur="500"/>
                                        <p:tgtEl>
                                          <p:spTgt spid="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barn(inVertical)">
                                      <p:cBhvr>
                                        <p:cTn id="27" dur="500"/>
                                        <p:tgtEl>
                                          <p:spTgt spid="1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910d473147_0_269"/>
          <p:cNvSpPr txBox="1">
            <a:spLocks noGrp="1"/>
          </p:cNvSpPr>
          <p:nvPr>
            <p:ph type="body" idx="1"/>
          </p:nvPr>
        </p:nvSpPr>
        <p:spPr>
          <a:xfrm>
            <a:off x="1721350" y="246700"/>
            <a:ext cx="8765700" cy="6230400"/>
          </a:xfrm>
          <a:prstGeom prst="rect">
            <a:avLst/>
          </a:prstGeom>
        </p:spPr>
        <p:txBody>
          <a:bodyPr spcFirstLastPara="1" wrap="square" lIns="91425" tIns="45700" rIns="91425" bIns="45700" anchor="t" anchorCtr="0">
            <a:noAutofit/>
          </a:bodyPr>
          <a:lstStyle/>
          <a:p>
            <a:pPr marL="182880" indent="-234950" algn="just">
              <a:spcBef>
                <a:spcPts val="560"/>
              </a:spcBef>
              <a:buSzPts val="3200"/>
              <a:buFont typeface="Times New Roman"/>
              <a:buChar char="●"/>
            </a:pPr>
            <a:r>
              <a:rPr lang="en-US" sz="3200" dirty="0">
                <a:latin typeface="Times New Roman"/>
                <a:ea typeface="Times New Roman"/>
                <a:cs typeface="Times New Roman"/>
                <a:sym typeface="Times New Roman"/>
              </a:rPr>
              <a:t>Critical consciousness focuses on achieving an in-depth understanding of the world, allowing for the perception and exposure of social and political contradictions. </a:t>
            </a:r>
            <a:endParaRPr sz="3200" dirty="0">
              <a:latin typeface="Times New Roman"/>
              <a:ea typeface="Times New Roman"/>
              <a:cs typeface="Times New Roman"/>
              <a:sym typeface="Times New Roman"/>
            </a:endParaRPr>
          </a:p>
          <a:p>
            <a:pPr marL="182880" indent="-234950" algn="just">
              <a:spcBef>
                <a:spcPts val="560"/>
              </a:spcBef>
              <a:buSzPts val="3200"/>
              <a:buFont typeface="Times New Roman"/>
              <a:buChar char="●"/>
            </a:pPr>
            <a:r>
              <a:rPr lang="en-US" sz="3200" dirty="0">
                <a:latin typeface="Times New Roman"/>
                <a:ea typeface="Times New Roman"/>
                <a:cs typeface="Times New Roman"/>
                <a:sym typeface="Times New Roman"/>
              </a:rPr>
              <a:t>Critical consciousness also includes taking action against the oppressive elements in one's life that are illuminated by that understanding.</a:t>
            </a:r>
            <a:endParaRPr sz="3200" dirty="0">
              <a:latin typeface="Times New Roman"/>
              <a:ea typeface="Times New Roman"/>
              <a:cs typeface="Times New Roman"/>
              <a:sym typeface="Times New Roman"/>
            </a:endParaRPr>
          </a:p>
          <a:p>
            <a:pPr marL="182880" indent="-234950" algn="just">
              <a:spcBef>
                <a:spcPts val="560"/>
              </a:spcBef>
              <a:spcAft>
                <a:spcPts val="1600"/>
              </a:spcAft>
              <a:buSzPts val="3200"/>
              <a:buFont typeface="Times New Roman"/>
              <a:buChar char="●"/>
            </a:pPr>
            <a:r>
              <a:rPr lang="en-US" sz="3200" dirty="0">
                <a:latin typeface="Times New Roman"/>
                <a:ea typeface="Times New Roman"/>
                <a:cs typeface="Times New Roman"/>
                <a:sym typeface="Times New Roman"/>
              </a:rPr>
              <a:t>It dimply means-AWARENESS RAISING</a:t>
            </a:r>
            <a:endParaRPr sz="3200" dirty="0">
              <a:latin typeface="Times New Roman"/>
              <a:ea typeface="Times New Roman"/>
              <a:cs typeface="Times New Roman"/>
              <a:sym typeface="Times New Roman"/>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barn(inVertical)">
                                      <p:cBhvr>
                                        <p:cTn id="7" dur="5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barn(inVertical)">
                                      <p:cBhvr>
                                        <p:cTn id="12" dur="5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barn(inVertical)">
                                      <p:cBhvr>
                                        <p:cTn id="17" dur="5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3"/>
        <p:cNvGrpSpPr/>
        <p:nvPr/>
      </p:nvGrpSpPr>
      <p:grpSpPr>
        <a:xfrm>
          <a:off x="0" y="0"/>
          <a:ext cx="0" cy="0"/>
          <a:chOff x="0" y="0"/>
          <a:chExt cx="0" cy="0"/>
        </a:xfrm>
      </p:grpSpPr>
      <p:sp>
        <p:nvSpPr>
          <p:cNvPr id="154" name="Google Shape;154;p3"/>
          <p:cNvSpPr txBox="1">
            <a:spLocks noGrp="1"/>
          </p:cNvSpPr>
          <p:nvPr>
            <p:ph type="ctrTitle"/>
          </p:nvPr>
        </p:nvSpPr>
        <p:spPr>
          <a:xfrm>
            <a:off x="3382703" y="2430444"/>
            <a:ext cx="5361300" cy="1930800"/>
          </a:xfrm>
          <a:prstGeom prst="rect">
            <a:avLst/>
          </a:prstGeom>
          <a:noFill/>
          <a:ln>
            <a:noFill/>
          </a:ln>
        </p:spPr>
        <p:txBody>
          <a:bodyPr spcFirstLastPara="1" wrap="square" lIns="91425" tIns="45700" rIns="91425" bIns="45700" anchor="b" anchorCtr="0">
            <a:noAutofit/>
          </a:bodyPr>
          <a:lstStyle/>
          <a:p>
            <a:pPr>
              <a:buClr>
                <a:srgbClr val="9BA8A2"/>
              </a:buClr>
              <a:buSzPts val="5400"/>
            </a:pPr>
            <a:r>
              <a:rPr lang="en-US" cap="none" dirty="0">
                <a:solidFill>
                  <a:srgbClr val="9BA8A2"/>
                </a:solidFill>
              </a:rPr>
              <a:t>LEVELS OF </a:t>
            </a:r>
            <a:r>
              <a:rPr lang="en-US" b="1" i="1" cap="none" dirty="0">
                <a:solidFill>
                  <a:srgbClr val="9BA8A2"/>
                </a:solidFill>
              </a:rPr>
              <a:t>CONSCIOUSNESS</a:t>
            </a:r>
            <a:endParaRPr b="1" i="1" cap="none" dirty="0">
              <a:solidFill>
                <a:srgbClr val="9BA8A2"/>
              </a:solidFill>
            </a:endParaRPr>
          </a:p>
        </p:txBody>
      </p:sp>
      <p:sp>
        <p:nvSpPr>
          <p:cNvPr id="155" name="Google Shape;155;p3"/>
          <p:cNvSpPr txBox="1">
            <a:spLocks noGrp="1"/>
          </p:cNvSpPr>
          <p:nvPr>
            <p:ph type="subTitle" idx="1"/>
          </p:nvPr>
        </p:nvSpPr>
        <p:spPr>
          <a:xfrm>
            <a:off x="3382700" y="4550878"/>
            <a:ext cx="5361300" cy="696900"/>
          </a:xfrm>
          <a:prstGeom prst="rect">
            <a:avLst/>
          </a:prstGeom>
          <a:noFill/>
          <a:ln>
            <a:noFill/>
          </a:ln>
        </p:spPr>
        <p:txBody>
          <a:bodyPr spcFirstLastPara="1" wrap="square" lIns="91425" tIns="45700" rIns="91425" bIns="45700" anchor="t" anchorCtr="0">
            <a:normAutofit/>
          </a:bodyPr>
          <a:lstStyle/>
          <a:p>
            <a:pPr marL="0" indent="0">
              <a:buSzPts val="2040"/>
            </a:pPr>
            <a:r>
              <a:rPr lang="en-US" dirty="0"/>
              <a:t>According to </a:t>
            </a:r>
            <a:r>
              <a:rPr lang="en-US" i="1" dirty="0"/>
              <a:t>Paulo Freire</a:t>
            </a:r>
            <a:endParaRPr i="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anim calcmode="lin" valueType="num">
                                      <p:cBhvr>
                                        <p:cTn id="8" dur="1000" fill="hold"/>
                                        <p:tgtEl>
                                          <p:spTgt spid="154"/>
                                        </p:tgtEl>
                                        <p:attrNameLst>
                                          <p:attrName>ppt_x</p:attrName>
                                        </p:attrNameLst>
                                      </p:cBhvr>
                                      <p:tavLst>
                                        <p:tav tm="0">
                                          <p:val>
                                            <p:strVal val="#ppt_x"/>
                                          </p:val>
                                        </p:tav>
                                        <p:tav tm="100000">
                                          <p:val>
                                            <p:strVal val="#ppt_x"/>
                                          </p:val>
                                        </p:tav>
                                      </p:tavLst>
                                    </p:anim>
                                    <p:anim calcmode="lin" valueType="num">
                                      <p:cBhvr>
                                        <p:cTn id="9"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5">
                                            <p:txEl>
                                              <p:pRg st="0" end="0"/>
                                            </p:txEl>
                                          </p:spTgt>
                                        </p:tgtEl>
                                        <p:attrNameLst>
                                          <p:attrName>style.visibility</p:attrName>
                                        </p:attrNameLst>
                                      </p:cBhvr>
                                      <p:to>
                                        <p:strVal val="visible"/>
                                      </p:to>
                                    </p:set>
                                    <p:animEffect transition="in" filter="fade">
                                      <p:cBhvr>
                                        <p:cTn id="14" dur="1000"/>
                                        <p:tgtEl>
                                          <p:spTgt spid="155">
                                            <p:txEl>
                                              <p:pRg st="0" end="0"/>
                                            </p:txEl>
                                          </p:spTgt>
                                        </p:tgtEl>
                                      </p:cBhvr>
                                    </p:animEffect>
                                    <p:anim calcmode="lin" valueType="num">
                                      <p:cBhvr>
                                        <p:cTn id="15" dur="1000" fill="hold"/>
                                        <p:tgtEl>
                                          <p:spTgt spid="15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1981200" y="533400"/>
            <a:ext cx="8229600" cy="609600"/>
          </a:xfrm>
          <a:prstGeom prst="rect">
            <a:avLst/>
          </a:prstGeom>
          <a:noFill/>
          <a:ln>
            <a:noFill/>
          </a:ln>
        </p:spPr>
        <p:txBody>
          <a:bodyPr spcFirstLastPara="1" wrap="square" lIns="91425" tIns="45700" rIns="91425" bIns="45700" anchor="ctr" anchorCtr="0">
            <a:normAutofit fontScale="90000"/>
          </a:bodyPr>
          <a:lstStyle/>
          <a:p>
            <a:pPr>
              <a:buSzPts val="3600"/>
            </a:pPr>
            <a:r>
              <a:rPr lang="en-US" sz="3600"/>
              <a:t>Definitions</a:t>
            </a:r>
            <a:endParaRPr sz="3600"/>
          </a:p>
        </p:txBody>
      </p:sp>
      <p:sp>
        <p:nvSpPr>
          <p:cNvPr id="161" name="Google Shape;161;p4"/>
          <p:cNvSpPr txBox="1">
            <a:spLocks noGrp="1"/>
          </p:cNvSpPr>
          <p:nvPr>
            <p:ph type="body" idx="1"/>
          </p:nvPr>
        </p:nvSpPr>
        <p:spPr>
          <a:xfrm>
            <a:off x="1759974" y="1150374"/>
            <a:ext cx="8755626" cy="5707626"/>
          </a:xfrm>
          <a:prstGeom prst="rect">
            <a:avLst/>
          </a:prstGeom>
          <a:noFill/>
          <a:ln>
            <a:noFill/>
          </a:ln>
        </p:spPr>
        <p:txBody>
          <a:bodyPr spcFirstLastPara="1" wrap="square" lIns="91425" tIns="45700" rIns="91425" bIns="45700" anchor="t" anchorCtr="0">
            <a:noAutofit/>
          </a:bodyPr>
          <a:lstStyle/>
          <a:p>
            <a:pPr marL="731520" lvl="1" indent="-457199" algn="just">
              <a:lnSpc>
                <a:spcPct val="150000"/>
              </a:lnSpc>
              <a:spcBef>
                <a:spcPts val="0"/>
              </a:spcBef>
              <a:buSzPts val="3060"/>
              <a:buFont typeface="Arial"/>
              <a:buAutoNum type="alphaLcParenR"/>
            </a:pPr>
            <a:r>
              <a:rPr lang="en-US" sz="3600" b="1" dirty="0">
                <a:latin typeface="Times New Roman"/>
                <a:ea typeface="Times New Roman"/>
                <a:cs typeface="Times New Roman"/>
                <a:sym typeface="Times New Roman"/>
              </a:rPr>
              <a:t>Conscientization</a:t>
            </a:r>
            <a:endParaRPr sz="3600" b="1" dirty="0">
              <a:latin typeface="Times New Roman"/>
              <a:ea typeface="Times New Roman"/>
              <a:cs typeface="Times New Roman"/>
              <a:sym typeface="Times New Roman"/>
            </a:endParaRPr>
          </a:p>
          <a:p>
            <a:pPr marL="457200" lvl="1" indent="-194309" algn="just">
              <a:lnSpc>
                <a:spcPct val="150000"/>
              </a:lnSpc>
              <a:spcBef>
                <a:spcPts val="720"/>
              </a:spcBef>
              <a:spcAft>
                <a:spcPts val="1600"/>
              </a:spcAft>
              <a:buSzPts val="3060"/>
              <a:buFont typeface="Noto Sans Symbols"/>
              <a:buChar char="⮚"/>
            </a:pPr>
            <a:r>
              <a:rPr lang="en-US" sz="3600" dirty="0">
                <a:latin typeface="Times New Roman"/>
                <a:ea typeface="Times New Roman"/>
                <a:cs typeface="Times New Roman"/>
                <a:sym typeface="Times New Roman"/>
              </a:rPr>
              <a:t>This refers to the </a:t>
            </a:r>
            <a:r>
              <a:rPr lang="en-US" sz="3600" dirty="0">
                <a:solidFill>
                  <a:srgbClr val="FF0000"/>
                </a:solidFill>
                <a:latin typeface="Times New Roman"/>
                <a:ea typeface="Times New Roman"/>
                <a:cs typeface="Times New Roman"/>
                <a:sym typeface="Times New Roman"/>
              </a:rPr>
              <a:t>process</a:t>
            </a:r>
            <a:r>
              <a:rPr lang="en-US" sz="3600" dirty="0">
                <a:latin typeface="Times New Roman"/>
                <a:ea typeface="Times New Roman"/>
                <a:cs typeface="Times New Roman"/>
                <a:sym typeface="Times New Roman"/>
              </a:rPr>
              <a:t> in which individuals and communities develop a </a:t>
            </a:r>
            <a:r>
              <a:rPr lang="en-US" sz="3600" dirty="0">
                <a:solidFill>
                  <a:srgbClr val="FF0000"/>
                </a:solidFill>
                <a:latin typeface="Times New Roman"/>
                <a:ea typeface="Times New Roman"/>
                <a:cs typeface="Times New Roman"/>
                <a:sym typeface="Times New Roman"/>
              </a:rPr>
              <a:t>critical understanding</a:t>
            </a:r>
            <a:r>
              <a:rPr lang="en-US" sz="3600" dirty="0">
                <a:latin typeface="Times New Roman"/>
                <a:ea typeface="Times New Roman"/>
                <a:cs typeface="Times New Roman"/>
                <a:sym typeface="Times New Roman"/>
              </a:rPr>
              <a:t> of their social reality through a combination of reflection and action, know as praxis</a:t>
            </a:r>
            <a:r>
              <a:rPr lang="en-US" sz="3600" dirty="0">
                <a:solidFill>
                  <a:srgbClr val="FF0000"/>
                </a:solidFill>
                <a:latin typeface="Times New Roman"/>
                <a:ea typeface="Times New Roman"/>
                <a:cs typeface="Times New Roman"/>
                <a:sym typeface="Times New Roman"/>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5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500"/>
                                        <p:tgtEl>
                                          <p:spTgt spid="1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5"/>
        <p:cNvGrpSpPr/>
        <p:nvPr/>
      </p:nvGrpSpPr>
      <p:grpSpPr>
        <a:xfrm>
          <a:off x="0" y="0"/>
          <a:ext cx="0" cy="0"/>
          <a:chOff x="0" y="0"/>
          <a:chExt cx="0" cy="0"/>
        </a:xfrm>
      </p:grpSpPr>
      <p:sp>
        <p:nvSpPr>
          <p:cNvPr id="166" name="Google Shape;166;p5"/>
          <p:cNvSpPr txBox="1">
            <a:spLocks noGrp="1"/>
          </p:cNvSpPr>
          <p:nvPr>
            <p:ph type="body" idx="1"/>
          </p:nvPr>
        </p:nvSpPr>
        <p:spPr>
          <a:xfrm>
            <a:off x="1752600" y="609600"/>
            <a:ext cx="8610600" cy="6248400"/>
          </a:xfrm>
          <a:prstGeom prst="rect">
            <a:avLst/>
          </a:prstGeom>
          <a:noFill/>
          <a:ln>
            <a:noFill/>
          </a:ln>
        </p:spPr>
        <p:txBody>
          <a:bodyPr spcFirstLastPara="1" wrap="square" lIns="91425" tIns="45700" rIns="91425" bIns="45700" anchor="t" anchorCtr="0">
            <a:noAutofit/>
          </a:bodyPr>
          <a:lstStyle/>
          <a:p>
            <a:pPr marL="457200" lvl="1" indent="-194309" algn="just">
              <a:lnSpc>
                <a:spcPct val="150000"/>
              </a:lnSpc>
              <a:spcBef>
                <a:spcPts val="0"/>
              </a:spcBef>
              <a:spcAft>
                <a:spcPts val="1600"/>
              </a:spcAft>
              <a:buSzPts val="3060"/>
              <a:buFont typeface="Noto Sans Symbols"/>
              <a:buChar char="⮚"/>
            </a:pPr>
            <a:r>
              <a:rPr lang="en-US" sz="3600">
                <a:latin typeface="Times New Roman"/>
                <a:ea typeface="Times New Roman"/>
                <a:cs typeface="Times New Roman"/>
                <a:sym typeface="Times New Roman"/>
              </a:rPr>
              <a:t>The</a:t>
            </a:r>
            <a:r>
              <a:rPr lang="en-US" sz="3600">
                <a:solidFill>
                  <a:srgbClr val="FF0000"/>
                </a:solidFill>
                <a:latin typeface="Times New Roman"/>
                <a:ea typeface="Times New Roman"/>
                <a:cs typeface="Times New Roman"/>
                <a:sym typeface="Times New Roman"/>
              </a:rPr>
              <a:t> process </a:t>
            </a:r>
            <a:r>
              <a:rPr lang="en-US" sz="3600">
                <a:latin typeface="Times New Roman"/>
                <a:ea typeface="Times New Roman"/>
                <a:cs typeface="Times New Roman"/>
                <a:sym typeface="Times New Roman"/>
              </a:rPr>
              <a:t>by which one develops the ability to </a:t>
            </a:r>
            <a:r>
              <a:rPr lang="en-US" sz="3600">
                <a:solidFill>
                  <a:srgbClr val="FF0000"/>
                </a:solidFill>
                <a:latin typeface="Times New Roman"/>
                <a:ea typeface="Times New Roman"/>
                <a:cs typeface="Times New Roman"/>
                <a:sym typeface="Times New Roman"/>
              </a:rPr>
              <a:t>think critically </a:t>
            </a:r>
            <a:r>
              <a:rPr lang="en-US" sz="3600">
                <a:latin typeface="Times New Roman"/>
                <a:ea typeface="Times New Roman"/>
                <a:cs typeface="Times New Roman"/>
                <a:sym typeface="Times New Roman"/>
              </a:rPr>
              <a:t>about issues of power in relation to privilege and oppression in different spheres of influence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 calcmode="lin" valueType="num">
                                      <p:cBhvr additive="base">
                                        <p:cTn id="7" dur="500"/>
                                        <p:tgtEl>
                                          <p:spTgt spid="1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0"/>
        <p:cNvGrpSpPr/>
        <p:nvPr/>
      </p:nvGrpSpPr>
      <p:grpSpPr>
        <a:xfrm>
          <a:off x="0" y="0"/>
          <a:ext cx="0" cy="0"/>
          <a:chOff x="0" y="0"/>
          <a:chExt cx="0" cy="0"/>
        </a:xfrm>
      </p:grpSpPr>
      <p:sp>
        <p:nvSpPr>
          <p:cNvPr id="171" name="Google Shape;171;p6"/>
          <p:cNvSpPr txBox="1">
            <a:spLocks noGrp="1"/>
          </p:cNvSpPr>
          <p:nvPr>
            <p:ph type="body" idx="1"/>
          </p:nvPr>
        </p:nvSpPr>
        <p:spPr>
          <a:xfrm>
            <a:off x="1769806" y="186814"/>
            <a:ext cx="8288594" cy="6366387"/>
          </a:xfrm>
          <a:prstGeom prst="rect">
            <a:avLst/>
          </a:prstGeom>
          <a:noFill/>
          <a:ln>
            <a:noFill/>
          </a:ln>
        </p:spPr>
        <p:txBody>
          <a:bodyPr spcFirstLastPara="1" wrap="square" lIns="91425" tIns="45700" rIns="91425" bIns="45700" anchor="t" anchorCtr="0">
            <a:normAutofit/>
          </a:bodyPr>
          <a:lstStyle/>
          <a:p>
            <a:pPr marL="731520" lvl="1" indent="-457199" algn="just">
              <a:lnSpc>
                <a:spcPct val="150000"/>
              </a:lnSpc>
              <a:spcBef>
                <a:spcPts val="0"/>
              </a:spcBef>
              <a:buSzPts val="3060"/>
              <a:buFont typeface="Arial"/>
              <a:buAutoNum type="alphaLcParenR" startAt="2"/>
            </a:pPr>
            <a:r>
              <a:rPr lang="en-US" sz="3200" b="1" dirty="0">
                <a:latin typeface="Times New Roman" panose="02020603050405020304" pitchFamily="18" charset="0"/>
                <a:ea typeface="Times New Roman"/>
                <a:cs typeface="Times New Roman" panose="02020603050405020304" pitchFamily="18" charset="0"/>
                <a:sym typeface="Times New Roman"/>
              </a:rPr>
              <a:t>Praxis</a:t>
            </a:r>
            <a:endParaRPr lang="en-US" sz="3200" dirty="0">
              <a:latin typeface="Times New Roman" panose="02020603050405020304" pitchFamily="18" charset="0"/>
              <a:ea typeface="Times New Roman"/>
              <a:cs typeface="Times New Roman" panose="02020603050405020304" pitchFamily="18" charset="0"/>
            </a:endParaRPr>
          </a:p>
          <a:p>
            <a:pPr marL="274321" lvl="1" indent="0" algn="just">
              <a:lnSpc>
                <a:spcPct val="150000"/>
              </a:lnSpc>
              <a:spcBef>
                <a:spcPts val="0"/>
              </a:spcBef>
              <a:buSzPts val="3060"/>
              <a:buNone/>
            </a:pPr>
            <a:r>
              <a:rPr lang="en-US" sz="3200" dirty="0">
                <a:latin typeface="Times New Roman" panose="02020603050405020304" pitchFamily="18" charset="0"/>
                <a:ea typeface="Times New Roman"/>
                <a:cs typeface="Times New Roman" panose="02020603050405020304" pitchFamily="18" charset="0"/>
                <a:sym typeface="Times New Roman"/>
              </a:rPr>
              <a:t>What is </a:t>
            </a:r>
            <a:r>
              <a:rPr lang="en-US" sz="3200" i="1" dirty="0">
                <a:latin typeface="Times New Roman" panose="02020603050405020304" pitchFamily="18" charset="0"/>
                <a:ea typeface="Times New Roman"/>
                <a:cs typeface="Times New Roman" panose="02020603050405020304" pitchFamily="18" charset="0"/>
                <a:sym typeface="Times New Roman"/>
              </a:rPr>
              <a:t>praxis</a:t>
            </a:r>
            <a:r>
              <a:rPr lang="en-US" sz="3200" dirty="0">
                <a:latin typeface="Times New Roman" panose="02020603050405020304" pitchFamily="18" charset="0"/>
                <a:ea typeface="Times New Roman"/>
                <a:cs typeface="Times New Roman" panose="02020603050405020304" pitchFamily="18" charset="0"/>
                <a:sym typeface="Times New Roman"/>
              </a:rPr>
              <a:t>?</a:t>
            </a:r>
            <a:endParaRPr lang="en-US" sz="3200" dirty="0">
              <a:latin typeface="Times New Roman" panose="02020603050405020304" pitchFamily="18" charset="0"/>
              <a:ea typeface="Times New Roman"/>
              <a:cs typeface="Times New Roman" panose="02020603050405020304" pitchFamily="18" charset="0"/>
            </a:endParaRPr>
          </a:p>
          <a:p>
            <a:pPr marL="845821" lvl="1" indent="-571500" algn="just">
              <a:lnSpc>
                <a:spcPct val="150000"/>
              </a:lnSpc>
              <a:spcBef>
                <a:spcPts val="0"/>
              </a:spcBef>
              <a:buSzPts val="3060"/>
              <a:buFont typeface="Wingdings" panose="05000000000000000000" pitchFamily="2" charset="2"/>
              <a:buChar char="§"/>
            </a:pPr>
            <a:r>
              <a:rPr lang="en-US" sz="3200" dirty="0">
                <a:latin typeface="Times New Roman" panose="02020603050405020304" pitchFamily="18" charset="0"/>
                <a:ea typeface="Times New Roman"/>
                <a:cs typeface="Times New Roman" panose="02020603050405020304" pitchFamily="18" charset="0"/>
                <a:sym typeface="Times New Roman"/>
              </a:rPr>
              <a:t>Concrete </a:t>
            </a: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action</a:t>
            </a:r>
            <a:r>
              <a:rPr lang="en-US" sz="3200" dirty="0">
                <a:latin typeface="Times New Roman" panose="02020603050405020304" pitchFamily="18" charset="0"/>
                <a:ea typeface="Times New Roman"/>
                <a:cs typeface="Times New Roman" panose="02020603050405020304" pitchFamily="18" charset="0"/>
                <a:sym typeface="Times New Roman"/>
              </a:rPr>
              <a:t> that is formed by </a:t>
            </a:r>
          </a:p>
          <a:p>
            <a:pPr marL="845821" lvl="1" indent="-571500" algn="just">
              <a:lnSpc>
                <a:spcPct val="150000"/>
              </a:lnSpc>
              <a:spcBef>
                <a:spcPts val="0"/>
              </a:spcBef>
              <a:buSzPts val="3060"/>
              <a:buFont typeface="Wingdings" panose="05000000000000000000" pitchFamily="2" charset="2"/>
              <a:buChar char="§"/>
            </a:pP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theory</a:t>
            </a:r>
            <a:endParaRPr lang="en-US" sz="3200" dirty="0">
              <a:latin typeface="Times New Roman" panose="02020603050405020304" pitchFamily="18" charset="0"/>
              <a:ea typeface="Times New Roman"/>
              <a:cs typeface="Times New Roman" panose="02020603050405020304" pitchFamily="18" charset="0"/>
            </a:endParaRPr>
          </a:p>
          <a:p>
            <a:pPr marL="845821" lvl="1" indent="-571500" algn="just">
              <a:lnSpc>
                <a:spcPct val="150000"/>
              </a:lnSpc>
              <a:spcBef>
                <a:spcPts val="0"/>
              </a:spcBef>
              <a:buSzPts val="3060"/>
              <a:buFont typeface="Wingdings" panose="05000000000000000000" pitchFamily="2" charset="2"/>
              <a:buChar char="§"/>
            </a:pP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Reflection</a:t>
            </a:r>
            <a:r>
              <a:rPr lang="en-US" sz="3200" dirty="0">
                <a:latin typeface="Times New Roman" panose="02020603050405020304" pitchFamily="18" charset="0"/>
                <a:ea typeface="Times New Roman"/>
                <a:cs typeface="Times New Roman" panose="02020603050405020304" pitchFamily="18" charset="0"/>
                <a:sym typeface="Times New Roman"/>
              </a:rPr>
              <a:t> and </a:t>
            </a:r>
          </a:p>
          <a:p>
            <a:pPr marL="845821" lvl="1" indent="-571500" algn="just">
              <a:lnSpc>
                <a:spcPct val="150000"/>
              </a:lnSpc>
              <a:spcBef>
                <a:spcPts val="0"/>
              </a:spcBef>
              <a:buSzPts val="3060"/>
              <a:buFont typeface="Wingdings" panose="05000000000000000000" pitchFamily="2" charset="2"/>
              <a:buChar char="§"/>
            </a:pP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action</a:t>
            </a:r>
            <a:r>
              <a:rPr lang="en-US" sz="3200" dirty="0">
                <a:latin typeface="Times New Roman" panose="02020603050405020304" pitchFamily="18" charset="0"/>
                <a:ea typeface="Times New Roman"/>
                <a:cs typeface="Times New Roman" panose="02020603050405020304" pitchFamily="18" charset="0"/>
                <a:sym typeface="Times New Roman"/>
              </a:rPr>
              <a:t> </a:t>
            </a:r>
          </a:p>
          <a:p>
            <a:pPr marL="845821" lvl="1" indent="-571500" algn="just">
              <a:lnSpc>
                <a:spcPct val="150000"/>
              </a:lnSpc>
              <a:spcBef>
                <a:spcPts val="0"/>
              </a:spcBef>
              <a:buSzPts val="3060"/>
              <a:buFont typeface="Wingdings" panose="05000000000000000000" pitchFamily="2" charset="2"/>
              <a:buChar char="§"/>
            </a:pPr>
            <a:r>
              <a:rPr lang="en-US" sz="3200" dirty="0">
                <a:latin typeface="Times New Roman" panose="02020603050405020304" pitchFamily="18" charset="0"/>
                <a:ea typeface="Times New Roman"/>
                <a:cs typeface="Times New Roman" panose="02020603050405020304" pitchFamily="18" charset="0"/>
                <a:sym typeface="Times New Roman"/>
              </a:rPr>
              <a:t>of men and women upon their world in order to transform it. </a:t>
            </a:r>
            <a:endParaRPr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barn(inVertical)">
                                      <p:cBhvr>
                                        <p:cTn id="7" dur="500"/>
                                        <p:tgtEl>
                                          <p:spTgt spid="171">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1">
                                            <p:txEl>
                                              <p:pRg st="1" end="1"/>
                                            </p:txEl>
                                          </p:spTgt>
                                        </p:tgtEl>
                                        <p:attrNameLst>
                                          <p:attrName>style.visibility</p:attrName>
                                        </p:attrNameLst>
                                      </p:cBhvr>
                                      <p:to>
                                        <p:strVal val="visible"/>
                                      </p:to>
                                    </p:set>
                                    <p:animEffect transition="in" filter="barn(inVertical)">
                                      <p:cBhvr>
                                        <p:cTn id="10" dur="500"/>
                                        <p:tgtEl>
                                          <p:spTgt spid="171">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1">
                                            <p:txEl>
                                              <p:pRg st="2" end="2"/>
                                            </p:txEl>
                                          </p:spTgt>
                                        </p:tgtEl>
                                        <p:attrNameLst>
                                          <p:attrName>style.visibility</p:attrName>
                                        </p:attrNameLst>
                                      </p:cBhvr>
                                      <p:to>
                                        <p:strVal val="visible"/>
                                      </p:to>
                                    </p:set>
                                    <p:animEffect transition="in" filter="barn(inVertical)">
                                      <p:cBhvr>
                                        <p:cTn id="13" dur="500"/>
                                        <p:tgtEl>
                                          <p:spTgt spid="171">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1">
                                            <p:txEl>
                                              <p:pRg st="3" end="3"/>
                                            </p:txEl>
                                          </p:spTgt>
                                        </p:tgtEl>
                                        <p:attrNameLst>
                                          <p:attrName>style.visibility</p:attrName>
                                        </p:attrNameLst>
                                      </p:cBhvr>
                                      <p:to>
                                        <p:strVal val="visible"/>
                                      </p:to>
                                    </p:set>
                                    <p:animEffect transition="in" filter="barn(inVertical)">
                                      <p:cBhvr>
                                        <p:cTn id="16" dur="500"/>
                                        <p:tgtEl>
                                          <p:spTgt spid="171">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1">
                                            <p:txEl>
                                              <p:pRg st="4" end="4"/>
                                            </p:txEl>
                                          </p:spTgt>
                                        </p:tgtEl>
                                        <p:attrNameLst>
                                          <p:attrName>style.visibility</p:attrName>
                                        </p:attrNameLst>
                                      </p:cBhvr>
                                      <p:to>
                                        <p:strVal val="visible"/>
                                      </p:to>
                                    </p:set>
                                    <p:animEffect transition="in" filter="barn(inVertical)">
                                      <p:cBhvr>
                                        <p:cTn id="19" dur="500"/>
                                        <p:tgtEl>
                                          <p:spTgt spid="171">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1">
                                            <p:txEl>
                                              <p:pRg st="5" end="5"/>
                                            </p:txEl>
                                          </p:spTgt>
                                        </p:tgtEl>
                                        <p:attrNameLst>
                                          <p:attrName>style.visibility</p:attrName>
                                        </p:attrNameLst>
                                      </p:cBhvr>
                                      <p:to>
                                        <p:strVal val="visible"/>
                                      </p:to>
                                    </p:set>
                                    <p:animEffect transition="in" filter="barn(inVertical)">
                                      <p:cBhvr>
                                        <p:cTn id="22" dur="500"/>
                                        <p:tgtEl>
                                          <p:spTgt spid="171">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1">
                                            <p:txEl>
                                              <p:pRg st="6" end="6"/>
                                            </p:txEl>
                                          </p:spTgt>
                                        </p:tgtEl>
                                        <p:attrNameLst>
                                          <p:attrName>style.visibility</p:attrName>
                                        </p:attrNameLst>
                                      </p:cBhvr>
                                      <p:to>
                                        <p:strVal val="visible"/>
                                      </p:to>
                                    </p:set>
                                    <p:animEffect transition="in" filter="barn(inVertical)">
                                      <p:cBhvr>
                                        <p:cTn id="25" dur="500"/>
                                        <p:tgtEl>
                                          <p:spTgt spid="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1981200" y="164450"/>
            <a:ext cx="8229600" cy="690900"/>
          </a:xfrm>
          <a:prstGeom prst="rect">
            <a:avLst/>
          </a:prstGeom>
          <a:noFill/>
          <a:ln>
            <a:noFill/>
          </a:ln>
        </p:spPr>
        <p:txBody>
          <a:bodyPr spcFirstLastPara="1" wrap="square" lIns="91425" tIns="45700" rIns="91425" bIns="45700" anchor="ctr" anchorCtr="0">
            <a:normAutofit/>
          </a:bodyPr>
          <a:lstStyle/>
          <a:p>
            <a:pPr>
              <a:buSzPts val="4000"/>
            </a:pPr>
            <a:r>
              <a:rPr lang="en-US" sz="3500" b="1"/>
              <a:t>Level 1: </a:t>
            </a:r>
            <a:r>
              <a:rPr lang="en-US" sz="3500" b="1">
                <a:solidFill>
                  <a:schemeClr val="dk2"/>
                </a:solidFill>
                <a:latin typeface="Calibri"/>
                <a:ea typeface="Calibri"/>
                <a:cs typeface="Calibri"/>
                <a:sym typeface="Calibri"/>
              </a:rPr>
              <a:t>In-transitive consciousness</a:t>
            </a:r>
            <a:endParaRPr sz="3500"/>
          </a:p>
        </p:txBody>
      </p:sp>
      <p:sp>
        <p:nvSpPr>
          <p:cNvPr id="177" name="Google Shape;177;p7"/>
          <p:cNvSpPr txBox="1">
            <a:spLocks noGrp="1"/>
          </p:cNvSpPr>
          <p:nvPr>
            <p:ph type="body" idx="1"/>
          </p:nvPr>
        </p:nvSpPr>
        <p:spPr>
          <a:xfrm>
            <a:off x="1769807" y="717756"/>
            <a:ext cx="8642555" cy="6140245"/>
          </a:xfrm>
          <a:prstGeom prst="rect">
            <a:avLst/>
          </a:prstGeom>
          <a:noFill/>
          <a:ln>
            <a:noFill/>
          </a:ln>
        </p:spPr>
        <p:txBody>
          <a:bodyPr spcFirstLastPara="1" wrap="square" lIns="91425" tIns="45700" rIns="91425" bIns="45700" anchor="t" anchorCtr="0">
            <a:noAutofit/>
          </a:bodyPr>
          <a:lstStyle/>
          <a:p>
            <a:pPr marL="640080" indent="-457200" algn="just">
              <a:lnSpc>
                <a:spcPct val="100000"/>
              </a:lnSpc>
              <a:spcBef>
                <a:spcPts val="0"/>
              </a:spcBef>
              <a:buFont typeface="Wingdings" panose="05000000000000000000" pitchFamily="2" charset="2"/>
              <a:buChar char="q"/>
            </a:pPr>
            <a:r>
              <a:rPr lang="en-US" sz="3200" dirty="0">
                <a:latin typeface="Times New Roman"/>
                <a:ea typeface="Times New Roman"/>
                <a:cs typeface="Times New Roman"/>
                <a:sym typeface="Times New Roman"/>
              </a:rPr>
              <a:t>This is also known as </a:t>
            </a:r>
            <a:r>
              <a:rPr lang="en-US" sz="3200" b="1" i="1" dirty="0">
                <a:latin typeface="Times New Roman"/>
                <a:ea typeface="Times New Roman"/>
                <a:cs typeface="Times New Roman"/>
                <a:sym typeface="Times New Roman"/>
              </a:rPr>
              <a:t>magical consciousness</a:t>
            </a:r>
            <a:endParaRPr sz="3200" dirty="0">
              <a:latin typeface="Times New Roman"/>
              <a:ea typeface="Times New Roman"/>
              <a:cs typeface="Times New Roman"/>
              <a:sym typeface="Times New Roman"/>
            </a:endParaRPr>
          </a:p>
          <a:p>
            <a:pPr marL="405130" indent="-457200" algn="just">
              <a:lnSpc>
                <a:spcPct val="100000"/>
              </a:lnSpc>
              <a:spcBef>
                <a:spcPts val="560"/>
              </a:spcBef>
              <a:buSzPts val="3200"/>
              <a:buFont typeface="Wingdings" panose="05000000000000000000" pitchFamily="2" charset="2"/>
              <a:buChar char="q"/>
            </a:pPr>
            <a:r>
              <a:rPr lang="en-US" sz="3200" dirty="0">
                <a:latin typeface="Times New Roman"/>
                <a:ea typeface="Times New Roman"/>
                <a:cs typeface="Times New Roman"/>
                <a:sym typeface="Times New Roman"/>
              </a:rPr>
              <a:t>The intransitive consciousness is the lowest level of consciousness </a:t>
            </a:r>
          </a:p>
          <a:p>
            <a:pPr marL="405130" indent="-457200" algn="just">
              <a:lnSpc>
                <a:spcPct val="100000"/>
              </a:lnSpc>
              <a:spcBef>
                <a:spcPts val="560"/>
              </a:spcBef>
              <a:buSzPts val="3200"/>
              <a:buFont typeface="Wingdings" panose="05000000000000000000" pitchFamily="2" charset="2"/>
              <a:buChar char="q"/>
            </a:pPr>
            <a:r>
              <a:rPr lang="en-US" sz="3200" dirty="0">
                <a:latin typeface="Times New Roman"/>
                <a:ea typeface="Times New Roman"/>
                <a:cs typeface="Times New Roman"/>
                <a:sym typeface="Times New Roman"/>
              </a:rPr>
              <a:t>this state of consciousness denies the power of human beings to change their lives or their society </a:t>
            </a:r>
          </a:p>
          <a:p>
            <a:pPr marL="405130" indent="-457200" algn="just">
              <a:lnSpc>
                <a:spcPct val="100000"/>
              </a:lnSpc>
              <a:spcBef>
                <a:spcPts val="560"/>
              </a:spcBef>
              <a:buSzPts val="3200"/>
              <a:buFont typeface="Wingdings" panose="05000000000000000000" pitchFamily="2" charset="2"/>
              <a:buChar char="q"/>
            </a:pPr>
            <a:r>
              <a:rPr lang="en-US" sz="3200" dirty="0">
                <a:latin typeface="Times New Roman"/>
                <a:ea typeface="Times New Roman"/>
                <a:cs typeface="Times New Roman"/>
                <a:sym typeface="Times New Roman"/>
              </a:rPr>
              <a:t>Matters are taken the way they are</a:t>
            </a:r>
            <a:endParaRPr sz="3200" dirty="0">
              <a:latin typeface="Times New Roman"/>
              <a:ea typeface="Times New Roman"/>
              <a:cs typeface="Times New Roman"/>
              <a:sym typeface="Times New Roman"/>
            </a:endParaRPr>
          </a:p>
          <a:p>
            <a:pPr marL="405130" indent="-457200" algn="just">
              <a:lnSpc>
                <a:spcPct val="100000"/>
              </a:lnSpc>
              <a:spcBef>
                <a:spcPts val="560"/>
              </a:spcBef>
              <a:buSzPts val="3200"/>
              <a:buFont typeface="Wingdings" panose="05000000000000000000" pitchFamily="2" charset="2"/>
              <a:buChar char="q"/>
            </a:pPr>
            <a:r>
              <a:rPr lang="en-US" sz="3200" dirty="0">
                <a:latin typeface="Times New Roman"/>
                <a:ea typeface="Times New Roman"/>
                <a:cs typeface="Times New Roman"/>
                <a:sym typeface="Times New Roman"/>
              </a:rPr>
              <a:t>No questioning</a:t>
            </a:r>
            <a:endParaRPr sz="3200" dirty="0">
              <a:latin typeface="Times New Roman"/>
              <a:ea typeface="Times New Roman"/>
              <a:cs typeface="Times New Roman"/>
              <a:sym typeface="Times New Roman"/>
            </a:endParaRPr>
          </a:p>
          <a:p>
            <a:pPr marL="405130" indent="-457200" algn="just">
              <a:lnSpc>
                <a:spcPct val="100000"/>
              </a:lnSpc>
              <a:spcBef>
                <a:spcPts val="560"/>
              </a:spcBef>
              <a:buSzPts val="3200"/>
              <a:buFont typeface="Wingdings" panose="05000000000000000000" pitchFamily="2" charset="2"/>
              <a:buChar char="q"/>
            </a:pPr>
            <a:r>
              <a:rPr lang="en-US" sz="3200" dirty="0">
                <a:latin typeface="Times New Roman"/>
                <a:ea typeface="Times New Roman"/>
                <a:cs typeface="Times New Roman"/>
                <a:sym typeface="Times New Roman"/>
              </a:rPr>
              <a:t>Unable to change their situation or life</a:t>
            </a:r>
            <a:endParaRPr sz="3200" dirty="0">
              <a:latin typeface="Times New Roman"/>
              <a:ea typeface="Times New Roman"/>
              <a:cs typeface="Times New Roman"/>
              <a:sym typeface="Times New Roman"/>
            </a:endParaRPr>
          </a:p>
          <a:p>
            <a:pPr marL="405130" indent="-457200" algn="just">
              <a:lnSpc>
                <a:spcPct val="100000"/>
              </a:lnSpc>
              <a:spcBef>
                <a:spcPts val="560"/>
              </a:spcBef>
              <a:spcAft>
                <a:spcPts val="1600"/>
              </a:spcAft>
              <a:buSzPts val="3200"/>
              <a:buFont typeface="Wingdings" panose="05000000000000000000" pitchFamily="2" charset="2"/>
              <a:buChar char="q"/>
            </a:pPr>
            <a:r>
              <a:rPr lang="en-US" sz="3200" dirty="0">
                <a:latin typeface="Times New Roman"/>
                <a:ea typeface="Times New Roman"/>
                <a:cs typeface="Times New Roman"/>
                <a:sym typeface="Times New Roman"/>
              </a:rPr>
              <a:t>Believe in magic, luck (no effort into changing things)</a:t>
            </a:r>
            <a:endParaRPr sz="32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5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5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5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fade">
                                      <p:cBhvr>
                                        <p:cTn id="22" dur="500"/>
                                        <p:tgtEl>
                                          <p:spTgt spid="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Effect transition="in" filter="fade">
                                      <p:cBhvr>
                                        <p:cTn id="27" dur="500"/>
                                        <p:tgtEl>
                                          <p:spTgt spid="1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7">
                                            <p:txEl>
                                              <p:pRg st="5" end="5"/>
                                            </p:txEl>
                                          </p:spTgt>
                                        </p:tgtEl>
                                        <p:attrNameLst>
                                          <p:attrName>style.visibility</p:attrName>
                                        </p:attrNameLst>
                                      </p:cBhvr>
                                      <p:to>
                                        <p:strVal val="visible"/>
                                      </p:to>
                                    </p:set>
                                    <p:animEffect transition="in" filter="fade">
                                      <p:cBhvr>
                                        <p:cTn id="32" dur="500"/>
                                        <p:tgtEl>
                                          <p:spTgt spid="1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7">
                                            <p:txEl>
                                              <p:pRg st="6" end="6"/>
                                            </p:txEl>
                                          </p:spTgt>
                                        </p:tgtEl>
                                        <p:attrNameLst>
                                          <p:attrName>style.visibility</p:attrName>
                                        </p:attrNameLst>
                                      </p:cBhvr>
                                      <p:to>
                                        <p:strVal val="visible"/>
                                      </p:to>
                                    </p:set>
                                    <p:animEffect transition="in" filter="fade">
                                      <p:cBhvr>
                                        <p:cTn id="37" dur="500"/>
                                        <p:tgtEl>
                                          <p:spTgt spid="1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3.1|10.5|2.8|12.1|9.8|25.4|1.5|13.7|5.9"/>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4694</TotalTime>
  <Words>16259</Words>
  <Application>Microsoft Office PowerPoint</Application>
  <PresentationFormat>Widescreen</PresentationFormat>
  <Paragraphs>976</Paragraphs>
  <Slides>185</Slides>
  <Notes>43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185</vt:i4>
      </vt:variant>
    </vt:vector>
  </HeadingPairs>
  <TitlesOfParts>
    <vt:vector size="201" baseType="lpstr">
      <vt:lpstr>Arial</vt:lpstr>
      <vt:lpstr>Calibri</vt:lpstr>
      <vt:lpstr>Calibri Light</vt:lpstr>
      <vt:lpstr>Century Gothic</vt:lpstr>
      <vt:lpstr>Courier New</vt:lpstr>
      <vt:lpstr>Garamond</vt:lpstr>
      <vt:lpstr>Georgia</vt:lpstr>
      <vt:lpstr>Noto Sans Symbols</vt:lpstr>
      <vt:lpstr>Nunito</vt:lpstr>
      <vt:lpstr>Times New Roman</vt:lpstr>
      <vt:lpstr>Wingdings</vt:lpstr>
      <vt:lpstr>Office Theme</vt:lpstr>
      <vt:lpstr>Savon</vt:lpstr>
      <vt:lpstr>Simple Light</vt:lpstr>
      <vt:lpstr>1_Office Theme</vt:lpstr>
      <vt:lpstr>Shift</vt:lpstr>
      <vt:lpstr>The Concept of Development</vt:lpstr>
      <vt:lpstr>Definitions of Development</vt:lpstr>
      <vt:lpstr>Meaning of Development-Todaro</vt:lpstr>
      <vt:lpstr>PowerPoint Presentation</vt:lpstr>
      <vt:lpstr>Alternative Interpretations of Development </vt:lpstr>
      <vt:lpstr>PowerPoint Presentation</vt:lpstr>
      <vt:lpstr>PowerPoint Presentation</vt:lpstr>
      <vt:lpstr>Sustainable Development</vt:lpstr>
      <vt:lpstr>PowerPoint Presentation</vt:lpstr>
      <vt:lpstr>PowerPoint Presentation</vt:lpstr>
      <vt:lpstr>PowerPoint Presentation</vt:lpstr>
      <vt:lpstr>HOSTORICAL DEVELOPMENT OF PARTICIPATORY DEVELOPMENT</vt:lpstr>
      <vt:lpstr>INTRODUCTION</vt:lpstr>
      <vt:lpstr>1950’s AND 1960’s</vt:lpstr>
      <vt:lpstr>1970s- Need for alternatives</vt:lpstr>
      <vt:lpstr>1980s-The participation boom</vt:lpstr>
      <vt:lpstr>1990s- The participation imperative</vt:lpstr>
      <vt:lpstr>PowerPoint Presentation</vt:lpstr>
      <vt:lpstr>TOPIC 3: FORMS AND LEVELS OF PARTICIPATION </vt:lpstr>
      <vt:lpstr>1. UNDP’s Levels of Participation </vt:lpstr>
      <vt:lpstr>PowerPoint Presentation</vt:lpstr>
      <vt:lpstr>2. Pimbert and Pretty Typology of Participation</vt:lpstr>
      <vt:lpstr>PowerPoint Presentation</vt:lpstr>
      <vt:lpstr>PowerPoint Presentation</vt:lpstr>
      <vt:lpstr>PowerPoint Presentation</vt:lpstr>
      <vt:lpstr>Arnstein’s Ladder of Participation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 OF SHERRY’S LADDER</vt:lpstr>
      <vt:lpstr>PowerPoint Presentation</vt:lpstr>
      <vt:lpstr>ANY QUESTION </vt:lpstr>
      <vt:lpstr>Rodger Hart’s Ladder of Children’s Participation</vt:lpstr>
      <vt:lpstr>PowerPoint Presentation</vt:lpstr>
      <vt:lpstr>PowerPoint Presentation</vt:lpstr>
      <vt:lpstr>1. MANIPULATION</vt:lpstr>
      <vt:lpstr>2. DECORATION</vt:lpstr>
      <vt:lpstr>3.TOKENISM</vt:lpstr>
      <vt:lpstr>4. ASSIGNED BUT INFORMED </vt:lpstr>
      <vt:lpstr>5. CONSULTED AND INFORMED </vt:lpstr>
      <vt:lpstr>6. ADULT-INITIATED, SHARED DECISIONS WITH CHILDREN</vt:lpstr>
      <vt:lpstr>7. CHILD-INITIATED AND DIRECTED</vt:lpstr>
      <vt:lpstr> 8. Child-Initiated, Shared Decisions with Adults </vt:lpstr>
      <vt:lpstr>CONCLUSION</vt:lpstr>
      <vt:lpstr>PowerPoint Presentation</vt:lpstr>
      <vt:lpstr>KEY ELEMENT OF PUBLIC PARTICIPATION </vt:lpstr>
      <vt:lpstr>PowerPoint Presentation</vt:lpstr>
      <vt:lpstr>1. PARTICIPATION</vt:lpstr>
      <vt:lpstr>2. MUTUAL RESPECT</vt:lpstr>
      <vt:lpstr>3. Joint Decision-Making: </vt:lpstr>
      <vt:lpstr>PowerPoint Presentation</vt:lpstr>
      <vt:lpstr>COMMON PRINCIPLES OF PARTICIPATION</vt:lpstr>
      <vt:lpstr>INTRODUCTION </vt:lpstr>
      <vt:lpstr>1. Basic Principles</vt:lpstr>
      <vt:lpstr>PowerPoint Presentation</vt:lpstr>
      <vt:lpstr>2. Operating Principles</vt:lpstr>
      <vt:lpstr>PowerPoint Presentation</vt:lpstr>
      <vt:lpstr>PowerPoint Presentation</vt:lpstr>
      <vt:lpstr>3. Developing Guidelines </vt:lpstr>
      <vt:lpstr>PowerPoint Presentation</vt:lpstr>
      <vt:lpstr>FACTORS AFFECTING PUBLIC PARTICIPATION</vt:lpstr>
      <vt:lpstr>WHAT FACTORS AFFECT PARTICIPATION</vt:lpstr>
      <vt:lpstr>1. Environmental factors include</vt:lpstr>
      <vt:lpstr>2. Organizational factor</vt:lpstr>
      <vt:lpstr>3. Personal Factors</vt:lpstr>
      <vt:lpstr>PowerPoint Presentation</vt:lpstr>
      <vt:lpstr>THEORETICAL BASE OF PARTICIPATORY APPROACHES </vt:lpstr>
      <vt:lpstr>PAULO FREIRE</vt:lpstr>
      <vt:lpstr>1. The starting point</vt:lpstr>
      <vt:lpstr>2. Human Potential</vt:lpstr>
      <vt:lpstr>PowerPoint Presentation</vt:lpstr>
      <vt:lpstr>PowerPoint Presentation</vt:lpstr>
      <vt:lpstr>3. Other Marxist Ideas borrowed by Freire</vt:lpstr>
      <vt:lpstr>PowerPoint Presentation</vt:lpstr>
      <vt:lpstr>PAULO FREIRE’S MAIN IDEAS</vt:lpstr>
      <vt:lpstr>PowerPoint Presentation</vt:lpstr>
      <vt:lpstr>PowerPoint Presentation</vt:lpstr>
      <vt:lpstr>PowerPoint Presentation</vt:lpstr>
      <vt:lpstr>3. Theory of knowledge </vt:lpstr>
      <vt:lpstr>EDUCATION FOR CRITICAL COUNSCIOUNESS</vt:lpstr>
      <vt:lpstr>PowerPoint Presentation</vt:lpstr>
      <vt:lpstr>PowerPoint Presentation</vt:lpstr>
      <vt:lpstr>LEVELS OF CONSCIOUSNESS</vt:lpstr>
      <vt:lpstr>Definitions</vt:lpstr>
      <vt:lpstr>PowerPoint Presentation</vt:lpstr>
      <vt:lpstr>PowerPoint Presentation</vt:lpstr>
      <vt:lpstr>Level 1: In-transitive consciousness</vt:lpstr>
      <vt:lpstr>PowerPoint Presentation</vt:lpstr>
      <vt:lpstr>PowerPoint Presentation</vt:lpstr>
      <vt:lpstr>PowerPoint Presentation</vt:lpstr>
      <vt:lpstr>PowerPoint Presentation</vt:lpstr>
      <vt:lpstr>PowerPoint Presentation</vt:lpstr>
      <vt:lpstr>PowerPoint Presentation</vt:lpstr>
      <vt:lpstr>C. CRITICAL CONSCIOUNESS-HIGHEST LEVEL</vt:lpstr>
      <vt:lpstr>PowerPoint Presentation</vt:lpstr>
      <vt:lpstr>PowerPoint Presentation</vt:lpstr>
      <vt:lpstr>Goals of critical consciousness</vt:lpstr>
      <vt:lpstr>Goals of critical consciousness</vt:lpstr>
      <vt:lpstr>PowerPoint Presentation</vt:lpstr>
      <vt:lpstr>PowerPoint Presentation</vt:lpstr>
      <vt:lpstr>PowerPoint Presentation</vt:lpstr>
      <vt:lpstr>PowerPoint Presentation</vt:lpstr>
      <vt:lpstr>PowerPoint Presentation</vt:lpstr>
      <vt:lpstr>Summary</vt:lpstr>
      <vt:lpstr>Questions and Contributions</vt:lpstr>
      <vt:lpstr>Antonio Gramsci</vt:lpstr>
      <vt:lpstr>INTRODUCTION</vt:lpstr>
      <vt:lpstr>PowerPoint Presentation</vt:lpstr>
      <vt:lpstr>PowerPoint Presentation</vt:lpstr>
      <vt:lpstr>PowerPoint Presentation</vt:lpstr>
      <vt:lpstr>2. Counter-Hegemony- The Role of Intellectuals</vt:lpstr>
      <vt:lpstr>PowerPoint Presentation</vt:lpstr>
      <vt:lpstr>PowerPoint Presentation</vt:lpstr>
      <vt:lpstr>PowerPoint Presentation</vt:lpstr>
      <vt:lpstr>PowerPoint Presentation</vt:lpstr>
      <vt:lpstr>PowerPoint Presentation</vt:lpstr>
      <vt:lpstr>PowerPoint Presentation</vt:lpstr>
      <vt:lpstr>3. DEBATES ON THE KNOWLEDGE PRODUCTION PROCESS</vt:lpstr>
      <vt:lpstr>PowerPoint Presentation</vt:lpstr>
      <vt:lpstr>Introduction</vt:lpstr>
      <vt:lpstr>GROUP TASK : THEMATIC AREAS</vt:lpstr>
      <vt:lpstr>PowerPoint Presentation</vt:lpstr>
      <vt:lpstr>APPROACHES TO PARTICIPATION</vt:lpstr>
      <vt:lpstr>INTRODUCTION</vt:lpstr>
      <vt:lpstr>PowerPoint Presentation</vt:lpstr>
      <vt:lpstr>WHAT THIS COURSE WILL COVER</vt:lpstr>
      <vt:lpstr>PARTICIPATORY LEARNING AND ACTION (PLA)</vt:lpstr>
      <vt:lpstr>What is it?</vt:lpstr>
      <vt:lpstr>What is it…?</vt:lpstr>
      <vt:lpstr>Background</vt:lpstr>
      <vt:lpstr>Background. . .  </vt:lpstr>
      <vt:lpstr>Background. . .  </vt:lpstr>
      <vt:lpstr>Principles of PLA</vt:lpstr>
      <vt:lpstr>PowerPoint Presentation</vt:lpstr>
      <vt:lpstr>PowerPoint Presentation</vt:lpstr>
      <vt:lpstr>PowerPoint Presentation</vt:lpstr>
      <vt:lpstr>PLA tools/techniques</vt:lpstr>
      <vt:lpstr>MAPPING/COMMUNITY MAPPING TOOLS</vt:lpstr>
      <vt:lpstr>PowerPoint Presentation</vt:lpstr>
      <vt:lpstr>a. Mobility Mapping</vt:lpstr>
      <vt:lpstr>Take away</vt:lpstr>
      <vt:lpstr>b. Resource Map</vt:lpstr>
      <vt:lpstr>PowerPoint Presentation</vt:lpstr>
      <vt:lpstr>PowerPoint Presentation</vt:lpstr>
      <vt:lpstr>c. Transect Maps (Walk)</vt:lpstr>
      <vt:lpstr>Example</vt:lpstr>
      <vt:lpstr>Uses</vt:lpstr>
      <vt:lpstr>PowerPoint Presentation</vt:lpstr>
      <vt:lpstr>PowerPoint Presentation</vt:lpstr>
      <vt:lpstr>d. Social Mapping</vt:lpstr>
      <vt:lpstr>PowerPoint Presentation</vt:lpstr>
      <vt:lpstr>PowerPoint Presentation</vt:lpstr>
      <vt:lpstr>Uses</vt:lpstr>
      <vt:lpstr>PowerPoint Presentation</vt:lpstr>
      <vt:lpstr>2. DAIGRAMMING TOOLS </vt:lpstr>
      <vt:lpstr>a. Daily routine diagrams  </vt:lpstr>
      <vt:lpstr>PowerPoint Presentation</vt:lpstr>
      <vt:lpstr>b. Livelihood analysis diagrams </vt:lpstr>
      <vt:lpstr>PowerPoint Presentation</vt:lpstr>
      <vt:lpstr>c. Flow diagrams </vt:lpstr>
      <vt:lpstr>PowerPoint Presentation</vt:lpstr>
      <vt:lpstr>d. Venn (or chapati) diagrams</vt:lpstr>
      <vt:lpstr>PowerPoint Presentation</vt:lpstr>
      <vt:lpstr>3. RANKING AND SCORING</vt:lpstr>
      <vt:lpstr>PowerPoint Presentation</vt:lpstr>
      <vt:lpstr>4. TIMELINES/TRENDS AND CALENDERS</vt:lpstr>
      <vt:lpstr>5. ACTING AND/OR PERFORMING</vt:lpstr>
      <vt:lpstr>6. INTERVIEWING AND/OR DIALOGUING TOOL</vt:lpstr>
      <vt:lpstr>PowerPoint Presentation</vt:lpstr>
      <vt:lpstr>STRENGTHS OF PLA/PRA</vt:lpstr>
      <vt:lpstr>LIMITATIONS OF PLA/PRA</vt:lpstr>
      <vt:lpstr>CONLUSION</vt:lpstr>
      <vt:lpstr>COURSE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Phiri</dc:creator>
  <cp:lastModifiedBy>Davies Phiri</cp:lastModifiedBy>
  <cp:revision>31</cp:revision>
  <dcterms:created xsi:type="dcterms:W3CDTF">2022-03-16T06:18:38Z</dcterms:created>
  <dcterms:modified xsi:type="dcterms:W3CDTF">2022-11-08T06:13:11Z</dcterms:modified>
</cp:coreProperties>
</file>