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8" r:id="rId4"/>
    <p:sldId id="267" r:id="rId5"/>
    <p:sldId id="259" r:id="rId6"/>
    <p:sldId id="260" r:id="rId7"/>
    <p:sldId id="261" r:id="rId8"/>
    <p:sldId id="266" r:id="rId9"/>
    <p:sldId id="268" r:id="rId10"/>
    <p:sldId id="269" r:id="rId11"/>
    <p:sldId id="262" r:id="rId12"/>
    <p:sldId id="263"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69" d="100"/>
          <a:sy n="69" d="100"/>
        </p:scale>
        <p:origin x="1398" y="72"/>
      </p:cViewPr>
      <p:guideLst>
        <p:guide orient="horz" pos="2160"/>
        <p:guide pos="2880"/>
      </p:guideLst>
    </p:cSldViewPr>
  </p:slideViewPr>
  <p:outlineViewPr>
    <p:cViewPr>
      <p:scale>
        <a:sx n="33" d="100"/>
        <a:sy n="33" d="100"/>
      </p:scale>
      <p:origin x="0" y="366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61E4364-1054-47FA-83E1-36ED654D2AC3}"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1984336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1E4364-1054-47FA-83E1-36ED654D2AC3}"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1752806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1E4364-1054-47FA-83E1-36ED654D2AC3}"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3157702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1E4364-1054-47FA-83E1-36ED654D2AC3}"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972322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1E4364-1054-47FA-83E1-36ED654D2AC3}"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10865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61E4364-1054-47FA-83E1-36ED654D2AC3}"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1142455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61E4364-1054-47FA-83E1-36ED654D2AC3}" type="datetimeFigureOut">
              <a:rPr lang="en-GB" smtClean="0"/>
              <a:t>16/07/2022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1040578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61E4364-1054-47FA-83E1-36ED654D2AC3}" type="datetimeFigureOut">
              <a:rPr lang="en-GB" smtClean="0"/>
              <a:t>16/07/2022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1552252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E4364-1054-47FA-83E1-36ED654D2AC3}" type="datetimeFigureOut">
              <a:rPr lang="en-GB" smtClean="0"/>
              <a:t>16/07/2022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299540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1E4364-1054-47FA-83E1-36ED654D2AC3}"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3916587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1E4364-1054-47FA-83E1-36ED654D2AC3}"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9F4AAD-2185-4535-A423-C3FDFC3D662D}" type="slidenum">
              <a:rPr lang="en-GB" smtClean="0"/>
              <a:t>‹#›</a:t>
            </a:fld>
            <a:endParaRPr lang="en-GB"/>
          </a:p>
        </p:txBody>
      </p:sp>
    </p:spTree>
    <p:extLst>
      <p:ext uri="{BB962C8B-B14F-4D97-AF65-F5344CB8AC3E}">
        <p14:creationId xmlns:p14="http://schemas.microsoft.com/office/powerpoint/2010/main" val="52648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1E4364-1054-47FA-83E1-36ED654D2AC3}" type="datetimeFigureOut">
              <a:rPr lang="en-GB" smtClean="0"/>
              <a:t>16/07/2022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F4AAD-2185-4535-A423-C3FDFC3D662D}" type="slidenum">
              <a:rPr lang="en-GB" smtClean="0"/>
              <a:t>‹#›</a:t>
            </a:fld>
            <a:endParaRPr lang="en-GB"/>
          </a:p>
        </p:txBody>
      </p:sp>
    </p:spTree>
    <p:extLst>
      <p:ext uri="{BB962C8B-B14F-4D97-AF65-F5344CB8AC3E}">
        <p14:creationId xmlns:p14="http://schemas.microsoft.com/office/powerpoint/2010/main" val="2828974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smtClean="0"/>
              <a:t>Warranties and Conditions</a:t>
            </a:r>
            <a:endParaRPr lang="en-GB" b="1" dirty="0"/>
          </a:p>
        </p:txBody>
      </p:sp>
      <p:sp>
        <p:nvSpPr>
          <p:cNvPr id="3" name="Subtitle 2"/>
          <p:cNvSpPr>
            <a:spLocks noGrp="1"/>
          </p:cNvSpPr>
          <p:nvPr>
            <p:ph type="subTitle" idx="1"/>
          </p:nvPr>
        </p:nvSpPr>
        <p:spPr/>
        <p:txBody>
          <a:bodyPr>
            <a:normAutofit/>
          </a:bodyPr>
          <a:lstStyle/>
          <a:p>
            <a:pPr algn="r"/>
            <a:r>
              <a:rPr lang="en-GB" sz="3200" b="1" dirty="0" smtClean="0">
                <a:solidFill>
                  <a:schemeClr val="tx1"/>
                </a:solidFill>
              </a:rPr>
              <a:t>Lecture 6</a:t>
            </a:r>
            <a:endParaRPr lang="en-GB" sz="3200" b="1" dirty="0">
              <a:solidFill>
                <a:schemeClr val="tx1"/>
              </a:solidFill>
            </a:endParaRPr>
          </a:p>
        </p:txBody>
      </p:sp>
    </p:spTree>
    <p:extLst>
      <p:ext uri="{BB962C8B-B14F-4D97-AF65-F5344CB8AC3E}">
        <p14:creationId xmlns:p14="http://schemas.microsoft.com/office/powerpoint/2010/main" val="900406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Breach of a Warranty</a:t>
            </a:r>
            <a:endParaRPr lang="en-GB" dirty="0"/>
          </a:p>
        </p:txBody>
      </p:sp>
      <p:sp>
        <p:nvSpPr>
          <p:cNvPr id="3" name="Content Placeholder 2"/>
          <p:cNvSpPr>
            <a:spLocks noGrp="1"/>
          </p:cNvSpPr>
          <p:nvPr>
            <p:ph idx="1"/>
          </p:nvPr>
        </p:nvSpPr>
        <p:spPr/>
        <p:txBody>
          <a:bodyPr>
            <a:normAutofit lnSpcReduction="10000"/>
          </a:bodyPr>
          <a:lstStyle/>
          <a:p>
            <a:r>
              <a:rPr lang="en-GB" dirty="0" smtClean="0"/>
              <a:t>Due to the strict compliance of a warranty to mitigate the effects the courts have adopted the </a:t>
            </a:r>
            <a:r>
              <a:rPr lang="en-GB" i="1" dirty="0" smtClean="0"/>
              <a:t>contra </a:t>
            </a:r>
            <a:r>
              <a:rPr lang="en-GB" i="1" dirty="0" err="1" smtClean="0"/>
              <a:t>proferentum</a:t>
            </a:r>
            <a:r>
              <a:rPr lang="en-GB" i="1" dirty="0" smtClean="0"/>
              <a:t> </a:t>
            </a:r>
            <a:r>
              <a:rPr lang="en-GB" dirty="0" smtClean="0"/>
              <a:t>rule. See; </a:t>
            </a:r>
          </a:p>
          <a:p>
            <a:pPr marL="0" indent="0">
              <a:buNone/>
            </a:pPr>
            <a:r>
              <a:rPr lang="en-ZA" b="1" i="1" dirty="0" smtClean="0"/>
              <a:t>Provincial Insurance Co Ltd v Morgan </a:t>
            </a:r>
            <a:r>
              <a:rPr lang="en-ZA" b="1" dirty="0" smtClean="0"/>
              <a:t>[1933] AC 240.</a:t>
            </a:r>
          </a:p>
          <a:p>
            <a:r>
              <a:rPr lang="en-GB" dirty="0" smtClean="0"/>
              <a:t>Even though the particular statement is not material to the risk, it is always open to the parties to agree what facts are to be deemed material. </a:t>
            </a:r>
          </a:p>
          <a:p>
            <a:pPr marL="0" indent="0">
              <a:buNone/>
            </a:pPr>
            <a:endParaRPr lang="en-ZA" dirty="0" smtClean="0"/>
          </a:p>
          <a:p>
            <a:endParaRPr lang="en-GB" dirty="0" smtClean="0"/>
          </a:p>
        </p:txBody>
      </p:sp>
    </p:spTree>
    <p:extLst>
      <p:ext uri="{BB962C8B-B14F-4D97-AF65-F5344CB8AC3E}">
        <p14:creationId xmlns:p14="http://schemas.microsoft.com/office/powerpoint/2010/main" val="3608207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Breach of a Warranty</a:t>
            </a:r>
            <a:endParaRPr lang="en-GB" b="1" dirty="0"/>
          </a:p>
        </p:txBody>
      </p:sp>
      <p:sp>
        <p:nvSpPr>
          <p:cNvPr id="3" name="Content Placeholder 2"/>
          <p:cNvSpPr>
            <a:spLocks noGrp="1"/>
          </p:cNvSpPr>
          <p:nvPr>
            <p:ph idx="1"/>
          </p:nvPr>
        </p:nvSpPr>
        <p:spPr/>
        <p:txBody>
          <a:bodyPr>
            <a:normAutofit fontScale="77500" lnSpcReduction="20000"/>
          </a:bodyPr>
          <a:lstStyle/>
          <a:p>
            <a:endParaRPr lang="en-GB" dirty="0" smtClean="0"/>
          </a:p>
          <a:p>
            <a:r>
              <a:rPr lang="en-ZA" dirty="0" smtClean="0"/>
              <a:t>The law on breach of warranty has the potential to cause considerable unfairness to policy holders by allowing insurers to avoid paying claims for technical reasons. </a:t>
            </a:r>
          </a:p>
          <a:p>
            <a:r>
              <a:rPr lang="en-ZA" dirty="0" smtClean="0"/>
              <a:t>The basis of contract clause means that the insurer may avoid liability for an inaccurate answer even if the answer was not material even though it was given innocently. </a:t>
            </a:r>
            <a:r>
              <a:rPr lang="en-GB" dirty="0" smtClean="0"/>
              <a:t>See; </a:t>
            </a:r>
          </a:p>
          <a:p>
            <a:pPr marL="0" indent="0">
              <a:buNone/>
            </a:pPr>
            <a:r>
              <a:rPr lang="en-ZA" b="1" i="1" dirty="0"/>
              <a:t>Dawson v </a:t>
            </a:r>
            <a:r>
              <a:rPr lang="en-ZA" b="1" i="1" dirty="0" err="1"/>
              <a:t>Bonnin</a:t>
            </a:r>
            <a:r>
              <a:rPr lang="en-ZA" b="1" i="1" dirty="0"/>
              <a:t> </a:t>
            </a:r>
            <a:r>
              <a:rPr lang="en-ZA" b="1" dirty="0"/>
              <a:t>(1922) AC </a:t>
            </a:r>
            <a:r>
              <a:rPr lang="en-ZA" b="1" dirty="0" smtClean="0"/>
              <a:t>413</a:t>
            </a:r>
          </a:p>
          <a:p>
            <a:pPr marL="0" indent="0">
              <a:buNone/>
            </a:pPr>
            <a:r>
              <a:rPr lang="en-GB" b="1" i="1" dirty="0" smtClean="0"/>
              <a:t>Bank </a:t>
            </a:r>
            <a:r>
              <a:rPr lang="en-GB" b="1" i="1" dirty="0"/>
              <a:t>of Nova Scotia v Hellenic Mutual War Risks Association (Bermuda) The Good Luck </a:t>
            </a:r>
            <a:r>
              <a:rPr lang="en-GB" b="1" dirty="0"/>
              <a:t>[1991] 2 WLR </a:t>
            </a:r>
            <a:r>
              <a:rPr lang="en-GB" b="1" dirty="0" smtClean="0"/>
              <a:t>1279</a:t>
            </a:r>
          </a:p>
          <a:p>
            <a:pPr marL="0" indent="0">
              <a:buNone/>
            </a:pPr>
            <a:r>
              <a:rPr lang="en-ZA" b="1" dirty="0" smtClean="0"/>
              <a:t>Section 34(3) Marine Insurance Act 1906</a:t>
            </a:r>
          </a:p>
          <a:p>
            <a:pPr marL="0" indent="0">
              <a:buNone/>
            </a:pPr>
            <a:endParaRPr lang="en-GB" b="1" dirty="0" smtClean="0"/>
          </a:p>
          <a:p>
            <a:pPr marL="0" indent="0">
              <a:buNone/>
            </a:pPr>
            <a:endParaRPr lang="en-GB" dirty="0" smtClean="0"/>
          </a:p>
          <a:p>
            <a:endParaRPr lang="en-GB" dirty="0"/>
          </a:p>
        </p:txBody>
      </p:sp>
    </p:spTree>
    <p:extLst>
      <p:ext uri="{BB962C8B-B14F-4D97-AF65-F5344CB8AC3E}">
        <p14:creationId xmlns:p14="http://schemas.microsoft.com/office/powerpoint/2010/main" val="1150640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Conditions </a:t>
            </a:r>
            <a:endParaRPr lang="en-GB" b="1" dirty="0"/>
          </a:p>
        </p:txBody>
      </p:sp>
      <p:sp>
        <p:nvSpPr>
          <p:cNvPr id="3" name="Content Placeholder 2"/>
          <p:cNvSpPr>
            <a:spLocks noGrp="1"/>
          </p:cNvSpPr>
          <p:nvPr>
            <p:ph idx="1"/>
          </p:nvPr>
        </p:nvSpPr>
        <p:spPr/>
        <p:txBody>
          <a:bodyPr>
            <a:normAutofit fontScale="77500" lnSpcReduction="20000"/>
          </a:bodyPr>
          <a:lstStyle/>
          <a:p>
            <a:r>
              <a:rPr lang="en-GB" dirty="0" smtClean="0"/>
              <a:t>A modern form of insurance policy frequently contains a number of terms called ‘conditions’. </a:t>
            </a:r>
          </a:p>
          <a:p>
            <a:r>
              <a:rPr lang="en-GB" dirty="0" smtClean="0"/>
              <a:t>These may cover a wide variety of matters depending on the type of insurance in question.</a:t>
            </a:r>
          </a:p>
          <a:p>
            <a:r>
              <a:rPr lang="en-GB" dirty="0" smtClean="0"/>
              <a:t>Conditions are collateral promises or obligations imposed on the insured with regard to the claims procedure, or giving the insured certain rights.</a:t>
            </a:r>
          </a:p>
          <a:p>
            <a:r>
              <a:rPr lang="en-GB" dirty="0" smtClean="0"/>
              <a:t>A breach of condition is actionable only if it causes the loss. The burden of proving a breach of condition lies on the insurers. See; </a:t>
            </a:r>
          </a:p>
          <a:p>
            <a:pPr marL="0" indent="0">
              <a:buNone/>
            </a:pPr>
            <a:r>
              <a:rPr lang="en-GB" b="1" i="1" dirty="0" smtClean="0"/>
              <a:t>Bond Air Services v Hill </a:t>
            </a:r>
            <a:r>
              <a:rPr lang="en-GB" b="1" dirty="0" smtClean="0"/>
              <a:t>[1955] 2 All ER 476</a:t>
            </a:r>
          </a:p>
          <a:p>
            <a:pPr marL="0" indent="0">
              <a:buNone/>
            </a:pPr>
            <a:r>
              <a:rPr lang="en-GB" b="1" dirty="0" smtClean="0"/>
              <a:t>RB </a:t>
            </a:r>
            <a:r>
              <a:rPr lang="en-GB" b="1" dirty="0" err="1" smtClean="0"/>
              <a:t>Sirlaw</a:t>
            </a:r>
            <a:r>
              <a:rPr lang="en-GB" b="1" dirty="0" smtClean="0"/>
              <a:t> v The New Asiatic Insurance Co Ltd &amp; Another EALR 1957 282</a:t>
            </a:r>
          </a:p>
          <a:p>
            <a:pPr marL="0" indent="0">
              <a:buNone/>
            </a:pPr>
            <a:endParaRPr lang="en-GB" dirty="0"/>
          </a:p>
        </p:txBody>
      </p:sp>
    </p:spTree>
    <p:extLst>
      <p:ext uri="{BB962C8B-B14F-4D97-AF65-F5344CB8AC3E}">
        <p14:creationId xmlns:p14="http://schemas.microsoft.com/office/powerpoint/2010/main" val="751578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Conditions</a:t>
            </a:r>
            <a:endParaRPr lang="en-GB" dirty="0"/>
          </a:p>
        </p:txBody>
      </p:sp>
      <p:sp>
        <p:nvSpPr>
          <p:cNvPr id="3" name="Content Placeholder 2"/>
          <p:cNvSpPr>
            <a:spLocks noGrp="1"/>
          </p:cNvSpPr>
          <p:nvPr>
            <p:ph idx="1"/>
          </p:nvPr>
        </p:nvSpPr>
        <p:spPr/>
        <p:txBody>
          <a:bodyPr/>
          <a:lstStyle/>
          <a:p>
            <a:r>
              <a:rPr lang="en-GB" dirty="0" smtClean="0"/>
              <a:t>An insurance company must indemnify a motorist, who has insured against third party risks, even where the third party’s death has been caused by such negligence on his/her part as to bring about Manslaughter. See;</a:t>
            </a:r>
          </a:p>
          <a:p>
            <a:pPr marL="0" indent="0">
              <a:buNone/>
            </a:pPr>
            <a:r>
              <a:rPr lang="en-GB" b="1" i="1" dirty="0" err="1" smtClean="0"/>
              <a:t>Tinline</a:t>
            </a:r>
            <a:r>
              <a:rPr lang="en-GB" b="1" i="1" dirty="0" smtClean="0"/>
              <a:t> v </a:t>
            </a:r>
            <a:r>
              <a:rPr lang="en-GB" b="1" i="1" dirty="0" err="1" smtClean="0"/>
              <a:t>Whitecross</a:t>
            </a:r>
            <a:r>
              <a:rPr lang="en-GB" b="1" i="1" dirty="0" smtClean="0"/>
              <a:t> Insurance </a:t>
            </a:r>
            <a:r>
              <a:rPr lang="en-GB" b="1" dirty="0" smtClean="0"/>
              <a:t>[1921] 125 LT 632</a:t>
            </a:r>
          </a:p>
          <a:p>
            <a:pPr marL="0" indent="0">
              <a:buNone/>
            </a:pPr>
            <a:endParaRPr lang="en-GB" dirty="0"/>
          </a:p>
        </p:txBody>
      </p:sp>
    </p:spTree>
    <p:extLst>
      <p:ext uri="{BB962C8B-B14F-4D97-AF65-F5344CB8AC3E}">
        <p14:creationId xmlns:p14="http://schemas.microsoft.com/office/powerpoint/2010/main" val="851384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Meaning of Warranty </a:t>
            </a:r>
            <a:endParaRPr lang="en-GB" dirty="0"/>
          </a:p>
        </p:txBody>
      </p:sp>
      <p:sp>
        <p:nvSpPr>
          <p:cNvPr id="3" name="Content Placeholder 2"/>
          <p:cNvSpPr>
            <a:spLocks noGrp="1"/>
          </p:cNvSpPr>
          <p:nvPr>
            <p:ph idx="1"/>
          </p:nvPr>
        </p:nvSpPr>
        <p:spPr/>
        <p:txBody>
          <a:bodyPr>
            <a:normAutofit fontScale="92500"/>
          </a:bodyPr>
          <a:lstStyle/>
          <a:p>
            <a:r>
              <a:rPr lang="en-GB" dirty="0" smtClean="0"/>
              <a:t>A warranty is a statement that is considered guaranteed to be true and, once declared, becomes an actual part of the contract. Typically, a breach of warranty provides sufficient grounds for the contract to be voided. </a:t>
            </a:r>
          </a:p>
          <a:p>
            <a:r>
              <a:rPr lang="en-GB" dirty="0" smtClean="0"/>
              <a:t>An insurance contract may contain three types of contractual terms, namely, warranties, conditions and clauses descriptive of the risk. Though not always that these three terms will be included. </a:t>
            </a:r>
          </a:p>
          <a:p>
            <a:endParaRPr lang="en-GB" dirty="0" smtClean="0"/>
          </a:p>
          <a:p>
            <a:endParaRPr lang="en-GB" dirty="0" smtClean="0"/>
          </a:p>
          <a:p>
            <a:endParaRPr lang="en-GB" dirty="0"/>
          </a:p>
        </p:txBody>
      </p:sp>
    </p:spTree>
    <p:extLst>
      <p:ext uri="{BB962C8B-B14F-4D97-AF65-F5344CB8AC3E}">
        <p14:creationId xmlns:p14="http://schemas.microsoft.com/office/powerpoint/2010/main" val="263197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Meaning of Warranty </a:t>
            </a:r>
            <a:endParaRPr lang="en-GB" b="1" dirty="0"/>
          </a:p>
        </p:txBody>
      </p:sp>
      <p:sp>
        <p:nvSpPr>
          <p:cNvPr id="3" name="Content Placeholder 2"/>
          <p:cNvSpPr>
            <a:spLocks noGrp="1"/>
          </p:cNvSpPr>
          <p:nvPr>
            <p:ph idx="1"/>
          </p:nvPr>
        </p:nvSpPr>
        <p:spPr/>
        <p:txBody>
          <a:bodyPr>
            <a:normAutofit/>
          </a:bodyPr>
          <a:lstStyle/>
          <a:p>
            <a:r>
              <a:rPr lang="en-GB" sz="2400" dirty="0" smtClean="0"/>
              <a:t>Insurance law has adopted a rather different way of categorising terms.</a:t>
            </a:r>
          </a:p>
          <a:p>
            <a:r>
              <a:rPr lang="en-GB" sz="2400" dirty="0" smtClean="0"/>
              <a:t>Warranty is mainly used to refer to a collateral term of the contract not going to the root of it, in contrast to a condition which is a vital term.</a:t>
            </a:r>
          </a:p>
          <a:p>
            <a:r>
              <a:rPr lang="en-GB" sz="2400" dirty="0" smtClean="0"/>
              <a:t>In insurance law, however the words warranty and conditions are used interchangeably and both refer to vital terms going to the root of the contract. </a:t>
            </a:r>
          </a:p>
          <a:p>
            <a:pPr marL="0" indent="0">
              <a:buNone/>
            </a:pPr>
            <a:endParaRPr lang="en-GB" sz="2400" dirty="0" smtClean="0"/>
          </a:p>
          <a:p>
            <a:endParaRPr lang="en-GB" sz="2400" dirty="0"/>
          </a:p>
        </p:txBody>
      </p:sp>
    </p:spTree>
    <p:extLst>
      <p:ext uri="{BB962C8B-B14F-4D97-AF65-F5344CB8AC3E}">
        <p14:creationId xmlns:p14="http://schemas.microsoft.com/office/powerpoint/2010/main" val="3629672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Meaning of Warranty </a:t>
            </a:r>
            <a:endParaRPr lang="en-GB" dirty="0"/>
          </a:p>
        </p:txBody>
      </p:sp>
      <p:sp>
        <p:nvSpPr>
          <p:cNvPr id="3" name="Content Placeholder 2"/>
          <p:cNvSpPr>
            <a:spLocks noGrp="1"/>
          </p:cNvSpPr>
          <p:nvPr>
            <p:ph idx="1"/>
          </p:nvPr>
        </p:nvSpPr>
        <p:spPr/>
        <p:txBody>
          <a:bodyPr/>
          <a:lstStyle/>
          <a:p>
            <a:r>
              <a:rPr lang="en-GB" dirty="0" smtClean="0"/>
              <a:t>A warranty must be distinguished from a mere definition of the risk. See; </a:t>
            </a:r>
          </a:p>
          <a:p>
            <a:pPr marL="0" indent="0">
              <a:buNone/>
            </a:pPr>
            <a:r>
              <a:rPr lang="en-GB" b="1" i="1" dirty="0" smtClean="0"/>
              <a:t>Farr v Motor Traders’ Mutual Insurance Society </a:t>
            </a:r>
            <a:r>
              <a:rPr lang="en-GB" b="1" dirty="0" smtClean="0"/>
              <a:t>[1920] 3 KB 669</a:t>
            </a:r>
          </a:p>
          <a:p>
            <a:r>
              <a:rPr lang="en-GB" dirty="0" smtClean="0"/>
              <a:t>A warranty in insurance law is treated differently from a warranty in the general law of contract.</a:t>
            </a:r>
          </a:p>
          <a:p>
            <a:endParaRPr lang="en-GB" dirty="0"/>
          </a:p>
        </p:txBody>
      </p:sp>
    </p:spTree>
    <p:extLst>
      <p:ext uri="{BB962C8B-B14F-4D97-AF65-F5344CB8AC3E}">
        <p14:creationId xmlns:p14="http://schemas.microsoft.com/office/powerpoint/2010/main" val="68870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Meaning of Warranty </a:t>
            </a:r>
            <a:endParaRPr lang="en-GB" dirty="0"/>
          </a:p>
        </p:txBody>
      </p:sp>
      <p:sp>
        <p:nvSpPr>
          <p:cNvPr id="3" name="Content Placeholder 2"/>
          <p:cNvSpPr>
            <a:spLocks noGrp="1"/>
          </p:cNvSpPr>
          <p:nvPr>
            <p:ph idx="1"/>
          </p:nvPr>
        </p:nvSpPr>
        <p:spPr/>
        <p:txBody>
          <a:bodyPr>
            <a:normAutofit/>
          </a:bodyPr>
          <a:lstStyle/>
          <a:p>
            <a:r>
              <a:rPr lang="en-GB" dirty="0" smtClean="0"/>
              <a:t>A warranty in insurance is a term upon breach of which the insurer is discharged from all liability as from the date of the breach.</a:t>
            </a:r>
          </a:p>
          <a:p>
            <a:r>
              <a:rPr lang="en-GB" dirty="0" smtClean="0"/>
              <a:t>Warranties in insurance contracts must be strictly complied with, and does no matter whether the breach is unrelated to the lose that occurs.</a:t>
            </a:r>
            <a:endParaRPr lang="en-GB" dirty="0"/>
          </a:p>
        </p:txBody>
      </p:sp>
    </p:spTree>
    <p:extLst>
      <p:ext uri="{BB962C8B-B14F-4D97-AF65-F5344CB8AC3E}">
        <p14:creationId xmlns:p14="http://schemas.microsoft.com/office/powerpoint/2010/main" val="1319187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Meaning of Warranty </a:t>
            </a:r>
            <a:endParaRPr lang="en-GB" dirty="0"/>
          </a:p>
        </p:txBody>
      </p:sp>
      <p:sp>
        <p:nvSpPr>
          <p:cNvPr id="3" name="Content Placeholder 2"/>
          <p:cNvSpPr>
            <a:spLocks noGrp="1"/>
          </p:cNvSpPr>
          <p:nvPr>
            <p:ph idx="1"/>
          </p:nvPr>
        </p:nvSpPr>
        <p:spPr/>
        <p:txBody>
          <a:bodyPr>
            <a:normAutofit lnSpcReduction="10000"/>
          </a:bodyPr>
          <a:lstStyle/>
          <a:p>
            <a:r>
              <a:rPr lang="en-GB" dirty="0" smtClean="0"/>
              <a:t>Warranties are said to be promises made by the insured regarding the fact or the thing he/she undertakes to do  or to refrain from doing. See; </a:t>
            </a:r>
            <a:r>
              <a:rPr lang="en-ZA" b="1" dirty="0" smtClean="0"/>
              <a:t>Section 33 </a:t>
            </a:r>
            <a:r>
              <a:rPr lang="en-ZA" dirty="0" smtClean="0"/>
              <a:t>of the </a:t>
            </a:r>
            <a:r>
              <a:rPr lang="en-ZA" b="1" dirty="0" smtClean="0"/>
              <a:t>Marine Insurance Act 1906 </a:t>
            </a:r>
            <a:r>
              <a:rPr lang="en-ZA" dirty="0" smtClean="0"/>
              <a:t>defines a warranty as; </a:t>
            </a:r>
          </a:p>
          <a:p>
            <a:pPr marL="0" indent="0">
              <a:buNone/>
            </a:pPr>
            <a:r>
              <a:rPr lang="en-ZA" dirty="0" smtClean="0"/>
              <a:t>“ a condition which must be exactly complied with, whether it is material to the risk or not.  If it be not complied with the insurer is discharged from liability”. </a:t>
            </a:r>
          </a:p>
          <a:p>
            <a:pPr marL="0" indent="0">
              <a:buNone/>
            </a:pPr>
            <a:endParaRPr lang="en-GB" dirty="0"/>
          </a:p>
        </p:txBody>
      </p:sp>
    </p:spTree>
    <p:extLst>
      <p:ext uri="{BB962C8B-B14F-4D97-AF65-F5344CB8AC3E}">
        <p14:creationId xmlns:p14="http://schemas.microsoft.com/office/powerpoint/2010/main" val="77142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Contract Clause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Warranties are created by inclusion of the so called basis of the </a:t>
            </a:r>
            <a:r>
              <a:rPr lang="en-GB" smtClean="0"/>
              <a:t>contract clause.</a:t>
            </a:r>
          </a:p>
          <a:p>
            <a:r>
              <a:rPr lang="en-GB" dirty="0" smtClean="0"/>
              <a:t>These </a:t>
            </a:r>
            <a:r>
              <a:rPr lang="en-GB" dirty="0"/>
              <a:t>may be created in different ways – they may be in the policy document itself or they may be in the proposal form, i.e. the ‘basis of the contract clause’. See; </a:t>
            </a:r>
          </a:p>
          <a:p>
            <a:pPr marL="0" indent="0">
              <a:buNone/>
            </a:pPr>
            <a:r>
              <a:rPr lang="en-GB" b="1" i="1" dirty="0"/>
              <a:t>West v National Motor and Accident Insurance Union</a:t>
            </a:r>
            <a:r>
              <a:rPr lang="en-GB" b="1" dirty="0"/>
              <a:t> [1954] Lloyds Rep 463</a:t>
            </a:r>
          </a:p>
          <a:p>
            <a:pPr marL="0" indent="0">
              <a:buNone/>
            </a:pPr>
            <a:r>
              <a:rPr lang="en-GB" b="1" dirty="0"/>
              <a:t>Bank of Nova Scotia v Hellenic Mutual War Risks Association (Bermuda) The Good Luck [1991] 2 WLR </a:t>
            </a:r>
            <a:r>
              <a:rPr lang="en-GB" b="1" dirty="0" smtClean="0"/>
              <a:t>1279.</a:t>
            </a:r>
          </a:p>
          <a:p>
            <a:pPr marL="0" indent="0">
              <a:buNone/>
            </a:pPr>
            <a:endParaRPr lang="en-GB" b="1" dirty="0"/>
          </a:p>
          <a:p>
            <a:endParaRPr lang="en-GB" dirty="0"/>
          </a:p>
        </p:txBody>
      </p:sp>
    </p:spTree>
    <p:extLst>
      <p:ext uri="{BB962C8B-B14F-4D97-AF65-F5344CB8AC3E}">
        <p14:creationId xmlns:p14="http://schemas.microsoft.com/office/powerpoint/2010/main" val="2501923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Meaning of Warranty </a:t>
            </a:r>
            <a:endParaRPr lang="en-GB" dirty="0"/>
          </a:p>
        </p:txBody>
      </p:sp>
      <p:sp>
        <p:nvSpPr>
          <p:cNvPr id="3" name="Content Placeholder 2"/>
          <p:cNvSpPr>
            <a:spLocks noGrp="1"/>
          </p:cNvSpPr>
          <p:nvPr>
            <p:ph idx="1"/>
          </p:nvPr>
        </p:nvSpPr>
        <p:spPr/>
        <p:txBody>
          <a:bodyPr/>
          <a:lstStyle/>
          <a:p>
            <a:r>
              <a:rPr lang="en-GB" dirty="0" smtClean="0"/>
              <a:t>The questions, answers and declarations on the proposal form make the basis of the contract, providing that are incorrect or untrue details furnished will entitle the insurer to avoid the contract. See‘;</a:t>
            </a:r>
          </a:p>
          <a:p>
            <a:pPr marL="0" indent="0">
              <a:buNone/>
            </a:pPr>
            <a:r>
              <a:rPr lang="en-ZA" b="1" i="1" dirty="0" smtClean="0"/>
              <a:t>Dawson v </a:t>
            </a:r>
            <a:r>
              <a:rPr lang="en-ZA" b="1" i="1" dirty="0" err="1" smtClean="0"/>
              <a:t>Bonnin</a:t>
            </a:r>
            <a:r>
              <a:rPr lang="en-ZA" b="1" i="1" dirty="0" smtClean="0"/>
              <a:t> </a:t>
            </a:r>
            <a:r>
              <a:rPr lang="en-ZA" b="1" dirty="0" smtClean="0"/>
              <a:t>(1922) AC 413</a:t>
            </a:r>
          </a:p>
          <a:p>
            <a:pPr marL="0" indent="0">
              <a:buNone/>
            </a:pPr>
            <a:r>
              <a:rPr lang="en-ZA" b="1" i="1" dirty="0" smtClean="0"/>
              <a:t>Provincial Insurance Co Ltd v Morgan </a:t>
            </a:r>
            <a:r>
              <a:rPr lang="en-ZA" b="1" dirty="0" smtClean="0"/>
              <a:t>[1933] AC 240</a:t>
            </a:r>
          </a:p>
          <a:p>
            <a:endParaRPr lang="en-GB" dirty="0"/>
          </a:p>
        </p:txBody>
      </p:sp>
    </p:spTree>
    <p:extLst>
      <p:ext uri="{BB962C8B-B14F-4D97-AF65-F5344CB8AC3E}">
        <p14:creationId xmlns:p14="http://schemas.microsoft.com/office/powerpoint/2010/main" val="130683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Breach of a Warranty</a:t>
            </a:r>
            <a:endParaRPr lang="en-GB" dirty="0"/>
          </a:p>
        </p:txBody>
      </p:sp>
      <p:sp>
        <p:nvSpPr>
          <p:cNvPr id="3" name="Content Placeholder 2"/>
          <p:cNvSpPr>
            <a:spLocks noGrp="1"/>
          </p:cNvSpPr>
          <p:nvPr>
            <p:ph idx="1"/>
          </p:nvPr>
        </p:nvSpPr>
        <p:spPr/>
        <p:txBody>
          <a:bodyPr>
            <a:normAutofit lnSpcReduction="10000"/>
          </a:bodyPr>
          <a:lstStyle/>
          <a:p>
            <a:r>
              <a:rPr lang="en-GB" dirty="0" smtClean="0"/>
              <a:t>A minor breach of a warranty is enough to terminate the risk under insurance contract. See; </a:t>
            </a:r>
          </a:p>
          <a:p>
            <a:pPr marL="0" indent="0">
              <a:buNone/>
            </a:pPr>
            <a:r>
              <a:rPr lang="en-GB" b="1" i="1" dirty="0" smtClean="0"/>
              <a:t>Overseas Commodities Ltd v Style </a:t>
            </a:r>
            <a:r>
              <a:rPr lang="en-GB" b="1" dirty="0" smtClean="0"/>
              <a:t>[1958] 1 Lloyd’s Rep 546 </a:t>
            </a:r>
          </a:p>
          <a:p>
            <a:pPr marL="0" indent="0">
              <a:buNone/>
            </a:pPr>
            <a:r>
              <a:rPr lang="en-GB" dirty="0" smtClean="0"/>
              <a:t>The court will not inquire into whether the breach was material.  The rule is that a warranty must be strictly complied with. See;</a:t>
            </a:r>
          </a:p>
          <a:p>
            <a:pPr marL="0" indent="0">
              <a:buNone/>
            </a:pPr>
            <a:r>
              <a:rPr lang="en-GB" b="1" i="1" dirty="0" smtClean="0"/>
              <a:t>De Hahn v Hartley </a:t>
            </a:r>
            <a:r>
              <a:rPr lang="en-GB" b="1" dirty="0" smtClean="0"/>
              <a:t>(1786) 1 TR 343</a:t>
            </a:r>
            <a:endParaRPr lang="en-GB" b="1" dirty="0"/>
          </a:p>
        </p:txBody>
      </p:sp>
    </p:spTree>
    <p:extLst>
      <p:ext uri="{BB962C8B-B14F-4D97-AF65-F5344CB8AC3E}">
        <p14:creationId xmlns:p14="http://schemas.microsoft.com/office/powerpoint/2010/main" val="1721267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887</Words>
  <Application>Microsoft Office PowerPoint</Application>
  <PresentationFormat>On-screen Show (4:3)</PresentationFormat>
  <Paragraphs>56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Warranties and Conditions</vt:lpstr>
      <vt:lpstr>Meaning of Warranty </vt:lpstr>
      <vt:lpstr>Meaning of Warranty </vt:lpstr>
      <vt:lpstr>Meaning of Warranty </vt:lpstr>
      <vt:lpstr>Meaning of Warranty </vt:lpstr>
      <vt:lpstr>Meaning of Warranty </vt:lpstr>
      <vt:lpstr>Contract Clause </vt:lpstr>
      <vt:lpstr>Meaning of Warranty </vt:lpstr>
      <vt:lpstr>Breach of a Warranty</vt:lpstr>
      <vt:lpstr>Breach of a Warranty</vt:lpstr>
      <vt:lpstr>Breach of a Warranty</vt:lpstr>
      <vt:lpstr>Conditions </vt:lpstr>
      <vt:lpstr>Conditions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Warranties and Conditions</dc:title>
  <dc:creator>Pamela Kayuma</dc:creator>
  <cp:lastModifiedBy>User</cp:lastModifiedBy>
  <cp:revision>24</cp:revision>
  <dcterms:created xsi:type="dcterms:W3CDTF">2022-01-13T08:31:11Z</dcterms:created>
  <dcterms:modified xsi:type="dcterms:W3CDTF">2022-07-17T03:23:52Z</dcterms:modified>
</cp:coreProperties>
</file>