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77" r:id="rId6"/>
    <p:sldId id="259" r:id="rId7"/>
    <p:sldId id="260" r:id="rId8"/>
    <p:sldId id="270" r:id="rId9"/>
    <p:sldId id="269" r:id="rId10"/>
    <p:sldId id="271" r:id="rId11"/>
    <p:sldId id="261" r:id="rId12"/>
    <p:sldId id="273" r:id="rId13"/>
    <p:sldId id="274" r:id="rId14"/>
    <p:sldId id="262" r:id="rId15"/>
    <p:sldId id="264" r:id="rId16"/>
    <p:sldId id="275" r:id="rId17"/>
    <p:sldId id="276" r:id="rId18"/>
    <p:sldId id="265" r:id="rId19"/>
    <p:sldId id="272" r:id="rId20"/>
    <p:sldId id="267" r:id="rId21"/>
  </p:sldIdLst>
  <p:sldSz cx="12192000" cy="6858000"/>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974C66-C4C1-497A-B8EB-DB621C1FA96C}"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1387739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974C66-C4C1-497A-B8EB-DB621C1FA96C}"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2995767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974C66-C4C1-497A-B8EB-DB621C1FA96C}"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2049243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974C66-C4C1-497A-B8EB-DB621C1FA96C}"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118739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974C66-C4C1-497A-B8EB-DB621C1FA96C}"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1875269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974C66-C4C1-497A-B8EB-DB621C1FA96C}"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1974209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974C66-C4C1-497A-B8EB-DB621C1FA96C}"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1187753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974C66-C4C1-497A-B8EB-DB621C1FA96C}"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3508202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974C66-C4C1-497A-B8EB-DB621C1FA96C}"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4177470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74C66-C4C1-497A-B8EB-DB621C1FA96C}"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93751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974C66-C4C1-497A-B8EB-DB621C1FA96C}"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EC7B5AF-DC48-4D6C-9F52-AABC709A4B29}" type="slidenum">
              <a:rPr lang="en-GB" smtClean="0"/>
              <a:t>‹#›</a:t>
            </a:fld>
            <a:endParaRPr lang="en-GB"/>
          </a:p>
        </p:txBody>
      </p:sp>
    </p:spTree>
    <p:extLst>
      <p:ext uri="{BB962C8B-B14F-4D97-AF65-F5344CB8AC3E}">
        <p14:creationId xmlns:p14="http://schemas.microsoft.com/office/powerpoint/2010/main" val="2367369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74C66-C4C1-497A-B8EB-DB621C1FA96C}" type="datetimeFigureOut">
              <a:rPr lang="en-GB" smtClean="0"/>
              <a:t>16/07/2022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7B5AF-DC48-4D6C-9F52-AABC709A4B29}" type="slidenum">
              <a:rPr lang="en-GB" smtClean="0"/>
              <a:t>‹#›</a:t>
            </a:fld>
            <a:endParaRPr lang="en-GB"/>
          </a:p>
        </p:txBody>
      </p:sp>
    </p:spTree>
    <p:extLst>
      <p:ext uri="{BB962C8B-B14F-4D97-AF65-F5344CB8AC3E}">
        <p14:creationId xmlns:p14="http://schemas.microsoft.com/office/powerpoint/2010/main" val="1968695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Causation</a:t>
            </a:r>
            <a:r>
              <a:rPr lang="en-GB" dirty="0" smtClean="0"/>
              <a:t> </a:t>
            </a:r>
            <a:endParaRPr lang="en-GB" dirty="0"/>
          </a:p>
        </p:txBody>
      </p:sp>
      <p:sp>
        <p:nvSpPr>
          <p:cNvPr id="3" name="Subtitle 2"/>
          <p:cNvSpPr>
            <a:spLocks noGrp="1"/>
          </p:cNvSpPr>
          <p:nvPr>
            <p:ph type="subTitle" idx="1"/>
          </p:nvPr>
        </p:nvSpPr>
        <p:spPr/>
        <p:txBody>
          <a:bodyPr>
            <a:normAutofit/>
          </a:bodyPr>
          <a:lstStyle/>
          <a:p>
            <a:pPr algn="r"/>
            <a:r>
              <a:rPr lang="en-GB" sz="3600" b="1" dirty="0" smtClean="0"/>
              <a:t>Lecture 7</a:t>
            </a:r>
            <a:endParaRPr lang="en-GB" sz="3600" b="1" dirty="0"/>
          </a:p>
        </p:txBody>
      </p:sp>
    </p:spTree>
    <p:extLst>
      <p:ext uri="{BB962C8B-B14F-4D97-AF65-F5344CB8AC3E}">
        <p14:creationId xmlns:p14="http://schemas.microsoft.com/office/powerpoint/2010/main" val="3132322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Doctrine of Proximate Cause</a:t>
            </a:r>
            <a:endParaRPr lang="en-GB" dirty="0"/>
          </a:p>
        </p:txBody>
      </p:sp>
      <p:sp>
        <p:nvSpPr>
          <p:cNvPr id="3" name="Content Placeholder 2"/>
          <p:cNvSpPr>
            <a:spLocks noGrp="1"/>
          </p:cNvSpPr>
          <p:nvPr>
            <p:ph idx="1"/>
          </p:nvPr>
        </p:nvSpPr>
        <p:spPr/>
        <p:txBody>
          <a:bodyPr/>
          <a:lstStyle/>
          <a:p>
            <a:r>
              <a:rPr lang="en-GB" dirty="0"/>
              <a:t>In </a:t>
            </a:r>
            <a:r>
              <a:rPr lang="en-GB" b="1" i="1" dirty="0"/>
              <a:t>The </a:t>
            </a:r>
            <a:r>
              <a:rPr lang="en-GB" b="1" i="1" dirty="0" err="1"/>
              <a:t>Cender</a:t>
            </a:r>
            <a:r>
              <a:rPr lang="en-GB" b="1" i="1" dirty="0"/>
              <a:t> </a:t>
            </a:r>
            <a:r>
              <a:rPr lang="en-GB" b="1" i="1" dirty="0" err="1"/>
              <a:t>Mopu</a:t>
            </a:r>
            <a:r>
              <a:rPr lang="en-GB" b="1" i="1" dirty="0"/>
              <a:t> </a:t>
            </a:r>
            <a:r>
              <a:rPr lang="en-GB" b="1" dirty="0"/>
              <a:t>[2011] UKSC 5)</a:t>
            </a:r>
            <a:r>
              <a:rPr lang="en-GB" b="1" i="1" dirty="0"/>
              <a:t>,</a:t>
            </a:r>
            <a:r>
              <a:rPr lang="en-GB" b="1" i="1" baseline="30000" dirty="0"/>
              <a:t> </a:t>
            </a:r>
            <a:r>
              <a:rPr lang="en-GB" dirty="0"/>
              <a:t>the Supreme Court emphasised that </a:t>
            </a:r>
            <a:r>
              <a:rPr lang="en-GB" b="1" dirty="0"/>
              <a:t>section 55(1) </a:t>
            </a:r>
            <a:r>
              <a:rPr lang="en-GB" dirty="0"/>
              <a:t>of the </a:t>
            </a:r>
            <a:r>
              <a:rPr lang="en-GB" b="1" dirty="0"/>
              <a:t>Marine Insurance Act 1906 </a:t>
            </a:r>
            <a:r>
              <a:rPr lang="en-GB" dirty="0"/>
              <a:t>required the court’s inquiry to be based on fact and common sense principles, and reaffirmed the principle that the proximate cause is the cause which is proximate in efficiency. </a:t>
            </a:r>
          </a:p>
        </p:txBody>
      </p:sp>
    </p:spTree>
    <p:extLst>
      <p:ext uri="{BB962C8B-B14F-4D97-AF65-F5344CB8AC3E}">
        <p14:creationId xmlns:p14="http://schemas.microsoft.com/office/powerpoint/2010/main" val="3885737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Rules and Guidelines in Determining Causation </a:t>
            </a:r>
            <a:endParaRPr lang="en-GB" dirty="0"/>
          </a:p>
        </p:txBody>
      </p:sp>
      <p:sp>
        <p:nvSpPr>
          <p:cNvPr id="3" name="Content Placeholder 2"/>
          <p:cNvSpPr>
            <a:spLocks noGrp="1"/>
          </p:cNvSpPr>
          <p:nvPr>
            <p:ph idx="1"/>
          </p:nvPr>
        </p:nvSpPr>
        <p:spPr/>
        <p:txBody>
          <a:bodyPr>
            <a:normAutofit/>
          </a:bodyPr>
          <a:lstStyle/>
          <a:p>
            <a:r>
              <a:rPr lang="en-GB" dirty="0" smtClean="0"/>
              <a:t>There are several guidelines designed to assist the process of determining the proximate cause, particularly where there is dispute between the insured and insurer as to whether the loss occurred by reason of the peril, or the exception. </a:t>
            </a:r>
          </a:p>
          <a:p>
            <a:r>
              <a:rPr lang="en-GB" b="1" dirty="0" smtClean="0"/>
              <a:t>Difficulty</a:t>
            </a:r>
            <a:r>
              <a:rPr lang="en-GB" dirty="0" smtClean="0"/>
              <a:t> – lies in determining the proximate cause where there are concurrent and interdependent cause. </a:t>
            </a:r>
          </a:p>
          <a:p>
            <a:r>
              <a:rPr lang="en-GB" dirty="0" smtClean="0"/>
              <a:t>Where there are several concurrent causes and no excepted perils are involved, provided one of the causes is an insured peril, the loss is recoverable. </a:t>
            </a:r>
          </a:p>
        </p:txBody>
      </p:sp>
    </p:spTree>
    <p:extLst>
      <p:ext uri="{BB962C8B-B14F-4D97-AF65-F5344CB8AC3E}">
        <p14:creationId xmlns:p14="http://schemas.microsoft.com/office/powerpoint/2010/main" val="3347316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Concurrent and Independent Causes</a:t>
            </a:r>
            <a:endParaRPr lang="en-GB" dirty="0"/>
          </a:p>
        </p:txBody>
      </p:sp>
      <p:sp>
        <p:nvSpPr>
          <p:cNvPr id="3" name="Content Placeholder 2"/>
          <p:cNvSpPr>
            <a:spLocks noGrp="1"/>
          </p:cNvSpPr>
          <p:nvPr>
            <p:ph idx="1"/>
          </p:nvPr>
        </p:nvSpPr>
        <p:spPr/>
        <p:txBody>
          <a:bodyPr>
            <a:normAutofit lnSpcReduction="10000"/>
          </a:bodyPr>
          <a:lstStyle/>
          <a:p>
            <a:r>
              <a:rPr lang="en-GB" dirty="0"/>
              <a:t>Until relatively recently, the courts seem not to have given much thought to the possibility of there being more than one proximate cause.</a:t>
            </a:r>
          </a:p>
          <a:p>
            <a:r>
              <a:rPr lang="en-GB" dirty="0"/>
              <a:t>However, in 1974 Cairns LJ suggested the judges ‘should [not] strain to find a dominant cause and recently a High Court judge has been criticised for referring to the proximate cause in the singular.</a:t>
            </a:r>
          </a:p>
          <a:p>
            <a:r>
              <a:rPr lang="en-GB" dirty="0"/>
              <a:t>While the courts have not suddenly begun to search out multiple causes as a matter of routine, the broader approach to causation and the practice of insurers extending the causation test to include indirect causes of loss can only increase the likelihood of a court finding that there is more than one cause.</a:t>
            </a:r>
          </a:p>
          <a:p>
            <a:endParaRPr lang="en-GB" dirty="0"/>
          </a:p>
        </p:txBody>
      </p:sp>
    </p:spTree>
    <p:extLst>
      <p:ext uri="{BB962C8B-B14F-4D97-AF65-F5344CB8AC3E}">
        <p14:creationId xmlns:p14="http://schemas.microsoft.com/office/powerpoint/2010/main" val="147871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Concurrent and Independent Causes</a:t>
            </a:r>
            <a:endParaRPr lang="en-GB" dirty="0"/>
          </a:p>
        </p:txBody>
      </p:sp>
      <p:sp>
        <p:nvSpPr>
          <p:cNvPr id="3" name="Content Placeholder 2"/>
          <p:cNvSpPr>
            <a:spLocks noGrp="1"/>
          </p:cNvSpPr>
          <p:nvPr>
            <p:ph idx="1"/>
          </p:nvPr>
        </p:nvSpPr>
        <p:spPr/>
        <p:txBody>
          <a:bodyPr>
            <a:normAutofit fontScale="92500" lnSpcReduction="10000"/>
          </a:bodyPr>
          <a:lstStyle/>
          <a:p>
            <a:r>
              <a:rPr lang="en-GB" dirty="0"/>
              <a:t>Where there are a number of perils covered, the insured need only show that the loss was proximately caused by one of them.</a:t>
            </a:r>
            <a:r>
              <a:rPr lang="en-GB" baseline="30000" dirty="0"/>
              <a:t> </a:t>
            </a:r>
            <a:endParaRPr lang="en-GB" dirty="0"/>
          </a:p>
          <a:p>
            <a:r>
              <a:rPr lang="en-GB" dirty="0"/>
              <a:t>If there are two proximate causes that are independent of each other and each would have produced part of the loss without the contribution of the other, the insurer will be liable for that part caused by the covered peril. </a:t>
            </a:r>
          </a:p>
          <a:p>
            <a:r>
              <a:rPr lang="en-GB" dirty="0"/>
              <a:t>In </a:t>
            </a:r>
            <a:r>
              <a:rPr lang="en-GB" b="1" i="1" dirty="0"/>
              <a:t>Ford Motor Co of Canada Ltd v Prudential Assurance Co Ltd</a:t>
            </a:r>
            <a:r>
              <a:rPr lang="en-GB" dirty="0"/>
              <a:t>,</a:t>
            </a:r>
            <a:r>
              <a:rPr lang="en-GB" baseline="30000" dirty="0"/>
              <a:t> </a:t>
            </a:r>
            <a:r>
              <a:rPr lang="en-GB" dirty="0"/>
              <a:t>Ford was insured against loss caused by riot, but the policy excluded loss as a result of damage caused by cessation of work or by change in temperature. There was a riot which led to the factory being closed and a large amount of damage was caused by freezing. The Supreme Court of Canada held that the insurers were only liable for that part of the damage solely caused by the riot.</a:t>
            </a:r>
          </a:p>
          <a:p>
            <a:endParaRPr lang="en-GB" dirty="0"/>
          </a:p>
        </p:txBody>
      </p:sp>
    </p:spTree>
    <p:extLst>
      <p:ext uri="{BB962C8B-B14F-4D97-AF65-F5344CB8AC3E}">
        <p14:creationId xmlns:p14="http://schemas.microsoft.com/office/powerpoint/2010/main" val="2011147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Concurrent and Independent Causes</a:t>
            </a:r>
            <a:endParaRPr lang="en-GB" b="1" dirty="0"/>
          </a:p>
        </p:txBody>
      </p:sp>
      <p:sp>
        <p:nvSpPr>
          <p:cNvPr id="3" name="Content Placeholder 2"/>
          <p:cNvSpPr>
            <a:spLocks noGrp="1"/>
          </p:cNvSpPr>
          <p:nvPr>
            <p:ph idx="1"/>
          </p:nvPr>
        </p:nvSpPr>
        <p:spPr/>
        <p:txBody>
          <a:bodyPr>
            <a:normAutofit lnSpcReduction="10000"/>
          </a:bodyPr>
          <a:lstStyle/>
          <a:p>
            <a:r>
              <a:rPr lang="en-GB" dirty="0" smtClean="0"/>
              <a:t>Where it is not possible to separate the damage by the insured peril from that caused by the excepted peril the insurer are not liable. </a:t>
            </a:r>
            <a:endParaRPr lang="en-GB" b="1" dirty="0" smtClean="0"/>
          </a:p>
          <a:p>
            <a:pPr marL="0" indent="0">
              <a:buNone/>
            </a:pPr>
            <a:r>
              <a:rPr lang="en-GB" b="1" i="1" dirty="0" smtClean="0"/>
              <a:t>Guaranty National Insurance Co v North River Insurance Co </a:t>
            </a:r>
            <a:r>
              <a:rPr lang="en-GB" b="1" dirty="0" smtClean="0"/>
              <a:t>909 FD 132</a:t>
            </a:r>
          </a:p>
          <a:p>
            <a:r>
              <a:rPr lang="en-GB" dirty="0"/>
              <a:t>There are two problematic situations. In the first, there are two proximate causes of the loss, one of these is covered by the policy and the other is neither covered nor excepted. </a:t>
            </a:r>
            <a:endParaRPr lang="en-GB" dirty="0" smtClean="0"/>
          </a:p>
          <a:p>
            <a:r>
              <a:rPr lang="en-ZA" b="1" dirty="0"/>
              <a:t>Multiple causes- </a:t>
            </a:r>
            <a:r>
              <a:rPr lang="en-ZA" dirty="0"/>
              <a:t>It is not always possible to identify a single cause of a loss where there are two or more proximate causes with at least one which is an insured peril and none of the others is expressly excluded by the contract, then the insurers will be liable. </a:t>
            </a:r>
            <a:endParaRPr lang="en-GB" dirty="0"/>
          </a:p>
          <a:p>
            <a:endParaRPr lang="en-GB" dirty="0"/>
          </a:p>
          <a:p>
            <a:pPr marL="0" indent="0">
              <a:buNone/>
            </a:pPr>
            <a:endParaRPr lang="en-GB" b="1" dirty="0" smtClean="0"/>
          </a:p>
          <a:p>
            <a:pPr marL="0" indent="0">
              <a:buNone/>
            </a:pPr>
            <a:endParaRPr lang="en-GB" dirty="0"/>
          </a:p>
        </p:txBody>
      </p:sp>
    </p:spTree>
    <p:extLst>
      <p:ext uri="{BB962C8B-B14F-4D97-AF65-F5344CB8AC3E}">
        <p14:creationId xmlns:p14="http://schemas.microsoft.com/office/powerpoint/2010/main" val="3040006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Concurrent and Independent Causes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In </a:t>
            </a:r>
            <a:r>
              <a:rPr lang="en-GB" b="1" i="1" dirty="0"/>
              <a:t>JJ Lloyd Instruments Ltd v Northern Star Insurance Co Ltd (The ‘Miss Jay Jay’</a:t>
            </a:r>
            <a:r>
              <a:rPr lang="en-GB" i="1" dirty="0"/>
              <a:t>) </a:t>
            </a:r>
            <a:r>
              <a:rPr lang="en-ZA" b="1" dirty="0"/>
              <a:t>1 Lloyds Rep 32</a:t>
            </a:r>
            <a:r>
              <a:rPr lang="en-GB" dirty="0"/>
              <a:t>,</a:t>
            </a:r>
            <a:r>
              <a:rPr lang="en-GB" baseline="30000" dirty="0"/>
              <a:t> </a:t>
            </a:r>
            <a:r>
              <a:rPr lang="en-GB" dirty="0"/>
              <a:t>the Court of Appeal held that a ship, </a:t>
            </a:r>
            <a:r>
              <a:rPr lang="en-GB" i="1" dirty="0"/>
              <a:t>The Miss Jay </a:t>
            </a:r>
            <a:r>
              <a:rPr lang="en-GB" i="1" dirty="0" err="1"/>
              <a:t>Jay</a:t>
            </a:r>
            <a:r>
              <a:rPr lang="en-GB" dirty="0"/>
              <a:t>, had been lost as the result of a combination of two events: the adverse condition of the sea and defects in the boat’s design of which the insured was unaware. The insurance policy covered loss by adverse sea conditions, but did not mention loss by a design fault. Clearly, if the design fault had been the sole cause, there would have been no liability on the policy, but here the insurers were held liable.  </a:t>
            </a:r>
          </a:p>
          <a:p>
            <a:pPr marL="0" indent="0">
              <a:buNone/>
            </a:pPr>
            <a:r>
              <a:rPr lang="en-GB" b="1" dirty="0"/>
              <a:t>Slade LJ </a:t>
            </a:r>
            <a:r>
              <a:rPr lang="en-GB" dirty="0"/>
              <a:t>said:</a:t>
            </a:r>
          </a:p>
          <a:p>
            <a:pPr marL="0" indent="0">
              <a:buNone/>
            </a:pPr>
            <a:r>
              <a:rPr lang="en-GB" i="1" dirty="0"/>
              <a:t>“As there were no relevant exclusions or warranties in this policy the fact that there may have been another proximate cause did not call for specified mention since proof of a peril which was within the policy was enough to entitle the plaintiffs to judgment</a:t>
            </a:r>
            <a:r>
              <a:rPr lang="en-GB" i="1" dirty="0" smtClean="0"/>
              <a:t>.”</a:t>
            </a:r>
            <a:endParaRPr lang="en-GB" dirty="0"/>
          </a:p>
          <a:p>
            <a:pPr marL="0" indent="0">
              <a:buNone/>
            </a:pPr>
            <a:endParaRPr lang="en-ZA" dirty="0"/>
          </a:p>
          <a:p>
            <a:pPr marL="0" indent="0">
              <a:buNone/>
            </a:pPr>
            <a:endParaRPr lang="en-GB" dirty="0"/>
          </a:p>
        </p:txBody>
      </p:sp>
    </p:spTree>
    <p:extLst>
      <p:ext uri="{BB962C8B-B14F-4D97-AF65-F5344CB8AC3E}">
        <p14:creationId xmlns:p14="http://schemas.microsoft.com/office/powerpoint/2010/main" val="3909611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Concurrent and Independent Causes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a:t>
            </a:r>
            <a:r>
              <a:rPr lang="en-GB" dirty="0"/>
              <a:t>second situation that creates difficulty is where there are two causes, one of which is covered by the policy, while the other falls within the terms of an exception </a:t>
            </a:r>
            <a:r>
              <a:rPr lang="en-GB" dirty="0" smtClean="0"/>
              <a:t>clause.</a:t>
            </a:r>
          </a:p>
          <a:p>
            <a:r>
              <a:rPr lang="en-GB" dirty="0"/>
              <a:t>Where there are excepted perils involved and it is not possible to separate the damage caused by the insured peril from that caused by the excepted peril, then the insurers are not liable. </a:t>
            </a:r>
          </a:p>
          <a:p>
            <a:pPr marL="0" indent="0">
              <a:buNone/>
            </a:pPr>
            <a:r>
              <a:rPr lang="en-GB" dirty="0" smtClean="0"/>
              <a:t>In</a:t>
            </a:r>
            <a:r>
              <a:rPr lang="en-GB" b="1" i="1" dirty="0" smtClean="0"/>
              <a:t> Wayne </a:t>
            </a:r>
            <a:r>
              <a:rPr lang="en-GB" b="1" i="1" dirty="0"/>
              <a:t>Tank &amp; Pump Ltd v Employer’s Liability Assurance </a:t>
            </a:r>
            <a:r>
              <a:rPr lang="en-GB" b="1" dirty="0"/>
              <a:t>[1974] QB </a:t>
            </a:r>
            <a:r>
              <a:rPr lang="en-GB" b="1" dirty="0" smtClean="0"/>
              <a:t>57 </a:t>
            </a:r>
            <a:r>
              <a:rPr lang="en-GB" dirty="0" smtClean="0"/>
              <a:t>the court stated  that </a:t>
            </a:r>
            <a:r>
              <a:rPr lang="en-GB" dirty="0"/>
              <a:t>proximate cause of the loss was the defective piping and thermostat and, therefore, the exclusion clause meant the insurers were not liable. They went on to say that even if there were two proximate causes—the defective installation, which was within the terms of the policy, and the defective goods, which was not—the insurers were not liable because having ‘stipulated for freedom [from the excepted risk], the only way of giving effect to it is by exempting them altogether’.</a:t>
            </a:r>
          </a:p>
          <a:p>
            <a:pPr marL="0" indent="0">
              <a:buNone/>
            </a:pPr>
            <a:endParaRPr lang="en-GB" dirty="0"/>
          </a:p>
          <a:p>
            <a:endParaRPr lang="en-GB" dirty="0"/>
          </a:p>
        </p:txBody>
      </p:sp>
    </p:spTree>
    <p:extLst>
      <p:ext uri="{BB962C8B-B14F-4D97-AF65-F5344CB8AC3E}">
        <p14:creationId xmlns:p14="http://schemas.microsoft.com/office/powerpoint/2010/main" val="3009375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Concurrent and Independent Causes</a:t>
            </a:r>
            <a:endParaRPr lang="en-GB" dirty="0"/>
          </a:p>
        </p:txBody>
      </p:sp>
      <p:sp>
        <p:nvSpPr>
          <p:cNvPr id="3" name="Content Placeholder 2"/>
          <p:cNvSpPr>
            <a:spLocks noGrp="1"/>
          </p:cNvSpPr>
          <p:nvPr>
            <p:ph idx="1"/>
          </p:nvPr>
        </p:nvSpPr>
        <p:spPr/>
        <p:txBody>
          <a:bodyPr/>
          <a:lstStyle/>
          <a:p>
            <a:r>
              <a:rPr lang="en-ZA" dirty="0" smtClean="0"/>
              <a:t>On </a:t>
            </a:r>
            <a:r>
              <a:rPr lang="en-ZA" dirty="0"/>
              <a:t>the other hand if one of the causes is an excepted peril, then the insured will not be able to claim because otherwise the insurers will be held liable for something which it had been agreed they  should not be liable. See; </a:t>
            </a:r>
            <a:r>
              <a:rPr lang="en-ZA" b="1" i="1" dirty="0"/>
              <a:t>Board Of Trade v Hain </a:t>
            </a:r>
            <a:r>
              <a:rPr lang="en-ZA" b="1" dirty="0"/>
              <a:t>[1929] AC 534</a:t>
            </a:r>
            <a:endParaRPr lang="en-GB" dirty="0"/>
          </a:p>
          <a:p>
            <a:endParaRPr lang="en-GB" dirty="0"/>
          </a:p>
        </p:txBody>
      </p:sp>
    </p:spTree>
    <p:extLst>
      <p:ext uri="{BB962C8B-B14F-4D97-AF65-F5344CB8AC3E}">
        <p14:creationId xmlns:p14="http://schemas.microsoft.com/office/powerpoint/2010/main" val="3082232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Successive Connected Causes</a:t>
            </a:r>
            <a:endParaRPr lang="en-GB" dirty="0"/>
          </a:p>
        </p:txBody>
      </p:sp>
      <p:sp>
        <p:nvSpPr>
          <p:cNvPr id="3" name="Content Placeholder 2"/>
          <p:cNvSpPr>
            <a:spLocks noGrp="1"/>
          </p:cNvSpPr>
          <p:nvPr>
            <p:ph idx="1"/>
          </p:nvPr>
        </p:nvSpPr>
        <p:spPr/>
        <p:txBody>
          <a:bodyPr>
            <a:normAutofit lnSpcReduction="10000"/>
          </a:bodyPr>
          <a:lstStyle/>
          <a:p>
            <a:r>
              <a:rPr lang="en-GB" dirty="0"/>
              <a:t>A series of cases from the late nineteenth and early twentieth centuries involving accident policies provides an interesting illustration of attempts by insurers to alter the test of causation</a:t>
            </a:r>
            <a:r>
              <a:rPr lang="en-GB" dirty="0" smtClean="0"/>
              <a:t>.</a:t>
            </a:r>
            <a:endParaRPr lang="en-ZA" dirty="0" smtClean="0"/>
          </a:p>
          <a:p>
            <a:r>
              <a:rPr lang="en-ZA" dirty="0" smtClean="0"/>
              <a:t>Where </a:t>
            </a:r>
            <a:r>
              <a:rPr lang="en-ZA" dirty="0"/>
              <a:t>the loss has resulted from an excepted peril but that peril was caused by a peril which is covered by the contract then the insurers will be liable</a:t>
            </a:r>
            <a:r>
              <a:rPr lang="en-ZA" dirty="0" smtClean="0"/>
              <a:t>. See;</a:t>
            </a:r>
            <a:endParaRPr lang="en-ZA" dirty="0"/>
          </a:p>
          <a:p>
            <a:pPr marL="0" indent="0">
              <a:buNone/>
            </a:pPr>
            <a:r>
              <a:rPr lang="en-ZA" b="1" i="1" dirty="0" err="1" smtClean="0"/>
              <a:t>Fitton</a:t>
            </a:r>
            <a:r>
              <a:rPr lang="en-ZA" b="1" i="1" dirty="0" smtClean="0"/>
              <a:t> </a:t>
            </a:r>
            <a:r>
              <a:rPr lang="en-ZA" b="1" i="1" dirty="0"/>
              <a:t>v </a:t>
            </a:r>
            <a:r>
              <a:rPr lang="en-ZA" b="1" i="1" dirty="0" smtClean="0"/>
              <a:t>Accidental Death Insurance Co </a:t>
            </a:r>
            <a:r>
              <a:rPr lang="en-ZA" b="1" dirty="0" smtClean="0"/>
              <a:t>[</a:t>
            </a:r>
            <a:r>
              <a:rPr lang="en-ZA" b="1" dirty="0"/>
              <a:t>1864] 17 CB (NS) 122. </a:t>
            </a:r>
            <a:r>
              <a:rPr lang="en-ZA" dirty="0"/>
              <a:t>The insured suffered an accidental fall which caused strangulated hernia and he consequently died. The insurers were held liable because the policy exempted them “only where the hernia arises within the system” and not where it was caused by the accident. </a:t>
            </a:r>
            <a:endParaRPr lang="en-ZA" dirty="0" smtClean="0"/>
          </a:p>
        </p:txBody>
      </p:sp>
    </p:spTree>
    <p:extLst>
      <p:ext uri="{BB962C8B-B14F-4D97-AF65-F5344CB8AC3E}">
        <p14:creationId xmlns:p14="http://schemas.microsoft.com/office/powerpoint/2010/main" val="2068690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Successive Connected Causes</a:t>
            </a:r>
            <a:endParaRPr lang="en-GB" dirty="0"/>
          </a:p>
        </p:txBody>
      </p:sp>
      <p:sp>
        <p:nvSpPr>
          <p:cNvPr id="3" name="Content Placeholder 2"/>
          <p:cNvSpPr>
            <a:spLocks noGrp="1"/>
          </p:cNvSpPr>
          <p:nvPr>
            <p:ph idx="1"/>
          </p:nvPr>
        </p:nvSpPr>
        <p:spPr/>
        <p:txBody>
          <a:bodyPr/>
          <a:lstStyle/>
          <a:p>
            <a:r>
              <a:rPr lang="en-ZA" dirty="0"/>
              <a:t>Equally in </a:t>
            </a:r>
            <a:r>
              <a:rPr lang="en-ZA" b="1" i="1" dirty="0" err="1"/>
              <a:t>Issit</a:t>
            </a:r>
            <a:r>
              <a:rPr lang="en-ZA" b="1" i="1" dirty="0"/>
              <a:t> v Railway Passengers Assurance Co </a:t>
            </a:r>
            <a:r>
              <a:rPr lang="en-ZA" b="1" dirty="0"/>
              <a:t>(1889) 22 QBD 504</a:t>
            </a:r>
            <a:r>
              <a:rPr lang="en-ZA" dirty="0"/>
              <a:t> the insurers were held liable for a claim under a policy covering death from “</a:t>
            </a:r>
            <a:r>
              <a:rPr lang="en-ZA" b="1" i="1" dirty="0"/>
              <a:t> the effects”</a:t>
            </a:r>
            <a:r>
              <a:rPr lang="en-ZA" dirty="0"/>
              <a:t> of an accidental injury. In this case an accident caused the insured an injury which was so painful that he was confined to bed and unable to bear any warm clothing and thus leading him to contract pneumonia.</a:t>
            </a:r>
            <a:endParaRPr lang="en-ZA" b="1" dirty="0"/>
          </a:p>
          <a:p>
            <a:endParaRPr lang="en-GB" dirty="0"/>
          </a:p>
        </p:txBody>
      </p:sp>
    </p:spTree>
    <p:extLst>
      <p:ext uri="{BB962C8B-B14F-4D97-AF65-F5344CB8AC3E}">
        <p14:creationId xmlns:p14="http://schemas.microsoft.com/office/powerpoint/2010/main" val="350294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Doctrine of Proximate Cause</a:t>
            </a:r>
            <a:endParaRPr lang="en-GB" b="1" dirty="0"/>
          </a:p>
        </p:txBody>
      </p:sp>
      <p:sp>
        <p:nvSpPr>
          <p:cNvPr id="3" name="Content Placeholder 2"/>
          <p:cNvSpPr>
            <a:spLocks noGrp="1"/>
          </p:cNvSpPr>
          <p:nvPr>
            <p:ph idx="1"/>
          </p:nvPr>
        </p:nvSpPr>
        <p:spPr/>
        <p:txBody>
          <a:bodyPr>
            <a:normAutofit fontScale="92500" lnSpcReduction="20000"/>
          </a:bodyPr>
          <a:lstStyle/>
          <a:p>
            <a:r>
              <a:rPr lang="en-GB" dirty="0"/>
              <a:t>The insured, who puts forward a claim, must show that it is more probable than not that the loss was caused by one of the perils which the insurers contracted to cover.</a:t>
            </a:r>
            <a:r>
              <a:rPr lang="en-GB" baseline="30000" dirty="0"/>
              <a:t> </a:t>
            </a:r>
            <a:endParaRPr lang="en-GB" baseline="30000" dirty="0" smtClean="0"/>
          </a:p>
          <a:p>
            <a:endParaRPr lang="en-GB" dirty="0"/>
          </a:p>
          <a:p>
            <a:r>
              <a:rPr lang="en-GB" dirty="0"/>
              <a:t>To take a simple example, if the policy covers loss of goods by fire, the insured must show that, on the balance of probabilities, fire caused the loss, and obviously there is no claim if the goods were lost by some other event, such as theft</a:t>
            </a:r>
            <a:r>
              <a:rPr lang="en-GB" dirty="0" smtClean="0"/>
              <a:t>.</a:t>
            </a:r>
          </a:p>
          <a:p>
            <a:endParaRPr lang="en-GB" dirty="0" smtClean="0"/>
          </a:p>
          <a:p>
            <a:r>
              <a:rPr lang="en-GB" dirty="0" smtClean="0"/>
              <a:t>A loss may result from combination of different causes, but for insurance law the ‘proximate’ or dominant cause must be selected, and the insured will only recover if this proximate cause was covered by the policy. </a:t>
            </a:r>
          </a:p>
          <a:p>
            <a:endParaRPr lang="en-GB" dirty="0"/>
          </a:p>
        </p:txBody>
      </p:sp>
    </p:spTree>
    <p:extLst>
      <p:ext uri="{BB962C8B-B14F-4D97-AF65-F5344CB8AC3E}">
        <p14:creationId xmlns:p14="http://schemas.microsoft.com/office/powerpoint/2010/main" val="1420234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Successive </a:t>
            </a:r>
            <a:r>
              <a:rPr lang="en-GB" b="1" dirty="0"/>
              <a:t>C</a:t>
            </a:r>
            <a:r>
              <a:rPr lang="en-GB" b="1" dirty="0" smtClean="0"/>
              <a:t>onnected Causes</a:t>
            </a:r>
            <a:endParaRPr lang="en-GB" b="1" dirty="0"/>
          </a:p>
        </p:txBody>
      </p:sp>
      <p:sp>
        <p:nvSpPr>
          <p:cNvPr id="3" name="Content Placeholder 2"/>
          <p:cNvSpPr>
            <a:spLocks noGrp="1"/>
          </p:cNvSpPr>
          <p:nvPr>
            <p:ph idx="1"/>
          </p:nvPr>
        </p:nvSpPr>
        <p:spPr/>
        <p:txBody>
          <a:bodyPr>
            <a:normAutofit lnSpcReduction="10000"/>
          </a:bodyPr>
          <a:lstStyle/>
          <a:p>
            <a:r>
              <a:rPr lang="en-GB" dirty="0" smtClean="0"/>
              <a:t>Where an insured peril leads inevitably to an exception and then to loss, the proximate cause is the peril. See; </a:t>
            </a:r>
          </a:p>
          <a:p>
            <a:pPr marL="0" indent="0">
              <a:buNone/>
            </a:pPr>
            <a:r>
              <a:rPr lang="en-GB" b="1" i="1" dirty="0" err="1" smtClean="0"/>
              <a:t>Mardorf</a:t>
            </a:r>
            <a:r>
              <a:rPr lang="en-GB" b="1" i="1" dirty="0" smtClean="0"/>
              <a:t> v Accidental Insurance Co </a:t>
            </a:r>
            <a:r>
              <a:rPr lang="en-GB" b="1" dirty="0" smtClean="0"/>
              <a:t>[1903] 1 KB 584</a:t>
            </a:r>
          </a:p>
          <a:p>
            <a:pPr marL="0" indent="0">
              <a:buNone/>
            </a:pPr>
            <a:r>
              <a:rPr lang="en-GB" b="1" i="1" dirty="0" smtClean="0"/>
              <a:t>Re </a:t>
            </a:r>
            <a:r>
              <a:rPr lang="en-GB" b="1" i="1" dirty="0" err="1" smtClean="0"/>
              <a:t>Etherington</a:t>
            </a:r>
            <a:r>
              <a:rPr lang="en-GB" b="1" i="1" dirty="0" smtClean="0"/>
              <a:t> &amp; Lancashire &amp; Yorkshire Accident Insurance Co </a:t>
            </a:r>
            <a:r>
              <a:rPr lang="en-GB" b="1" dirty="0" smtClean="0"/>
              <a:t>[1909] 1 KB 59</a:t>
            </a:r>
          </a:p>
          <a:p>
            <a:pPr marL="0" indent="0">
              <a:buNone/>
            </a:pPr>
            <a:r>
              <a:rPr lang="en-GB" dirty="0" smtClean="0"/>
              <a:t>Reasonable effort to avoid or minimise loss. See;</a:t>
            </a:r>
          </a:p>
          <a:p>
            <a:pPr marL="0" indent="0">
              <a:buNone/>
            </a:pPr>
            <a:r>
              <a:rPr lang="en-GB" b="1" i="1" dirty="0" smtClean="0"/>
              <a:t>Zambia State Insurance Corporation Ltd v Northern Breweries Ltd </a:t>
            </a:r>
            <a:r>
              <a:rPr lang="en-GB" b="1" dirty="0" smtClean="0"/>
              <a:t>(2000) ZR 42 (supreme Court of Zambia)</a:t>
            </a:r>
          </a:p>
          <a:p>
            <a:pPr marL="0" indent="0">
              <a:buNone/>
            </a:pPr>
            <a:r>
              <a:rPr lang="en-GB" b="1" i="1" dirty="0" smtClean="0"/>
              <a:t>Canada Rice Mills Ltd v Union Marine &amp; General Insurance Company </a:t>
            </a:r>
            <a:r>
              <a:rPr lang="en-GB" b="1" dirty="0" smtClean="0"/>
              <a:t>[1941] AC 55</a:t>
            </a:r>
          </a:p>
          <a:p>
            <a:pPr marL="0" indent="0">
              <a:buNone/>
            </a:pPr>
            <a:endParaRPr lang="en-GB" dirty="0"/>
          </a:p>
        </p:txBody>
      </p:sp>
    </p:spTree>
    <p:extLst>
      <p:ext uri="{BB962C8B-B14F-4D97-AF65-F5344CB8AC3E}">
        <p14:creationId xmlns:p14="http://schemas.microsoft.com/office/powerpoint/2010/main" val="4074789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Doctrine of Proximate Cause</a:t>
            </a:r>
            <a:endParaRPr lang="en-GB" dirty="0"/>
          </a:p>
        </p:txBody>
      </p:sp>
      <p:sp>
        <p:nvSpPr>
          <p:cNvPr id="3" name="Content Placeholder 2"/>
          <p:cNvSpPr>
            <a:spLocks noGrp="1"/>
          </p:cNvSpPr>
          <p:nvPr>
            <p:ph idx="1"/>
          </p:nvPr>
        </p:nvSpPr>
        <p:spPr/>
        <p:txBody>
          <a:bodyPr/>
          <a:lstStyle/>
          <a:p>
            <a:r>
              <a:rPr lang="en-GB" dirty="0"/>
              <a:t>Proximate was defined as – the active efficient cause that sets in motion a train of events which brings about a result, without the intervention of any force started or working actively from a new or independent source. See; </a:t>
            </a:r>
          </a:p>
          <a:p>
            <a:pPr marL="0" indent="0">
              <a:buNone/>
            </a:pPr>
            <a:r>
              <a:rPr lang="en-GB" b="1" i="1" dirty="0" err="1"/>
              <a:t>Pawsey</a:t>
            </a:r>
            <a:r>
              <a:rPr lang="en-GB" b="1" i="1" dirty="0"/>
              <a:t> v Scottish Union &amp; National Insurance </a:t>
            </a:r>
            <a:r>
              <a:rPr lang="en-GB" b="1" dirty="0"/>
              <a:t>(1908)</a:t>
            </a:r>
          </a:p>
          <a:p>
            <a:endParaRPr lang="en-GB" dirty="0"/>
          </a:p>
        </p:txBody>
      </p:sp>
    </p:spTree>
    <p:extLst>
      <p:ext uri="{BB962C8B-B14F-4D97-AF65-F5344CB8AC3E}">
        <p14:creationId xmlns:p14="http://schemas.microsoft.com/office/powerpoint/2010/main" val="4121713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Doctrine of Proximate Cause</a:t>
            </a:r>
            <a:endParaRPr lang="en-GB" dirty="0"/>
          </a:p>
        </p:txBody>
      </p:sp>
      <p:sp>
        <p:nvSpPr>
          <p:cNvPr id="3" name="Content Placeholder 2"/>
          <p:cNvSpPr>
            <a:spLocks noGrp="1"/>
          </p:cNvSpPr>
          <p:nvPr>
            <p:ph idx="1"/>
          </p:nvPr>
        </p:nvSpPr>
        <p:spPr/>
        <p:txBody>
          <a:bodyPr>
            <a:normAutofit lnSpcReduction="10000"/>
          </a:bodyPr>
          <a:lstStyle/>
          <a:p>
            <a:r>
              <a:rPr lang="en-GB" dirty="0" smtClean="0"/>
              <a:t>In determining what the proximate cause of a loss is, the courts have consistently declared that the guide is common sense, and causation is to be understood as the man in the street would understand it. See; </a:t>
            </a:r>
          </a:p>
          <a:p>
            <a:pPr marL="0" indent="0">
              <a:buNone/>
            </a:pPr>
            <a:r>
              <a:rPr lang="en-GB" b="1" i="1" dirty="0" smtClean="0"/>
              <a:t>Becker </a:t>
            </a:r>
            <a:r>
              <a:rPr lang="en-GB" b="1" i="1" dirty="0" err="1" smtClean="0"/>
              <a:t>Gray</a:t>
            </a:r>
            <a:r>
              <a:rPr lang="en-GB" b="1" i="1" dirty="0" smtClean="0"/>
              <a:t> &amp; Co v London Assurance Corporation </a:t>
            </a:r>
            <a:r>
              <a:rPr lang="en-GB" b="1" dirty="0" smtClean="0"/>
              <a:t>[1918] AC 101</a:t>
            </a:r>
          </a:p>
          <a:p>
            <a:pPr marL="0" indent="0">
              <a:buNone/>
            </a:pPr>
            <a:r>
              <a:rPr lang="en-ZA" b="1" i="1" dirty="0" smtClean="0">
                <a:cs typeface="Times New Roman" pitchFamily="18" charset="0"/>
              </a:rPr>
              <a:t>Johnston v West Of Scotland Insurance Co</a:t>
            </a:r>
            <a:r>
              <a:rPr lang="en-ZA" b="1" dirty="0" smtClean="0">
                <a:latin typeface="Times New Roman" pitchFamily="18" charset="0"/>
                <a:cs typeface="Times New Roman" pitchFamily="18" charset="0"/>
              </a:rPr>
              <a:t> </a:t>
            </a:r>
            <a:r>
              <a:rPr lang="en-ZA" b="1" dirty="0">
                <a:cs typeface="Times New Roman" pitchFamily="18" charset="0"/>
              </a:rPr>
              <a:t>(1828) 7 SH </a:t>
            </a:r>
            <a:r>
              <a:rPr lang="en-ZA" b="1" dirty="0" smtClean="0">
                <a:cs typeface="Times New Roman" pitchFamily="18" charset="0"/>
              </a:rPr>
              <a:t>52</a:t>
            </a:r>
          </a:p>
          <a:p>
            <a:pPr marL="0" indent="0">
              <a:buNone/>
            </a:pPr>
            <a:r>
              <a:rPr lang="en-ZA" b="1" i="1" dirty="0" err="1" smtClean="0">
                <a:cs typeface="Times New Roman" pitchFamily="18" charset="0"/>
              </a:rPr>
              <a:t>Everrett</a:t>
            </a:r>
            <a:r>
              <a:rPr lang="en-ZA" b="1" i="1" dirty="0" smtClean="0">
                <a:cs typeface="Times New Roman" pitchFamily="18" charset="0"/>
              </a:rPr>
              <a:t> </a:t>
            </a:r>
            <a:r>
              <a:rPr lang="en-ZA" b="1" i="1" dirty="0">
                <a:cs typeface="Times New Roman" pitchFamily="18" charset="0"/>
              </a:rPr>
              <a:t>v </a:t>
            </a:r>
            <a:r>
              <a:rPr lang="en-ZA" b="1" i="1" dirty="0" smtClean="0">
                <a:cs typeface="Times New Roman" pitchFamily="18" charset="0"/>
              </a:rPr>
              <a:t>London Assurance </a:t>
            </a:r>
            <a:r>
              <a:rPr lang="en-ZA" b="1" dirty="0" smtClean="0">
                <a:cs typeface="Times New Roman" pitchFamily="18" charset="0"/>
              </a:rPr>
              <a:t>(</a:t>
            </a:r>
            <a:r>
              <a:rPr lang="en-ZA" b="1" dirty="0">
                <a:cs typeface="Times New Roman" pitchFamily="18" charset="0"/>
              </a:rPr>
              <a:t>1865) 19 CBN 126</a:t>
            </a:r>
            <a:endParaRPr lang="en-GB" b="1" dirty="0" smtClean="0"/>
          </a:p>
          <a:p>
            <a:pPr marL="0" indent="0">
              <a:buNone/>
            </a:pPr>
            <a:r>
              <a:rPr lang="en-ZA" b="1" dirty="0" smtClean="0"/>
              <a:t>Section 55(1)</a:t>
            </a:r>
            <a:r>
              <a:rPr lang="en-ZA" dirty="0" smtClean="0"/>
              <a:t> </a:t>
            </a:r>
            <a:r>
              <a:rPr lang="en-ZA" b="1" dirty="0" smtClean="0"/>
              <a:t>Marine Insurance Act 1906</a:t>
            </a:r>
            <a:endParaRPr lang="en-GB" b="1" dirty="0" smtClean="0"/>
          </a:p>
          <a:p>
            <a:pPr marL="0" indent="0">
              <a:buNone/>
            </a:pPr>
            <a:r>
              <a:rPr lang="en-ZA" dirty="0" smtClean="0"/>
              <a:t> “Unless the policy otherwise provides, the insurer is liable for any loss proximately caused by a peril insured against, but...he is not liable for any loss which is not proximately caused by a peril insured against”</a:t>
            </a:r>
            <a:endParaRPr lang="en-GB" dirty="0"/>
          </a:p>
        </p:txBody>
      </p:sp>
    </p:spTree>
    <p:extLst>
      <p:ext uri="{BB962C8B-B14F-4D97-AF65-F5344CB8AC3E}">
        <p14:creationId xmlns:p14="http://schemas.microsoft.com/office/powerpoint/2010/main" val="1265120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Doctrine of Proximate Cause</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In </a:t>
            </a:r>
            <a:r>
              <a:rPr lang="en-GB" b="1" i="1" dirty="0" smtClean="0"/>
              <a:t>Marsden </a:t>
            </a:r>
            <a:r>
              <a:rPr lang="en-GB" b="1" i="1" dirty="0"/>
              <a:t>v City and County Insurance </a:t>
            </a:r>
            <a:r>
              <a:rPr lang="en-GB" b="1" dirty="0"/>
              <a:t>(1865) LR 1 CP </a:t>
            </a:r>
            <a:r>
              <a:rPr lang="en-GB" b="1" dirty="0" smtClean="0"/>
              <a:t>232 </a:t>
            </a:r>
            <a:r>
              <a:rPr lang="en-GB" dirty="0"/>
              <a:t>A mob broke the windows of a burning house, intending to use the fire as cover for looting the contents. The owner of the house made a claim under his policy covering plate-glass windows, and the insurer relied on the exclusion for fire damage. The </a:t>
            </a:r>
            <a:r>
              <a:rPr lang="en-GB" dirty="0" smtClean="0"/>
              <a:t>court found </a:t>
            </a:r>
            <a:r>
              <a:rPr lang="en-GB" dirty="0"/>
              <a:t>that the proximate cause was not the fire but the ‘lawless violence’ of the mob – the exclusion did not apply to this cause, and there was therefore coverage for the </a:t>
            </a:r>
            <a:r>
              <a:rPr lang="en-GB" dirty="0" smtClean="0"/>
              <a:t>loss.</a:t>
            </a:r>
          </a:p>
          <a:p>
            <a:pPr marL="0" indent="0">
              <a:buNone/>
            </a:pPr>
            <a:r>
              <a:rPr lang="en-GB" dirty="0"/>
              <a:t>In </a:t>
            </a:r>
            <a:r>
              <a:rPr lang="en-GB" b="1" i="1" dirty="0" err="1"/>
              <a:t>Winicofsky</a:t>
            </a:r>
            <a:r>
              <a:rPr lang="en-GB" b="1" i="1" dirty="0"/>
              <a:t> v. Army and Navy</a:t>
            </a:r>
            <a:r>
              <a:rPr lang="en-GB" b="1" dirty="0"/>
              <a:t> </a:t>
            </a:r>
            <a:r>
              <a:rPr lang="en-GB" b="1" i="1" dirty="0"/>
              <a:t>Insurance</a:t>
            </a:r>
            <a:r>
              <a:rPr lang="en-GB" b="1" dirty="0"/>
              <a:t> [1919] 88 LJ KB </a:t>
            </a:r>
            <a:r>
              <a:rPr lang="en-GB" b="1" dirty="0" smtClean="0"/>
              <a:t>111</a:t>
            </a:r>
            <a:r>
              <a:rPr lang="en-GB" dirty="0" smtClean="0"/>
              <a:t>, </a:t>
            </a:r>
            <a:r>
              <a:rPr lang="en-GB" dirty="0"/>
              <a:t>the thieves got the opportunity to steal during an air-raid. The proximate cause was held to be the theft itself (an insured peril) and not the air-raid (an excluded peril).</a:t>
            </a:r>
          </a:p>
          <a:p>
            <a:pPr marL="0" indent="0">
              <a:buNone/>
            </a:pPr>
            <a:endParaRPr lang="en-GB" dirty="0" smtClean="0"/>
          </a:p>
          <a:p>
            <a:pPr marL="0" indent="0">
              <a:buNone/>
            </a:pPr>
            <a:endParaRPr lang="en-GB" dirty="0"/>
          </a:p>
          <a:p>
            <a:pPr marL="0" indent="0">
              <a:buNone/>
            </a:pPr>
            <a:endParaRPr lang="en-GB" b="1" dirty="0"/>
          </a:p>
          <a:p>
            <a:endParaRPr lang="en-GB" dirty="0"/>
          </a:p>
        </p:txBody>
      </p:sp>
    </p:spTree>
    <p:extLst>
      <p:ext uri="{BB962C8B-B14F-4D97-AF65-F5344CB8AC3E}">
        <p14:creationId xmlns:p14="http://schemas.microsoft.com/office/powerpoint/2010/main" val="3206403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Doctrine of Proximate Cause</a:t>
            </a:r>
            <a:endParaRPr lang="en-GB" dirty="0"/>
          </a:p>
        </p:txBody>
      </p:sp>
      <p:sp>
        <p:nvSpPr>
          <p:cNvPr id="3" name="Content Placeholder 2"/>
          <p:cNvSpPr>
            <a:spLocks noGrp="1"/>
          </p:cNvSpPr>
          <p:nvPr>
            <p:ph idx="1"/>
          </p:nvPr>
        </p:nvSpPr>
        <p:spPr/>
        <p:txBody>
          <a:bodyPr/>
          <a:lstStyle/>
          <a:p>
            <a:r>
              <a:rPr lang="en-GB" dirty="0" smtClean="0"/>
              <a:t>Sometimes its difficult to determine the proximate cause of loss, especially where the loss is caused by a series of events one of which might be a peril or perils (serious and  immediate danger) excepted by the policy.</a:t>
            </a:r>
          </a:p>
          <a:p>
            <a:r>
              <a:rPr lang="en-GB" dirty="0" smtClean="0"/>
              <a:t>An insured peril is the risk or danger insured against. i.e. in a fire policy, fire is the insured peril.</a:t>
            </a:r>
          </a:p>
          <a:p>
            <a:r>
              <a:rPr lang="en-GB" dirty="0" smtClean="0"/>
              <a:t>An excepted peril on the other hand, is one specifically excluded by the wording of the policy. It differs from an insured peril which is not specially mentioned in the policy. </a:t>
            </a:r>
            <a:endParaRPr lang="en-GB" dirty="0"/>
          </a:p>
        </p:txBody>
      </p:sp>
    </p:spTree>
    <p:extLst>
      <p:ext uri="{BB962C8B-B14F-4D97-AF65-F5344CB8AC3E}">
        <p14:creationId xmlns:p14="http://schemas.microsoft.com/office/powerpoint/2010/main" val="1530775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Doctrine of Proximate Cause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In Zambia today specifically state under General Exception that the insurer shall not be liable in respect of damage to the insured’s vehicle caused by strikers and rioters. In this case strikers and rioters are expected perils under ordinary Zambian motor policy. </a:t>
            </a:r>
          </a:p>
          <a:p>
            <a:r>
              <a:rPr lang="en-GB" dirty="0" smtClean="0"/>
              <a:t>English courts adopted the last cause in point of time as being the proximate cause. See;</a:t>
            </a:r>
          </a:p>
          <a:p>
            <a:pPr marL="0" indent="0">
              <a:buNone/>
            </a:pPr>
            <a:r>
              <a:rPr lang="en-GB" b="1" i="1" dirty="0" smtClean="0"/>
              <a:t>Lawrence v Accidental Insurance Co Ltd </a:t>
            </a:r>
            <a:r>
              <a:rPr lang="en-GB" b="1" dirty="0" smtClean="0"/>
              <a:t>(1881) 7 QB 216</a:t>
            </a:r>
          </a:p>
          <a:p>
            <a:pPr marL="0" indent="0">
              <a:buNone/>
            </a:pPr>
            <a:r>
              <a:rPr lang="en-GB" dirty="0"/>
              <a:t>When Mr Lawrence was killed by a train after an epileptic seizure had led to him falling from the platform at Waterloo Station, the court decided that his death was caused not by the seizure but by the train. It was, therefore, an accident and covered by a personal accident policy.</a:t>
            </a:r>
            <a:r>
              <a:rPr lang="en-GB" baseline="30000" dirty="0"/>
              <a:t> </a:t>
            </a:r>
            <a:endParaRPr lang="en-GB" b="1" dirty="0" smtClean="0"/>
          </a:p>
          <a:p>
            <a:pPr marL="0" indent="0">
              <a:buNone/>
            </a:pPr>
            <a:endParaRPr lang="en-GB" dirty="0"/>
          </a:p>
        </p:txBody>
      </p:sp>
    </p:spTree>
    <p:extLst>
      <p:ext uri="{BB962C8B-B14F-4D97-AF65-F5344CB8AC3E}">
        <p14:creationId xmlns:p14="http://schemas.microsoft.com/office/powerpoint/2010/main" val="1882936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Doctrine of Proximate Cause</a:t>
            </a:r>
            <a:endParaRPr lang="en-GB" dirty="0"/>
          </a:p>
        </p:txBody>
      </p:sp>
      <p:sp>
        <p:nvSpPr>
          <p:cNvPr id="3" name="Content Placeholder 2"/>
          <p:cNvSpPr>
            <a:spLocks noGrp="1"/>
          </p:cNvSpPr>
          <p:nvPr>
            <p:ph idx="1"/>
          </p:nvPr>
        </p:nvSpPr>
        <p:spPr/>
        <p:txBody>
          <a:bodyPr>
            <a:normAutofit/>
          </a:bodyPr>
          <a:lstStyle/>
          <a:p>
            <a:pPr marL="0" indent="0">
              <a:buNone/>
            </a:pPr>
            <a:r>
              <a:rPr lang="en-GB" b="1" dirty="0"/>
              <a:t>Lord </a:t>
            </a:r>
            <a:r>
              <a:rPr lang="en-GB" b="1" dirty="0" err="1"/>
              <a:t>Mance</a:t>
            </a:r>
            <a:r>
              <a:rPr lang="en-GB" b="1" dirty="0"/>
              <a:t> </a:t>
            </a:r>
            <a:r>
              <a:rPr lang="en-GB" dirty="0"/>
              <a:t>has suggested that the use of the last cause in time in the Victorian cases might explain the strict approach taken to warranties</a:t>
            </a:r>
            <a:r>
              <a:rPr lang="en-GB" dirty="0" smtClean="0"/>
              <a:t>: ‘</a:t>
            </a:r>
            <a:r>
              <a:rPr lang="en-GB" i="1" dirty="0"/>
              <a:t>If the only relevant cause is the last cause in time, then a prior breach of a simple contractual obligation regarding fitness could have been regarded as irrelevant. Hence, the development of the concept of a warranty which, if broken, automatically discharged from liability for loss or damage, irrespective of how such loss or damage was in law to be regarded as caused</a:t>
            </a:r>
            <a:r>
              <a:rPr lang="en-GB" dirty="0" smtClean="0"/>
              <a:t>.’</a:t>
            </a:r>
            <a:endParaRPr lang="en-GB" dirty="0"/>
          </a:p>
          <a:p>
            <a:pPr marL="0" indent="0">
              <a:buNone/>
            </a:pPr>
            <a:r>
              <a:rPr lang="en-GB" b="1" i="1" dirty="0" err="1" smtClean="0"/>
              <a:t>Wispear</a:t>
            </a:r>
            <a:r>
              <a:rPr lang="en-GB" b="1" i="1" dirty="0" smtClean="0"/>
              <a:t> </a:t>
            </a:r>
            <a:r>
              <a:rPr lang="en-GB" b="1" i="1" dirty="0"/>
              <a:t>v Accident Insurance Association </a:t>
            </a:r>
            <a:r>
              <a:rPr lang="en-GB" b="1" dirty="0"/>
              <a:t>(1880) 6 QB D 42</a:t>
            </a:r>
          </a:p>
          <a:p>
            <a:pPr marL="0" indent="0">
              <a:buNone/>
            </a:pPr>
            <a:r>
              <a:rPr lang="en-GB" b="1" i="1" dirty="0"/>
              <a:t>Jason v Batten </a:t>
            </a:r>
            <a:r>
              <a:rPr lang="en-GB" b="1" dirty="0"/>
              <a:t>[1969] 1 Lloyd’s Rep 281</a:t>
            </a:r>
          </a:p>
          <a:p>
            <a:endParaRPr lang="en-GB" dirty="0"/>
          </a:p>
        </p:txBody>
      </p:sp>
    </p:spTree>
    <p:extLst>
      <p:ext uri="{BB962C8B-B14F-4D97-AF65-F5344CB8AC3E}">
        <p14:creationId xmlns:p14="http://schemas.microsoft.com/office/powerpoint/2010/main" val="1247301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Doctrine of Proximate Cause</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In</a:t>
            </a:r>
            <a:r>
              <a:rPr lang="en-GB" b="1" i="1" dirty="0" smtClean="0"/>
              <a:t> Leyland </a:t>
            </a:r>
            <a:r>
              <a:rPr lang="en-GB" b="1" i="1" dirty="0"/>
              <a:t>shipping Co Ltd v Norwich Union </a:t>
            </a:r>
            <a:r>
              <a:rPr lang="en-GB" b="1" dirty="0"/>
              <a:t>[1918] AC </a:t>
            </a:r>
            <a:r>
              <a:rPr lang="en-GB" b="1" dirty="0" smtClean="0"/>
              <a:t>350 </a:t>
            </a:r>
            <a:r>
              <a:rPr lang="en-GB" dirty="0"/>
              <a:t>t</a:t>
            </a:r>
            <a:r>
              <a:rPr lang="en-GB" dirty="0" smtClean="0"/>
              <a:t>he </a:t>
            </a:r>
            <a:r>
              <a:rPr lang="en-GB" dirty="0"/>
              <a:t>House of Lords took the view that the proximate cause of the loss was the torpedo. The impact of the torpedo meant it was reasonably certain that sea-water would flow into the ship and this is what happened, even if the extent of the damage caused might not have been expected</a:t>
            </a:r>
            <a:r>
              <a:rPr lang="en-GB" dirty="0" smtClean="0"/>
              <a:t>.</a:t>
            </a:r>
          </a:p>
          <a:p>
            <a:r>
              <a:rPr lang="en-GB" dirty="0"/>
              <a:t>in </a:t>
            </a:r>
            <a:r>
              <a:rPr lang="en-GB" b="1" i="1" dirty="0" err="1"/>
              <a:t>Reischer</a:t>
            </a:r>
            <a:r>
              <a:rPr lang="en-GB" b="1" i="1" dirty="0"/>
              <a:t> v </a:t>
            </a:r>
            <a:r>
              <a:rPr lang="en-GB" b="1" i="1" dirty="0" err="1"/>
              <a:t>Borwick</a:t>
            </a:r>
            <a:r>
              <a:rPr lang="en-GB" b="1" dirty="0"/>
              <a:t> [1894] 2 QB 548</a:t>
            </a:r>
            <a:r>
              <a:rPr lang="en-GB" dirty="0"/>
              <a:t>, a ship collided with an object floating in a river, which caused a leak. After a temporary repair, a tug was sent to tow the ship to the nearest dock, but in the course of towing, the effect of the motion through the water was that the leak was re-opened and began to sink. To save the crew’s lives, the ship was then run aground and abandoned. In that case, the Court of Appeal held that the proximate cause of the loss of the ship was the original collision, notwithstanding that at least one other cause (the towing of the ship) was partly responsible.</a:t>
            </a:r>
          </a:p>
          <a:p>
            <a:endParaRPr lang="en-GB" dirty="0"/>
          </a:p>
          <a:p>
            <a:endParaRPr lang="en-GB" b="1" dirty="0"/>
          </a:p>
          <a:p>
            <a:endParaRPr lang="en-GB" dirty="0"/>
          </a:p>
        </p:txBody>
      </p:sp>
    </p:spTree>
    <p:extLst>
      <p:ext uri="{BB962C8B-B14F-4D97-AF65-F5344CB8AC3E}">
        <p14:creationId xmlns:p14="http://schemas.microsoft.com/office/powerpoint/2010/main" val="1054101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953</TotalTime>
  <Words>2324</Words>
  <Application>Microsoft Office PowerPoint</Application>
  <PresentationFormat>Widescreen</PresentationFormat>
  <Paragraphs>83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Causation </vt:lpstr>
      <vt:lpstr>The Doctrine of Proximate Cause</vt:lpstr>
      <vt:lpstr>The Doctrine of Proximate Cause</vt:lpstr>
      <vt:lpstr>The Doctrine of Proximate Cause</vt:lpstr>
      <vt:lpstr>The Doctrine of Proximate Cause</vt:lpstr>
      <vt:lpstr>The Doctrine of Proximate Cause</vt:lpstr>
      <vt:lpstr>The Doctrine of Proximate Cause</vt:lpstr>
      <vt:lpstr>The Doctrine of Proximate Cause</vt:lpstr>
      <vt:lpstr>The Doctrine of Proximate Cause</vt:lpstr>
      <vt:lpstr>The Doctrine of Proximate Cause</vt:lpstr>
      <vt:lpstr>Rules and Guidelines in Determining Causation </vt:lpstr>
      <vt:lpstr>Concurrent and Independent Causes</vt:lpstr>
      <vt:lpstr>Concurrent and Independent Causes</vt:lpstr>
      <vt:lpstr>Concurrent and Independent Causes</vt:lpstr>
      <vt:lpstr>Concurrent and Independent Causes</vt:lpstr>
      <vt:lpstr>Concurrent and Independent Causes</vt:lpstr>
      <vt:lpstr>Concurrent and Independent Causes</vt:lpstr>
      <vt:lpstr>Successive Connected Causes</vt:lpstr>
      <vt:lpstr>Successive Connected Causes</vt:lpstr>
      <vt:lpstr>Successive Connected Causes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Causation</dc:title>
  <dc:creator>Pamela Kayuma</dc:creator>
  <cp:lastModifiedBy>User</cp:lastModifiedBy>
  <cp:revision>88</cp:revision>
  <dcterms:created xsi:type="dcterms:W3CDTF">2019-09-09T08:31:18Z</dcterms:created>
  <dcterms:modified xsi:type="dcterms:W3CDTF">2022-07-17T03:27:10Z</dcterms:modified>
</cp:coreProperties>
</file>