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8" r:id="rId14"/>
    <p:sldId id="267" r:id="rId15"/>
    <p:sldId id="270" r:id="rId16"/>
    <p:sldId id="272" r:id="rId17"/>
    <p:sldId id="273" r:id="rId18"/>
    <p:sldId id="271" r:id="rId19"/>
  </p:sldIdLst>
  <p:sldSz cx="12192000" cy="6858000"/>
  <p:notesSz cx="666273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a:defRPr sz="1200"/>
            </a:lvl1pPr>
          </a:lstStyle>
          <a:p>
            <a:fld id="{40B5DB29-A626-497A-9AC7-9910E5ABD374}" type="datetimeFigureOut">
              <a:rPr lang="en-GB" smtClean="0"/>
              <a:t>26/10/2021</a:t>
            </a:fld>
            <a:endParaRPr lang="en-GB"/>
          </a:p>
        </p:txBody>
      </p:sp>
      <p:sp>
        <p:nvSpPr>
          <p:cNvPr id="4" name="Footer Placeholder 3"/>
          <p:cNvSpPr>
            <a:spLocks noGrp="1"/>
          </p:cNvSpPr>
          <p:nvPr>
            <p:ph type="ftr" sz="quarter" idx="2"/>
          </p:nvPr>
        </p:nvSpPr>
        <p:spPr>
          <a:xfrm>
            <a:off x="0" y="9429750"/>
            <a:ext cx="2887663"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3488" y="9429750"/>
            <a:ext cx="2887662" cy="496888"/>
          </a:xfrm>
          <a:prstGeom prst="rect">
            <a:avLst/>
          </a:prstGeom>
        </p:spPr>
        <p:txBody>
          <a:bodyPr vert="horz" lIns="91440" tIns="45720" rIns="91440" bIns="45720" rtlCol="0" anchor="b"/>
          <a:lstStyle>
            <a:lvl1pPr algn="r">
              <a:defRPr sz="1200"/>
            </a:lvl1pPr>
          </a:lstStyle>
          <a:p>
            <a:fld id="{DA1FD46B-DF89-452E-9DF3-42ADCBC7E861}" type="slidenum">
              <a:rPr lang="en-GB" smtClean="0"/>
              <a:t>‹#›</a:t>
            </a:fld>
            <a:endParaRPr lang="en-GB"/>
          </a:p>
        </p:txBody>
      </p:sp>
    </p:spTree>
    <p:extLst>
      <p:ext uri="{BB962C8B-B14F-4D97-AF65-F5344CB8AC3E}">
        <p14:creationId xmlns:p14="http://schemas.microsoft.com/office/powerpoint/2010/main" val="1561898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4010" y="0"/>
            <a:ext cx="2887186" cy="498056"/>
          </a:xfrm>
          <a:prstGeom prst="rect">
            <a:avLst/>
          </a:prstGeom>
        </p:spPr>
        <p:txBody>
          <a:bodyPr vert="horz" lIns="91440" tIns="45720" rIns="91440" bIns="45720" rtlCol="0"/>
          <a:lstStyle>
            <a:lvl1pPr algn="r">
              <a:defRPr sz="1200"/>
            </a:lvl1pPr>
          </a:lstStyle>
          <a:p>
            <a:fld id="{D3AB465E-1823-4672-87CB-D839EDBC3009}" type="datetimeFigureOut">
              <a:rPr lang="en-US" smtClean="0"/>
              <a:pPr/>
              <a:t>10/26/2021</a:t>
            </a:fld>
            <a:endParaRPr lang="en-US"/>
          </a:p>
        </p:txBody>
      </p:sp>
      <p:sp>
        <p:nvSpPr>
          <p:cNvPr id="4" name="Slide Image Placeholder 3"/>
          <p:cNvSpPr>
            <a:spLocks noGrp="1" noRot="1" noChangeAspect="1"/>
          </p:cNvSpPr>
          <p:nvPr>
            <p:ph type="sldImg" idx="2"/>
          </p:nvPr>
        </p:nvSpPr>
        <p:spPr>
          <a:xfrm>
            <a:off x="354013" y="1241425"/>
            <a:ext cx="5954712"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274" y="4777194"/>
            <a:ext cx="533019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887186"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4010" y="9428584"/>
            <a:ext cx="2887186" cy="498055"/>
          </a:xfrm>
          <a:prstGeom prst="rect">
            <a:avLst/>
          </a:prstGeom>
        </p:spPr>
        <p:txBody>
          <a:bodyPr vert="horz" lIns="91440" tIns="45720" rIns="91440" bIns="45720" rtlCol="0" anchor="b"/>
          <a:lstStyle>
            <a:lvl1pPr algn="r">
              <a:defRPr sz="1200"/>
            </a:lvl1pPr>
          </a:lstStyle>
          <a:p>
            <a:fld id="{4FAEDF92-B50A-4C37-8D3B-8E8034E6D6B7}" type="slidenum">
              <a:rPr lang="en-US" smtClean="0"/>
              <a:pPr/>
              <a:t>‹#›</a:t>
            </a:fld>
            <a:endParaRPr lang="en-US"/>
          </a:p>
        </p:txBody>
      </p:sp>
    </p:spTree>
    <p:extLst>
      <p:ext uri="{BB962C8B-B14F-4D97-AF65-F5344CB8AC3E}">
        <p14:creationId xmlns:p14="http://schemas.microsoft.com/office/powerpoint/2010/main" val="3700735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FAEDF92-B50A-4C37-8D3B-8E8034E6D6B7}" type="slidenum">
              <a:rPr lang="en-US" smtClean="0"/>
              <a:pPr/>
              <a:t>1</a:t>
            </a:fld>
            <a:endParaRPr lang="en-US"/>
          </a:p>
        </p:txBody>
      </p:sp>
    </p:spTree>
    <p:extLst>
      <p:ext uri="{BB962C8B-B14F-4D97-AF65-F5344CB8AC3E}">
        <p14:creationId xmlns:p14="http://schemas.microsoft.com/office/powerpoint/2010/main" val="3440959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1676610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1306946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1538947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213154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328603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1076560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2056674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963890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435539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2295219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0D8548-95DE-45E1-B4E8-678C9CCA8757}"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0CE1CB-934F-44C9-81F1-B01549AAA5C4}" type="slidenum">
              <a:rPr lang="en-US" smtClean="0"/>
              <a:pPr/>
              <a:t>‹#›</a:t>
            </a:fld>
            <a:endParaRPr lang="en-US"/>
          </a:p>
        </p:txBody>
      </p:sp>
    </p:spTree>
    <p:extLst>
      <p:ext uri="{BB962C8B-B14F-4D97-AF65-F5344CB8AC3E}">
        <p14:creationId xmlns:p14="http://schemas.microsoft.com/office/powerpoint/2010/main" val="2628555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D8548-95DE-45E1-B4E8-678C9CCA8757}" type="datetimeFigureOut">
              <a:rPr lang="en-US" smtClean="0"/>
              <a:pPr/>
              <a:t>10/26/2021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CE1CB-934F-44C9-81F1-B01549AAA5C4}" type="slidenum">
              <a:rPr lang="en-US" smtClean="0"/>
              <a:pPr/>
              <a:t>‹#›</a:t>
            </a:fld>
            <a:endParaRPr lang="en-US"/>
          </a:p>
        </p:txBody>
      </p:sp>
    </p:spTree>
    <p:extLst>
      <p:ext uri="{BB962C8B-B14F-4D97-AF65-F5344CB8AC3E}">
        <p14:creationId xmlns:p14="http://schemas.microsoft.com/office/powerpoint/2010/main" val="267447428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ROLE OF PENSIONS </a:t>
            </a:r>
            <a:r>
              <a:rPr lang="en-US" b="1" dirty="0" smtClean="0"/>
              <a:t>INTERMEDIARIES</a:t>
            </a:r>
            <a:endParaRPr lang="en-US" b="1" dirty="0"/>
          </a:p>
        </p:txBody>
      </p:sp>
      <p:sp>
        <p:nvSpPr>
          <p:cNvPr id="3" name="Subtitle 2"/>
          <p:cNvSpPr>
            <a:spLocks noGrp="1"/>
          </p:cNvSpPr>
          <p:nvPr>
            <p:ph type="subTitle" idx="1"/>
          </p:nvPr>
        </p:nvSpPr>
        <p:spPr/>
        <p:txBody>
          <a:bodyPr/>
          <a:lstStyle/>
          <a:p>
            <a:pPr algn="r"/>
            <a:r>
              <a:rPr lang="en-US" b="1" dirty="0" smtClean="0"/>
              <a:t>Lecture 11</a:t>
            </a:r>
            <a:endParaRPr lang="en-US" b="1"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40CE1CB-934F-44C9-81F1-B01549AAA5C4}" type="slidenum">
              <a:rPr lang="en-US" smtClean="0"/>
              <a:pPr/>
              <a:t>1</a:t>
            </a:fld>
            <a:endParaRPr lang="en-US"/>
          </a:p>
        </p:txBody>
      </p:sp>
    </p:spTree>
    <p:extLst>
      <p:ext uri="{BB962C8B-B14F-4D97-AF65-F5344CB8AC3E}">
        <p14:creationId xmlns:p14="http://schemas.microsoft.com/office/powerpoint/2010/main" val="418736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Custodians</a:t>
            </a:r>
            <a:endParaRPr lang="en-US" b="1" dirty="0"/>
          </a:p>
        </p:txBody>
      </p:sp>
      <p:sp>
        <p:nvSpPr>
          <p:cNvPr id="3" name="Content Placeholder 2"/>
          <p:cNvSpPr>
            <a:spLocks noGrp="1"/>
          </p:cNvSpPr>
          <p:nvPr>
            <p:ph idx="1"/>
          </p:nvPr>
        </p:nvSpPr>
        <p:spPr/>
        <p:txBody>
          <a:bodyPr>
            <a:normAutofit fontScale="70000" lnSpcReduction="20000"/>
          </a:bodyPr>
          <a:lstStyle/>
          <a:p>
            <a:r>
              <a:rPr lang="en-US" dirty="0" smtClean="0"/>
              <a:t>Section 17 B(3) provides:-</a:t>
            </a:r>
          </a:p>
          <a:p>
            <a:pPr marL="0" marR="0" indent="0" algn="just">
              <a:buNone/>
            </a:pPr>
            <a:r>
              <a:rPr lang="en-US" b="1" dirty="0">
                <a:solidFill>
                  <a:srgbClr val="000000"/>
                </a:solidFill>
              </a:rPr>
              <a:t>A person shall not be registered as a custodian unless the person- </a:t>
            </a:r>
            <a:endParaRPr lang="en-US" dirty="0">
              <a:solidFill>
                <a:srgbClr val="000000"/>
              </a:solidFill>
            </a:endParaRPr>
          </a:p>
          <a:p>
            <a:pPr marL="0" indent="0">
              <a:buNone/>
            </a:pPr>
            <a:r>
              <a:rPr lang="en-US" b="1" dirty="0">
                <a:solidFill>
                  <a:srgbClr val="000000"/>
                </a:solidFill>
              </a:rPr>
              <a:t>(a) is a limited liability company incorporated under the company’s act whose liability is limited by shares and one of whose objects is to perform the function of a custodian within the meaning of this Act; </a:t>
            </a:r>
            <a:endParaRPr lang="en-US" dirty="0">
              <a:solidFill>
                <a:srgbClr val="000000"/>
              </a:solidFill>
            </a:endParaRPr>
          </a:p>
          <a:p>
            <a:pPr marL="0" indent="0">
              <a:buNone/>
            </a:pPr>
            <a:r>
              <a:rPr lang="en-US" b="1" dirty="0">
                <a:solidFill>
                  <a:srgbClr val="000000"/>
                </a:solidFill>
              </a:rPr>
              <a:t>(b) has the professional and technical capacity and adequate operational system to perform functions of a custodian ; </a:t>
            </a:r>
            <a:endParaRPr lang="en-US" dirty="0">
              <a:solidFill>
                <a:srgbClr val="000000"/>
              </a:solidFill>
            </a:endParaRPr>
          </a:p>
          <a:p>
            <a:pPr marL="0" indent="0">
              <a:buNone/>
            </a:pPr>
            <a:r>
              <a:rPr lang="en-US" b="1" dirty="0">
                <a:solidFill>
                  <a:srgbClr val="000000"/>
                </a:solidFill>
              </a:rPr>
              <a:t>(c) has never been a custodian of any pension scheme or fund which was deregistered due to any fault, either fully or partially, of the custodian; and </a:t>
            </a:r>
            <a:endParaRPr lang="en-US" dirty="0">
              <a:solidFill>
                <a:srgbClr val="000000"/>
              </a:solidFill>
            </a:endParaRPr>
          </a:p>
          <a:p>
            <a:pPr marL="0" indent="0">
              <a:buNone/>
            </a:pPr>
            <a:r>
              <a:rPr lang="en-US" b="1" dirty="0">
                <a:solidFill>
                  <a:srgbClr val="000000"/>
                </a:solidFill>
              </a:rPr>
              <a:t>(d) has shares of which not less than 51 percent are held by Zambian citizens or by a partnership whose </a:t>
            </a:r>
            <a:r>
              <a:rPr lang="en-US" b="1" dirty="0" smtClean="0">
                <a:solidFill>
                  <a:srgbClr val="000000"/>
                </a:solidFill>
              </a:rPr>
              <a:t>partners are </a:t>
            </a:r>
            <a:r>
              <a:rPr lang="en-US" b="1" dirty="0">
                <a:solidFill>
                  <a:srgbClr val="000000"/>
                </a:solidFill>
              </a:rPr>
              <a:t>Zambian citizens or by a body corporate whose shares are wholly owned by citizens of Zambia. </a:t>
            </a:r>
            <a:endParaRPr lang="en-US" dirty="0">
              <a:solidFill>
                <a:srgbClr val="000000"/>
              </a:solidFill>
            </a:endParaRPr>
          </a:p>
          <a:p>
            <a:pPr marL="0" indent="0">
              <a:buNone/>
            </a:pPr>
            <a:r>
              <a:rPr lang="en-US" dirty="0">
                <a:solidFill>
                  <a:srgbClr val="000000"/>
                </a:solidFill>
              </a:rPr>
              <a:t>	</a:t>
            </a:r>
          </a:p>
          <a:p>
            <a:pPr marL="0" indent="0">
              <a:buNone/>
            </a:pPr>
            <a:r>
              <a:rPr lang="en-US" b="1" dirty="0" smtClean="0">
                <a:solidFill>
                  <a:srgbClr val="000000"/>
                </a:solidFill>
              </a:rPr>
              <a:t> </a:t>
            </a:r>
            <a:endParaRPr lang="en-US" dirty="0">
              <a:solidFill>
                <a:srgbClr val="000000"/>
              </a:solidFill>
            </a:endParaRPr>
          </a:p>
          <a:p>
            <a:pPr marL="0" indent="0">
              <a:buNone/>
            </a:pPr>
            <a:r>
              <a:rPr lang="en-US" dirty="0">
                <a:solidFill>
                  <a:srgbClr val="000000"/>
                </a:solidFill>
              </a:rPr>
              <a:t>	</a:t>
            </a:r>
          </a:p>
        </p:txBody>
      </p:sp>
    </p:spTree>
    <p:extLst>
      <p:ext uri="{BB962C8B-B14F-4D97-AF65-F5344CB8AC3E}">
        <p14:creationId xmlns:p14="http://schemas.microsoft.com/office/powerpoint/2010/main" val="2501485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Grounds for refusal of Service Provider’s application</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The PIA Board may refuse an application on the following grounds as provided by Section 17B (4):</a:t>
            </a:r>
          </a:p>
          <a:p>
            <a:endParaRPr lang="en-US" sz="3200" b="0" i="0" u="none" strike="noStrike" baseline="0" dirty="0" smtClean="0"/>
          </a:p>
          <a:p>
            <a:r>
              <a:rPr lang="en-US" b="1" dirty="0">
                <a:solidFill>
                  <a:srgbClr val="000000"/>
                </a:solidFill>
              </a:rPr>
              <a:t>a) the person has not provided the Board with such information relating to the company or any person employed by or associated with the company or of any circumstance likely to affect its method of conducting business as may be prescribed by the Board; </a:t>
            </a:r>
            <a:endParaRPr lang="en-US" dirty="0">
              <a:solidFill>
                <a:srgbClr val="000000"/>
              </a:solidFill>
            </a:endParaRPr>
          </a:p>
          <a:p>
            <a:r>
              <a:rPr lang="en-US" b="1" dirty="0">
                <a:solidFill>
                  <a:srgbClr val="000000"/>
                </a:solidFill>
              </a:rPr>
              <a:t>b) any director of the company has become mentally or physically incapable of performing the duties of a manager, administrator or custodian; </a:t>
            </a:r>
            <a:endParaRPr lang="en-US" dirty="0">
              <a:solidFill>
                <a:srgbClr val="000000"/>
              </a:solidFill>
            </a:endParaRPr>
          </a:p>
          <a:p>
            <a:r>
              <a:rPr lang="en-US" b="1" dirty="0">
                <a:solidFill>
                  <a:srgbClr val="000000"/>
                </a:solidFill>
              </a:rPr>
              <a:t>c) any director of a company is an undischarged bankrupt; </a:t>
            </a:r>
            <a:endParaRPr lang="en-US" dirty="0">
              <a:solidFill>
                <a:srgbClr val="000000"/>
              </a:solidFill>
            </a:endParaRPr>
          </a:p>
          <a:p>
            <a:r>
              <a:rPr lang="en-US" b="1" dirty="0">
                <a:solidFill>
                  <a:srgbClr val="000000"/>
                </a:solidFill>
              </a:rPr>
              <a:t>d) it appears to the Board that the company should not be registered because the company or any director , controller, secretary, employee or officer concerned in the management of the company has been convicted, whether in Zambia or elsewhere, of an offence involving fraud or dishonesty, or has been convicted of any offence under this Act; </a:t>
            </a:r>
            <a:endParaRPr lang="en-US" dirty="0">
              <a:solidFill>
                <a:srgbClr val="000000"/>
              </a:solidFill>
            </a:endParaRPr>
          </a:p>
          <a:p>
            <a:pPr marL="0" indent="0">
              <a:buNone/>
            </a:pPr>
            <a:endParaRPr lang="en-US" dirty="0"/>
          </a:p>
        </p:txBody>
      </p:sp>
    </p:spTree>
    <p:extLst>
      <p:ext uri="{BB962C8B-B14F-4D97-AF65-F5344CB8AC3E}">
        <p14:creationId xmlns:p14="http://schemas.microsoft.com/office/powerpoint/2010/main" val="3930311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Grounds for refusal of Service Provider’s application </a:t>
            </a:r>
            <a:endParaRPr lang="en-US" b="1" dirty="0"/>
          </a:p>
        </p:txBody>
      </p:sp>
      <p:sp>
        <p:nvSpPr>
          <p:cNvPr id="3" name="Content Placeholder 2"/>
          <p:cNvSpPr>
            <a:spLocks noGrp="1"/>
          </p:cNvSpPr>
          <p:nvPr>
            <p:ph idx="1"/>
          </p:nvPr>
        </p:nvSpPr>
        <p:spPr/>
        <p:txBody>
          <a:bodyPr>
            <a:normAutofit fontScale="92500" lnSpcReduction="20000"/>
          </a:bodyPr>
          <a:lstStyle/>
          <a:p>
            <a:r>
              <a:rPr lang="en-US" b="1" dirty="0" smtClean="0">
                <a:solidFill>
                  <a:srgbClr val="000000"/>
                </a:solidFill>
                <a:latin typeface="Calibri" panose="020F0502020204030204" pitchFamily="34" charset="0"/>
              </a:rPr>
              <a:t>e) it appears to the Board by reason of any other circumstance which either are likely to lead to improper conduct of business by, or reflect discredit on the method of conducting business of the company; or </a:t>
            </a:r>
            <a:endParaRPr lang="en-US" dirty="0" smtClean="0">
              <a:solidFill>
                <a:srgbClr val="000000"/>
              </a:solidFill>
              <a:latin typeface="Calibri" panose="020F0502020204030204" pitchFamily="34" charset="0"/>
            </a:endParaRPr>
          </a:p>
          <a:p>
            <a:r>
              <a:rPr lang="en-US" b="1" dirty="0" smtClean="0">
                <a:solidFill>
                  <a:srgbClr val="000000"/>
                </a:solidFill>
                <a:latin typeface="Calibri" panose="020F0502020204030204" pitchFamily="34" charset="0"/>
              </a:rPr>
              <a:t>f) the Board has reason to believe that the company will not efficiently, honestly and fairly perform the duties required of it under this Act. </a:t>
            </a:r>
            <a:endParaRPr lang="en-US" dirty="0" smtClean="0">
              <a:solidFill>
                <a:srgbClr val="000000"/>
              </a:solidFill>
              <a:latin typeface="Calibri" panose="020F0502020204030204" pitchFamily="34" charset="0"/>
            </a:endParaRPr>
          </a:p>
          <a:p>
            <a:endParaRPr lang="en-US" dirty="0" smtClean="0">
              <a:solidFill>
                <a:srgbClr val="000000"/>
              </a:solidFill>
              <a:latin typeface="Calibri" panose="020F0502020204030204" pitchFamily="34" charset="0"/>
            </a:endParaRPr>
          </a:p>
          <a:p>
            <a:r>
              <a:rPr lang="en-US" b="1" dirty="0" smtClean="0">
                <a:solidFill>
                  <a:srgbClr val="000000"/>
                </a:solidFill>
                <a:latin typeface="Calibri" panose="020F0502020204030204" pitchFamily="34" charset="0"/>
              </a:rPr>
              <a:t>(5) A manager, administrator or custodian in operation on the date of the commencement of this Act shall comply with the requirements of shareholding by Zambian citizens within two years from the date of commencement of this Act. </a:t>
            </a:r>
            <a:r>
              <a:rPr lang="en-US" dirty="0" smtClean="0">
                <a:solidFill>
                  <a:srgbClr val="000000"/>
                </a:solidFill>
                <a:latin typeface="Calibri" panose="020F0502020204030204" pitchFamily="34" charset="0"/>
              </a:rPr>
              <a:t>	</a:t>
            </a:r>
          </a:p>
          <a:p>
            <a:pPr marL="0" indent="0">
              <a:buNone/>
            </a:pPr>
            <a:r>
              <a:rPr lang="en-US" dirty="0" smtClean="0">
                <a:latin typeface="Calibri" panose="020F0502020204030204" pitchFamily="34" charset="0"/>
              </a:rPr>
              <a:t>NB-Take note that applicants are subjected to a detailed Fit and Proper Test administered by PIA.</a:t>
            </a:r>
          </a:p>
        </p:txBody>
      </p:sp>
    </p:spTree>
    <p:extLst>
      <p:ext uri="{BB962C8B-B14F-4D97-AF65-F5344CB8AC3E}">
        <p14:creationId xmlns:p14="http://schemas.microsoft.com/office/powerpoint/2010/main" val="1809016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Registration of Principal Office</a:t>
            </a:r>
            <a:endParaRPr lang="en-US" b="1" dirty="0"/>
          </a:p>
        </p:txBody>
      </p:sp>
      <p:sp>
        <p:nvSpPr>
          <p:cNvPr id="3" name="Content Placeholder 2"/>
          <p:cNvSpPr>
            <a:spLocks noGrp="1"/>
          </p:cNvSpPr>
          <p:nvPr>
            <p:ph idx="1"/>
          </p:nvPr>
        </p:nvSpPr>
        <p:spPr/>
        <p:txBody>
          <a:bodyPr>
            <a:normAutofit/>
          </a:bodyPr>
          <a:lstStyle/>
          <a:p>
            <a:pPr marL="0" marR="0" indent="0" algn="just">
              <a:buNone/>
            </a:pPr>
            <a:r>
              <a:rPr lang="en-US" b="1" dirty="0" smtClean="0">
                <a:solidFill>
                  <a:srgbClr val="000000"/>
                </a:solidFill>
              </a:rPr>
              <a:t>Section 17C</a:t>
            </a:r>
            <a:r>
              <a:rPr lang="en-US" b="1" dirty="0">
                <a:solidFill>
                  <a:srgbClr val="000000"/>
                </a:solidFill>
              </a:rPr>
              <a:t>. (1) Every registered manager, administrator or custodian shall, furnish </a:t>
            </a:r>
            <a:r>
              <a:rPr lang="en-US" b="1" dirty="0" smtClean="0">
                <a:solidFill>
                  <a:srgbClr val="000000"/>
                </a:solidFill>
              </a:rPr>
              <a:t>the Registrar </a:t>
            </a:r>
            <a:r>
              <a:rPr lang="en-US" b="1" dirty="0">
                <a:solidFill>
                  <a:srgbClr val="000000"/>
                </a:solidFill>
              </a:rPr>
              <a:t>with the address of the office. </a:t>
            </a:r>
            <a:endParaRPr lang="en-US" dirty="0">
              <a:solidFill>
                <a:srgbClr val="000000"/>
              </a:solidFill>
            </a:endParaRPr>
          </a:p>
          <a:p>
            <a:pPr marL="0" marR="0" indent="0" algn="just">
              <a:buNone/>
            </a:pPr>
            <a:r>
              <a:rPr lang="en-US" b="1" dirty="0">
                <a:solidFill>
                  <a:srgbClr val="000000"/>
                </a:solidFill>
              </a:rPr>
              <a:t>(2) Where a registered manager, administrator or custodian changes the address of the principle office the manager, administrator or custodian shall notify the Registrar of the change of address within three months of making the change. </a:t>
            </a:r>
            <a:endParaRPr lang="en-US" dirty="0">
              <a:solidFill>
                <a:srgbClr val="000000"/>
              </a:solidFill>
            </a:endParaRPr>
          </a:p>
          <a:p>
            <a:r>
              <a:rPr lang="en-US" b="1" dirty="0">
                <a:solidFill>
                  <a:srgbClr val="000000"/>
                </a:solidFill>
              </a:rPr>
              <a:t>(3) A manager, administrator or custodians who contravenes subsection (1) and (2) shall be liable to pay to the Board a penalty of one thousand fee units for each day the contravention continues. </a:t>
            </a:r>
            <a:r>
              <a:rPr lang="en-US" dirty="0">
                <a:solidFill>
                  <a:srgbClr val="000000"/>
                </a:solidFill>
              </a:rPr>
              <a:t>	</a:t>
            </a:r>
          </a:p>
          <a:p>
            <a:pPr marL="0" indent="0">
              <a:buNone/>
            </a:pPr>
            <a:r>
              <a:rPr lang="en-US" dirty="0">
                <a:solidFill>
                  <a:srgbClr val="000000"/>
                </a:solidFill>
              </a:rPr>
              <a:t>	</a:t>
            </a:r>
          </a:p>
          <a:p>
            <a:endParaRPr lang="en-US" dirty="0"/>
          </a:p>
        </p:txBody>
      </p:sp>
    </p:spTree>
    <p:extLst>
      <p:ext uri="{BB962C8B-B14F-4D97-AF65-F5344CB8AC3E}">
        <p14:creationId xmlns:p14="http://schemas.microsoft.com/office/powerpoint/2010/main" val="394661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Principal Officer</a:t>
            </a:r>
            <a:endParaRPr lang="en-US" b="1" dirty="0"/>
          </a:p>
        </p:txBody>
      </p:sp>
      <p:sp>
        <p:nvSpPr>
          <p:cNvPr id="3" name="Content Placeholder 2"/>
          <p:cNvSpPr>
            <a:spLocks noGrp="1"/>
          </p:cNvSpPr>
          <p:nvPr>
            <p:ph idx="1"/>
          </p:nvPr>
        </p:nvSpPr>
        <p:spPr/>
        <p:txBody>
          <a:bodyPr>
            <a:normAutofit fontScale="92500" lnSpcReduction="20000"/>
          </a:bodyPr>
          <a:lstStyle/>
          <a:p>
            <a:pPr marR="0" algn="just"/>
            <a:r>
              <a:rPr lang="en-US" b="1" dirty="0">
                <a:solidFill>
                  <a:srgbClr val="000000"/>
                </a:solidFill>
              </a:rPr>
              <a:t>17D. (1) Every registered manager, administrator or custodian shall, with </a:t>
            </a:r>
            <a:r>
              <a:rPr lang="en-US" b="1" dirty="0" smtClean="0">
                <a:solidFill>
                  <a:srgbClr val="000000"/>
                </a:solidFill>
              </a:rPr>
              <a:t>the </a:t>
            </a:r>
            <a:r>
              <a:rPr lang="en-US" b="1" i="0" u="none" strike="noStrike" baseline="0" dirty="0" smtClean="0">
                <a:solidFill>
                  <a:srgbClr val="000000"/>
                </a:solidFill>
              </a:rPr>
              <a:t>approval of the Registrar, appoint a chief executive officer and shall, for the purpose of such approval, notify the registrar of the following: </a:t>
            </a:r>
            <a:endParaRPr lang="en-US" b="0" i="0" u="none" strike="noStrike" baseline="0" dirty="0" smtClean="0">
              <a:solidFill>
                <a:srgbClr val="000000"/>
              </a:solidFill>
            </a:endParaRPr>
          </a:p>
          <a:p>
            <a:pPr marL="0" indent="0">
              <a:buNone/>
            </a:pPr>
            <a:r>
              <a:rPr lang="en-US" b="1" i="0" u="none" strike="noStrike" baseline="0" dirty="0" smtClean="0">
                <a:solidFill>
                  <a:srgbClr val="000000"/>
                </a:solidFill>
              </a:rPr>
              <a:t>a) the full name and address of the officer; </a:t>
            </a:r>
            <a:endParaRPr lang="en-US" b="0" i="0" u="none" strike="noStrike" baseline="0" dirty="0" smtClean="0">
              <a:solidFill>
                <a:srgbClr val="000000"/>
              </a:solidFill>
            </a:endParaRPr>
          </a:p>
          <a:p>
            <a:pPr marL="0" indent="0">
              <a:buNone/>
            </a:pPr>
            <a:r>
              <a:rPr lang="en-US" b="1" i="0" u="none" strike="noStrike" baseline="0" dirty="0" smtClean="0">
                <a:solidFill>
                  <a:srgbClr val="000000"/>
                </a:solidFill>
              </a:rPr>
              <a:t>b) the date and place of birth of the officer; </a:t>
            </a:r>
            <a:endParaRPr lang="en-US" b="0" i="0" u="none" strike="noStrike" baseline="0" dirty="0" smtClean="0">
              <a:solidFill>
                <a:srgbClr val="000000"/>
              </a:solidFill>
            </a:endParaRPr>
          </a:p>
          <a:p>
            <a:pPr marL="0" indent="0">
              <a:buNone/>
            </a:pPr>
            <a:r>
              <a:rPr lang="en-US" b="1" i="0" u="none" strike="noStrike" baseline="0" dirty="0" smtClean="0">
                <a:solidFill>
                  <a:srgbClr val="000000"/>
                </a:solidFill>
              </a:rPr>
              <a:t>c) the officers citizenship; </a:t>
            </a:r>
            <a:endParaRPr lang="en-US" b="0" i="0" u="none" strike="noStrike" baseline="0" dirty="0" smtClean="0">
              <a:solidFill>
                <a:srgbClr val="000000"/>
              </a:solidFill>
            </a:endParaRPr>
          </a:p>
          <a:p>
            <a:pPr marL="0" indent="0">
              <a:buNone/>
            </a:pPr>
            <a:r>
              <a:rPr lang="en-US" b="1" i="0" u="none" strike="noStrike" baseline="0" dirty="0" smtClean="0">
                <a:solidFill>
                  <a:srgbClr val="000000"/>
                </a:solidFill>
              </a:rPr>
              <a:t>d) the officers academic and professional qualifications; and </a:t>
            </a:r>
            <a:endParaRPr lang="en-US" b="0" i="0" u="none" strike="noStrike" baseline="0" dirty="0" smtClean="0">
              <a:solidFill>
                <a:srgbClr val="000000"/>
              </a:solidFill>
            </a:endParaRPr>
          </a:p>
          <a:p>
            <a:pPr marL="0" marR="0" indent="0" algn="just">
              <a:buNone/>
            </a:pPr>
            <a:r>
              <a:rPr lang="en-US" b="1" i="0" u="none" strike="noStrike" baseline="0" dirty="0" smtClean="0">
                <a:solidFill>
                  <a:srgbClr val="000000"/>
                </a:solidFill>
              </a:rPr>
              <a:t>e) work experience and record of employment</a:t>
            </a:r>
            <a:r>
              <a:rPr lang="en-US" sz="1600" b="1" i="0" u="none" strike="noStrike" baseline="0" dirty="0" smtClean="0">
                <a:solidFill>
                  <a:srgbClr val="000000"/>
                </a:solidFill>
              </a:rPr>
              <a:t>. </a:t>
            </a:r>
          </a:p>
          <a:p>
            <a:pPr marL="0" indent="0">
              <a:buNone/>
            </a:pPr>
            <a:endParaRPr lang="en-US" sz="1600" b="0" i="0" u="none" strike="noStrike" baseline="0" dirty="0" smtClean="0">
              <a:solidFill>
                <a:srgbClr val="000000"/>
              </a:solidFill>
            </a:endParaRPr>
          </a:p>
          <a:p>
            <a:pPr marL="0" indent="0">
              <a:buNone/>
            </a:pPr>
            <a:r>
              <a:rPr lang="en-US" sz="1600" b="0" i="0" u="none" strike="noStrike" baseline="0" dirty="0" smtClean="0">
                <a:solidFill>
                  <a:srgbClr val="000000"/>
                </a:solidFill>
              </a:rPr>
              <a:t>	</a:t>
            </a:r>
          </a:p>
          <a:p>
            <a:pPr marL="0" indent="0">
              <a:buNone/>
            </a:pPr>
            <a:endParaRPr lang="en-US" sz="1600" b="0" i="0" u="none" strike="noStrike" baseline="0" dirty="0" smtClean="0">
              <a:solidFill>
                <a:srgbClr val="000000"/>
              </a:solidFill>
            </a:endParaRPr>
          </a:p>
          <a:p>
            <a:pPr marL="0" indent="0">
              <a:buNone/>
            </a:pPr>
            <a:r>
              <a:rPr lang="en-US" sz="1600" b="0" i="0" u="none" strike="noStrike" baseline="0" dirty="0" smtClean="0">
                <a:solidFill>
                  <a:srgbClr val="000000"/>
                </a:solidFill>
              </a:rPr>
              <a:t>	</a:t>
            </a:r>
          </a:p>
          <a:p>
            <a:endParaRPr lang="en-US" sz="1600" b="0" i="0" u="none" strike="noStrike" baseline="0" dirty="0" smtClean="0">
              <a:solidFill>
                <a:srgbClr val="000000"/>
              </a:solidFill>
            </a:endParaRPr>
          </a:p>
        </p:txBody>
      </p:sp>
    </p:spTree>
    <p:extLst>
      <p:ext uri="{BB962C8B-B14F-4D97-AF65-F5344CB8AC3E}">
        <p14:creationId xmlns:p14="http://schemas.microsoft.com/office/powerpoint/2010/main" val="3447114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Principal Officer</a:t>
            </a:r>
            <a:endParaRPr lang="en-US" b="1" dirty="0"/>
          </a:p>
        </p:txBody>
      </p:sp>
      <p:sp>
        <p:nvSpPr>
          <p:cNvPr id="3" name="Content Placeholder 2"/>
          <p:cNvSpPr>
            <a:spLocks noGrp="1"/>
          </p:cNvSpPr>
          <p:nvPr>
            <p:ph idx="1"/>
          </p:nvPr>
        </p:nvSpPr>
        <p:spPr/>
        <p:txBody>
          <a:bodyPr>
            <a:normAutofit/>
          </a:bodyPr>
          <a:lstStyle/>
          <a:p>
            <a:pPr marL="0" marR="0" indent="0" algn="just">
              <a:buNone/>
            </a:pPr>
            <a:r>
              <a:rPr lang="en-US" b="1" dirty="0">
                <a:solidFill>
                  <a:srgbClr val="000000"/>
                </a:solidFill>
              </a:rPr>
              <a:t>(2) The Registrar shall not approve the appointment of any person as chief executive officer unless the Registrar is satisfied that the person- </a:t>
            </a:r>
            <a:endParaRPr lang="en-US" dirty="0">
              <a:solidFill>
                <a:srgbClr val="000000"/>
              </a:solidFill>
            </a:endParaRPr>
          </a:p>
          <a:p>
            <a:pPr marL="0" indent="0">
              <a:buNone/>
            </a:pPr>
            <a:r>
              <a:rPr lang="en-US" b="1" dirty="0">
                <a:solidFill>
                  <a:srgbClr val="000000"/>
                </a:solidFill>
              </a:rPr>
              <a:t>a) is resident in Zambia; </a:t>
            </a:r>
            <a:endParaRPr lang="en-US" dirty="0">
              <a:solidFill>
                <a:srgbClr val="000000"/>
              </a:solidFill>
            </a:endParaRPr>
          </a:p>
          <a:p>
            <a:pPr marL="0" indent="0">
              <a:buNone/>
            </a:pPr>
            <a:r>
              <a:rPr lang="en-US" b="1" dirty="0">
                <a:solidFill>
                  <a:srgbClr val="000000"/>
                </a:solidFill>
              </a:rPr>
              <a:t>b) has served in the pension fund or the financial sector or industry in a senior management position for a period of not less than- </a:t>
            </a:r>
            <a:endParaRPr lang="en-US" dirty="0">
              <a:solidFill>
                <a:srgbClr val="000000"/>
              </a:solidFill>
            </a:endParaRPr>
          </a:p>
          <a:p>
            <a:pPr marL="0" indent="0">
              <a:buNone/>
            </a:pPr>
            <a:r>
              <a:rPr lang="en-US" b="1" dirty="0">
                <a:solidFill>
                  <a:srgbClr val="000000"/>
                </a:solidFill>
              </a:rPr>
              <a:t>(</a:t>
            </a:r>
            <a:r>
              <a:rPr lang="en-US" b="1" dirty="0" err="1">
                <a:solidFill>
                  <a:srgbClr val="000000"/>
                </a:solidFill>
              </a:rPr>
              <a:t>i</a:t>
            </a:r>
            <a:r>
              <a:rPr lang="en-US" b="1" dirty="0">
                <a:solidFill>
                  <a:srgbClr val="000000"/>
                </a:solidFill>
              </a:rPr>
              <a:t>) ten years in case of a manager; </a:t>
            </a:r>
            <a:endParaRPr lang="en-US" dirty="0">
              <a:solidFill>
                <a:srgbClr val="000000"/>
              </a:solidFill>
            </a:endParaRPr>
          </a:p>
          <a:p>
            <a:pPr marL="0" indent="0">
              <a:buNone/>
            </a:pPr>
            <a:r>
              <a:rPr lang="en-US" b="1" dirty="0">
                <a:solidFill>
                  <a:srgbClr val="000000"/>
                </a:solidFill>
              </a:rPr>
              <a:t>(ii) ten years in case of a custodian; and </a:t>
            </a:r>
            <a:endParaRPr lang="en-US" dirty="0">
              <a:solidFill>
                <a:srgbClr val="000000"/>
              </a:solidFill>
            </a:endParaRPr>
          </a:p>
          <a:p>
            <a:pPr marL="0" indent="0">
              <a:buNone/>
            </a:pPr>
            <a:r>
              <a:rPr lang="en-US" b="1" dirty="0">
                <a:solidFill>
                  <a:srgbClr val="000000"/>
                </a:solidFill>
              </a:rPr>
              <a:t>(iii) seven years in case of an administrator</a:t>
            </a:r>
          </a:p>
        </p:txBody>
      </p:sp>
    </p:spTree>
    <p:extLst>
      <p:ext uri="{BB962C8B-B14F-4D97-AF65-F5344CB8AC3E}">
        <p14:creationId xmlns:p14="http://schemas.microsoft.com/office/powerpoint/2010/main" val="235212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Principal Officer</a:t>
            </a:r>
            <a:endParaRPr lang="en-US" b="1" dirty="0"/>
          </a:p>
        </p:txBody>
      </p:sp>
      <p:sp>
        <p:nvSpPr>
          <p:cNvPr id="3" name="Content Placeholder 2"/>
          <p:cNvSpPr>
            <a:spLocks noGrp="1"/>
          </p:cNvSpPr>
          <p:nvPr>
            <p:ph idx="1"/>
          </p:nvPr>
        </p:nvSpPr>
        <p:spPr/>
        <p:txBody>
          <a:bodyPr>
            <a:normAutofit fontScale="92500" lnSpcReduction="10000"/>
          </a:bodyPr>
          <a:lstStyle/>
          <a:p>
            <a:endParaRPr lang="en-US" sz="3200" b="0" i="0" u="none" strike="noStrike" baseline="0" dirty="0" smtClean="0">
              <a:latin typeface="Calibri" panose="020F0502020204030204" pitchFamily="34" charset="0"/>
            </a:endParaRPr>
          </a:p>
          <a:p>
            <a:pPr marL="0" indent="0">
              <a:buNone/>
            </a:pPr>
            <a:r>
              <a:rPr lang="en-US" b="1" dirty="0">
                <a:solidFill>
                  <a:srgbClr val="000000"/>
                </a:solidFill>
                <a:latin typeface="Calibri" panose="020F0502020204030204" pitchFamily="34" charset="0"/>
              </a:rPr>
              <a:t>c) has power of attorney sufficient to allow the person to act for the registered manager, administrator or custodian in all matters necessary to secure the compliance of the manager ,administrator or custodian with the provisions of this Act and regulations made under this Act ; and </a:t>
            </a:r>
            <a:endParaRPr lang="en-US" dirty="0">
              <a:solidFill>
                <a:srgbClr val="000000"/>
              </a:solidFill>
              <a:latin typeface="Calibri" panose="020F0502020204030204" pitchFamily="34" charset="0"/>
            </a:endParaRPr>
          </a:p>
          <a:p>
            <a:pPr marL="0" indent="0">
              <a:buNone/>
            </a:pPr>
            <a:r>
              <a:rPr lang="en-US" b="1" dirty="0">
                <a:solidFill>
                  <a:srgbClr val="000000"/>
                </a:solidFill>
                <a:latin typeface="Calibri" panose="020F0502020204030204" pitchFamily="34" charset="0"/>
              </a:rPr>
              <a:t>d) is not disqualified by this Act from the appointment, and is in all respects a fit and proper person to be the chief executive officer of the manager, administrator or custodian </a:t>
            </a:r>
            <a:r>
              <a:rPr lang="en-US" b="1" dirty="0" smtClean="0">
                <a:solidFill>
                  <a:srgbClr val="000000"/>
                </a:solidFill>
                <a:latin typeface="Calibri" panose="020F0502020204030204" pitchFamily="34" charset="0"/>
              </a:rPr>
              <a:t>.</a:t>
            </a:r>
            <a:endParaRPr lang="en-US" dirty="0">
              <a:solidFill>
                <a:srgbClr val="000000"/>
              </a:solidFill>
              <a:latin typeface="Calibri" panose="020F0502020204030204" pitchFamily="34" charset="0"/>
            </a:endParaRPr>
          </a:p>
          <a:p>
            <a:pPr marL="0" indent="0">
              <a:buNone/>
            </a:pPr>
            <a:r>
              <a:rPr lang="en-US" b="1" dirty="0">
                <a:solidFill>
                  <a:srgbClr val="000000"/>
                </a:solidFill>
                <a:latin typeface="Calibri" panose="020F0502020204030204" pitchFamily="34" charset="0"/>
              </a:rPr>
              <a:t>(3) A copy of the power of attorney referred to in paragraph (c) of subsection (2) shall be lodged with the Registrar immediately after any appointment of a chief executive officer </a:t>
            </a:r>
            <a:r>
              <a:rPr lang="en-US" dirty="0">
                <a:solidFill>
                  <a:srgbClr val="000000"/>
                </a:solidFill>
                <a:latin typeface="Calibri" panose="020F0502020204030204" pitchFamily="34" charset="0"/>
              </a:rPr>
              <a:t>	</a:t>
            </a:r>
          </a:p>
        </p:txBody>
      </p:sp>
    </p:spTree>
    <p:extLst>
      <p:ext uri="{BB962C8B-B14F-4D97-AF65-F5344CB8AC3E}">
        <p14:creationId xmlns:p14="http://schemas.microsoft.com/office/powerpoint/2010/main" val="3825043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Principal Officer</a:t>
            </a:r>
            <a:endParaRPr lang="en-US" b="1" dirty="0"/>
          </a:p>
        </p:txBody>
      </p:sp>
      <p:sp>
        <p:nvSpPr>
          <p:cNvPr id="3" name="Content Placeholder 2"/>
          <p:cNvSpPr>
            <a:spLocks noGrp="1"/>
          </p:cNvSpPr>
          <p:nvPr>
            <p:ph idx="1"/>
          </p:nvPr>
        </p:nvSpPr>
        <p:spPr/>
        <p:txBody>
          <a:bodyPr>
            <a:normAutofit fontScale="85000" lnSpcReduction="20000"/>
          </a:bodyPr>
          <a:lstStyle/>
          <a:p>
            <a:pPr marL="0" marR="0" indent="0" algn="just">
              <a:buNone/>
            </a:pPr>
            <a:r>
              <a:rPr lang="en-US" b="1" dirty="0">
                <a:solidFill>
                  <a:srgbClr val="000000"/>
                </a:solidFill>
              </a:rPr>
              <a:t>(4) If it appears to the Registrar that the person appointed as chief executive officer of a manager, administrator or custodian is not a fit and proper person to hold office as such, the Registrar, after giving the person concerned an opportunity to be heard, may if the Registrar thinks fit, by notice in writing to the manager, administrator or custodian, direct the manager, administrator or custodian to revoke the appointment with effect from the time specified in the notice. </a:t>
            </a:r>
            <a:endParaRPr lang="en-US" dirty="0">
              <a:solidFill>
                <a:srgbClr val="000000"/>
              </a:solidFill>
            </a:endParaRPr>
          </a:p>
          <a:p>
            <a:pPr marL="0" marR="0" indent="0" algn="just">
              <a:buNone/>
            </a:pPr>
            <a:r>
              <a:rPr lang="en-US" b="1" dirty="0">
                <a:solidFill>
                  <a:srgbClr val="000000"/>
                </a:solidFill>
              </a:rPr>
              <a:t>(5) A notice under subsection (4) shall specify the reasons for the Registrar’s decision to revoke the appointment of the chief executive officer and shall require the manager, administrator or custodian to whom the notice is addressed to comply with the notice. </a:t>
            </a:r>
            <a:endParaRPr lang="en-US" dirty="0">
              <a:solidFill>
                <a:srgbClr val="000000"/>
              </a:solidFill>
            </a:endParaRPr>
          </a:p>
          <a:p>
            <a:pPr marL="0" indent="0">
              <a:buNone/>
            </a:pPr>
            <a:r>
              <a:rPr lang="en-US" b="1" dirty="0">
                <a:solidFill>
                  <a:srgbClr val="000000"/>
                </a:solidFill>
              </a:rPr>
              <a:t>(6) The minister may, on the advice of the Board, by statutory instrument, extend the provisions of subsection (1) to (5) with necessary modifications, to any office having duties of a </a:t>
            </a:r>
            <a:r>
              <a:rPr lang="en-US" b="1" dirty="0" smtClean="0">
                <a:solidFill>
                  <a:srgbClr val="000000"/>
                </a:solidFill>
              </a:rPr>
              <a:t>kind prescribed in that statutory instrument in relation to the business of a manager, administrator or custodian.</a:t>
            </a:r>
            <a:r>
              <a:rPr lang="en-US" sz="1600" b="0" i="0" u="none" strike="noStrike" baseline="0" dirty="0" smtClean="0">
                <a:solidFill>
                  <a:srgbClr val="000000"/>
                </a:solidFill>
              </a:rPr>
              <a:t> 	</a:t>
            </a:r>
          </a:p>
        </p:txBody>
      </p:sp>
    </p:spTree>
    <p:extLst>
      <p:ext uri="{BB962C8B-B14F-4D97-AF65-F5344CB8AC3E}">
        <p14:creationId xmlns:p14="http://schemas.microsoft.com/office/powerpoint/2010/main" val="6714628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Principal Officer</a:t>
            </a:r>
            <a:endParaRPr lang="en-US" b="1" dirty="0"/>
          </a:p>
        </p:txBody>
      </p:sp>
      <p:sp>
        <p:nvSpPr>
          <p:cNvPr id="3" name="Content Placeholder 2"/>
          <p:cNvSpPr>
            <a:spLocks noGrp="1"/>
          </p:cNvSpPr>
          <p:nvPr>
            <p:ph idx="1"/>
          </p:nvPr>
        </p:nvSpPr>
        <p:spPr/>
        <p:txBody>
          <a:bodyPr/>
          <a:lstStyle/>
          <a:p>
            <a:pPr marL="0" marR="0" indent="0" algn="just">
              <a:buNone/>
            </a:pPr>
            <a:r>
              <a:rPr lang="en-US" b="1" dirty="0">
                <a:solidFill>
                  <a:srgbClr val="000000"/>
                </a:solidFill>
              </a:rPr>
              <a:t>(7) An officer or employee of a manager, administrator or custodian shall not be an officer or employee of another manager, administrator or custodian. </a:t>
            </a:r>
            <a:endParaRPr lang="en-US" dirty="0">
              <a:solidFill>
                <a:srgbClr val="000000"/>
              </a:solidFill>
            </a:endParaRPr>
          </a:p>
          <a:p>
            <a:pPr marL="0" indent="0">
              <a:buNone/>
            </a:pPr>
            <a:r>
              <a:rPr lang="en-US" b="1" dirty="0">
                <a:solidFill>
                  <a:srgbClr val="000000"/>
                </a:solidFill>
              </a:rPr>
              <a:t>(8) Any person who contravenes subsection (7) commits an offence and shall be liable, on conviction, to a fine not exceeding ten thousand penalty units or to imprisonment for a term not exceeding twelve months or to both. </a:t>
            </a:r>
            <a:r>
              <a:rPr lang="en-US" dirty="0">
                <a:solidFill>
                  <a:srgbClr val="000000"/>
                </a:solidFill>
              </a:rPr>
              <a:t>	</a:t>
            </a:r>
          </a:p>
          <a:p>
            <a:endParaRPr lang="en-US" dirty="0"/>
          </a:p>
        </p:txBody>
      </p:sp>
    </p:spTree>
    <p:extLst>
      <p:ext uri="{BB962C8B-B14F-4D97-AF65-F5344CB8AC3E}">
        <p14:creationId xmlns:p14="http://schemas.microsoft.com/office/powerpoint/2010/main" val="171772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a:t>
            </a:r>
            <a:endParaRPr lang="en-US" b="1" dirty="0"/>
          </a:p>
        </p:txBody>
      </p:sp>
      <p:sp>
        <p:nvSpPr>
          <p:cNvPr id="3" name="Content Placeholder 2"/>
          <p:cNvSpPr>
            <a:spLocks noGrp="1"/>
          </p:cNvSpPr>
          <p:nvPr>
            <p:ph idx="1"/>
          </p:nvPr>
        </p:nvSpPr>
        <p:spPr/>
        <p:txBody>
          <a:bodyPr/>
          <a:lstStyle/>
          <a:p>
            <a:r>
              <a:rPr lang="en-US" dirty="0" smtClean="0"/>
              <a:t>Definitions</a:t>
            </a:r>
          </a:p>
          <a:p>
            <a:r>
              <a:rPr lang="en-US" dirty="0" smtClean="0"/>
              <a:t>Registration Process</a:t>
            </a:r>
          </a:p>
          <a:p>
            <a:r>
              <a:rPr lang="en-US" dirty="0" smtClean="0"/>
              <a:t>Qualifications</a:t>
            </a:r>
          </a:p>
          <a:p>
            <a:r>
              <a:rPr lang="en-US" dirty="0" smtClean="0"/>
              <a:t>Responsibilities</a:t>
            </a:r>
            <a:endParaRPr lang="en-US" dirty="0"/>
          </a:p>
        </p:txBody>
      </p:sp>
    </p:spTree>
    <p:extLst>
      <p:ext uri="{BB962C8B-B14F-4D97-AF65-F5344CB8AC3E}">
        <p14:creationId xmlns:p14="http://schemas.microsoft.com/office/powerpoint/2010/main" val="196480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Definitions</a:t>
            </a:r>
            <a:endParaRPr lang="en-US" b="1" dirty="0"/>
          </a:p>
        </p:txBody>
      </p:sp>
      <p:sp>
        <p:nvSpPr>
          <p:cNvPr id="3" name="Content Placeholder 2"/>
          <p:cNvSpPr>
            <a:spLocks noGrp="1"/>
          </p:cNvSpPr>
          <p:nvPr>
            <p:ph idx="1"/>
          </p:nvPr>
        </p:nvSpPr>
        <p:spPr/>
        <p:txBody>
          <a:bodyPr>
            <a:normAutofit/>
          </a:bodyPr>
          <a:lstStyle/>
          <a:p>
            <a:r>
              <a:rPr lang="en-US" dirty="0" smtClean="0"/>
              <a:t>Administrator- Section 3 of the Pension Scheme Regulations Act states:</a:t>
            </a:r>
          </a:p>
          <a:p>
            <a:pPr marL="0" marR="0" indent="0" algn="just">
              <a:buNone/>
            </a:pPr>
            <a:r>
              <a:rPr lang="en-US" dirty="0">
                <a:solidFill>
                  <a:srgbClr val="000000"/>
                </a:solidFill>
              </a:rPr>
              <a:t>“</a:t>
            </a:r>
            <a:r>
              <a:rPr lang="en-US" b="1" dirty="0">
                <a:solidFill>
                  <a:srgbClr val="000000"/>
                </a:solidFill>
              </a:rPr>
              <a:t>Administrator” means a company or institution registered</a:t>
            </a:r>
            <a:r>
              <a:rPr lang="en-US" dirty="0">
                <a:solidFill>
                  <a:srgbClr val="000000"/>
                </a:solidFill>
              </a:rPr>
              <a:t> </a:t>
            </a:r>
            <a:r>
              <a:rPr lang="en-US" b="1" dirty="0">
                <a:solidFill>
                  <a:srgbClr val="000000"/>
                </a:solidFill>
              </a:rPr>
              <a:t>under this act </a:t>
            </a:r>
            <a:r>
              <a:rPr lang="en-US" b="1" dirty="0" smtClean="0">
                <a:solidFill>
                  <a:srgbClr val="000000"/>
                </a:solidFill>
              </a:rPr>
              <a:t>whose </a:t>
            </a:r>
            <a:r>
              <a:rPr lang="en-US" b="1" dirty="0">
                <a:solidFill>
                  <a:srgbClr val="000000"/>
                </a:solidFill>
              </a:rPr>
              <a:t>business includes- </a:t>
            </a:r>
            <a:endParaRPr lang="en-US" dirty="0">
              <a:solidFill>
                <a:srgbClr val="000000"/>
              </a:solidFill>
            </a:endParaRPr>
          </a:p>
          <a:p>
            <a:pPr marL="0" indent="0">
              <a:buNone/>
            </a:pPr>
            <a:r>
              <a:rPr lang="en-US" b="1" dirty="0">
                <a:solidFill>
                  <a:srgbClr val="000000"/>
                </a:solidFill>
              </a:rPr>
              <a:t>(a) undertaking, pursuant to a contract or other arrangement the management and day to day administration of the fund; or </a:t>
            </a:r>
            <a:endParaRPr lang="en-US" dirty="0">
              <a:solidFill>
                <a:srgbClr val="000000"/>
              </a:solidFill>
            </a:endParaRPr>
          </a:p>
          <a:p>
            <a:pPr marL="0" indent="0">
              <a:buNone/>
            </a:pPr>
            <a:r>
              <a:rPr lang="en-US" dirty="0">
                <a:solidFill>
                  <a:srgbClr val="000000"/>
                </a:solidFill>
              </a:rPr>
              <a:t>(b) </a:t>
            </a:r>
            <a:r>
              <a:rPr lang="en-US" b="1" dirty="0">
                <a:solidFill>
                  <a:srgbClr val="000000"/>
                </a:solidFill>
              </a:rPr>
              <a:t>providing consultancy and secretarial services to the scheme funds; </a:t>
            </a:r>
            <a:endParaRPr lang="en-US" dirty="0">
              <a:solidFill>
                <a:srgbClr val="000000"/>
              </a:solidFill>
            </a:endParaRPr>
          </a:p>
          <a:p>
            <a:endParaRPr lang="en-US" dirty="0">
              <a:solidFill>
                <a:srgbClr val="000000"/>
              </a:solidFill>
            </a:endParaRPr>
          </a:p>
          <a:p>
            <a:endParaRPr lang="en-US" dirty="0"/>
          </a:p>
        </p:txBody>
      </p:sp>
    </p:spTree>
    <p:extLst>
      <p:ext uri="{BB962C8B-B14F-4D97-AF65-F5344CB8AC3E}">
        <p14:creationId xmlns:p14="http://schemas.microsoft.com/office/powerpoint/2010/main" val="2012453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Definitions</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000000"/>
                </a:solidFill>
              </a:rPr>
              <a:t>Manager-</a:t>
            </a:r>
            <a:r>
              <a:rPr lang="en-US" dirty="0" smtClean="0"/>
              <a:t> Section 3 of the Act states:</a:t>
            </a:r>
          </a:p>
          <a:p>
            <a:pPr marL="0" marR="0" indent="0" algn="just">
              <a:buNone/>
            </a:pPr>
            <a:r>
              <a:rPr lang="en-US" dirty="0" smtClean="0">
                <a:solidFill>
                  <a:srgbClr val="000000"/>
                </a:solidFill>
              </a:rPr>
              <a:t>“</a:t>
            </a:r>
            <a:r>
              <a:rPr lang="en-US" b="1" dirty="0" smtClean="0">
                <a:solidFill>
                  <a:srgbClr val="000000"/>
                </a:solidFill>
              </a:rPr>
              <a:t>Manager” means a company or institution registered under this Act whose business includes: </a:t>
            </a:r>
            <a:endParaRPr lang="en-US" dirty="0" smtClean="0">
              <a:solidFill>
                <a:srgbClr val="000000"/>
              </a:solidFill>
            </a:endParaRPr>
          </a:p>
          <a:p>
            <a:pPr marL="0" indent="0">
              <a:buNone/>
            </a:pPr>
            <a:r>
              <a:rPr lang="en-US" b="1" dirty="0" smtClean="0">
                <a:solidFill>
                  <a:srgbClr val="000000"/>
                </a:solidFill>
              </a:rPr>
              <a:t>(a) undertaking, pursuant to a contract or other arrangement the management of the funds and other assets of a scheme fund for purposes of investment; or </a:t>
            </a:r>
            <a:endParaRPr lang="en-US" dirty="0" smtClean="0">
              <a:solidFill>
                <a:srgbClr val="000000"/>
              </a:solidFill>
            </a:endParaRPr>
          </a:p>
          <a:p>
            <a:pPr marL="0" indent="0">
              <a:buNone/>
            </a:pPr>
            <a:r>
              <a:rPr lang="en-US" b="1" dirty="0" smtClean="0">
                <a:solidFill>
                  <a:srgbClr val="000000"/>
                </a:solidFill>
              </a:rPr>
              <a:t>(b) providing professional services on the investment of the scheme funds; or </a:t>
            </a:r>
            <a:endParaRPr lang="en-US" dirty="0" smtClean="0">
              <a:solidFill>
                <a:srgbClr val="000000"/>
              </a:solidFill>
            </a:endParaRPr>
          </a:p>
          <a:p>
            <a:pPr marL="0" indent="0">
              <a:buNone/>
            </a:pPr>
            <a:r>
              <a:rPr lang="en-US" b="1" dirty="0" smtClean="0">
                <a:solidFill>
                  <a:srgbClr val="000000"/>
                </a:solidFill>
              </a:rPr>
              <a:t>(c) reporting or disseminating information concerning the assets available for investment of scheme funds. </a:t>
            </a:r>
            <a:endParaRPr lang="en-US" dirty="0" smtClean="0">
              <a:solidFill>
                <a:srgbClr val="000000"/>
              </a:solidFill>
            </a:endParaRPr>
          </a:p>
        </p:txBody>
      </p:sp>
    </p:spTree>
    <p:extLst>
      <p:ext uri="{BB962C8B-B14F-4D97-AF65-F5344CB8AC3E}">
        <p14:creationId xmlns:p14="http://schemas.microsoft.com/office/powerpoint/2010/main" val="630377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Definitions</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000000"/>
                </a:solidFill>
                <a:latin typeface="Calibri" panose="020F0502020204030204" pitchFamily="34" charset="0"/>
              </a:rPr>
              <a:t>Custodian-defined under Section 3 of the Act as:</a:t>
            </a:r>
          </a:p>
          <a:p>
            <a:pPr marL="0" indent="0">
              <a:buNone/>
            </a:pPr>
            <a:r>
              <a:rPr lang="en-US" b="1" dirty="0" smtClean="0">
                <a:solidFill>
                  <a:srgbClr val="000000"/>
                </a:solidFill>
                <a:latin typeface="Calibri" panose="020F0502020204030204" pitchFamily="34" charset="0"/>
              </a:rPr>
              <a:t>“custodian” means a company which is incorporated under the companies Act and which holds a banking </a:t>
            </a:r>
            <a:r>
              <a:rPr lang="en-US" b="1" dirty="0" err="1" smtClean="0">
                <a:solidFill>
                  <a:srgbClr val="000000"/>
                </a:solidFill>
                <a:latin typeface="Calibri" panose="020F0502020204030204" pitchFamily="34" charset="0"/>
              </a:rPr>
              <a:t>licence</a:t>
            </a:r>
            <a:r>
              <a:rPr lang="en-US" b="1" dirty="0" smtClean="0">
                <a:solidFill>
                  <a:srgbClr val="000000"/>
                </a:solidFill>
                <a:latin typeface="Calibri" panose="020F0502020204030204" pitchFamily="34" charset="0"/>
              </a:rPr>
              <a:t> issued under the Banking and Financial services Act and is registered under this Act.</a:t>
            </a:r>
          </a:p>
          <a:p>
            <a:r>
              <a:rPr lang="en-US" dirty="0" smtClean="0">
                <a:solidFill>
                  <a:srgbClr val="000000"/>
                </a:solidFill>
                <a:latin typeface="Calibri" panose="020F0502020204030204" pitchFamily="34" charset="0"/>
              </a:rPr>
              <a:t>Custody-“The safe keeping of securities and other investments by a custodian”.</a:t>
            </a:r>
            <a:r>
              <a:rPr lang="en-US" b="1" dirty="0" smtClean="0">
                <a:solidFill>
                  <a:srgbClr val="000000"/>
                </a:solidFill>
                <a:latin typeface="Calibri" panose="020F0502020204030204" pitchFamily="34" charset="0"/>
              </a:rPr>
              <a:t> </a:t>
            </a:r>
            <a:r>
              <a:rPr lang="en-US" dirty="0" smtClean="0">
                <a:solidFill>
                  <a:srgbClr val="000000"/>
                </a:solidFill>
                <a:latin typeface="Calibri" panose="020F0502020204030204" pitchFamily="34" charset="0"/>
              </a:rPr>
              <a:t>	(Pensions Terminology, PMI)</a:t>
            </a:r>
          </a:p>
          <a:p>
            <a:r>
              <a:rPr lang="en-US" dirty="0" smtClean="0">
                <a:solidFill>
                  <a:srgbClr val="000000"/>
                </a:solidFill>
                <a:latin typeface="Calibri" panose="020F0502020204030204" pitchFamily="34" charset="0"/>
              </a:rPr>
              <a:t>Custodian- “A financial institution independent of the investment management function. A custodian keeps a record of a client’s investments, settles its market transactions and may also collect income, process tax reclaims and provides other services agreed with the client” (Pensions Terminology, PMI)</a:t>
            </a:r>
          </a:p>
          <a:p>
            <a:endParaRPr lang="en-US" dirty="0" smtClean="0">
              <a:solidFill>
                <a:srgbClr val="000000"/>
              </a:solidFill>
              <a:latin typeface="Calibri" panose="020F0502020204030204" pitchFamily="34" charset="0"/>
            </a:endParaRPr>
          </a:p>
          <a:p>
            <a:pPr marL="0" indent="0">
              <a:buNone/>
            </a:pPr>
            <a:r>
              <a:rPr lang="en-US" dirty="0" smtClean="0">
                <a:solidFill>
                  <a:srgbClr val="000000"/>
                </a:solidFill>
                <a:latin typeface="Calibri" panose="020F0502020204030204" pitchFamily="34" charset="0"/>
              </a:rPr>
              <a:t>	</a:t>
            </a:r>
          </a:p>
        </p:txBody>
      </p:sp>
    </p:spTree>
    <p:extLst>
      <p:ext uri="{BB962C8B-B14F-4D97-AF65-F5344CB8AC3E}">
        <p14:creationId xmlns:p14="http://schemas.microsoft.com/office/powerpoint/2010/main" val="4036428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Registration Process</a:t>
            </a:r>
            <a:endParaRPr lang="en-US" b="1" dirty="0"/>
          </a:p>
        </p:txBody>
      </p:sp>
      <p:sp>
        <p:nvSpPr>
          <p:cNvPr id="3" name="Content Placeholder 2"/>
          <p:cNvSpPr>
            <a:spLocks noGrp="1"/>
          </p:cNvSpPr>
          <p:nvPr>
            <p:ph idx="1"/>
          </p:nvPr>
        </p:nvSpPr>
        <p:spPr/>
        <p:txBody>
          <a:bodyPr>
            <a:normAutofit/>
          </a:bodyPr>
          <a:lstStyle/>
          <a:p>
            <a:r>
              <a:rPr lang="en-US" dirty="0" smtClean="0"/>
              <a:t>The intermediaries are jointly referred to as </a:t>
            </a:r>
            <a:r>
              <a:rPr lang="en-US" b="1" dirty="0"/>
              <a:t>S</a:t>
            </a:r>
            <a:r>
              <a:rPr lang="en-US" b="1" dirty="0" smtClean="0"/>
              <a:t>ervice Providers </a:t>
            </a:r>
            <a:r>
              <a:rPr lang="en-US" dirty="0" smtClean="0"/>
              <a:t>as indeed they offer a service to pension schemes.</a:t>
            </a:r>
          </a:p>
          <a:p>
            <a:r>
              <a:rPr lang="en-US" dirty="0" smtClean="0"/>
              <a:t>Service providers are appointed by Trustees who retain ultimate liability or responsibility for the actions of the Service Providers.</a:t>
            </a:r>
          </a:p>
          <a:p>
            <a:r>
              <a:rPr lang="en-US" dirty="0" smtClean="0"/>
              <a:t>Service Providers require to have a registration certification from PIA</a:t>
            </a:r>
          </a:p>
          <a:p>
            <a:r>
              <a:rPr lang="en-US" dirty="0" smtClean="0"/>
              <a:t>Under Section </a:t>
            </a:r>
            <a:r>
              <a:rPr lang="en-US" b="1" dirty="0" smtClean="0"/>
              <a:t>17A</a:t>
            </a:r>
            <a:r>
              <a:rPr lang="en-US" dirty="0" smtClean="0"/>
              <a:t> the Board of PIA is required within sixty days from the date of receipt of an application for registration, consider the application.</a:t>
            </a:r>
            <a:endParaRPr lang="en-US" dirty="0"/>
          </a:p>
        </p:txBody>
      </p:sp>
    </p:spTree>
    <p:extLst>
      <p:ext uri="{BB962C8B-B14F-4D97-AF65-F5344CB8AC3E}">
        <p14:creationId xmlns:p14="http://schemas.microsoft.com/office/powerpoint/2010/main" val="1119170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Registration Process </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Application made on Form PRT2 (Administrator) and Form PRT4 (Asset Manager).</a:t>
            </a:r>
          </a:p>
          <a:p>
            <a:r>
              <a:rPr lang="en-US" dirty="0" smtClean="0"/>
              <a:t>Current Application fee is equivalent of 8 333 fee units </a:t>
            </a:r>
            <a:r>
              <a:rPr lang="en-US" dirty="0" err="1" smtClean="0"/>
              <a:t>i.e</a:t>
            </a:r>
            <a:r>
              <a:rPr lang="en-US" dirty="0" smtClean="0"/>
              <a:t>  K2 499.90)</a:t>
            </a:r>
          </a:p>
          <a:p>
            <a:r>
              <a:rPr lang="en-US" dirty="0" smtClean="0"/>
              <a:t>Applicants should be incorporated companies prior to application</a:t>
            </a:r>
          </a:p>
          <a:p>
            <a:r>
              <a:rPr lang="en-US" dirty="0" smtClean="0"/>
              <a:t>Check for the forms on the PIA website</a:t>
            </a:r>
          </a:p>
          <a:p>
            <a:r>
              <a:rPr lang="en-US" dirty="0" smtClean="0"/>
              <a:t>Where the application is refused  the Board shall, in writing, furnish, the applicant concerned with the reasons for such refusal within fourteen days of taking the decision</a:t>
            </a:r>
          </a:p>
          <a:p>
            <a:r>
              <a:rPr lang="en-US" dirty="0" smtClean="0"/>
              <a:t>A certificate of registration shall unless earlier revoked, be valid from the date of issue to the thirty first day of December next following the date of issue</a:t>
            </a:r>
          </a:p>
          <a:p>
            <a:r>
              <a:rPr lang="en-US" dirty="0" smtClean="0"/>
              <a:t>A registered manager, administrator or custodian is required to apply for renewal of registration three months before the expiration of the certificate of registration and where an application for the renewal of a certificate of registration has been made, such certificate shall continue in force until the application for renewal is</a:t>
            </a:r>
          </a:p>
          <a:p>
            <a:endParaRPr lang="en-US" dirty="0"/>
          </a:p>
        </p:txBody>
      </p:sp>
    </p:spTree>
    <p:extLst>
      <p:ext uri="{BB962C8B-B14F-4D97-AF65-F5344CB8AC3E}">
        <p14:creationId xmlns:p14="http://schemas.microsoft.com/office/powerpoint/2010/main" val="2725046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Manager</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Section 17 B(1) provides:-</a:t>
            </a:r>
          </a:p>
          <a:p>
            <a:pPr marL="0" marR="0" indent="0" algn="just">
              <a:buNone/>
            </a:pPr>
            <a:r>
              <a:rPr lang="en-US" b="1" dirty="0">
                <a:solidFill>
                  <a:srgbClr val="000000"/>
                </a:solidFill>
              </a:rPr>
              <a:t>A person shall not be registered as a manager unless the person </a:t>
            </a:r>
            <a:endParaRPr lang="en-US" dirty="0">
              <a:solidFill>
                <a:srgbClr val="000000"/>
              </a:solidFill>
            </a:endParaRPr>
          </a:p>
          <a:p>
            <a:pPr marL="0" indent="0">
              <a:buNone/>
            </a:pPr>
            <a:r>
              <a:rPr lang="en-US" b="1" dirty="0">
                <a:solidFill>
                  <a:srgbClr val="000000"/>
                </a:solidFill>
              </a:rPr>
              <a:t>a. is a limited liability company incorporated under the company’s act whose liability is limited by shares and one of whose objects is to manage pension funds; </a:t>
            </a:r>
            <a:endParaRPr lang="en-US" dirty="0">
              <a:solidFill>
                <a:srgbClr val="000000"/>
              </a:solidFill>
            </a:endParaRPr>
          </a:p>
          <a:p>
            <a:pPr marL="0" indent="0">
              <a:buNone/>
            </a:pPr>
            <a:r>
              <a:rPr lang="en-US" b="1" dirty="0">
                <a:solidFill>
                  <a:srgbClr val="000000"/>
                </a:solidFill>
              </a:rPr>
              <a:t>b. has such minimum paid up share capital as may be determined by the Board; </a:t>
            </a:r>
            <a:endParaRPr lang="en-US" dirty="0">
              <a:solidFill>
                <a:srgbClr val="000000"/>
              </a:solidFill>
            </a:endParaRPr>
          </a:p>
          <a:p>
            <a:pPr marL="0" indent="0">
              <a:buNone/>
            </a:pPr>
            <a:r>
              <a:rPr lang="en-US" b="1" dirty="0">
                <a:solidFill>
                  <a:srgbClr val="000000"/>
                </a:solidFill>
              </a:rPr>
              <a:t>c. has the professional capacity to manage pension funds; </a:t>
            </a:r>
            <a:endParaRPr lang="en-US" dirty="0">
              <a:solidFill>
                <a:srgbClr val="000000"/>
              </a:solidFill>
            </a:endParaRPr>
          </a:p>
          <a:p>
            <a:pPr marL="0" indent="0">
              <a:buNone/>
            </a:pPr>
            <a:r>
              <a:rPr lang="en-US" b="1" dirty="0">
                <a:solidFill>
                  <a:srgbClr val="000000"/>
                </a:solidFill>
              </a:rPr>
              <a:t>d. has never been involved in management of a fund or any scheme which was deregistered due to any failure on the part of management ; and </a:t>
            </a:r>
            <a:endParaRPr lang="en-US" dirty="0">
              <a:solidFill>
                <a:srgbClr val="000000"/>
              </a:solidFill>
            </a:endParaRPr>
          </a:p>
          <a:p>
            <a:pPr marL="0" indent="0">
              <a:buNone/>
            </a:pPr>
            <a:r>
              <a:rPr lang="en-US" b="1" dirty="0">
                <a:solidFill>
                  <a:srgbClr val="000000"/>
                </a:solidFill>
              </a:rPr>
              <a:t>e. has shares of which not less than 51 percent are held by Zambian citizens or by a partnership whose partners are Zambian citizens or by a body corporate whose shares are wholly owned by citizens of Zambia. </a:t>
            </a:r>
            <a:endParaRPr lang="en-US" dirty="0">
              <a:solidFill>
                <a:srgbClr val="000000"/>
              </a:solidFill>
            </a:endParaRPr>
          </a:p>
          <a:p>
            <a:pPr marL="0" indent="0">
              <a:buNone/>
            </a:pPr>
            <a:r>
              <a:rPr lang="en-US" dirty="0">
                <a:solidFill>
                  <a:srgbClr val="000000"/>
                </a:solidFill>
              </a:rPr>
              <a:t>	</a:t>
            </a:r>
          </a:p>
          <a:p>
            <a:pPr marL="0" indent="0">
              <a:buNone/>
            </a:pPr>
            <a:endParaRPr lang="en-US" dirty="0"/>
          </a:p>
        </p:txBody>
      </p:sp>
    </p:spTree>
    <p:extLst>
      <p:ext uri="{BB962C8B-B14F-4D97-AF65-F5344CB8AC3E}">
        <p14:creationId xmlns:p14="http://schemas.microsoft.com/office/powerpoint/2010/main" val="201171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Qualifications for Administrator</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Section 17 B(2) provides:-</a:t>
            </a:r>
          </a:p>
          <a:p>
            <a:pPr marL="0" marR="0" indent="0" algn="just">
              <a:buNone/>
            </a:pPr>
            <a:r>
              <a:rPr lang="en-US" b="1" dirty="0">
                <a:solidFill>
                  <a:srgbClr val="000000"/>
                </a:solidFill>
              </a:rPr>
              <a:t>A person shall not be registered as a administrator unless the person </a:t>
            </a:r>
            <a:endParaRPr lang="en-US" dirty="0">
              <a:solidFill>
                <a:srgbClr val="000000"/>
              </a:solidFill>
            </a:endParaRPr>
          </a:p>
          <a:p>
            <a:pPr marL="0" indent="0">
              <a:buNone/>
            </a:pPr>
            <a:r>
              <a:rPr lang="en-US" b="1" dirty="0">
                <a:solidFill>
                  <a:srgbClr val="000000"/>
                </a:solidFill>
              </a:rPr>
              <a:t>a. is a limited liability company incorporated under the company’s act whose liability is limited by shares and one of whose objects is to undertake administrative or secretarial functions of a pension scheme or fund; </a:t>
            </a:r>
            <a:endParaRPr lang="en-US" dirty="0">
              <a:solidFill>
                <a:srgbClr val="000000"/>
              </a:solidFill>
            </a:endParaRPr>
          </a:p>
          <a:p>
            <a:pPr marL="0" indent="0">
              <a:buNone/>
            </a:pPr>
            <a:r>
              <a:rPr lang="en-US" b="1" dirty="0">
                <a:solidFill>
                  <a:srgbClr val="000000"/>
                </a:solidFill>
              </a:rPr>
              <a:t>b. has such minimum paid up share capital as may be prescribed by the board; </a:t>
            </a:r>
            <a:endParaRPr lang="en-US" dirty="0">
              <a:solidFill>
                <a:srgbClr val="000000"/>
              </a:solidFill>
            </a:endParaRPr>
          </a:p>
          <a:p>
            <a:pPr marL="0" indent="0">
              <a:buNone/>
            </a:pPr>
            <a:r>
              <a:rPr lang="en-US" b="1" dirty="0">
                <a:solidFill>
                  <a:srgbClr val="000000"/>
                </a:solidFill>
              </a:rPr>
              <a:t>c. has the professional capacity to administer a pension scheme; </a:t>
            </a:r>
            <a:endParaRPr lang="en-US" dirty="0">
              <a:solidFill>
                <a:srgbClr val="000000"/>
              </a:solidFill>
            </a:endParaRPr>
          </a:p>
          <a:p>
            <a:pPr marL="0" indent="0">
              <a:buNone/>
            </a:pPr>
            <a:r>
              <a:rPr lang="en-US" b="1" dirty="0">
                <a:solidFill>
                  <a:srgbClr val="000000"/>
                </a:solidFill>
              </a:rPr>
              <a:t>d. has never been involved in administration of any scheme which was deregistered due to any failure on the part of the administrator ; and </a:t>
            </a:r>
            <a:endParaRPr lang="en-US" dirty="0">
              <a:solidFill>
                <a:srgbClr val="000000"/>
              </a:solidFill>
            </a:endParaRPr>
          </a:p>
          <a:p>
            <a:pPr marL="0" indent="0">
              <a:buNone/>
            </a:pPr>
            <a:r>
              <a:rPr lang="en-US" b="1" dirty="0">
                <a:solidFill>
                  <a:srgbClr val="000000"/>
                </a:solidFill>
              </a:rPr>
              <a:t>e. has shares of which not less than 51 percent are held by Zambian citizens or by a partnership whose partners are Zambian citizens or by a body corporate whose shares are wholly owned by citizens of Zambia. </a:t>
            </a:r>
            <a:endParaRPr lang="en-US" dirty="0">
              <a:solidFill>
                <a:srgbClr val="000000"/>
              </a:solidFill>
            </a:endParaRPr>
          </a:p>
          <a:p>
            <a:pPr marL="0" indent="0">
              <a:buNone/>
            </a:pPr>
            <a:r>
              <a:rPr lang="en-US" dirty="0">
                <a:solidFill>
                  <a:srgbClr val="000000"/>
                </a:solidFill>
              </a:rPr>
              <a:t>	</a:t>
            </a:r>
          </a:p>
        </p:txBody>
      </p:sp>
    </p:spTree>
    <p:extLst>
      <p:ext uri="{BB962C8B-B14F-4D97-AF65-F5344CB8AC3E}">
        <p14:creationId xmlns:p14="http://schemas.microsoft.com/office/powerpoint/2010/main" val="3844128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TotalTime>
  <Words>1911</Words>
  <Application>Microsoft Office PowerPoint</Application>
  <PresentationFormat>Custom</PresentationFormat>
  <Paragraphs>116</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ROLE OF PENSIONS INTERMEDIARIES</vt:lpstr>
      <vt:lpstr>OUTLINE</vt:lpstr>
      <vt:lpstr>Definitions</vt:lpstr>
      <vt:lpstr>Definitions </vt:lpstr>
      <vt:lpstr>Definitions </vt:lpstr>
      <vt:lpstr>Registration Process</vt:lpstr>
      <vt:lpstr>Registration Process </vt:lpstr>
      <vt:lpstr>Qualifications for Manager</vt:lpstr>
      <vt:lpstr>Qualifications for Administrator</vt:lpstr>
      <vt:lpstr>Qualifications for Custodians</vt:lpstr>
      <vt:lpstr>Grounds for refusal of Service Provider’s application</vt:lpstr>
      <vt:lpstr>Grounds for refusal of Service Provider’s application </vt:lpstr>
      <vt:lpstr>Registration of Principal Office</vt:lpstr>
      <vt:lpstr>Qualifications for Principal Officer</vt:lpstr>
      <vt:lpstr>Qualifications for Principal Officer</vt:lpstr>
      <vt:lpstr>Qualifications for Principal Officer</vt:lpstr>
      <vt:lpstr>Qualifications for Principal Officer</vt:lpstr>
      <vt:lpstr>Qualifications for Principal Officer</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Bob Musenga</dc:creator>
  <cp:lastModifiedBy>Pamela Kayuma</cp:lastModifiedBy>
  <cp:revision>22</cp:revision>
  <dcterms:created xsi:type="dcterms:W3CDTF">2017-11-12T04:04:34Z</dcterms:created>
  <dcterms:modified xsi:type="dcterms:W3CDTF">2021-10-26T05:54:37Z</dcterms:modified>
</cp:coreProperties>
</file>