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5" r:id="rId40"/>
    <p:sldId id="296" r:id="rId41"/>
    <p:sldId id="297" r:id="rId42"/>
    <p:sldId id="298" r:id="rId43"/>
    <p:sldId id="299" r:id="rId44"/>
    <p:sldId id="300" r:id="rId45"/>
    <p:sldId id="301" r:id="rId46"/>
    <p:sldId id="302" r:id="rId47"/>
    <p:sldId id="303" r:id="rId48"/>
    <p:sldId id="304" r:id="rId49"/>
    <p:sldId id="305" r:id="rId50"/>
    <p:sldId id="306" r:id="rId51"/>
    <p:sldId id="307" r:id="rId52"/>
    <p:sldId id="308" r:id="rId53"/>
    <p:sldId id="309" r:id="rId54"/>
    <p:sldId id="310" r:id="rId5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06" y="7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4BD461F-CEA6-4F47-914C-F8F461E4EB3D}"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5B2A01-A5AC-4F11-A577-75427264FC6D}" type="slidenum">
              <a:rPr lang="en-GB" smtClean="0"/>
              <a:t>‹#›</a:t>
            </a:fld>
            <a:endParaRPr lang="en-GB"/>
          </a:p>
        </p:txBody>
      </p:sp>
    </p:spTree>
    <p:extLst>
      <p:ext uri="{BB962C8B-B14F-4D97-AF65-F5344CB8AC3E}">
        <p14:creationId xmlns:p14="http://schemas.microsoft.com/office/powerpoint/2010/main" val="310963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4BD461F-CEA6-4F47-914C-F8F461E4EB3D}"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5B2A01-A5AC-4F11-A577-75427264FC6D}" type="slidenum">
              <a:rPr lang="en-GB" smtClean="0"/>
              <a:t>‹#›</a:t>
            </a:fld>
            <a:endParaRPr lang="en-GB"/>
          </a:p>
        </p:txBody>
      </p:sp>
    </p:spTree>
    <p:extLst>
      <p:ext uri="{BB962C8B-B14F-4D97-AF65-F5344CB8AC3E}">
        <p14:creationId xmlns:p14="http://schemas.microsoft.com/office/powerpoint/2010/main" val="35942691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4BD461F-CEA6-4F47-914C-F8F461E4EB3D}"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5B2A01-A5AC-4F11-A577-75427264FC6D}" type="slidenum">
              <a:rPr lang="en-GB" smtClean="0"/>
              <a:t>‹#›</a:t>
            </a:fld>
            <a:endParaRPr lang="en-GB"/>
          </a:p>
        </p:txBody>
      </p:sp>
    </p:spTree>
    <p:extLst>
      <p:ext uri="{BB962C8B-B14F-4D97-AF65-F5344CB8AC3E}">
        <p14:creationId xmlns:p14="http://schemas.microsoft.com/office/powerpoint/2010/main" val="24974733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4BD461F-CEA6-4F47-914C-F8F461E4EB3D}"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5B2A01-A5AC-4F11-A577-75427264FC6D}" type="slidenum">
              <a:rPr lang="en-GB" smtClean="0"/>
              <a:t>‹#›</a:t>
            </a:fld>
            <a:endParaRPr lang="en-GB"/>
          </a:p>
        </p:txBody>
      </p:sp>
    </p:spTree>
    <p:extLst>
      <p:ext uri="{BB962C8B-B14F-4D97-AF65-F5344CB8AC3E}">
        <p14:creationId xmlns:p14="http://schemas.microsoft.com/office/powerpoint/2010/main" val="9555683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4BD461F-CEA6-4F47-914C-F8F461E4EB3D}" type="datetimeFigureOut">
              <a:rPr lang="en-GB" smtClean="0"/>
              <a:t>16/07/2022</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E5B2A01-A5AC-4F11-A577-75427264FC6D}" type="slidenum">
              <a:rPr lang="en-GB" smtClean="0"/>
              <a:t>‹#›</a:t>
            </a:fld>
            <a:endParaRPr lang="en-GB"/>
          </a:p>
        </p:txBody>
      </p:sp>
    </p:spTree>
    <p:extLst>
      <p:ext uri="{BB962C8B-B14F-4D97-AF65-F5344CB8AC3E}">
        <p14:creationId xmlns:p14="http://schemas.microsoft.com/office/powerpoint/2010/main" val="36694108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4BD461F-CEA6-4F47-914C-F8F461E4EB3D}"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5B2A01-A5AC-4F11-A577-75427264FC6D}" type="slidenum">
              <a:rPr lang="en-GB" smtClean="0"/>
              <a:t>‹#›</a:t>
            </a:fld>
            <a:endParaRPr lang="en-GB"/>
          </a:p>
        </p:txBody>
      </p:sp>
    </p:spTree>
    <p:extLst>
      <p:ext uri="{BB962C8B-B14F-4D97-AF65-F5344CB8AC3E}">
        <p14:creationId xmlns:p14="http://schemas.microsoft.com/office/powerpoint/2010/main" val="36172037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4BD461F-CEA6-4F47-914C-F8F461E4EB3D}" type="datetimeFigureOut">
              <a:rPr lang="en-GB" smtClean="0"/>
              <a:t>16/07/2022</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E5B2A01-A5AC-4F11-A577-75427264FC6D}" type="slidenum">
              <a:rPr lang="en-GB" smtClean="0"/>
              <a:t>‹#›</a:t>
            </a:fld>
            <a:endParaRPr lang="en-GB"/>
          </a:p>
        </p:txBody>
      </p:sp>
    </p:spTree>
    <p:extLst>
      <p:ext uri="{BB962C8B-B14F-4D97-AF65-F5344CB8AC3E}">
        <p14:creationId xmlns:p14="http://schemas.microsoft.com/office/powerpoint/2010/main" val="1201291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4BD461F-CEA6-4F47-914C-F8F461E4EB3D}" type="datetimeFigureOut">
              <a:rPr lang="en-GB" smtClean="0"/>
              <a:t>16/07/2022</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E5B2A01-A5AC-4F11-A577-75427264FC6D}" type="slidenum">
              <a:rPr lang="en-GB" smtClean="0"/>
              <a:t>‹#›</a:t>
            </a:fld>
            <a:endParaRPr lang="en-GB"/>
          </a:p>
        </p:txBody>
      </p:sp>
    </p:spTree>
    <p:extLst>
      <p:ext uri="{BB962C8B-B14F-4D97-AF65-F5344CB8AC3E}">
        <p14:creationId xmlns:p14="http://schemas.microsoft.com/office/powerpoint/2010/main" val="466742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BD461F-CEA6-4F47-914C-F8F461E4EB3D}" type="datetimeFigureOut">
              <a:rPr lang="en-GB" smtClean="0"/>
              <a:t>16/07/2022</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E5B2A01-A5AC-4F11-A577-75427264FC6D}" type="slidenum">
              <a:rPr lang="en-GB" smtClean="0"/>
              <a:t>‹#›</a:t>
            </a:fld>
            <a:endParaRPr lang="en-GB"/>
          </a:p>
        </p:txBody>
      </p:sp>
    </p:spTree>
    <p:extLst>
      <p:ext uri="{BB962C8B-B14F-4D97-AF65-F5344CB8AC3E}">
        <p14:creationId xmlns:p14="http://schemas.microsoft.com/office/powerpoint/2010/main" val="22831671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BD461F-CEA6-4F47-914C-F8F461E4EB3D}"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5B2A01-A5AC-4F11-A577-75427264FC6D}" type="slidenum">
              <a:rPr lang="en-GB" smtClean="0"/>
              <a:t>‹#›</a:t>
            </a:fld>
            <a:endParaRPr lang="en-GB"/>
          </a:p>
        </p:txBody>
      </p:sp>
    </p:spTree>
    <p:extLst>
      <p:ext uri="{BB962C8B-B14F-4D97-AF65-F5344CB8AC3E}">
        <p14:creationId xmlns:p14="http://schemas.microsoft.com/office/powerpoint/2010/main" val="878023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4BD461F-CEA6-4F47-914C-F8F461E4EB3D}" type="datetimeFigureOut">
              <a:rPr lang="en-GB" smtClean="0"/>
              <a:t>16/07/2022</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E5B2A01-A5AC-4F11-A577-75427264FC6D}" type="slidenum">
              <a:rPr lang="en-GB" smtClean="0"/>
              <a:t>‹#›</a:t>
            </a:fld>
            <a:endParaRPr lang="en-GB"/>
          </a:p>
        </p:txBody>
      </p:sp>
    </p:spTree>
    <p:extLst>
      <p:ext uri="{BB962C8B-B14F-4D97-AF65-F5344CB8AC3E}">
        <p14:creationId xmlns:p14="http://schemas.microsoft.com/office/powerpoint/2010/main" val="2844271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BD461F-CEA6-4F47-914C-F8F461E4EB3D}" type="datetimeFigureOut">
              <a:rPr lang="en-GB" smtClean="0"/>
              <a:t>16/07/2022</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5B2A01-A5AC-4F11-A577-75427264FC6D}" type="slidenum">
              <a:rPr lang="en-GB" smtClean="0"/>
              <a:t>‹#›</a:t>
            </a:fld>
            <a:endParaRPr lang="en-GB"/>
          </a:p>
        </p:txBody>
      </p:sp>
    </p:spTree>
    <p:extLst>
      <p:ext uri="{BB962C8B-B14F-4D97-AF65-F5344CB8AC3E}">
        <p14:creationId xmlns:p14="http://schemas.microsoft.com/office/powerpoint/2010/main" val="27492639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hyperlink" Target="http://www.lasf.org.zm/index.php?option=com_content&amp;view=article&amp;id=28&amp;Itemid=16" TargetMode="Externa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Pension and Social Security</a:t>
            </a:r>
            <a:endParaRPr lang="en-GB" b="1" dirty="0"/>
          </a:p>
        </p:txBody>
      </p:sp>
      <p:sp>
        <p:nvSpPr>
          <p:cNvPr id="3" name="Subtitle 2"/>
          <p:cNvSpPr>
            <a:spLocks noGrp="1"/>
          </p:cNvSpPr>
          <p:nvPr>
            <p:ph type="subTitle" idx="1"/>
          </p:nvPr>
        </p:nvSpPr>
        <p:spPr/>
        <p:txBody>
          <a:bodyPr/>
          <a:lstStyle/>
          <a:p>
            <a:pPr algn="r"/>
            <a:r>
              <a:rPr lang="en-GB" b="1" dirty="0" smtClean="0"/>
              <a:t>Lecture 9</a:t>
            </a:r>
            <a:endParaRPr lang="en-GB" b="1" dirty="0"/>
          </a:p>
        </p:txBody>
      </p:sp>
    </p:spTree>
    <p:extLst>
      <p:ext uri="{BB962C8B-B14F-4D97-AF65-F5344CB8AC3E}">
        <p14:creationId xmlns:p14="http://schemas.microsoft.com/office/powerpoint/2010/main" val="21695708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National Pension Scheme Authority</a:t>
            </a:r>
            <a:endParaRPr lang="en-GB" dirty="0"/>
          </a:p>
        </p:txBody>
      </p:sp>
      <p:sp>
        <p:nvSpPr>
          <p:cNvPr id="3" name="Content Placeholder 2"/>
          <p:cNvSpPr>
            <a:spLocks noGrp="1"/>
          </p:cNvSpPr>
          <p:nvPr>
            <p:ph idx="1"/>
          </p:nvPr>
        </p:nvSpPr>
        <p:spPr/>
        <p:txBody>
          <a:bodyPr>
            <a:normAutofit fontScale="85000" lnSpcReduction="10000"/>
          </a:bodyPr>
          <a:lstStyle/>
          <a:p>
            <a:r>
              <a:rPr lang="en-US" dirty="0" smtClean="0"/>
              <a:t> </a:t>
            </a:r>
            <a:r>
              <a:rPr lang="en-US" b="1" dirty="0" smtClean="0"/>
              <a:t>Section 3 </a:t>
            </a:r>
            <a:r>
              <a:rPr lang="en-US" dirty="0" smtClean="0"/>
              <a:t>of the Act establishes the National Pensions Scheme Authority which is a body corporate with perpetual successions .The Authority is capable of being sued in corporate name.(Trustees of the Scheme)</a:t>
            </a:r>
          </a:p>
          <a:p>
            <a:r>
              <a:rPr lang="en-US" dirty="0" smtClean="0"/>
              <a:t>The Authority has been given the mandate under </a:t>
            </a:r>
            <a:r>
              <a:rPr lang="en-US" b="1" dirty="0" smtClean="0"/>
              <a:t>section 4(1) </a:t>
            </a:r>
            <a:r>
              <a:rPr lang="en-US" dirty="0" smtClean="0"/>
              <a:t>to implement the policy relating to the National Pensions Scheme and to </a:t>
            </a:r>
            <a:r>
              <a:rPr lang="en-US" u="sng" dirty="0" smtClean="0"/>
              <a:t>control </a:t>
            </a:r>
            <a:r>
              <a:rPr lang="en-US" dirty="0" smtClean="0"/>
              <a:t>and </a:t>
            </a:r>
            <a:r>
              <a:rPr lang="en-US" u="sng" dirty="0" smtClean="0"/>
              <a:t>administer </a:t>
            </a:r>
            <a:r>
              <a:rPr lang="en-US" dirty="0" smtClean="0"/>
              <a:t>the scheme.</a:t>
            </a:r>
          </a:p>
          <a:p>
            <a:r>
              <a:rPr lang="en-US" b="1" dirty="0" smtClean="0"/>
              <a:t>Section 5 </a:t>
            </a:r>
            <a:r>
              <a:rPr lang="en-US" dirty="0" smtClean="0"/>
              <a:t>provides for the powers of the Authority in terms of </a:t>
            </a:r>
            <a:r>
              <a:rPr lang="en-US" b="1" dirty="0" smtClean="0"/>
              <a:t>subcontracting any of its functions</a:t>
            </a:r>
            <a:r>
              <a:rPr lang="en-US" dirty="0" smtClean="0"/>
              <a:t> to a consultant or corporation with proven experience in the particular function being subcontracted. This is in order to give flexibility to the authority to effectively administer the scheme by obtaining third party expertise in areas it may be lacking capacity or technical skills.</a:t>
            </a:r>
          </a:p>
          <a:p>
            <a:r>
              <a:rPr lang="en-US" b="1" dirty="0" smtClean="0"/>
              <a:t>Section 5 (2) </a:t>
            </a:r>
            <a:r>
              <a:rPr lang="en-US" dirty="0" smtClean="0"/>
              <a:t>provides the authority with </a:t>
            </a:r>
            <a:r>
              <a:rPr lang="en-US" b="1" dirty="0" smtClean="0"/>
              <a:t>autonomy</a:t>
            </a:r>
            <a:r>
              <a:rPr lang="en-US" dirty="0" smtClean="0"/>
              <a:t> in the exercise of its powers.</a:t>
            </a:r>
          </a:p>
          <a:p>
            <a:endParaRPr lang="en-GB" dirty="0"/>
          </a:p>
        </p:txBody>
      </p:sp>
    </p:spTree>
    <p:extLst>
      <p:ext uri="{BB962C8B-B14F-4D97-AF65-F5344CB8AC3E}">
        <p14:creationId xmlns:p14="http://schemas.microsoft.com/office/powerpoint/2010/main" val="20328976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Structure</a:t>
            </a:r>
            <a:endParaRPr lang="en-GB" dirty="0"/>
          </a:p>
        </p:txBody>
      </p:sp>
      <p:sp>
        <p:nvSpPr>
          <p:cNvPr id="3" name="Content Placeholder 2"/>
          <p:cNvSpPr>
            <a:spLocks noGrp="1"/>
          </p:cNvSpPr>
          <p:nvPr>
            <p:ph idx="1"/>
          </p:nvPr>
        </p:nvSpPr>
        <p:spPr/>
        <p:txBody>
          <a:bodyPr/>
          <a:lstStyle/>
          <a:p>
            <a:r>
              <a:rPr lang="en-US" b="1" dirty="0" smtClean="0"/>
              <a:t>Section 4 </a:t>
            </a:r>
            <a:r>
              <a:rPr lang="en-US" dirty="0" smtClean="0"/>
              <a:t>of the Act provides for the functions of the authority which are (a) the implementation of the policy relating to the National Pensions scheme and (b) the powers of administration of the scheme.</a:t>
            </a:r>
          </a:p>
          <a:p>
            <a:r>
              <a:rPr lang="en-US" dirty="0" smtClean="0"/>
              <a:t>The Authority is headed by the Director –General who is appointed by the Minister for a three year renewable term. The Director –General is responsible for the day to day administration of the Authority. Other Authority staff are appointed by the authority.</a:t>
            </a:r>
          </a:p>
          <a:p>
            <a:endParaRPr lang="en-GB" dirty="0"/>
          </a:p>
        </p:txBody>
      </p:sp>
    </p:spTree>
    <p:extLst>
      <p:ext uri="{BB962C8B-B14F-4D97-AF65-F5344CB8AC3E}">
        <p14:creationId xmlns:p14="http://schemas.microsoft.com/office/powerpoint/2010/main" val="261651838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Constitution of the Fund</a:t>
            </a:r>
            <a:endParaRPr lang="en-GB" dirty="0"/>
          </a:p>
        </p:txBody>
      </p:sp>
      <p:sp>
        <p:nvSpPr>
          <p:cNvPr id="3" name="Content Placeholder 2"/>
          <p:cNvSpPr>
            <a:spLocks noGrp="1"/>
          </p:cNvSpPr>
          <p:nvPr>
            <p:ph idx="1"/>
          </p:nvPr>
        </p:nvSpPr>
        <p:spPr/>
        <p:txBody>
          <a:bodyPr>
            <a:normAutofit fontScale="92500" lnSpcReduction="20000"/>
          </a:bodyPr>
          <a:lstStyle/>
          <a:p>
            <a:r>
              <a:rPr lang="en-US" b="1" dirty="0" smtClean="0"/>
              <a:t>Section 8 </a:t>
            </a:r>
            <a:r>
              <a:rPr lang="en-US" dirty="0" smtClean="0"/>
              <a:t>of the Act provides for the constitution of the scheme known as the </a:t>
            </a:r>
            <a:r>
              <a:rPr lang="en-US" b="1" dirty="0" smtClean="0"/>
              <a:t>National Pension Scheme </a:t>
            </a:r>
            <a:r>
              <a:rPr lang="en-US" dirty="0" smtClean="0"/>
              <a:t>into which all the authorized payments are made.</a:t>
            </a:r>
          </a:p>
          <a:p>
            <a:r>
              <a:rPr lang="en-US" b="1" dirty="0" smtClean="0"/>
              <a:t>Section 8 (2) </a:t>
            </a:r>
            <a:r>
              <a:rPr lang="en-US" dirty="0" smtClean="0"/>
              <a:t>The Authority shall be the trustees of the Scheme.</a:t>
            </a:r>
          </a:p>
          <a:p>
            <a:pPr marL="0" indent="0">
              <a:buNone/>
            </a:pPr>
            <a:r>
              <a:rPr lang="en-US" dirty="0" smtClean="0"/>
              <a:t>The following constitutes funds of the Scheme:</a:t>
            </a:r>
          </a:p>
          <a:p>
            <a:pPr marL="0" indent="0">
              <a:buNone/>
            </a:pPr>
            <a:r>
              <a:rPr lang="en-US" dirty="0" smtClean="0"/>
              <a:t>(a) the existing funds and assets of the existing funds </a:t>
            </a:r>
          </a:p>
          <a:p>
            <a:pPr marL="0" indent="0">
              <a:buNone/>
            </a:pPr>
            <a:r>
              <a:rPr lang="en-US" dirty="0" smtClean="0"/>
              <a:t>(b) contributions from employees and members that are determined by statutory instruments. In accordance with actuarial valuation and paid into the scheme.</a:t>
            </a:r>
          </a:p>
          <a:p>
            <a:pPr marL="0" indent="0">
              <a:buNone/>
            </a:pPr>
            <a:r>
              <a:rPr lang="en-US" dirty="0" smtClean="0"/>
              <a:t>(c)  Income and capital appreciation denied from the holding of the assets of the scheme in any form </a:t>
            </a:r>
          </a:p>
          <a:p>
            <a:pPr marL="0" indent="0">
              <a:buNone/>
            </a:pPr>
            <a:r>
              <a:rPr lang="en-US" dirty="0" smtClean="0"/>
              <a:t>(d) any other moneys or assets that may accrue to scheme.</a:t>
            </a:r>
          </a:p>
          <a:p>
            <a:endParaRPr lang="en-GB" dirty="0"/>
          </a:p>
        </p:txBody>
      </p:sp>
    </p:spTree>
    <p:extLst>
      <p:ext uri="{BB962C8B-B14F-4D97-AF65-F5344CB8AC3E}">
        <p14:creationId xmlns:p14="http://schemas.microsoft.com/office/powerpoint/2010/main" val="140498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Contributing Employer</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In terms of the provision of the </a:t>
            </a:r>
            <a:r>
              <a:rPr lang="en-US" b="1" dirty="0" smtClean="0"/>
              <a:t>section 12 </a:t>
            </a:r>
            <a:r>
              <a:rPr lang="en-US" dirty="0" smtClean="0"/>
              <a:t>of the Act a </a:t>
            </a:r>
            <a:r>
              <a:rPr lang="en-US" b="1" dirty="0" smtClean="0"/>
              <a:t>Contributing Employer</a:t>
            </a:r>
            <a:r>
              <a:rPr lang="en-US" dirty="0" smtClean="0"/>
              <a:t> means –</a:t>
            </a:r>
          </a:p>
          <a:p>
            <a:pPr marL="0" lvl="0" indent="0">
              <a:buNone/>
            </a:pPr>
            <a:r>
              <a:rPr lang="en-US" dirty="0" smtClean="0"/>
              <a:t>A person, association, institutions or firm registered as a tax payer with a contract of service with the employee;</a:t>
            </a:r>
          </a:p>
          <a:p>
            <a:pPr marL="0" lvl="0" indent="0">
              <a:buNone/>
            </a:pPr>
            <a:r>
              <a:rPr lang="en-US" dirty="0" smtClean="0"/>
              <a:t>The government, local Authority or </a:t>
            </a:r>
            <a:r>
              <a:rPr lang="en-US" dirty="0" err="1" smtClean="0"/>
              <a:t>parastatal</a:t>
            </a:r>
            <a:r>
              <a:rPr lang="en-US" dirty="0" smtClean="0"/>
              <a:t> or statutory body. </a:t>
            </a:r>
          </a:p>
          <a:p>
            <a:pPr lvl="0"/>
            <a:endParaRPr lang="en-US" dirty="0" smtClean="0"/>
          </a:p>
          <a:p>
            <a:pPr marL="0" lvl="0" indent="0">
              <a:buNone/>
            </a:pPr>
            <a:r>
              <a:rPr lang="en-US" b="1" dirty="0" smtClean="0"/>
              <a:t>Section 13 (2) </a:t>
            </a:r>
            <a:r>
              <a:rPr lang="en-US" dirty="0" smtClean="0"/>
              <a:t>gives a list of exempted employees in the Second Schedule as varied or determined by the Minister by statutory order and further under </a:t>
            </a:r>
            <a:r>
              <a:rPr lang="en-US" b="1" dirty="0" smtClean="0"/>
              <a:t>13(1) </a:t>
            </a:r>
            <a:r>
              <a:rPr lang="en-US" dirty="0" smtClean="0"/>
              <a:t>an employer should register with the Scheme within one month of registering with PACRA or Registrar of Societies or employing an eligible employee.</a:t>
            </a:r>
          </a:p>
          <a:p>
            <a:endParaRPr lang="en-GB" dirty="0"/>
          </a:p>
        </p:txBody>
      </p:sp>
    </p:spTree>
    <p:extLst>
      <p:ext uri="{BB962C8B-B14F-4D97-AF65-F5344CB8AC3E}">
        <p14:creationId xmlns:p14="http://schemas.microsoft.com/office/powerpoint/2010/main" val="5794221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Contributions</a:t>
            </a:r>
            <a:endParaRPr lang="en-GB" dirty="0"/>
          </a:p>
        </p:txBody>
      </p:sp>
      <p:sp>
        <p:nvSpPr>
          <p:cNvPr id="3" name="Content Placeholder 2"/>
          <p:cNvSpPr>
            <a:spLocks noGrp="1"/>
          </p:cNvSpPr>
          <p:nvPr>
            <p:ph idx="1"/>
          </p:nvPr>
        </p:nvSpPr>
        <p:spPr/>
        <p:txBody>
          <a:bodyPr>
            <a:normAutofit fontScale="92500" lnSpcReduction="10000"/>
          </a:bodyPr>
          <a:lstStyle/>
          <a:p>
            <a:r>
              <a:rPr lang="en-US" dirty="0" smtClean="0"/>
              <a:t>Responsibility for the payment of contributions in the scheme on a contributing employer </a:t>
            </a:r>
            <a:r>
              <a:rPr lang="en-US" b="1" dirty="0" smtClean="0"/>
              <a:t>Section 14 (1) </a:t>
            </a:r>
            <a:r>
              <a:rPr lang="en-US" dirty="0" smtClean="0"/>
              <a:t>provides that a contributing employer pays into the scheme a contribution in respect of an employee consisting of the employers contribution and the employee’s contribution of prescribed percentage. The percentage payable by the </a:t>
            </a:r>
            <a:r>
              <a:rPr lang="en-US" u="sng" dirty="0" smtClean="0"/>
              <a:t>contributing employer</a:t>
            </a:r>
            <a:r>
              <a:rPr lang="en-US" dirty="0" smtClean="0"/>
              <a:t> and the employee respectively is determined by actuarial valuation calculated to ascertain financial sustainability of the scheme.</a:t>
            </a:r>
          </a:p>
          <a:p>
            <a:r>
              <a:rPr lang="en-US" dirty="0" smtClean="0"/>
              <a:t>Payments by the contributing employer are made at end of each month. Any  failure by the  contributing employer  to pay the amount within the stated time attract a twenty percent penalty of the amount that is not paid  and which penalty becomes recoverable as a debt owing to the scheme by the employer.</a:t>
            </a:r>
          </a:p>
          <a:p>
            <a:endParaRPr lang="en-GB" dirty="0"/>
          </a:p>
        </p:txBody>
      </p:sp>
    </p:spTree>
    <p:extLst>
      <p:ext uri="{BB962C8B-B14F-4D97-AF65-F5344CB8AC3E}">
        <p14:creationId xmlns:p14="http://schemas.microsoft.com/office/powerpoint/2010/main" val="114818628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Contributions</a:t>
            </a:r>
            <a:endParaRPr lang="en-GB" dirty="0"/>
          </a:p>
        </p:txBody>
      </p:sp>
      <p:sp>
        <p:nvSpPr>
          <p:cNvPr id="3" name="Content Placeholder 2"/>
          <p:cNvSpPr>
            <a:spLocks noGrp="1"/>
          </p:cNvSpPr>
          <p:nvPr>
            <p:ph idx="1"/>
          </p:nvPr>
        </p:nvSpPr>
        <p:spPr/>
        <p:txBody>
          <a:bodyPr/>
          <a:lstStyle/>
          <a:p>
            <a:r>
              <a:rPr lang="en-US" dirty="0" smtClean="0"/>
              <a:t>An employer is required to contribute an amount equal to 10% of an employee’s Gross Earnings subject to the applicable </a:t>
            </a:r>
            <a:r>
              <a:rPr lang="en-US" b="1" dirty="0" smtClean="0"/>
              <a:t>contribution ceiling (</a:t>
            </a:r>
            <a:r>
              <a:rPr lang="en-US" dirty="0" smtClean="0"/>
              <a:t>maximum deductible amount from an employee’s gross earnings as determined by reference to the </a:t>
            </a:r>
            <a:r>
              <a:rPr lang="en-US" b="1" dirty="0" smtClean="0"/>
              <a:t>National Average Earnings</a:t>
            </a:r>
            <a:r>
              <a:rPr lang="en-US" dirty="0" smtClean="0"/>
              <a:t>.</a:t>
            </a:r>
          </a:p>
          <a:p>
            <a:r>
              <a:rPr lang="en-US" dirty="0" smtClean="0"/>
              <a:t>Gross Earnings for NAPSA purposes include basic pay and all allowances.</a:t>
            </a:r>
          </a:p>
          <a:p>
            <a:endParaRPr lang="en-GB" dirty="0"/>
          </a:p>
        </p:txBody>
      </p:sp>
    </p:spTree>
    <p:extLst>
      <p:ext uri="{BB962C8B-B14F-4D97-AF65-F5344CB8AC3E}">
        <p14:creationId xmlns:p14="http://schemas.microsoft.com/office/powerpoint/2010/main" val="38362685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Contributions</a:t>
            </a:r>
            <a:endParaRPr lang="en-GB" dirty="0"/>
          </a:p>
        </p:txBody>
      </p:sp>
      <p:sp>
        <p:nvSpPr>
          <p:cNvPr id="3" name="Content Placeholder 2"/>
          <p:cNvSpPr>
            <a:spLocks noGrp="1"/>
          </p:cNvSpPr>
          <p:nvPr>
            <p:ph idx="1"/>
          </p:nvPr>
        </p:nvSpPr>
        <p:spPr/>
        <p:txBody>
          <a:bodyPr>
            <a:normAutofit fontScale="85000" lnSpcReduction="20000"/>
          </a:bodyPr>
          <a:lstStyle/>
          <a:p>
            <a:r>
              <a:rPr lang="en-US" dirty="0" smtClean="0"/>
              <a:t>Contributions are due for payment every month end within 10 days and if the 10</a:t>
            </a:r>
            <a:r>
              <a:rPr lang="en-US" baseline="30000" dirty="0" smtClean="0"/>
              <a:t>th</a:t>
            </a:r>
            <a:r>
              <a:rPr lang="en-US" dirty="0" smtClean="0"/>
              <a:t> day falls on a weekend or public holiday the grace period is extended to the next working day.</a:t>
            </a:r>
          </a:p>
          <a:p>
            <a:r>
              <a:rPr lang="en-US" dirty="0" smtClean="0"/>
              <a:t>Unpaid contributions or underpaid contributions attract penalties of 20% cumulative for each month or part of the month the contribution or underpayment remains unpaid.</a:t>
            </a:r>
          </a:p>
          <a:p>
            <a:pPr marL="0" indent="0">
              <a:buNone/>
            </a:pPr>
            <a:r>
              <a:rPr lang="en-US" b="1" dirty="0" smtClean="0"/>
              <a:t>TREATMENT OF UNPAID CONTRIBUTIONS AS PAID</a:t>
            </a:r>
          </a:p>
          <a:p>
            <a:r>
              <a:rPr lang="en-US" dirty="0" smtClean="0"/>
              <a:t>The Act permits the Director General where the director general is satisfied that the employee’s contributions were deducted from the employee’s </a:t>
            </a:r>
            <a:r>
              <a:rPr lang="en-US" i="1" dirty="0" smtClean="0"/>
              <a:t>earnings</a:t>
            </a:r>
            <a:r>
              <a:rPr lang="en-US" dirty="0" smtClean="0"/>
              <a:t> even though the employer has failed to pay those contributions together with their  contributions to treat such unpaid contributions as wholly or partiality paid for the purpose of any claim to the payment of benefits. The provision in this case aims to safeguard the interest of the employee towards access to their benefits notwithstanding the default of the employer.</a:t>
            </a:r>
          </a:p>
          <a:p>
            <a:endParaRPr lang="en-GB" dirty="0"/>
          </a:p>
        </p:txBody>
      </p:sp>
    </p:spTree>
    <p:extLst>
      <p:ext uri="{BB962C8B-B14F-4D97-AF65-F5344CB8AC3E}">
        <p14:creationId xmlns:p14="http://schemas.microsoft.com/office/powerpoint/2010/main" val="413215963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are the benefits under NAPSA?</a:t>
            </a:r>
            <a:endParaRPr lang="en-GB" b="1" dirty="0"/>
          </a:p>
        </p:txBody>
      </p:sp>
      <p:sp>
        <p:nvSpPr>
          <p:cNvPr id="3" name="Content Placeholder 2"/>
          <p:cNvSpPr>
            <a:spLocks noGrp="1"/>
          </p:cNvSpPr>
          <p:nvPr>
            <p:ph idx="1"/>
          </p:nvPr>
        </p:nvSpPr>
        <p:spPr/>
        <p:txBody>
          <a:bodyPr/>
          <a:lstStyle/>
          <a:p>
            <a:r>
              <a:rPr lang="en-US" dirty="0" smtClean="0"/>
              <a:t>Retirement Benefits</a:t>
            </a:r>
          </a:p>
          <a:p>
            <a:r>
              <a:rPr lang="en-US" dirty="0" smtClean="0"/>
              <a:t>Invalidity Benefits</a:t>
            </a:r>
          </a:p>
          <a:p>
            <a:r>
              <a:rPr lang="en-US" dirty="0" smtClean="0"/>
              <a:t>Survivor’s Benefits</a:t>
            </a:r>
          </a:p>
          <a:p>
            <a:r>
              <a:rPr lang="en-US" dirty="0" smtClean="0"/>
              <a:t>Funeral benefit</a:t>
            </a:r>
          </a:p>
          <a:p>
            <a:endParaRPr lang="en-GB" dirty="0"/>
          </a:p>
        </p:txBody>
      </p:sp>
    </p:spTree>
    <p:extLst>
      <p:ext uri="{BB962C8B-B14F-4D97-AF65-F5344CB8AC3E}">
        <p14:creationId xmlns:p14="http://schemas.microsoft.com/office/powerpoint/2010/main" val="7696337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Retirement Benefits</a:t>
            </a:r>
            <a:endParaRPr lang="en-GB" dirty="0"/>
          </a:p>
        </p:txBody>
      </p:sp>
      <p:sp>
        <p:nvSpPr>
          <p:cNvPr id="3" name="Content Placeholder 2"/>
          <p:cNvSpPr>
            <a:spLocks noGrp="1"/>
          </p:cNvSpPr>
          <p:nvPr>
            <p:ph idx="1"/>
          </p:nvPr>
        </p:nvSpPr>
        <p:spPr/>
        <p:txBody>
          <a:bodyPr>
            <a:normAutofit fontScale="92500" lnSpcReduction="20000"/>
          </a:bodyPr>
          <a:lstStyle/>
          <a:p>
            <a:r>
              <a:rPr lang="en-US" dirty="0" smtClean="0"/>
              <a:t>With the passage of the </a:t>
            </a:r>
            <a:r>
              <a:rPr lang="en-US" b="1" dirty="0" smtClean="0"/>
              <a:t>National Pension Scheme Amendment Act No. 7 of 2015 </a:t>
            </a:r>
            <a:r>
              <a:rPr lang="en-US" dirty="0" smtClean="0"/>
              <a:t>on 14</a:t>
            </a:r>
            <a:r>
              <a:rPr lang="en-US" baseline="30000" dirty="0" smtClean="0"/>
              <a:t>th</a:t>
            </a:r>
            <a:r>
              <a:rPr lang="en-US" dirty="0" smtClean="0"/>
              <a:t> August 2015 pensionable age has been revised as follows:</a:t>
            </a:r>
          </a:p>
          <a:p>
            <a:r>
              <a:rPr lang="en-US" dirty="0" smtClean="0"/>
              <a:t>Early retirement is 55 years from 50 years</a:t>
            </a:r>
          </a:p>
          <a:p>
            <a:r>
              <a:rPr lang="en-US" dirty="0" smtClean="0"/>
              <a:t>Normal retirement is 60 years from 55 years</a:t>
            </a:r>
          </a:p>
          <a:p>
            <a:r>
              <a:rPr lang="en-US" dirty="0" smtClean="0"/>
              <a:t>Late retirement age is 65 years</a:t>
            </a:r>
          </a:p>
          <a:p>
            <a:pPr marL="0" indent="0">
              <a:buNone/>
            </a:pPr>
            <a:r>
              <a:rPr lang="en-US" dirty="0" smtClean="0"/>
              <a:t>NB- Members who </a:t>
            </a:r>
            <a:r>
              <a:rPr lang="en-US" b="1" dirty="0" smtClean="0"/>
              <a:t>joined the scheme after 14</a:t>
            </a:r>
            <a:r>
              <a:rPr lang="en-US" b="1" baseline="30000" dirty="0" smtClean="0"/>
              <a:t>th</a:t>
            </a:r>
            <a:r>
              <a:rPr lang="en-US" b="1" dirty="0" smtClean="0"/>
              <a:t> August 2015 </a:t>
            </a:r>
            <a:r>
              <a:rPr lang="en-US" dirty="0" smtClean="0"/>
              <a:t>can claim benefits at 55 years(early retirement) 60 years or 65 years subject to attendant requirements and those who joined </a:t>
            </a:r>
            <a:r>
              <a:rPr lang="en-US" b="1" dirty="0" smtClean="0"/>
              <a:t>before 14</a:t>
            </a:r>
            <a:r>
              <a:rPr lang="en-US" b="1" baseline="30000" dirty="0" smtClean="0"/>
              <a:t>th</a:t>
            </a:r>
            <a:r>
              <a:rPr lang="en-US" b="1" dirty="0" smtClean="0"/>
              <a:t> August 2015 </a:t>
            </a:r>
            <a:r>
              <a:rPr lang="en-US" dirty="0" smtClean="0"/>
              <a:t>can claim benefits at 50 years (early retirement) 55 years or 60 years or 65 years. See; </a:t>
            </a:r>
            <a:r>
              <a:rPr lang="en-US" b="1" i="1" dirty="0"/>
              <a:t>KCM v </a:t>
            </a:r>
            <a:r>
              <a:rPr lang="en-US" b="1" i="1" dirty="0" err="1" smtClean="0"/>
              <a:t>Nyambe</a:t>
            </a:r>
            <a:r>
              <a:rPr lang="en-US" b="1" i="1" dirty="0" smtClean="0"/>
              <a:t> &amp; Others </a:t>
            </a:r>
            <a:r>
              <a:rPr lang="en-GB" b="1" dirty="0" smtClean="0"/>
              <a:t>APPEAL </a:t>
            </a:r>
            <a:r>
              <a:rPr lang="en-GB" b="1" dirty="0"/>
              <a:t>NO. 12 OF 2018</a:t>
            </a:r>
            <a:endParaRPr lang="en-US" b="1" dirty="0" smtClean="0"/>
          </a:p>
          <a:p>
            <a:pPr marL="0" indent="0">
              <a:buNone/>
            </a:pPr>
            <a:r>
              <a:rPr lang="en-US" dirty="0" smtClean="0"/>
              <a:t>To be eligible for pension you need to have made a minimum of 180 months of contribution. Refer to </a:t>
            </a:r>
            <a:r>
              <a:rPr lang="en-US" b="1" dirty="0" smtClean="0"/>
              <a:t>Section 18, 21 &amp; 22.</a:t>
            </a:r>
          </a:p>
          <a:p>
            <a:endParaRPr lang="en-GB" dirty="0"/>
          </a:p>
        </p:txBody>
      </p:sp>
    </p:spTree>
    <p:extLst>
      <p:ext uri="{BB962C8B-B14F-4D97-AF65-F5344CB8AC3E}">
        <p14:creationId xmlns:p14="http://schemas.microsoft.com/office/powerpoint/2010/main" val="27621693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Invalidity Benefits</a:t>
            </a:r>
            <a:endParaRPr lang="en-GB" dirty="0"/>
          </a:p>
        </p:txBody>
      </p:sp>
      <p:sp>
        <p:nvSpPr>
          <p:cNvPr id="3" name="Content Placeholder 2"/>
          <p:cNvSpPr>
            <a:spLocks noGrp="1"/>
          </p:cNvSpPr>
          <p:nvPr>
            <p:ph idx="1"/>
          </p:nvPr>
        </p:nvSpPr>
        <p:spPr/>
        <p:txBody>
          <a:bodyPr>
            <a:normAutofit fontScale="92500" lnSpcReduction="10000"/>
          </a:bodyPr>
          <a:lstStyle/>
          <a:p>
            <a:r>
              <a:rPr lang="en-US" dirty="0" smtClean="0"/>
              <a:t>A member with a minimum of 60 months of contributions and has become disabled as determined by a medical board is </a:t>
            </a:r>
            <a:r>
              <a:rPr lang="en-US" b="1" dirty="0" smtClean="0"/>
              <a:t>eligible for an invalidity pension</a:t>
            </a:r>
            <a:r>
              <a:rPr lang="en-US" dirty="0" smtClean="0"/>
              <a:t> provided they have 12 contributions within 36 months of becoming invalid.</a:t>
            </a:r>
            <a:r>
              <a:rPr lang="en-US" b="1" dirty="0"/>
              <a:t> </a:t>
            </a:r>
            <a:r>
              <a:rPr lang="en-US" b="1" dirty="0" smtClean="0"/>
              <a:t>Section 23</a:t>
            </a:r>
          </a:p>
          <a:p>
            <a:r>
              <a:rPr lang="en-US" dirty="0" smtClean="0"/>
              <a:t>A member with less than 12 contributions within 36 months of becoming invalid or with less than 60 months of contributions is eligible for </a:t>
            </a:r>
            <a:r>
              <a:rPr lang="en-US" b="1" dirty="0" smtClean="0"/>
              <a:t>invalidity </a:t>
            </a:r>
            <a:r>
              <a:rPr lang="en-US" b="1" dirty="0" err="1" smtClean="0"/>
              <a:t>lumpsum</a:t>
            </a:r>
            <a:r>
              <a:rPr lang="en-US" dirty="0" smtClean="0"/>
              <a:t>. </a:t>
            </a:r>
            <a:r>
              <a:rPr lang="en-US" b="1" dirty="0" smtClean="0"/>
              <a:t>Section 26</a:t>
            </a:r>
          </a:p>
          <a:p>
            <a:r>
              <a:rPr lang="en-US" dirty="0" smtClean="0"/>
              <a:t>The amount payable as invalidity pension is determined on the basis of the member’s average monthly earnings and the length of the pensionable service. This monthly rate is determined by the minister through a Statutory Instrument. The minimum monthly invalidity pension is 20% of the national coverage earnings. </a:t>
            </a:r>
            <a:r>
              <a:rPr lang="en-US" b="1" dirty="0" smtClean="0"/>
              <a:t>Section 24(3).</a:t>
            </a:r>
          </a:p>
          <a:p>
            <a:endParaRPr lang="en-GB" dirty="0"/>
          </a:p>
        </p:txBody>
      </p:sp>
    </p:spTree>
    <p:extLst>
      <p:ext uri="{BB962C8B-B14F-4D97-AF65-F5344CB8AC3E}">
        <p14:creationId xmlns:p14="http://schemas.microsoft.com/office/powerpoint/2010/main" val="10934627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Concept of Social Security</a:t>
            </a:r>
            <a:endParaRPr lang="en-GB" dirty="0"/>
          </a:p>
        </p:txBody>
      </p:sp>
      <p:sp>
        <p:nvSpPr>
          <p:cNvPr id="3" name="Content Placeholder 2"/>
          <p:cNvSpPr>
            <a:spLocks noGrp="1"/>
          </p:cNvSpPr>
          <p:nvPr>
            <p:ph idx="1"/>
          </p:nvPr>
        </p:nvSpPr>
        <p:spPr/>
        <p:txBody>
          <a:bodyPr>
            <a:normAutofit fontScale="77500" lnSpcReduction="20000"/>
          </a:bodyPr>
          <a:lstStyle/>
          <a:p>
            <a:r>
              <a:rPr lang="en-US" b="1" dirty="0" smtClean="0"/>
              <a:t>Article 22 </a:t>
            </a:r>
            <a:r>
              <a:rPr lang="en-US" dirty="0" smtClean="0"/>
              <a:t>of the Universal Declaration of Human Rights (UDHR) that sets universal  fundamental human rights states</a:t>
            </a:r>
          </a:p>
          <a:p>
            <a:pPr marL="0" indent="0">
              <a:buNone/>
            </a:pPr>
            <a:r>
              <a:rPr lang="en-US" dirty="0" smtClean="0"/>
              <a:t>“Everyone, as a member of society, has the right to social security and is entitled to realization, through national effort and international co-operation and in accordance with the organization and resources of each State, of the economic, social and cultural rights indispensable for his dignity and the free development of his personality”</a:t>
            </a:r>
          </a:p>
          <a:p>
            <a:r>
              <a:rPr lang="en-US" b="1" dirty="0" smtClean="0"/>
              <a:t>Article 25 </a:t>
            </a:r>
            <a:r>
              <a:rPr lang="en-US" dirty="0" smtClean="0"/>
              <a:t>provides:</a:t>
            </a:r>
          </a:p>
          <a:p>
            <a:pPr marL="0" indent="0">
              <a:buNone/>
            </a:pPr>
            <a:r>
              <a:rPr lang="en-US" dirty="0" smtClean="0"/>
              <a:t> “1. Everyone has the right to a standard of living adequate for the health and well-being of himself and of his family, including food, clothing, housing and medical care and necessary social services, and the right to security in the event of unemployment, sickness, disability, widowhood, old age or other lack of livelihood in circumstances beyond his control.  </a:t>
            </a:r>
          </a:p>
          <a:p>
            <a:pPr marL="0" indent="0">
              <a:buNone/>
            </a:pPr>
            <a:r>
              <a:rPr lang="en-US" dirty="0" smtClean="0"/>
              <a:t>2. Motherhood and childhood are entitled to special care and assistance. All children, whether born in or out of wedlock, shall enjoy the same social protection.”  </a:t>
            </a:r>
          </a:p>
          <a:p>
            <a:endParaRPr lang="en-GB" dirty="0"/>
          </a:p>
        </p:txBody>
      </p:sp>
    </p:spTree>
    <p:extLst>
      <p:ext uri="{BB962C8B-B14F-4D97-AF65-F5344CB8AC3E}">
        <p14:creationId xmlns:p14="http://schemas.microsoft.com/office/powerpoint/2010/main" val="69989525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Survivor’s Benefits</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Act provides for the payment of benefits to member of the family or dependents of a member who is deceased. The Act provides that the following are payable to the members of the family or </a:t>
            </a:r>
            <a:r>
              <a:rPr lang="en-US" dirty="0" err="1" smtClean="0"/>
              <a:t>dependant</a:t>
            </a:r>
            <a:r>
              <a:rPr lang="en-US" dirty="0" smtClean="0"/>
              <a:t> if at the time of the death of the member:</a:t>
            </a:r>
          </a:p>
          <a:p>
            <a:pPr lvl="0"/>
            <a:r>
              <a:rPr lang="en-US" dirty="0" smtClean="0"/>
              <a:t>The member was receiving a retirement or invalidity pension ;</a:t>
            </a:r>
          </a:p>
          <a:p>
            <a:pPr lvl="0"/>
            <a:r>
              <a:rPr lang="en-US" dirty="0" smtClean="0"/>
              <a:t>The member would have been entitled to an invalidity pension for permanent invalidity at the time of  death </a:t>
            </a:r>
          </a:p>
          <a:p>
            <a:pPr lvl="0"/>
            <a:r>
              <a:rPr lang="en-US" dirty="0" smtClean="0"/>
              <a:t>The member had reached pensionable age and was entitled to retirement benefit and had made a claim to such benefit.</a:t>
            </a:r>
          </a:p>
          <a:p>
            <a:pPr marL="0" lvl="0" indent="0">
              <a:buNone/>
            </a:pPr>
            <a:r>
              <a:rPr lang="en-US" b="1" dirty="0" smtClean="0"/>
              <a:t>Section 29</a:t>
            </a:r>
          </a:p>
          <a:p>
            <a:endParaRPr lang="en-GB" dirty="0"/>
          </a:p>
        </p:txBody>
      </p:sp>
    </p:spTree>
    <p:extLst>
      <p:ext uri="{BB962C8B-B14F-4D97-AF65-F5344CB8AC3E}">
        <p14:creationId xmlns:p14="http://schemas.microsoft.com/office/powerpoint/2010/main" val="10921226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Survivor’s Benefits</a:t>
            </a:r>
            <a:endParaRPr lang="en-GB" dirty="0"/>
          </a:p>
        </p:txBody>
      </p:sp>
      <p:sp>
        <p:nvSpPr>
          <p:cNvPr id="3" name="Content Placeholder 2"/>
          <p:cNvSpPr>
            <a:spLocks noGrp="1"/>
          </p:cNvSpPr>
          <p:nvPr>
            <p:ph idx="1"/>
          </p:nvPr>
        </p:nvSpPr>
        <p:spPr/>
        <p:txBody>
          <a:bodyPr/>
          <a:lstStyle/>
          <a:p>
            <a:pPr marL="0" indent="0">
              <a:buNone/>
            </a:pPr>
            <a:r>
              <a:rPr lang="en-US" dirty="0" smtClean="0"/>
              <a:t>The Act regards the following persons as family </a:t>
            </a:r>
            <a:r>
              <a:rPr lang="en-US" dirty="0" err="1" smtClean="0"/>
              <a:t>dependants</a:t>
            </a:r>
            <a:r>
              <a:rPr lang="en-US" dirty="0" smtClean="0"/>
              <a:t>:</a:t>
            </a:r>
          </a:p>
          <a:p>
            <a:pPr lvl="0"/>
            <a:r>
              <a:rPr lang="en-US" dirty="0" smtClean="0"/>
              <a:t>Deceased surviving spouse </a:t>
            </a:r>
          </a:p>
          <a:p>
            <a:pPr lvl="0"/>
            <a:r>
              <a:rPr lang="en-US" dirty="0" smtClean="0"/>
              <a:t>Deceased member’s child </a:t>
            </a:r>
          </a:p>
          <a:p>
            <a:pPr lvl="0"/>
            <a:r>
              <a:rPr lang="en-US" dirty="0" smtClean="0"/>
              <a:t>Other persons who may be entitled to the deceased estate under Interstate Succession Act or the Wills Act. </a:t>
            </a:r>
            <a:r>
              <a:rPr lang="en-US" b="1" dirty="0" smtClean="0"/>
              <a:t>Section 30</a:t>
            </a:r>
          </a:p>
          <a:p>
            <a:endParaRPr lang="en-GB" dirty="0"/>
          </a:p>
        </p:txBody>
      </p:sp>
    </p:spTree>
    <p:extLst>
      <p:ext uri="{BB962C8B-B14F-4D97-AF65-F5344CB8AC3E}">
        <p14:creationId xmlns:p14="http://schemas.microsoft.com/office/powerpoint/2010/main" val="286241970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Survivor’s Benefits</a:t>
            </a:r>
            <a:endParaRPr lang="en-GB" dirty="0"/>
          </a:p>
        </p:txBody>
      </p:sp>
      <p:sp>
        <p:nvSpPr>
          <p:cNvPr id="3" name="Content Placeholder 2"/>
          <p:cNvSpPr>
            <a:spLocks noGrp="1"/>
          </p:cNvSpPr>
          <p:nvPr>
            <p:ph idx="1"/>
          </p:nvPr>
        </p:nvSpPr>
        <p:spPr/>
        <p:txBody>
          <a:bodyPr>
            <a:normAutofit fontScale="77500" lnSpcReduction="20000"/>
          </a:bodyPr>
          <a:lstStyle/>
          <a:p>
            <a:r>
              <a:rPr lang="en-US" dirty="0" smtClean="0"/>
              <a:t>The pension payable to the family </a:t>
            </a:r>
            <a:r>
              <a:rPr lang="en-US" dirty="0" err="1" smtClean="0"/>
              <a:t>dependants</a:t>
            </a:r>
            <a:r>
              <a:rPr lang="en-US" dirty="0" smtClean="0"/>
              <a:t> are the amounts that were payable to the deceased member or the pensions which would have been paid to the deceased member in accordance with </a:t>
            </a:r>
            <a:r>
              <a:rPr lang="en-US" b="1" dirty="0" smtClean="0"/>
              <a:t>section 18 </a:t>
            </a:r>
            <a:r>
              <a:rPr lang="en-US" dirty="0" smtClean="0"/>
              <a:t>or </a:t>
            </a:r>
            <a:r>
              <a:rPr lang="en-US" b="1" dirty="0" smtClean="0"/>
              <a:t>21.</a:t>
            </a:r>
          </a:p>
          <a:p>
            <a:r>
              <a:rPr lang="en-US" b="1" dirty="0" smtClean="0"/>
              <a:t>Survivors pension </a:t>
            </a:r>
            <a:r>
              <a:rPr lang="en-US" dirty="0" smtClean="0"/>
              <a:t>is payable to a surviving spouse who at the date of the death of the deceased member is </a:t>
            </a:r>
            <a:r>
              <a:rPr lang="en-US" b="1" dirty="0" smtClean="0"/>
              <a:t>45 years old or above </a:t>
            </a:r>
            <a:r>
              <a:rPr lang="en-US" dirty="0" smtClean="0"/>
              <a:t>or is under the age of 45 years and has the care for the </a:t>
            </a:r>
            <a:r>
              <a:rPr lang="en-US" dirty="0" err="1" smtClean="0"/>
              <a:t>dependant</a:t>
            </a:r>
            <a:r>
              <a:rPr lang="en-US" dirty="0" smtClean="0"/>
              <a:t> children under the age of 15 years.</a:t>
            </a:r>
          </a:p>
          <a:p>
            <a:r>
              <a:rPr lang="en-US" dirty="0" smtClean="0"/>
              <a:t>The </a:t>
            </a:r>
            <a:r>
              <a:rPr lang="en-US" b="1" dirty="0" smtClean="0"/>
              <a:t>amount is payable for life or until the surviving spouse remarries </a:t>
            </a:r>
          </a:p>
          <a:p>
            <a:r>
              <a:rPr lang="en-US" b="1" dirty="0" smtClean="0"/>
              <a:t>Survivor’s pension </a:t>
            </a:r>
            <a:r>
              <a:rPr lang="en-US" dirty="0" smtClean="0"/>
              <a:t>is equally payable to a spouse who at the date of the death of the deceased member is </a:t>
            </a:r>
            <a:r>
              <a:rPr lang="en-US" b="1" dirty="0" smtClean="0"/>
              <a:t>under the age of 45 years and does not have the care of the children under the age of fifteen years and </a:t>
            </a:r>
            <a:r>
              <a:rPr lang="en-US" dirty="0" smtClean="0"/>
              <a:t>this payment is made for </a:t>
            </a:r>
            <a:r>
              <a:rPr lang="en-US" b="1" dirty="0" smtClean="0"/>
              <a:t>two years from the date of the death of the member </a:t>
            </a:r>
          </a:p>
          <a:p>
            <a:r>
              <a:rPr lang="en-US" dirty="0" smtClean="0"/>
              <a:t>Survivors pension is also payable to a child until the child attains the age of 18 years  or until the child has completed full-time education but not later the age of 25years or if the child is an invalid, for life. </a:t>
            </a:r>
          </a:p>
          <a:p>
            <a:pPr marL="0" indent="0">
              <a:buNone/>
            </a:pPr>
            <a:r>
              <a:rPr lang="en-US" b="1" dirty="0" smtClean="0"/>
              <a:t>See; Section 32 and 33</a:t>
            </a:r>
          </a:p>
          <a:p>
            <a:endParaRPr lang="en-GB" dirty="0"/>
          </a:p>
        </p:txBody>
      </p:sp>
    </p:spTree>
    <p:extLst>
      <p:ext uri="{BB962C8B-B14F-4D97-AF65-F5344CB8AC3E}">
        <p14:creationId xmlns:p14="http://schemas.microsoft.com/office/powerpoint/2010/main" val="389782933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Funeral Grant</a:t>
            </a:r>
            <a:endParaRPr lang="en-GB" dirty="0"/>
          </a:p>
        </p:txBody>
      </p:sp>
      <p:sp>
        <p:nvSpPr>
          <p:cNvPr id="3" name="Content Placeholder 2"/>
          <p:cNvSpPr>
            <a:spLocks noGrp="1"/>
          </p:cNvSpPr>
          <p:nvPr>
            <p:ph idx="1"/>
          </p:nvPr>
        </p:nvSpPr>
        <p:spPr/>
        <p:txBody>
          <a:bodyPr>
            <a:normAutofit fontScale="92500" lnSpcReduction="20000"/>
          </a:bodyPr>
          <a:lstStyle/>
          <a:p>
            <a:r>
              <a:rPr lang="en-US" dirty="0" smtClean="0"/>
              <a:t>A funeral grant is paid to the deceased next of kin on the death of a member who has paid at least twelve monthly contributions during the thirty six months immediately preceding his death. </a:t>
            </a:r>
            <a:r>
              <a:rPr lang="en-US" b="1" dirty="0" smtClean="0"/>
              <a:t>Section 34</a:t>
            </a:r>
          </a:p>
          <a:p>
            <a:r>
              <a:rPr lang="en-US" dirty="0" smtClean="0"/>
              <a:t>The lump-sum payable in this regard is determined by the Minister through a statutory instrument.</a:t>
            </a:r>
          </a:p>
          <a:p>
            <a:r>
              <a:rPr lang="en-US" dirty="0" smtClean="0"/>
              <a:t> </a:t>
            </a:r>
            <a:r>
              <a:rPr lang="en-US" b="1" dirty="0" smtClean="0"/>
              <a:t>Section 34(3) </a:t>
            </a:r>
            <a:r>
              <a:rPr lang="en-US" dirty="0" smtClean="0"/>
              <a:t>provides for who is considered as next of kin. In terms of subsection(3) a next of kin is a surviving spouse in case of an unmarried person, the father or mother or brother or sister or the person responsible for payment of the funeral expenses.</a:t>
            </a:r>
          </a:p>
          <a:p>
            <a:r>
              <a:rPr lang="en-US" dirty="0" smtClean="0"/>
              <a:t>Funeral grant computed by multiplying the minimum pension applicable in the year of the member’s death by 10. Example;</a:t>
            </a:r>
          </a:p>
          <a:p>
            <a:pPr marL="0" indent="0">
              <a:buNone/>
            </a:pPr>
            <a:r>
              <a:rPr lang="en-US" dirty="0" smtClean="0"/>
              <a:t>2019=10x K894.16=K8 946.08</a:t>
            </a:r>
          </a:p>
          <a:p>
            <a:endParaRPr lang="en-GB" dirty="0"/>
          </a:p>
        </p:txBody>
      </p:sp>
    </p:spTree>
    <p:extLst>
      <p:ext uri="{BB962C8B-B14F-4D97-AF65-F5344CB8AC3E}">
        <p14:creationId xmlns:p14="http://schemas.microsoft.com/office/powerpoint/2010/main" val="71515284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Review of Benefits</a:t>
            </a:r>
            <a:endParaRPr lang="en-GB" dirty="0"/>
          </a:p>
        </p:txBody>
      </p:sp>
      <p:sp>
        <p:nvSpPr>
          <p:cNvPr id="3" name="Content Placeholder 2"/>
          <p:cNvSpPr>
            <a:spLocks noGrp="1"/>
          </p:cNvSpPr>
          <p:nvPr>
            <p:ph idx="1"/>
          </p:nvPr>
        </p:nvSpPr>
        <p:spPr/>
        <p:txBody>
          <a:bodyPr/>
          <a:lstStyle/>
          <a:p>
            <a:pPr marL="0" indent="0">
              <a:buNone/>
            </a:pPr>
            <a:r>
              <a:rPr lang="en-US" b="1" dirty="0" smtClean="0"/>
              <a:t>Section 35 </a:t>
            </a:r>
            <a:r>
              <a:rPr lang="en-US" dirty="0" smtClean="0"/>
              <a:t>requires that the Authority shall review the pension rates annually and adjust them in line with increases in </a:t>
            </a:r>
            <a:r>
              <a:rPr lang="en-US" b="1" dirty="0" smtClean="0"/>
              <a:t>national average earnings (Wage Inflation)</a:t>
            </a:r>
          </a:p>
          <a:p>
            <a:pPr marL="0" indent="0">
              <a:buNone/>
            </a:pPr>
            <a:r>
              <a:rPr lang="en-US" dirty="0" smtClean="0"/>
              <a:t>Benefits are indexed to inflation and with a provision for a minimum pension for monthly retirement or invalidity pension computed as:</a:t>
            </a:r>
          </a:p>
          <a:p>
            <a:pPr marL="0" indent="0">
              <a:buNone/>
            </a:pPr>
            <a:r>
              <a:rPr lang="en-US" dirty="0" smtClean="0"/>
              <a:t>20% of the National Average Earnings (NAE) applicable in the year of retirement or invalidity as obtained from the Central Statistical Office (CSO)</a:t>
            </a:r>
            <a:endParaRPr lang="en-GB" dirty="0"/>
          </a:p>
        </p:txBody>
      </p:sp>
    </p:spTree>
    <p:extLst>
      <p:ext uri="{BB962C8B-B14F-4D97-AF65-F5344CB8AC3E}">
        <p14:creationId xmlns:p14="http://schemas.microsoft.com/office/powerpoint/2010/main" val="263545490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Protection of Benefits</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Section 38 </a:t>
            </a:r>
            <a:r>
              <a:rPr lang="en-US" dirty="0" smtClean="0"/>
              <a:t>provides that “Every assignment or charge on benefits and every agreement to assign or charge any benefit shall be void, and on the bankruptcy of a beneficiary the benefit shall not pass to any trustee or other person acting on behalf of creditors”</a:t>
            </a:r>
          </a:p>
          <a:p>
            <a:pPr marL="0" indent="0">
              <a:buNone/>
            </a:pPr>
            <a:r>
              <a:rPr lang="en-US" b="1" dirty="0"/>
              <a:t>Section </a:t>
            </a:r>
            <a:r>
              <a:rPr lang="en-US" b="1" dirty="0" smtClean="0"/>
              <a:t>41 - </a:t>
            </a:r>
            <a:r>
              <a:rPr lang="en-US" dirty="0" smtClean="0"/>
              <a:t>Investment </a:t>
            </a:r>
            <a:r>
              <a:rPr lang="en-US" dirty="0"/>
              <a:t>of fund </a:t>
            </a:r>
            <a:endParaRPr lang="en-US" dirty="0" smtClean="0"/>
          </a:p>
          <a:p>
            <a:pPr marL="0" indent="0">
              <a:buNone/>
            </a:pPr>
            <a:r>
              <a:rPr lang="en-US" b="1" dirty="0" smtClean="0"/>
              <a:t>Section 48 </a:t>
            </a:r>
            <a:r>
              <a:rPr lang="en-US" dirty="0" smtClean="0"/>
              <a:t>“Notwithstanding anything contrary contained in any written law, where any judgment or order has been obtained against a member, no execution or attachment or process of any nature shall be issued against his contributions, except in accordance with the terms of the Authority and such contributions shall not form part of the assets of the member in the event of bankruptcy.”</a:t>
            </a:r>
          </a:p>
          <a:p>
            <a:endParaRPr lang="en-GB" dirty="0"/>
          </a:p>
        </p:txBody>
      </p:sp>
    </p:spTree>
    <p:extLst>
      <p:ext uri="{BB962C8B-B14F-4D97-AF65-F5344CB8AC3E}">
        <p14:creationId xmlns:p14="http://schemas.microsoft.com/office/powerpoint/2010/main" val="31507421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Actuary</a:t>
            </a:r>
            <a:endParaRPr lang="en-GB" dirty="0"/>
          </a:p>
        </p:txBody>
      </p:sp>
      <p:sp>
        <p:nvSpPr>
          <p:cNvPr id="3" name="Content Placeholder 2"/>
          <p:cNvSpPr>
            <a:spLocks noGrp="1"/>
          </p:cNvSpPr>
          <p:nvPr>
            <p:ph idx="1"/>
          </p:nvPr>
        </p:nvSpPr>
        <p:spPr/>
        <p:txBody>
          <a:bodyPr>
            <a:normAutofit fontScale="85000" lnSpcReduction="10000"/>
          </a:bodyPr>
          <a:lstStyle/>
          <a:p>
            <a:pPr lvl="0"/>
            <a:r>
              <a:rPr lang="en-US" b="1" dirty="0" smtClean="0"/>
              <a:t>Section 43 </a:t>
            </a:r>
            <a:r>
              <a:rPr lang="en-US" dirty="0" smtClean="0"/>
              <a:t>of the Act provides for the appointment of an</a:t>
            </a:r>
            <a:r>
              <a:rPr lang="en-US" b="1" dirty="0" smtClean="0"/>
              <a:t> actuary</a:t>
            </a:r>
            <a:r>
              <a:rPr lang="en-US" dirty="0" smtClean="0"/>
              <a:t> to the scheme.</a:t>
            </a:r>
          </a:p>
          <a:p>
            <a:pPr lvl="0"/>
            <a:r>
              <a:rPr lang="en-US" b="1" dirty="0" smtClean="0"/>
              <a:t>Section 44 </a:t>
            </a:r>
            <a:r>
              <a:rPr lang="en-US" dirty="0" smtClean="0"/>
              <a:t>provides for the valuation of the scheme on such intervals as may be required by the Authority provided that the intervals for valuation do not exceed a period of three years.</a:t>
            </a:r>
          </a:p>
          <a:p>
            <a:pPr lvl="0"/>
            <a:r>
              <a:rPr lang="en-US" dirty="0" smtClean="0"/>
              <a:t>The </a:t>
            </a:r>
            <a:r>
              <a:rPr lang="en-US" b="1" dirty="0" smtClean="0"/>
              <a:t>actuary</a:t>
            </a:r>
            <a:r>
              <a:rPr lang="en-US" dirty="0" smtClean="0"/>
              <a:t> to the scheme therefore has an obligation to prepare a report on the state of the scheme stating any surplus or deficiency in the scheme and therefore makes a recommendation to the Authority on the actions to be taken.</a:t>
            </a:r>
          </a:p>
          <a:p>
            <a:pPr lvl="0"/>
            <a:r>
              <a:rPr lang="en-US" b="1" dirty="0" smtClean="0"/>
              <a:t>Section 45 </a:t>
            </a:r>
            <a:r>
              <a:rPr lang="en-US" dirty="0" smtClean="0"/>
              <a:t>of the Act provides that the Authority </a:t>
            </a:r>
            <a:r>
              <a:rPr lang="en-US" b="1" dirty="0" smtClean="0"/>
              <a:t>shall pay due to any recommendations by the actuary </a:t>
            </a:r>
            <a:r>
              <a:rPr lang="en-US" dirty="0" smtClean="0"/>
              <a:t>which in this regard may relate to the increase or decrease in the rates of contributions payable in respect of  members or requirement that members pay as determined by the actuary for the purposes of covering any deficiency directly attributed to an action of such a member. </a:t>
            </a:r>
          </a:p>
          <a:p>
            <a:endParaRPr lang="en-GB" dirty="0"/>
          </a:p>
        </p:txBody>
      </p:sp>
    </p:spTree>
    <p:extLst>
      <p:ext uri="{BB962C8B-B14F-4D97-AF65-F5344CB8AC3E}">
        <p14:creationId xmlns:p14="http://schemas.microsoft.com/office/powerpoint/2010/main" val="254275447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Actuary</a:t>
            </a:r>
            <a:endParaRPr lang="en-GB" dirty="0"/>
          </a:p>
        </p:txBody>
      </p:sp>
      <p:sp>
        <p:nvSpPr>
          <p:cNvPr id="3" name="Content Placeholder 2"/>
          <p:cNvSpPr>
            <a:spLocks noGrp="1"/>
          </p:cNvSpPr>
          <p:nvPr>
            <p:ph idx="1"/>
          </p:nvPr>
        </p:nvSpPr>
        <p:spPr/>
        <p:txBody>
          <a:bodyPr/>
          <a:lstStyle/>
          <a:p>
            <a:r>
              <a:rPr lang="en-US" b="1" dirty="0" smtClean="0"/>
              <a:t>Section 45 (2) </a:t>
            </a:r>
            <a:r>
              <a:rPr lang="en-US" dirty="0" smtClean="0"/>
              <a:t>provides for the Authority to report to the Minister its failure to carry out the recommendations of the schemes actuary. Failure by the Authority, after submission of the report to the Minister, to carry out recommendations of the actuary contained in the report, can result in the Minister exercise </a:t>
            </a:r>
            <a:r>
              <a:rPr lang="en-US" b="1" dirty="0" smtClean="0"/>
              <a:t>discretionary powers to effect those recommendations.</a:t>
            </a:r>
          </a:p>
          <a:p>
            <a:endParaRPr lang="en-GB" dirty="0"/>
          </a:p>
        </p:txBody>
      </p:sp>
    </p:spTree>
    <p:extLst>
      <p:ext uri="{BB962C8B-B14F-4D97-AF65-F5344CB8AC3E}">
        <p14:creationId xmlns:p14="http://schemas.microsoft.com/office/powerpoint/2010/main" val="262127160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Legal Framework For Public Pension System: Public Service Pensions Fund</a:t>
            </a:r>
            <a:endParaRPr lang="en-GB" dirty="0"/>
          </a:p>
        </p:txBody>
      </p:sp>
      <p:sp>
        <p:nvSpPr>
          <p:cNvPr id="3" name="Content Placeholder 2"/>
          <p:cNvSpPr>
            <a:spLocks noGrp="1"/>
          </p:cNvSpPr>
          <p:nvPr>
            <p:ph idx="1"/>
          </p:nvPr>
        </p:nvSpPr>
        <p:spPr/>
        <p:txBody>
          <a:bodyPr/>
          <a:lstStyle/>
          <a:p>
            <a:r>
              <a:rPr lang="en-US" dirty="0" smtClean="0"/>
              <a:t>The Public Service Pensions Fund (PSPF) is created by the </a:t>
            </a:r>
            <a:r>
              <a:rPr lang="en-US" b="1" dirty="0" smtClean="0"/>
              <a:t>Public Service Pensions Act No. 35 of 1996</a:t>
            </a:r>
            <a:r>
              <a:rPr lang="en-US" dirty="0" smtClean="0"/>
              <a:t>. The Act consolidate the law relating to pensions and other benefits for persons employed in the Public Service. Under the Act “Public Service” is defined as meaning the Judicial Service, the Civil Service, the </a:t>
            </a:r>
            <a:r>
              <a:rPr lang="en-US" dirty="0" err="1" smtClean="0"/>
              <a:t>Defence</a:t>
            </a:r>
            <a:r>
              <a:rPr lang="en-US" dirty="0" smtClean="0"/>
              <a:t> Forces, the Police and Prisons Service, the Teaching Service, the Zambia Security and Intelligence Service, and any other Government Service prescribed by the President.</a:t>
            </a:r>
          </a:p>
          <a:p>
            <a:endParaRPr lang="en-GB" dirty="0"/>
          </a:p>
        </p:txBody>
      </p:sp>
    </p:spTree>
    <p:extLst>
      <p:ext uri="{BB962C8B-B14F-4D97-AF65-F5344CB8AC3E}">
        <p14:creationId xmlns:p14="http://schemas.microsoft.com/office/powerpoint/2010/main" val="340959587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Establishment of the Fund</a:t>
            </a:r>
            <a:endParaRPr lang="en-GB" b="1" dirty="0"/>
          </a:p>
        </p:txBody>
      </p:sp>
      <p:sp>
        <p:nvSpPr>
          <p:cNvPr id="3" name="Content Placeholder 2"/>
          <p:cNvSpPr>
            <a:spLocks noGrp="1"/>
          </p:cNvSpPr>
          <p:nvPr>
            <p:ph idx="1"/>
          </p:nvPr>
        </p:nvSpPr>
        <p:spPr/>
        <p:txBody>
          <a:bodyPr/>
          <a:lstStyle/>
          <a:p>
            <a:pPr marL="0" indent="0">
              <a:buNone/>
            </a:pPr>
            <a:r>
              <a:rPr lang="en-US" b="1" dirty="0" smtClean="0"/>
              <a:t>Section 9 (1) </a:t>
            </a:r>
            <a:r>
              <a:rPr lang="en-US" dirty="0" smtClean="0"/>
              <a:t>As from a date to be fixed by the President by statutory instrument, in consultation with the Board, there shall be constituted the Public Service Pensions Fund.</a:t>
            </a:r>
          </a:p>
          <a:p>
            <a:pPr marL="0" indent="0">
              <a:buNone/>
            </a:pPr>
            <a:r>
              <a:rPr lang="en-US" dirty="0" smtClean="0"/>
              <a:t> (2) Without further assurance the existing fund shall be transferred to the Public Service Pensions Fund.</a:t>
            </a:r>
          </a:p>
          <a:p>
            <a:pPr marL="0" indent="0">
              <a:buNone/>
            </a:pPr>
            <a:r>
              <a:rPr lang="en-US" dirty="0" smtClean="0"/>
              <a:t>10. The Fund shall comprise the following members:</a:t>
            </a:r>
          </a:p>
          <a:p>
            <a:pPr marL="0" indent="0">
              <a:buNone/>
            </a:pPr>
            <a:r>
              <a:rPr lang="en-US" dirty="0" smtClean="0"/>
              <a:t>(a) the members of the existing fund; and (b) such other persons, being employees of public service, as the Board may prescribe.</a:t>
            </a:r>
          </a:p>
          <a:p>
            <a:endParaRPr lang="en-GB" dirty="0"/>
          </a:p>
        </p:txBody>
      </p:sp>
    </p:spTree>
    <p:extLst>
      <p:ext uri="{BB962C8B-B14F-4D97-AF65-F5344CB8AC3E}">
        <p14:creationId xmlns:p14="http://schemas.microsoft.com/office/powerpoint/2010/main" val="1903938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Concept of Social Security</a:t>
            </a:r>
            <a:endParaRPr lang="en-GB" dirty="0"/>
          </a:p>
        </p:txBody>
      </p:sp>
      <p:sp>
        <p:nvSpPr>
          <p:cNvPr id="3" name="Content Placeholder 2"/>
          <p:cNvSpPr>
            <a:spLocks noGrp="1"/>
          </p:cNvSpPr>
          <p:nvPr>
            <p:ph idx="1"/>
          </p:nvPr>
        </p:nvSpPr>
        <p:spPr/>
        <p:txBody>
          <a:bodyPr>
            <a:normAutofit fontScale="70000" lnSpcReduction="20000"/>
          </a:bodyPr>
          <a:lstStyle/>
          <a:p>
            <a:pPr marL="0" indent="0">
              <a:buNone/>
            </a:pPr>
            <a:r>
              <a:rPr lang="en-US" dirty="0" smtClean="0"/>
              <a:t>International </a:t>
            </a:r>
            <a:r>
              <a:rPr lang="en-US" dirty="0" err="1" smtClean="0"/>
              <a:t>Labour</a:t>
            </a:r>
            <a:r>
              <a:rPr lang="en-US" dirty="0" smtClean="0"/>
              <a:t> </a:t>
            </a:r>
            <a:r>
              <a:rPr lang="en-US" dirty="0" err="1" smtClean="0"/>
              <a:t>Organisation</a:t>
            </a:r>
            <a:r>
              <a:rPr lang="en-US" dirty="0" smtClean="0"/>
              <a:t> (ILO) Convention No. 102 of 1952-sets minimum standards and covers the following broad areas:</a:t>
            </a:r>
          </a:p>
          <a:p>
            <a:pPr marL="514350" indent="-514350">
              <a:buFont typeface="+mj-lt"/>
              <a:buAutoNum type="arabicPeriod"/>
            </a:pPr>
            <a:r>
              <a:rPr lang="en-US" dirty="0" smtClean="0"/>
              <a:t>Medical care</a:t>
            </a:r>
          </a:p>
          <a:p>
            <a:pPr marL="514350" indent="-514350">
              <a:buFont typeface="+mj-lt"/>
              <a:buAutoNum type="arabicPeriod"/>
            </a:pPr>
            <a:r>
              <a:rPr lang="en-US" dirty="0" smtClean="0"/>
              <a:t>Sickness benefit</a:t>
            </a:r>
          </a:p>
          <a:p>
            <a:pPr marL="514350" indent="-514350">
              <a:buFont typeface="+mj-lt"/>
              <a:buAutoNum type="arabicPeriod"/>
            </a:pPr>
            <a:r>
              <a:rPr lang="en-US" dirty="0" smtClean="0"/>
              <a:t>Unemployment benefit</a:t>
            </a:r>
          </a:p>
          <a:p>
            <a:pPr marL="514350" indent="-514350">
              <a:buFont typeface="+mj-lt"/>
              <a:buAutoNum type="arabicPeriod"/>
            </a:pPr>
            <a:r>
              <a:rPr lang="en-US" dirty="0" smtClean="0"/>
              <a:t>Old age benefit</a:t>
            </a:r>
          </a:p>
          <a:p>
            <a:pPr marL="514350" indent="-514350">
              <a:buFont typeface="+mj-lt"/>
              <a:buAutoNum type="arabicPeriod"/>
            </a:pPr>
            <a:r>
              <a:rPr lang="en-US" dirty="0" smtClean="0"/>
              <a:t>Employment injury benefit</a:t>
            </a:r>
          </a:p>
          <a:p>
            <a:pPr marL="514350" indent="-514350">
              <a:buFont typeface="+mj-lt"/>
              <a:buAutoNum type="arabicPeriod"/>
            </a:pPr>
            <a:r>
              <a:rPr lang="en-US" dirty="0" smtClean="0"/>
              <a:t>Family benefits</a:t>
            </a:r>
          </a:p>
          <a:p>
            <a:pPr marL="514350" indent="-514350">
              <a:buFont typeface="+mj-lt"/>
              <a:buAutoNum type="arabicPeriod"/>
            </a:pPr>
            <a:r>
              <a:rPr lang="en-US" dirty="0" smtClean="0"/>
              <a:t>Maternity benefits</a:t>
            </a:r>
          </a:p>
          <a:p>
            <a:pPr marL="514350" indent="-514350">
              <a:buFont typeface="+mj-lt"/>
              <a:buAutoNum type="arabicPeriod"/>
            </a:pPr>
            <a:r>
              <a:rPr lang="en-US" dirty="0" smtClean="0"/>
              <a:t>Invalidity benefits</a:t>
            </a:r>
          </a:p>
          <a:p>
            <a:pPr marL="514350" indent="-514350">
              <a:buFont typeface="+mj-lt"/>
              <a:buAutoNum type="arabicPeriod"/>
            </a:pPr>
            <a:r>
              <a:rPr lang="en-US" dirty="0" smtClean="0"/>
              <a:t>Survivors’ benefits</a:t>
            </a:r>
          </a:p>
          <a:p>
            <a:pPr marL="0" indent="0">
              <a:buNone/>
            </a:pPr>
            <a:r>
              <a:rPr lang="en-US" dirty="0" smtClean="0"/>
              <a:t>Do these Conventions apply to Zambia? Refer to </a:t>
            </a:r>
            <a:r>
              <a:rPr lang="en-US" b="1" dirty="0" smtClean="0"/>
              <a:t>PETER ZULU AND II8 OTHERS V STANDARD CHARTERED BANK LTD SCZ APPEAL NO. 59 OF 1996</a:t>
            </a:r>
            <a:endParaRPr lang="en-US" b="1" dirty="0"/>
          </a:p>
        </p:txBody>
      </p:sp>
    </p:spTree>
    <p:extLst>
      <p:ext uri="{BB962C8B-B14F-4D97-AF65-F5344CB8AC3E}">
        <p14:creationId xmlns:p14="http://schemas.microsoft.com/office/powerpoint/2010/main" val="236801754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Establishment of the Fund</a:t>
            </a:r>
            <a:endParaRPr lang="en-GB" dirty="0"/>
          </a:p>
        </p:txBody>
      </p:sp>
      <p:sp>
        <p:nvSpPr>
          <p:cNvPr id="3" name="Content Placeholder 2"/>
          <p:cNvSpPr>
            <a:spLocks noGrp="1"/>
          </p:cNvSpPr>
          <p:nvPr>
            <p:ph idx="1"/>
          </p:nvPr>
        </p:nvSpPr>
        <p:spPr/>
        <p:txBody>
          <a:bodyPr/>
          <a:lstStyle/>
          <a:p>
            <a:r>
              <a:rPr lang="en-US" b="1" dirty="0" smtClean="0"/>
              <a:t>Section 11(2) </a:t>
            </a:r>
            <a:r>
              <a:rPr lang="en-US" dirty="0" smtClean="0"/>
              <a:t>provides for the applications of the law in respect of the pensions benefits that accrued to the credit of a member of the existing fund, on the commencement of the 1996 Act to be the law that applies to the existing fund</a:t>
            </a:r>
            <a:endParaRPr lang="en-GB" dirty="0"/>
          </a:p>
        </p:txBody>
      </p:sp>
    </p:spTree>
    <p:extLst>
      <p:ext uri="{BB962C8B-B14F-4D97-AF65-F5344CB8AC3E}">
        <p14:creationId xmlns:p14="http://schemas.microsoft.com/office/powerpoint/2010/main" val="248502739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Board</a:t>
            </a:r>
            <a:endParaRPr lang="en-GB" b="1"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smtClean="0"/>
              <a:t>Section 3 </a:t>
            </a:r>
            <a:r>
              <a:rPr lang="en-US" dirty="0" smtClean="0"/>
              <a:t>of the Act establishes the board which is the body corporate with perpetual succession capable of suing and being sued in its corporate name.</a:t>
            </a:r>
          </a:p>
          <a:p>
            <a:pPr marL="0" indent="0">
              <a:buNone/>
            </a:pPr>
            <a:r>
              <a:rPr lang="en-US" b="1" dirty="0" smtClean="0"/>
              <a:t>Section 4 </a:t>
            </a:r>
            <a:r>
              <a:rPr lang="en-US" dirty="0" smtClean="0"/>
              <a:t>of the Act provides the following as members of the board of directors:</a:t>
            </a:r>
          </a:p>
          <a:p>
            <a:pPr marL="514350" lvl="0" indent="-514350">
              <a:buFont typeface="+mj-lt"/>
              <a:buAutoNum type="arabicPeriod"/>
            </a:pPr>
            <a:r>
              <a:rPr lang="en-US" dirty="0" smtClean="0"/>
              <a:t>The  permanent secretary in the ministry responsible for </a:t>
            </a:r>
            <a:r>
              <a:rPr lang="en-US" dirty="0" err="1" smtClean="0"/>
              <a:t>labour</a:t>
            </a:r>
            <a:r>
              <a:rPr lang="en-US" dirty="0" smtClean="0"/>
              <a:t>;</a:t>
            </a:r>
          </a:p>
          <a:p>
            <a:pPr marL="514350" lvl="0" indent="-514350">
              <a:buFont typeface="+mj-lt"/>
              <a:buAutoNum type="arabicPeriod"/>
            </a:pPr>
            <a:r>
              <a:rPr lang="en-US" dirty="0" smtClean="0"/>
              <a:t>The permanent secretary  responsible for personal management </a:t>
            </a:r>
          </a:p>
          <a:p>
            <a:pPr marL="514350" lvl="0" indent="-514350">
              <a:buFont typeface="+mj-lt"/>
              <a:buAutoNum type="arabicPeriod"/>
            </a:pPr>
            <a:r>
              <a:rPr lang="en-US" dirty="0" smtClean="0"/>
              <a:t>The director of budget ministry of finance</a:t>
            </a:r>
          </a:p>
          <a:p>
            <a:pPr marL="514350" lvl="0" indent="-514350">
              <a:buFont typeface="+mj-lt"/>
              <a:buAutoNum type="arabicPeriod"/>
            </a:pPr>
            <a:r>
              <a:rPr lang="en-US" dirty="0" smtClean="0"/>
              <a:t>The representative of the attorney general</a:t>
            </a:r>
          </a:p>
          <a:p>
            <a:pPr marL="514350" lvl="0" indent="-514350">
              <a:buFont typeface="+mj-lt"/>
              <a:buAutoNum type="arabicPeriod"/>
            </a:pPr>
            <a:r>
              <a:rPr lang="en-US" dirty="0" smtClean="0"/>
              <a:t>The national secretary of the pensioners association representing pensions who have retired under the act </a:t>
            </a:r>
          </a:p>
          <a:p>
            <a:endParaRPr lang="en-GB" dirty="0"/>
          </a:p>
        </p:txBody>
      </p:sp>
    </p:spTree>
    <p:extLst>
      <p:ext uri="{BB962C8B-B14F-4D97-AF65-F5344CB8AC3E}">
        <p14:creationId xmlns:p14="http://schemas.microsoft.com/office/powerpoint/2010/main" val="24103577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Board</a:t>
            </a:r>
            <a:endParaRPr lang="en-GB" dirty="0"/>
          </a:p>
        </p:txBody>
      </p:sp>
      <p:sp>
        <p:nvSpPr>
          <p:cNvPr id="3" name="Content Placeholder 2"/>
          <p:cNvSpPr>
            <a:spLocks noGrp="1"/>
          </p:cNvSpPr>
          <p:nvPr>
            <p:ph idx="1"/>
          </p:nvPr>
        </p:nvSpPr>
        <p:spPr/>
        <p:txBody>
          <a:bodyPr>
            <a:normAutofit lnSpcReduction="10000"/>
          </a:bodyPr>
          <a:lstStyle/>
          <a:p>
            <a:pPr marL="0" lvl="0" indent="0">
              <a:buNone/>
            </a:pPr>
            <a:r>
              <a:rPr lang="en-US" dirty="0" smtClean="0"/>
              <a:t>6. The general secretary of the civil servants union in Zambia</a:t>
            </a:r>
          </a:p>
          <a:p>
            <a:pPr marL="0" lvl="0" indent="0">
              <a:buNone/>
            </a:pPr>
            <a:r>
              <a:rPr lang="en-US" dirty="0" smtClean="0"/>
              <a:t>7.  The general secretary of the national union  of teachers </a:t>
            </a:r>
          </a:p>
          <a:p>
            <a:pPr marL="0" lvl="0" indent="0">
              <a:buNone/>
            </a:pPr>
            <a:r>
              <a:rPr lang="en-US" dirty="0" smtClean="0"/>
              <a:t>8. A representative of the </a:t>
            </a:r>
            <a:r>
              <a:rPr lang="en-US" dirty="0" err="1" smtClean="0"/>
              <a:t>defence</a:t>
            </a:r>
            <a:r>
              <a:rPr lang="en-US" dirty="0" smtClean="0"/>
              <a:t> forces </a:t>
            </a:r>
          </a:p>
          <a:p>
            <a:pPr marL="0" lvl="0" indent="0">
              <a:buNone/>
            </a:pPr>
            <a:r>
              <a:rPr lang="en-US" dirty="0" smtClean="0"/>
              <a:t>9. A representative of the security forces </a:t>
            </a:r>
          </a:p>
          <a:p>
            <a:pPr marL="0" lvl="0" indent="0">
              <a:buNone/>
            </a:pPr>
            <a:r>
              <a:rPr lang="en-US" dirty="0" smtClean="0"/>
              <a:t>10. A representative of the chamber of commerce</a:t>
            </a:r>
          </a:p>
          <a:p>
            <a:pPr marL="0" lvl="0" indent="0">
              <a:buNone/>
            </a:pPr>
            <a:r>
              <a:rPr lang="en-US" dirty="0" smtClean="0"/>
              <a:t>11. A representative of the Lusaka stock exchange; and </a:t>
            </a:r>
          </a:p>
          <a:p>
            <a:pPr marL="0" lvl="0" indent="0">
              <a:buNone/>
            </a:pPr>
            <a:r>
              <a:rPr lang="en-US" dirty="0" smtClean="0"/>
              <a:t>12. Two persons appointed by the President</a:t>
            </a:r>
          </a:p>
          <a:p>
            <a:pPr lvl="0"/>
            <a:r>
              <a:rPr lang="en-US" dirty="0" smtClean="0"/>
              <a:t> The  Act reposes into the President the power to appoint the Chairman of the Board from the members of the Board.</a:t>
            </a:r>
          </a:p>
          <a:p>
            <a:endParaRPr lang="en-GB" b="1" dirty="0"/>
          </a:p>
        </p:txBody>
      </p:sp>
    </p:spTree>
    <p:extLst>
      <p:ext uri="{BB962C8B-B14F-4D97-AF65-F5344CB8AC3E}">
        <p14:creationId xmlns:p14="http://schemas.microsoft.com/office/powerpoint/2010/main" val="160969097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Fund Objectives</a:t>
            </a:r>
            <a:endParaRPr lang="en-GB" b="1" dirty="0"/>
          </a:p>
        </p:txBody>
      </p:sp>
      <p:sp>
        <p:nvSpPr>
          <p:cNvPr id="3" name="Content Placeholder 2"/>
          <p:cNvSpPr>
            <a:spLocks noGrp="1"/>
          </p:cNvSpPr>
          <p:nvPr>
            <p:ph idx="1"/>
          </p:nvPr>
        </p:nvSpPr>
        <p:spPr/>
        <p:txBody>
          <a:bodyPr>
            <a:normAutofit fontScale="92500"/>
          </a:bodyPr>
          <a:lstStyle/>
          <a:p>
            <a:pPr marL="0" indent="0">
              <a:buNone/>
            </a:pPr>
            <a:r>
              <a:rPr lang="en-US" b="1" dirty="0" smtClean="0"/>
              <a:t>Section 16 </a:t>
            </a:r>
            <a:r>
              <a:rPr lang="en-US" dirty="0" smtClean="0"/>
              <a:t>of the Act provides that the basis of the fund is on the principle of social insurance in which resources are pooled and risks shared for purposes of achieving the following objectives:</a:t>
            </a:r>
          </a:p>
          <a:p>
            <a:pPr lvl="0"/>
            <a:r>
              <a:rPr lang="en-US" dirty="0" smtClean="0"/>
              <a:t>Not undertaking any business or making financial commitments which are inconsistent with the interest of the members of the fund;</a:t>
            </a:r>
          </a:p>
          <a:p>
            <a:pPr lvl="0"/>
            <a:r>
              <a:rPr lang="en-US" dirty="0" smtClean="0"/>
              <a:t>Appreciation of the financing of pensions by taking account of long term liabilities and linkage between higher benefits and higher contributions </a:t>
            </a:r>
          </a:p>
          <a:p>
            <a:pPr lvl="0"/>
            <a:r>
              <a:rPr lang="en-US" dirty="0" smtClean="0"/>
              <a:t>Maintaining a distinction between employment conditions as relates to retirement and early retirement and eligible for the pensions benefits </a:t>
            </a:r>
          </a:p>
          <a:p>
            <a:pPr lvl="0"/>
            <a:r>
              <a:rPr lang="en-US" dirty="0" smtClean="0"/>
              <a:t>Maintenance of real value of benefits</a:t>
            </a:r>
          </a:p>
          <a:p>
            <a:endParaRPr lang="en-GB" dirty="0"/>
          </a:p>
        </p:txBody>
      </p:sp>
    </p:spTree>
    <p:extLst>
      <p:ext uri="{BB962C8B-B14F-4D97-AF65-F5344CB8AC3E}">
        <p14:creationId xmlns:p14="http://schemas.microsoft.com/office/powerpoint/2010/main" val="40483125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Fund Objectives</a:t>
            </a:r>
            <a:endParaRPr lang="en-GB" b="1" dirty="0"/>
          </a:p>
        </p:txBody>
      </p:sp>
      <p:sp>
        <p:nvSpPr>
          <p:cNvPr id="3" name="Content Placeholder 2"/>
          <p:cNvSpPr>
            <a:spLocks noGrp="1"/>
          </p:cNvSpPr>
          <p:nvPr>
            <p:ph idx="1"/>
          </p:nvPr>
        </p:nvSpPr>
        <p:spPr/>
        <p:txBody>
          <a:bodyPr>
            <a:normAutofit fontScale="92500" lnSpcReduction="10000"/>
          </a:bodyPr>
          <a:lstStyle/>
          <a:p>
            <a:pPr lvl="0"/>
            <a:r>
              <a:rPr lang="en-US" dirty="0" smtClean="0"/>
              <a:t>Making adequate arrangements for transfer and preservation of pension rights</a:t>
            </a:r>
          </a:p>
          <a:p>
            <a:pPr lvl="0"/>
            <a:r>
              <a:rPr lang="en-US" dirty="0" smtClean="0"/>
              <a:t>Maintaining a realistic contribution structure </a:t>
            </a:r>
          </a:p>
          <a:p>
            <a:pPr lvl="0"/>
            <a:r>
              <a:rPr lang="en-US" dirty="0" smtClean="0"/>
              <a:t>Adequate arrangements for avoidance of non compliance;</a:t>
            </a:r>
          </a:p>
          <a:p>
            <a:pPr lvl="0"/>
            <a:r>
              <a:rPr lang="en-US" dirty="0" smtClean="0"/>
              <a:t>Avoidance of delays and other constraints to effective provision of adequate benefits under the fund;</a:t>
            </a:r>
          </a:p>
          <a:p>
            <a:pPr lvl="0"/>
            <a:r>
              <a:rPr lang="en-US" dirty="0" smtClean="0"/>
              <a:t>Maintaining current records for members and contribution</a:t>
            </a:r>
          </a:p>
          <a:p>
            <a:pPr lvl="0"/>
            <a:r>
              <a:rPr lang="en-US" dirty="0" smtClean="0"/>
              <a:t>Excessive administration costs and ensure prudential management of the fund</a:t>
            </a:r>
          </a:p>
          <a:p>
            <a:pPr marL="0" indent="0">
              <a:buNone/>
            </a:pPr>
            <a:r>
              <a:rPr lang="en-US" b="1" dirty="0" smtClean="0"/>
              <a:t>Section 17 </a:t>
            </a:r>
            <a:r>
              <a:rPr lang="en-US" dirty="0" smtClean="0"/>
              <a:t>of the Act obliges the board to submit a comprehensive report annually to Parliament covering the Fund’s operations.</a:t>
            </a:r>
          </a:p>
          <a:p>
            <a:endParaRPr lang="en-GB" dirty="0"/>
          </a:p>
        </p:txBody>
      </p:sp>
    </p:spTree>
    <p:extLst>
      <p:ext uri="{BB962C8B-B14F-4D97-AF65-F5344CB8AC3E}">
        <p14:creationId xmlns:p14="http://schemas.microsoft.com/office/powerpoint/2010/main" val="25263914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Property of the Fund</a:t>
            </a:r>
            <a:endParaRPr lang="en-GB" b="1" dirty="0"/>
          </a:p>
        </p:txBody>
      </p:sp>
      <p:sp>
        <p:nvSpPr>
          <p:cNvPr id="3" name="Content Placeholder 2"/>
          <p:cNvSpPr>
            <a:spLocks noGrp="1"/>
          </p:cNvSpPr>
          <p:nvPr>
            <p:ph idx="1"/>
          </p:nvPr>
        </p:nvSpPr>
        <p:spPr/>
        <p:txBody>
          <a:bodyPr/>
          <a:lstStyle/>
          <a:p>
            <a:r>
              <a:rPr lang="en-US" b="1" dirty="0" smtClean="0"/>
              <a:t>Section 20 </a:t>
            </a:r>
            <a:r>
              <a:rPr lang="en-US" dirty="0" smtClean="0"/>
              <a:t>of the Act provides for the constitution of the following property of the fund:</a:t>
            </a:r>
          </a:p>
          <a:p>
            <a:pPr lvl="0"/>
            <a:r>
              <a:rPr lang="en-US" dirty="0" smtClean="0"/>
              <a:t>All assets that vested in the fund  on dissolution of the existing fund;</a:t>
            </a:r>
          </a:p>
          <a:p>
            <a:pPr lvl="0"/>
            <a:r>
              <a:rPr lang="en-US" dirty="0" smtClean="0"/>
              <a:t>Contributions and interest  paid into the fund in accordance with the provision of the act ;</a:t>
            </a:r>
          </a:p>
          <a:p>
            <a:pPr lvl="0"/>
            <a:r>
              <a:rPr lang="en-US" dirty="0" smtClean="0"/>
              <a:t>Income and capital appreciation denied from holding of assets of the fund in any form; and </a:t>
            </a:r>
          </a:p>
          <a:p>
            <a:pPr lvl="0"/>
            <a:r>
              <a:rPr lang="en-US" dirty="0" smtClean="0"/>
              <a:t>Any other or assets that accrued or were granted to the fund. </a:t>
            </a:r>
          </a:p>
          <a:p>
            <a:endParaRPr lang="en-GB" dirty="0"/>
          </a:p>
        </p:txBody>
      </p:sp>
    </p:spTree>
    <p:extLst>
      <p:ext uri="{BB962C8B-B14F-4D97-AF65-F5344CB8AC3E}">
        <p14:creationId xmlns:p14="http://schemas.microsoft.com/office/powerpoint/2010/main" val="168439382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Payments </a:t>
            </a:r>
            <a:endParaRPr lang="en-GB" b="1" dirty="0"/>
          </a:p>
        </p:txBody>
      </p:sp>
      <p:sp>
        <p:nvSpPr>
          <p:cNvPr id="3" name="Content Placeholder 2"/>
          <p:cNvSpPr>
            <a:spLocks noGrp="1"/>
          </p:cNvSpPr>
          <p:nvPr>
            <p:ph idx="1"/>
          </p:nvPr>
        </p:nvSpPr>
        <p:spPr/>
        <p:txBody>
          <a:bodyPr/>
          <a:lstStyle/>
          <a:p>
            <a:r>
              <a:rPr lang="en-US" b="1" dirty="0" smtClean="0"/>
              <a:t>Section 21 </a:t>
            </a:r>
            <a:r>
              <a:rPr lang="en-US" dirty="0" smtClean="0"/>
              <a:t>provides that all contributions shall be paid into the fund each month from the general revenues of the republic.</a:t>
            </a:r>
          </a:p>
          <a:p>
            <a:pPr marL="0" indent="0">
              <a:buNone/>
            </a:pPr>
            <a:endParaRPr lang="en-GB" dirty="0"/>
          </a:p>
        </p:txBody>
      </p:sp>
    </p:spTree>
    <p:extLst>
      <p:ext uri="{BB962C8B-B14F-4D97-AF65-F5344CB8AC3E}">
        <p14:creationId xmlns:p14="http://schemas.microsoft.com/office/powerpoint/2010/main" val="359499517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Protection against attachment</a:t>
            </a:r>
            <a:endParaRPr lang="en-GB" b="1" dirty="0"/>
          </a:p>
        </p:txBody>
      </p:sp>
      <p:sp>
        <p:nvSpPr>
          <p:cNvPr id="3" name="Content Placeholder 2"/>
          <p:cNvSpPr>
            <a:spLocks noGrp="1"/>
          </p:cNvSpPr>
          <p:nvPr>
            <p:ph idx="1"/>
          </p:nvPr>
        </p:nvSpPr>
        <p:spPr/>
        <p:txBody>
          <a:bodyPr>
            <a:normAutofit fontScale="92500" lnSpcReduction="20000"/>
          </a:bodyPr>
          <a:lstStyle/>
          <a:p>
            <a:r>
              <a:rPr lang="en-US" b="1" dirty="0" smtClean="0"/>
              <a:t>22 (1) </a:t>
            </a:r>
            <a:r>
              <a:rPr lang="en-US" dirty="0" smtClean="0"/>
              <a:t>Subject to the provisions of </a:t>
            </a:r>
            <a:r>
              <a:rPr lang="en-US" b="1" dirty="0" smtClean="0"/>
              <a:t>subsection (2), </a:t>
            </a:r>
            <a:r>
              <a:rPr lang="en-US" dirty="0" smtClean="0"/>
              <a:t>the sum standing to the credit of a member's account in the Fund shall, until paid out in accordance with the provisions of this Act, remain the property of the Board and shall not form part of the assets of a member in the event of his bankruptcy or insolvency, or be liable to attachment in satisfaction of his debts; and any security, pledge or assignment given before or after the commencement of this Act which purports to include any such or part thereof shall, to that extent be void.</a:t>
            </a:r>
          </a:p>
          <a:p>
            <a:r>
              <a:rPr lang="en-US" dirty="0" smtClean="0"/>
              <a:t>(2) A pension or other benefit granted under this Act shall not be assignable or transferable except for the purposes of satisfying- (a) </a:t>
            </a:r>
            <a:r>
              <a:rPr lang="en-US" b="1" dirty="0" smtClean="0"/>
              <a:t>a debt due to the Fund or the Government</a:t>
            </a:r>
            <a:r>
              <a:rPr lang="en-US" dirty="0" smtClean="0"/>
              <a:t>; or (b) </a:t>
            </a:r>
            <a:r>
              <a:rPr lang="en-US" b="1" dirty="0" smtClean="0"/>
              <a:t>an order of any court for the periodic payment of sums of money towards the maintenance of the spouse or former spouse or child or other </a:t>
            </a:r>
            <a:r>
              <a:rPr lang="en-US" b="1" dirty="0" err="1" smtClean="0"/>
              <a:t>dependant</a:t>
            </a:r>
            <a:r>
              <a:rPr lang="en-US" b="1" dirty="0" smtClean="0"/>
              <a:t> under</a:t>
            </a:r>
            <a:r>
              <a:rPr lang="en-US" dirty="0" smtClean="0"/>
              <a:t> any written law.</a:t>
            </a:r>
          </a:p>
          <a:p>
            <a:endParaRPr lang="en-GB" dirty="0"/>
          </a:p>
        </p:txBody>
      </p:sp>
    </p:spTree>
    <p:extLst>
      <p:ext uri="{BB962C8B-B14F-4D97-AF65-F5344CB8AC3E}">
        <p14:creationId xmlns:p14="http://schemas.microsoft.com/office/powerpoint/2010/main" val="5969281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Actuary</a:t>
            </a:r>
            <a:endParaRPr lang="en-GB" b="1"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Section 24 </a:t>
            </a:r>
            <a:r>
              <a:rPr lang="en-US" dirty="0" smtClean="0"/>
              <a:t>gives the board power to appoint the actuary</a:t>
            </a:r>
          </a:p>
          <a:p>
            <a:r>
              <a:rPr lang="en-US" dirty="0" smtClean="0"/>
              <a:t>The actuary has an obligation as provided under the section </a:t>
            </a:r>
            <a:r>
              <a:rPr lang="en-US" b="1" dirty="0" smtClean="0"/>
              <a:t>25(1) </a:t>
            </a:r>
            <a:r>
              <a:rPr lang="en-US" dirty="0" smtClean="0"/>
              <a:t>to carry out valuation of the fund at intervals not exceeding three years </a:t>
            </a:r>
          </a:p>
          <a:p>
            <a:r>
              <a:rPr lang="en-US" dirty="0" smtClean="0"/>
              <a:t>The actuary has the obligation also to prepare and submit a report to the board indicating the state of the funds with regard to any surplus or deficiency and any recommendations for actions to be taken.</a:t>
            </a:r>
          </a:p>
          <a:p>
            <a:r>
              <a:rPr lang="en-US" dirty="0" smtClean="0"/>
              <a:t>The actuary submits a report to the board and forwards a copy to the President. The board has been obliged under section </a:t>
            </a:r>
            <a:r>
              <a:rPr lang="en-US" b="1" dirty="0" smtClean="0"/>
              <a:t>26(1) </a:t>
            </a:r>
            <a:r>
              <a:rPr lang="en-US" dirty="0" smtClean="0"/>
              <a:t>of the Act to pay due regard to any recommendation made by the actuary and effect rates of contribution payable  by members  either by increasing or decreasing such rates.</a:t>
            </a:r>
          </a:p>
          <a:p>
            <a:endParaRPr lang="en-GB" dirty="0"/>
          </a:p>
        </p:txBody>
      </p:sp>
    </p:spTree>
    <p:extLst>
      <p:ext uri="{BB962C8B-B14F-4D97-AF65-F5344CB8AC3E}">
        <p14:creationId xmlns:p14="http://schemas.microsoft.com/office/powerpoint/2010/main" val="969220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Investments</a:t>
            </a:r>
            <a:endParaRPr lang="en-GB" b="1" dirty="0"/>
          </a:p>
        </p:txBody>
      </p:sp>
      <p:sp>
        <p:nvSpPr>
          <p:cNvPr id="3" name="Content Placeholder 2"/>
          <p:cNvSpPr>
            <a:spLocks noGrp="1"/>
          </p:cNvSpPr>
          <p:nvPr>
            <p:ph idx="1"/>
          </p:nvPr>
        </p:nvSpPr>
        <p:spPr/>
        <p:txBody>
          <a:bodyPr>
            <a:normAutofit lnSpcReduction="10000"/>
          </a:bodyPr>
          <a:lstStyle/>
          <a:p>
            <a:pPr marL="0" indent="0">
              <a:buNone/>
            </a:pPr>
            <a:r>
              <a:rPr lang="en-US" b="1" dirty="0" smtClean="0"/>
              <a:t>Section 29 (1) </a:t>
            </a:r>
            <a:r>
              <a:rPr lang="en-US" dirty="0" smtClean="0"/>
              <a:t>The investment of any moneys of the Fund not required to meet the current charges upon the Fund shall, subject to this section, be of the discretion of the Board which is hereby empowered to invest such moneys in any of the following ways:</a:t>
            </a:r>
          </a:p>
          <a:p>
            <a:pPr marL="0" indent="0">
              <a:buNone/>
            </a:pPr>
            <a:r>
              <a:rPr lang="en-US" dirty="0" smtClean="0"/>
              <a:t>(a) in any interest bearing accounts of any bank or institution which is governed by any written law of Zambia; (b) in stocks, securities or funds issued by or on behalf of the Government or in stocks, securities or funds guaranteed by the Government; and (c) in such other investment as may be approved generally or specifically by the Board. (2) The Board shall not invest assets in excess of twenty per centum of its net asset value in any one form of investment.</a:t>
            </a:r>
          </a:p>
          <a:p>
            <a:endParaRPr lang="en-GB" dirty="0"/>
          </a:p>
        </p:txBody>
      </p:sp>
    </p:spTree>
    <p:extLst>
      <p:ext uri="{BB962C8B-B14F-4D97-AF65-F5344CB8AC3E}">
        <p14:creationId xmlns:p14="http://schemas.microsoft.com/office/powerpoint/2010/main" val="423384049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is Social Security?</a:t>
            </a:r>
            <a:endParaRPr lang="en-GB" b="1" dirty="0"/>
          </a:p>
        </p:txBody>
      </p:sp>
      <p:sp>
        <p:nvSpPr>
          <p:cNvPr id="3" name="Content Placeholder 2"/>
          <p:cNvSpPr>
            <a:spLocks noGrp="1"/>
          </p:cNvSpPr>
          <p:nvPr>
            <p:ph idx="1"/>
          </p:nvPr>
        </p:nvSpPr>
        <p:spPr/>
        <p:txBody>
          <a:bodyPr/>
          <a:lstStyle/>
          <a:p>
            <a:r>
              <a:rPr lang="en-GB" dirty="0" smtClean="0"/>
              <a:t>‘</a:t>
            </a:r>
            <a:r>
              <a:rPr lang="en-GB" i="1" dirty="0" smtClean="0"/>
              <a:t>Social security is the protection that a society provides to individuals and households to ensure access to health care and to guarantee income security, particularly in cases of old age, unemployment, sickness, invalidity, work injury, maternity or loss of a breadwinner.</a:t>
            </a:r>
            <a:r>
              <a:rPr lang="en-GB" dirty="0" smtClean="0"/>
              <a:t>’ (ILO)</a:t>
            </a:r>
          </a:p>
          <a:p>
            <a:r>
              <a:rPr lang="en-US" dirty="0" smtClean="0"/>
              <a:t>“Social protection can be regarded as a kind of insurance policy against poverty and a tool for delivering social justice, as well as a means of promoting inclusive development. It is an expression of solidarity and cohesion between the haves and have-nots, between governments and citizens, and even between nations”</a:t>
            </a:r>
          </a:p>
          <a:p>
            <a:endParaRPr lang="en-GB" dirty="0"/>
          </a:p>
        </p:txBody>
      </p:sp>
    </p:spTree>
    <p:extLst>
      <p:ext uri="{BB962C8B-B14F-4D97-AF65-F5344CB8AC3E}">
        <p14:creationId xmlns:p14="http://schemas.microsoft.com/office/powerpoint/2010/main" val="361798612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Contributions</a:t>
            </a:r>
            <a:endParaRPr lang="en-GB" b="1" dirty="0"/>
          </a:p>
        </p:txBody>
      </p:sp>
      <p:sp>
        <p:nvSpPr>
          <p:cNvPr id="3" name="Content Placeholder 2"/>
          <p:cNvSpPr>
            <a:spLocks noGrp="1"/>
          </p:cNvSpPr>
          <p:nvPr>
            <p:ph idx="1"/>
          </p:nvPr>
        </p:nvSpPr>
        <p:spPr/>
        <p:txBody>
          <a:bodyPr>
            <a:normAutofit fontScale="92500" lnSpcReduction="20000"/>
          </a:bodyPr>
          <a:lstStyle/>
          <a:p>
            <a:r>
              <a:rPr lang="en-US" b="1" dirty="0" smtClean="0"/>
              <a:t>Section 30(1) </a:t>
            </a:r>
            <a:r>
              <a:rPr lang="en-US" dirty="0" smtClean="0"/>
              <a:t>provides that an officer or probationer should contribute at a rate </a:t>
            </a:r>
            <a:r>
              <a:rPr lang="en-US" b="1" dirty="0" smtClean="0"/>
              <a:t>of seven and one quarter per centum of their pensionable emoluments </a:t>
            </a:r>
            <a:r>
              <a:rPr lang="en-US" dirty="0" smtClean="0"/>
              <a:t>or at such rate as fixed by the President by S.I. in consultation with the board and advice of the actuary.</a:t>
            </a:r>
          </a:p>
          <a:p>
            <a:r>
              <a:rPr lang="en-US" b="1" dirty="0" smtClean="0"/>
              <a:t>Section 30(2) </a:t>
            </a:r>
            <a:r>
              <a:rPr lang="en-US" dirty="0" smtClean="0"/>
              <a:t>prohibits an officer or probationer from contributing in respect of any period of service prior to the attainment of eighteen years or after attaining the retirement age. The Act also prohibits an office or probationer from making contributions if such initial contributions are with respect to the officer having attained the age of forty five years .The act also provides for the officer or probationer who is absent from duty to contribute during such absence at a rate appropriate to the officers or probationers full pensionable enrolments during such absence whether the officer or probationer received such enrolments or not.[refer to subsections 5 (a) and (b) for exceptions </a:t>
            </a:r>
          </a:p>
          <a:p>
            <a:endParaRPr lang="en-GB" dirty="0"/>
          </a:p>
        </p:txBody>
      </p:sp>
    </p:spTree>
    <p:extLst>
      <p:ext uri="{BB962C8B-B14F-4D97-AF65-F5344CB8AC3E}">
        <p14:creationId xmlns:p14="http://schemas.microsoft.com/office/powerpoint/2010/main" val="171919633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a:t>
            </a:r>
            <a:r>
              <a:rPr lang="en-US" b="1" dirty="0" smtClean="0"/>
              <a:t>ontributions</a:t>
            </a:r>
            <a:endParaRPr lang="en-GB" b="1" dirty="0"/>
          </a:p>
        </p:txBody>
      </p:sp>
      <p:sp>
        <p:nvSpPr>
          <p:cNvPr id="3" name="Content Placeholder 2"/>
          <p:cNvSpPr>
            <a:spLocks noGrp="1"/>
          </p:cNvSpPr>
          <p:nvPr>
            <p:ph idx="1"/>
          </p:nvPr>
        </p:nvSpPr>
        <p:spPr/>
        <p:txBody>
          <a:bodyPr/>
          <a:lstStyle/>
          <a:p>
            <a:r>
              <a:rPr lang="en-US" b="1" dirty="0" smtClean="0"/>
              <a:t>Section 32(2) (b) </a:t>
            </a:r>
            <a:r>
              <a:rPr lang="en-US" dirty="0" smtClean="0"/>
              <a:t>provides for an officer or probationer to defer the payment of contributions in respect of the period that person is on leave until the expiration of that leave.</a:t>
            </a:r>
          </a:p>
          <a:p>
            <a:pPr marL="0" indent="0">
              <a:buNone/>
            </a:pPr>
            <a:r>
              <a:rPr lang="en-US" b="1" u="sng" dirty="0" smtClean="0"/>
              <a:t>Retirement Age</a:t>
            </a:r>
          </a:p>
          <a:p>
            <a:pPr marL="0" indent="0">
              <a:buNone/>
            </a:pPr>
            <a:r>
              <a:rPr lang="en-US" dirty="0" smtClean="0"/>
              <a:t>Following the passing of </a:t>
            </a:r>
            <a:r>
              <a:rPr lang="en-US" b="1" dirty="0" smtClean="0">
                <a:effectLst/>
              </a:rPr>
              <a:t>Public Service (Retirement Age) Regulations, 2014 (SI No. 63 of 2014) as amended by Public Service (Retirement Age) Regulations,2015 (SI No 24 of 2015) </a:t>
            </a:r>
            <a:r>
              <a:rPr lang="en-US" dirty="0" smtClean="0">
                <a:effectLst/>
              </a:rPr>
              <a:t>the retirement age has changed from 55 years to 60 years as normal retirement with provision for early and late</a:t>
            </a:r>
            <a:r>
              <a:rPr lang="en-US" b="1" dirty="0" smtClean="0">
                <a:effectLst/>
              </a:rPr>
              <a:t> retirements. </a:t>
            </a:r>
            <a:r>
              <a:rPr lang="en-US" dirty="0" smtClean="0"/>
              <a:t>See; </a:t>
            </a:r>
            <a:r>
              <a:rPr lang="en-US" b="1" dirty="0" smtClean="0"/>
              <a:t>Section 33 </a:t>
            </a:r>
            <a:r>
              <a:rPr lang="en-US" dirty="0" smtClean="0"/>
              <a:t>for further details.</a:t>
            </a:r>
          </a:p>
          <a:p>
            <a:pPr marL="0" indent="0">
              <a:buNone/>
            </a:pPr>
            <a:endParaRPr lang="en-GB" b="1" u="sng" dirty="0"/>
          </a:p>
        </p:txBody>
      </p:sp>
    </p:spTree>
    <p:extLst>
      <p:ext uri="{BB962C8B-B14F-4D97-AF65-F5344CB8AC3E}">
        <p14:creationId xmlns:p14="http://schemas.microsoft.com/office/powerpoint/2010/main" val="140124606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Benefits payable</a:t>
            </a:r>
            <a:endParaRPr lang="en-GB" b="1"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following are the types of pension benefits payable:</a:t>
            </a:r>
          </a:p>
          <a:p>
            <a:r>
              <a:rPr lang="en-US" dirty="0" smtClean="0"/>
              <a:t>Benefits for officers retiring on abolition of post or to effect efficiency or economy </a:t>
            </a:r>
            <a:r>
              <a:rPr lang="en-US" b="1" dirty="0" smtClean="0"/>
              <a:t>Section 39</a:t>
            </a:r>
          </a:p>
          <a:p>
            <a:r>
              <a:rPr lang="en-US" dirty="0" smtClean="0"/>
              <a:t>Benefit </a:t>
            </a:r>
            <a:r>
              <a:rPr lang="en-US" dirty="0"/>
              <a:t>f</a:t>
            </a:r>
            <a:r>
              <a:rPr lang="en-US" dirty="0" smtClean="0"/>
              <a:t>or officers retiring on grounds of ill health </a:t>
            </a:r>
            <a:r>
              <a:rPr lang="en-US" b="1" dirty="0" smtClean="0"/>
              <a:t>Section 40</a:t>
            </a:r>
          </a:p>
          <a:p>
            <a:pPr lvl="0"/>
            <a:r>
              <a:rPr lang="en-US" dirty="0" smtClean="0"/>
              <a:t>Benefits on death of probationer </a:t>
            </a:r>
            <a:r>
              <a:rPr lang="en-US" b="1" dirty="0" smtClean="0"/>
              <a:t>Section 42</a:t>
            </a:r>
          </a:p>
          <a:p>
            <a:pPr lvl="0"/>
            <a:r>
              <a:rPr lang="en-US" dirty="0"/>
              <a:t>B</a:t>
            </a:r>
            <a:r>
              <a:rPr lang="en-US" dirty="0" smtClean="0"/>
              <a:t>enefits on death of an officer </a:t>
            </a:r>
            <a:r>
              <a:rPr lang="en-US" b="1" dirty="0" smtClean="0"/>
              <a:t>Section 43</a:t>
            </a:r>
          </a:p>
          <a:p>
            <a:pPr lvl="0"/>
            <a:r>
              <a:rPr lang="en-US" dirty="0"/>
              <a:t>S</a:t>
            </a:r>
            <a:r>
              <a:rPr lang="en-US" dirty="0" smtClean="0"/>
              <a:t>pecial gratuity death benefit </a:t>
            </a:r>
            <a:r>
              <a:rPr lang="en-US" b="1" dirty="0" smtClean="0"/>
              <a:t>Section 44</a:t>
            </a:r>
          </a:p>
          <a:p>
            <a:pPr lvl="0"/>
            <a:r>
              <a:rPr lang="en-US" dirty="0" smtClean="0"/>
              <a:t>Spouse pension </a:t>
            </a:r>
            <a:r>
              <a:rPr lang="en-US" b="1" dirty="0" smtClean="0"/>
              <a:t>Section 45</a:t>
            </a:r>
          </a:p>
          <a:p>
            <a:pPr lvl="0"/>
            <a:r>
              <a:rPr lang="en-US" dirty="0" smtClean="0"/>
              <a:t>Pension for children </a:t>
            </a:r>
            <a:r>
              <a:rPr lang="en-US" b="1" dirty="0" smtClean="0"/>
              <a:t>Section 46</a:t>
            </a:r>
          </a:p>
          <a:p>
            <a:endParaRPr lang="en-GB" dirty="0"/>
          </a:p>
        </p:txBody>
      </p:sp>
    </p:spTree>
    <p:extLst>
      <p:ext uri="{BB962C8B-B14F-4D97-AF65-F5344CB8AC3E}">
        <p14:creationId xmlns:p14="http://schemas.microsoft.com/office/powerpoint/2010/main" val="2307615715"/>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Benefits payable</a:t>
            </a:r>
            <a:endParaRPr lang="en-GB" dirty="0"/>
          </a:p>
        </p:txBody>
      </p:sp>
      <p:sp>
        <p:nvSpPr>
          <p:cNvPr id="3" name="Content Placeholder 2"/>
          <p:cNvSpPr>
            <a:spLocks noGrp="1"/>
          </p:cNvSpPr>
          <p:nvPr>
            <p:ph idx="1"/>
          </p:nvPr>
        </p:nvSpPr>
        <p:spPr/>
        <p:txBody>
          <a:bodyPr/>
          <a:lstStyle/>
          <a:p>
            <a:r>
              <a:rPr lang="en-US" b="1" dirty="0" smtClean="0"/>
              <a:t>Section 49 </a:t>
            </a:r>
            <a:r>
              <a:rPr lang="en-US" dirty="0" smtClean="0"/>
              <a:t>provides for the reduction or termination of pension to a person who fails to maintain, deserts or abandons any child of the deceased officer who is entitled to a pension.</a:t>
            </a:r>
          </a:p>
          <a:p>
            <a:r>
              <a:rPr lang="en-US" b="1" dirty="0" smtClean="0"/>
              <a:t>Section 50 </a:t>
            </a:r>
            <a:r>
              <a:rPr lang="en-US" dirty="0" smtClean="0"/>
              <a:t>provides for the payment of pension benefits to a person who has died and survived by more than one spouse in a polygamous marriage.</a:t>
            </a:r>
          </a:p>
          <a:p>
            <a:r>
              <a:rPr lang="en-US" b="1" dirty="0" smtClean="0"/>
              <a:t>Section 54 </a:t>
            </a:r>
            <a:r>
              <a:rPr lang="en-US" dirty="0" smtClean="0"/>
              <a:t>provides for a review of pensions at such intervals as the Board may determine.</a:t>
            </a:r>
          </a:p>
          <a:p>
            <a:endParaRPr lang="en-GB" dirty="0"/>
          </a:p>
        </p:txBody>
      </p:sp>
    </p:spTree>
    <p:extLst>
      <p:ext uri="{BB962C8B-B14F-4D97-AF65-F5344CB8AC3E}">
        <p14:creationId xmlns:p14="http://schemas.microsoft.com/office/powerpoint/2010/main" val="372550461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Legal Framework For Public Pension System: LASF</a:t>
            </a:r>
            <a:endParaRPr lang="en-GB" dirty="0"/>
          </a:p>
        </p:txBody>
      </p:sp>
      <p:sp>
        <p:nvSpPr>
          <p:cNvPr id="3" name="Content Placeholder 2"/>
          <p:cNvSpPr>
            <a:spLocks noGrp="1"/>
          </p:cNvSpPr>
          <p:nvPr>
            <p:ph idx="1"/>
          </p:nvPr>
        </p:nvSpPr>
        <p:spPr/>
        <p:txBody>
          <a:bodyPr>
            <a:normAutofit fontScale="92500"/>
          </a:bodyPr>
          <a:lstStyle/>
          <a:p>
            <a:pPr marL="0" indent="0">
              <a:buNone/>
            </a:pPr>
            <a:r>
              <a:rPr lang="en-US" dirty="0" smtClean="0"/>
              <a:t>The Local Authorities Superannuation Fund is  created by the Local authorities superannuation fund act CAP 284 (was established on 1</a:t>
            </a:r>
            <a:r>
              <a:rPr lang="en-US" baseline="30000" dirty="0" smtClean="0"/>
              <a:t>st</a:t>
            </a:r>
            <a:r>
              <a:rPr lang="en-US" dirty="0" smtClean="0"/>
              <a:t> May 1963). The Fund is a </a:t>
            </a:r>
            <a:r>
              <a:rPr lang="en-US" dirty="0" smtClean="0">
                <a:hlinkClick r:id="rId2"/>
              </a:rPr>
              <a:t>defined benefit scheme</a:t>
            </a:r>
            <a:r>
              <a:rPr lang="en-US" dirty="0" smtClean="0"/>
              <a:t> responsible for the pension cover of members in all the Local Authorities (Councils), Water and Sewerage Companies, ZESCO and the National Housing Authority (NHA).</a:t>
            </a:r>
          </a:p>
          <a:p>
            <a:pPr marL="0" indent="0">
              <a:buNone/>
            </a:pPr>
            <a:r>
              <a:rPr lang="en-US" dirty="0" smtClean="0"/>
              <a:t> </a:t>
            </a:r>
            <a:r>
              <a:rPr lang="en-US" b="1" dirty="0" smtClean="0"/>
              <a:t>Establishment of Fund</a:t>
            </a:r>
          </a:p>
          <a:p>
            <a:pPr marL="0" indent="0">
              <a:buNone/>
            </a:pPr>
            <a:r>
              <a:rPr lang="en-US" b="1" dirty="0" smtClean="0"/>
              <a:t> Section 4. </a:t>
            </a:r>
            <a:r>
              <a:rPr lang="en-US" dirty="0" smtClean="0"/>
              <a:t>As from 1st May 1963 after consultation with the Inaugural Committee, there shall be established and maintained a Fund, to be known as the Local Authorities Superannuation Fund, which shall be vested in the Committee and of which the Committee shall, subject to the provisions of this Act, have the sole management and control.</a:t>
            </a:r>
          </a:p>
          <a:p>
            <a:endParaRPr lang="en-GB" dirty="0"/>
          </a:p>
        </p:txBody>
      </p:sp>
    </p:spTree>
    <p:extLst>
      <p:ext uri="{BB962C8B-B14F-4D97-AF65-F5344CB8AC3E}">
        <p14:creationId xmlns:p14="http://schemas.microsoft.com/office/powerpoint/2010/main" val="145470203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Establishment of Management Committee/Board</a:t>
            </a:r>
            <a:endParaRPr lang="en-GB" b="1" dirty="0"/>
          </a:p>
        </p:txBody>
      </p:sp>
      <p:sp>
        <p:nvSpPr>
          <p:cNvPr id="3" name="Content Placeholder 2"/>
          <p:cNvSpPr>
            <a:spLocks noGrp="1"/>
          </p:cNvSpPr>
          <p:nvPr>
            <p:ph idx="1"/>
          </p:nvPr>
        </p:nvSpPr>
        <p:spPr/>
        <p:txBody>
          <a:bodyPr/>
          <a:lstStyle/>
          <a:p>
            <a:pPr marL="0" indent="0">
              <a:buNone/>
            </a:pPr>
            <a:r>
              <a:rPr lang="en-US" b="1" dirty="0" smtClean="0"/>
              <a:t>Section 5 (1) - </a:t>
            </a:r>
            <a:r>
              <a:rPr lang="en-US" dirty="0" smtClean="0"/>
              <a:t>there shall be established a Board to be known as the Board of the Local Authorities Superannuation Fund, which shall be a body corporate with perpetual succession and a common seal, capable of suing and being sued in its corporate name, and with power to acquire, hold, charge and alienate property, real or personal, and, subject to the provisions of this Act, with power to do all such acts or things as are necessary for or incidental to the performance of the duties and the exercise of the powers imposed or conferred by or under the provisions of this Act.</a:t>
            </a:r>
          </a:p>
          <a:p>
            <a:endParaRPr lang="en-GB" dirty="0"/>
          </a:p>
        </p:txBody>
      </p:sp>
    </p:spTree>
    <p:extLst>
      <p:ext uri="{BB962C8B-B14F-4D97-AF65-F5344CB8AC3E}">
        <p14:creationId xmlns:p14="http://schemas.microsoft.com/office/powerpoint/2010/main" val="359708340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What Fund consists.</a:t>
            </a:r>
            <a:endParaRPr lang="en-GB" b="1" dirty="0"/>
          </a:p>
        </p:txBody>
      </p:sp>
      <p:sp>
        <p:nvSpPr>
          <p:cNvPr id="3" name="Content Placeholder 2"/>
          <p:cNvSpPr>
            <a:spLocks noGrp="1"/>
          </p:cNvSpPr>
          <p:nvPr>
            <p:ph idx="1"/>
          </p:nvPr>
        </p:nvSpPr>
        <p:spPr/>
        <p:txBody>
          <a:bodyPr/>
          <a:lstStyle/>
          <a:p>
            <a:pPr marL="0" indent="0">
              <a:buNone/>
            </a:pPr>
            <a:r>
              <a:rPr lang="en-US" b="1" dirty="0" smtClean="0"/>
              <a:t>Section 7. </a:t>
            </a:r>
            <a:r>
              <a:rPr lang="en-US" dirty="0" smtClean="0"/>
              <a:t>The Fund shall consist of-</a:t>
            </a:r>
          </a:p>
          <a:p>
            <a:pPr marL="0" indent="0">
              <a:buNone/>
            </a:pPr>
            <a:r>
              <a:rPr lang="en-US" dirty="0" smtClean="0"/>
              <a:t>(</a:t>
            </a:r>
            <a:r>
              <a:rPr lang="en-US" i="1" dirty="0" smtClean="0"/>
              <a:t>a</a:t>
            </a:r>
            <a:r>
              <a:rPr lang="en-US" dirty="0" smtClean="0"/>
              <a:t>) the assets vested in the Board under the provisions of section </a:t>
            </a:r>
            <a:r>
              <a:rPr lang="en-US" i="1" dirty="0" smtClean="0"/>
              <a:t>six</a:t>
            </a:r>
            <a:r>
              <a:rPr lang="en-US" dirty="0" smtClean="0"/>
              <a:t>;</a:t>
            </a:r>
          </a:p>
          <a:p>
            <a:pPr marL="0" indent="0">
              <a:buNone/>
            </a:pPr>
            <a:r>
              <a:rPr lang="en-US" dirty="0" smtClean="0"/>
              <a:t>(</a:t>
            </a:r>
            <a:r>
              <a:rPr lang="en-US" i="1" dirty="0" smtClean="0"/>
              <a:t>b</a:t>
            </a:r>
            <a:r>
              <a:rPr lang="en-US" dirty="0" smtClean="0"/>
              <a:t>) contributions and interest paid into the Fund in accordance with the provisions of this Act;</a:t>
            </a:r>
          </a:p>
          <a:p>
            <a:pPr marL="0" indent="0">
              <a:buNone/>
            </a:pPr>
            <a:r>
              <a:rPr lang="en-US" dirty="0" smtClean="0"/>
              <a:t>(</a:t>
            </a:r>
            <a:r>
              <a:rPr lang="en-US" i="1" dirty="0" smtClean="0"/>
              <a:t>c</a:t>
            </a:r>
            <a:r>
              <a:rPr lang="en-US" dirty="0" smtClean="0"/>
              <a:t>) income and capital appreciation derived from the holding of the assets of the Fund in any form;</a:t>
            </a:r>
          </a:p>
          <a:p>
            <a:pPr marL="0" indent="0">
              <a:buNone/>
            </a:pPr>
            <a:r>
              <a:rPr lang="en-US" dirty="0" smtClean="0"/>
              <a:t>(</a:t>
            </a:r>
            <a:r>
              <a:rPr lang="en-US" i="1" dirty="0" smtClean="0"/>
              <a:t>d</a:t>
            </a:r>
            <a:r>
              <a:rPr lang="en-US" dirty="0" smtClean="0"/>
              <a:t>) any other sums or assets accruing to the Fund.</a:t>
            </a:r>
          </a:p>
          <a:p>
            <a:endParaRPr lang="en-GB" dirty="0"/>
          </a:p>
        </p:txBody>
      </p:sp>
    </p:spTree>
    <p:extLst>
      <p:ext uri="{BB962C8B-B14F-4D97-AF65-F5344CB8AC3E}">
        <p14:creationId xmlns:p14="http://schemas.microsoft.com/office/powerpoint/2010/main" val="208783765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Application of Fund</a:t>
            </a:r>
            <a:endParaRPr lang="en-GB" dirty="0"/>
          </a:p>
        </p:txBody>
      </p:sp>
      <p:sp>
        <p:nvSpPr>
          <p:cNvPr id="3" name="Content Placeholder 2"/>
          <p:cNvSpPr>
            <a:spLocks noGrp="1"/>
          </p:cNvSpPr>
          <p:nvPr>
            <p:ph idx="1"/>
          </p:nvPr>
        </p:nvSpPr>
        <p:spPr/>
        <p:txBody>
          <a:bodyPr>
            <a:normAutofit fontScale="92500"/>
          </a:bodyPr>
          <a:lstStyle/>
          <a:p>
            <a:pPr marL="0" indent="0">
              <a:buNone/>
            </a:pPr>
            <a:r>
              <a:rPr lang="en-US" b="1" dirty="0" smtClean="0"/>
              <a:t>Section 8. </a:t>
            </a:r>
            <a:r>
              <a:rPr lang="en-US" dirty="0" smtClean="0"/>
              <a:t>There shall be charged on and discharged from the Fund-</a:t>
            </a:r>
          </a:p>
          <a:p>
            <a:pPr marL="0" indent="0">
              <a:buNone/>
            </a:pPr>
            <a:r>
              <a:rPr lang="en-US" dirty="0" smtClean="0"/>
              <a:t>(</a:t>
            </a:r>
            <a:r>
              <a:rPr lang="en-US" i="1" dirty="0" smtClean="0"/>
              <a:t>a</a:t>
            </a:r>
            <a:r>
              <a:rPr lang="en-US" dirty="0" smtClean="0"/>
              <a:t>) the payment of benefits in accordance with the provisions of this Act;</a:t>
            </a:r>
          </a:p>
          <a:p>
            <a:pPr marL="0" indent="0">
              <a:buNone/>
            </a:pPr>
            <a:r>
              <a:rPr lang="en-US" dirty="0" smtClean="0"/>
              <a:t>(</a:t>
            </a:r>
            <a:r>
              <a:rPr lang="en-US" i="1" dirty="0" smtClean="0"/>
              <a:t>b</a:t>
            </a:r>
            <a:r>
              <a:rPr lang="en-US" dirty="0" smtClean="0"/>
              <a:t>) the whole of the expenses incurred in connection with or incidental to the management and administration of the Fund, including the cost of staff and the audit and actuarial investigations of the Fund;</a:t>
            </a:r>
          </a:p>
          <a:p>
            <a:pPr marL="0" indent="0">
              <a:buNone/>
            </a:pPr>
            <a:r>
              <a:rPr lang="en-US" dirty="0" smtClean="0"/>
              <a:t>(</a:t>
            </a:r>
            <a:r>
              <a:rPr lang="en-US" i="1" dirty="0" smtClean="0"/>
              <a:t>c</a:t>
            </a:r>
            <a:r>
              <a:rPr lang="en-US" dirty="0" smtClean="0"/>
              <a:t>) any losses incurred on the realization, or decrease in the value, of any</a:t>
            </a:r>
          </a:p>
          <a:p>
            <a:pPr marL="0" indent="0">
              <a:buNone/>
            </a:pPr>
            <a:r>
              <a:rPr lang="en-US" dirty="0" smtClean="0"/>
              <a:t>assets of the Fund;</a:t>
            </a:r>
          </a:p>
          <a:p>
            <a:pPr marL="0" indent="0">
              <a:buNone/>
            </a:pPr>
            <a:r>
              <a:rPr lang="en-US" dirty="0" smtClean="0"/>
              <a:t>(</a:t>
            </a:r>
            <a:r>
              <a:rPr lang="en-US" i="1" dirty="0" smtClean="0"/>
              <a:t>d</a:t>
            </a:r>
            <a:r>
              <a:rPr lang="en-US" dirty="0" smtClean="0"/>
              <a:t>) any other payments authorized to be made out of the Fund under the</a:t>
            </a:r>
          </a:p>
          <a:p>
            <a:pPr marL="0" indent="0">
              <a:buNone/>
            </a:pPr>
            <a:r>
              <a:rPr lang="en-US" dirty="0" smtClean="0"/>
              <a:t>provisions of this Act or rules made thereunder.</a:t>
            </a:r>
          </a:p>
          <a:p>
            <a:endParaRPr lang="en-GB" dirty="0"/>
          </a:p>
        </p:txBody>
      </p:sp>
    </p:spTree>
    <p:extLst>
      <p:ext uri="{BB962C8B-B14F-4D97-AF65-F5344CB8AC3E}">
        <p14:creationId xmlns:p14="http://schemas.microsoft.com/office/powerpoint/2010/main" val="488140457"/>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Actuarial valuation</a:t>
            </a:r>
            <a:endParaRPr lang="en-GB" b="1" dirty="0"/>
          </a:p>
        </p:txBody>
      </p:sp>
      <p:sp>
        <p:nvSpPr>
          <p:cNvPr id="3" name="Content Placeholder 2"/>
          <p:cNvSpPr>
            <a:spLocks noGrp="1"/>
          </p:cNvSpPr>
          <p:nvPr>
            <p:ph idx="1"/>
          </p:nvPr>
        </p:nvSpPr>
        <p:spPr/>
        <p:txBody>
          <a:bodyPr/>
          <a:lstStyle/>
          <a:p>
            <a:r>
              <a:rPr lang="en-US" b="1" dirty="0" smtClean="0"/>
              <a:t>Section 10 </a:t>
            </a:r>
            <a:r>
              <a:rPr lang="en-US" dirty="0" smtClean="0"/>
              <a:t>requires valuations at intervals not exceeding 5 years.</a:t>
            </a:r>
          </a:p>
          <a:p>
            <a:r>
              <a:rPr lang="en-US" dirty="0" smtClean="0"/>
              <a:t>The actuarial report is submitted to the Board which in turn submits to the Minister</a:t>
            </a:r>
          </a:p>
          <a:p>
            <a:r>
              <a:rPr lang="en-US" dirty="0" smtClean="0"/>
              <a:t>Actuarial recommendations may increase or decrease contribution rates provided employers contributions shall never be lower than employees contributions,</a:t>
            </a:r>
          </a:p>
          <a:p>
            <a:r>
              <a:rPr lang="en-US" dirty="0" smtClean="0"/>
              <a:t>Board required to explain failure to comply with actuarial recommendations and Minister within 6 months of receipt of actuarial report can effect the actuarial recommendations that the Board has failed to comply with.</a:t>
            </a:r>
          </a:p>
          <a:p>
            <a:endParaRPr lang="en-GB" dirty="0"/>
          </a:p>
        </p:txBody>
      </p:sp>
    </p:spTree>
    <p:extLst>
      <p:ext uri="{BB962C8B-B14F-4D97-AF65-F5344CB8AC3E}">
        <p14:creationId xmlns:p14="http://schemas.microsoft.com/office/powerpoint/2010/main" val="48817784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Benefits under LASF</a:t>
            </a:r>
            <a:endParaRPr lang="en-GB" b="1" dirty="0"/>
          </a:p>
        </p:txBody>
      </p:sp>
      <p:sp>
        <p:nvSpPr>
          <p:cNvPr id="3" name="Content Placeholder 2"/>
          <p:cNvSpPr>
            <a:spLocks noGrp="1"/>
          </p:cNvSpPr>
          <p:nvPr>
            <p:ph idx="1"/>
          </p:nvPr>
        </p:nvSpPr>
        <p:spPr/>
        <p:txBody>
          <a:bodyPr/>
          <a:lstStyle/>
          <a:p>
            <a:r>
              <a:rPr lang="en-US" dirty="0" smtClean="0"/>
              <a:t>The </a:t>
            </a:r>
            <a:r>
              <a:rPr lang="en-US" b="1" dirty="0" smtClean="0"/>
              <a:t>Local Authorities Superannuation Fund (Amendment) Act, No. 8 of 2015 </a:t>
            </a:r>
            <a:r>
              <a:rPr lang="en-US" dirty="0" smtClean="0"/>
              <a:t>that was assented to on 14</a:t>
            </a:r>
            <a:r>
              <a:rPr lang="en-US" baseline="30000" dirty="0" smtClean="0"/>
              <a:t>th</a:t>
            </a:r>
            <a:r>
              <a:rPr lang="en-US" dirty="0" smtClean="0"/>
              <a:t> August 2015 changed the retirement age to 60 years with a provision for early retirement at 55 years and late retirement at 65 years.  </a:t>
            </a:r>
            <a:r>
              <a:rPr lang="en-US" b="1" dirty="0" smtClean="0"/>
              <a:t>Act No. 8 of 2015 </a:t>
            </a:r>
            <a:r>
              <a:rPr lang="en-US" dirty="0" smtClean="0"/>
              <a:t>further made changes to the benefits formula:</a:t>
            </a:r>
          </a:p>
          <a:p>
            <a:r>
              <a:rPr lang="en-US" b="1" dirty="0" smtClean="0"/>
              <a:t>Section 25 (1) </a:t>
            </a:r>
            <a:r>
              <a:rPr lang="en-US" dirty="0" smtClean="0"/>
              <a:t>A member shall be paid a retirement benefit and twentieth of the retiring pensionable emoluments of the member for each completed month of the member’s continuous service</a:t>
            </a:r>
            <a:endParaRPr lang="en-GB" dirty="0"/>
          </a:p>
        </p:txBody>
      </p:sp>
    </p:spTree>
    <p:extLst>
      <p:ext uri="{BB962C8B-B14F-4D97-AF65-F5344CB8AC3E}">
        <p14:creationId xmlns:p14="http://schemas.microsoft.com/office/powerpoint/2010/main" val="36949394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is a Pension?</a:t>
            </a:r>
            <a:endParaRPr lang="en-GB" b="1" dirty="0"/>
          </a:p>
        </p:txBody>
      </p:sp>
      <p:sp>
        <p:nvSpPr>
          <p:cNvPr id="3" name="Content Placeholder 2"/>
          <p:cNvSpPr>
            <a:spLocks noGrp="1"/>
          </p:cNvSpPr>
          <p:nvPr>
            <p:ph idx="1"/>
          </p:nvPr>
        </p:nvSpPr>
        <p:spPr/>
        <p:txBody>
          <a:bodyPr/>
          <a:lstStyle/>
          <a:p>
            <a:r>
              <a:rPr lang="en-GB" dirty="0"/>
              <a:t>In simple terms, a pension scheme is just a type of savings plan to help you save money for later life. It also has favourable tax treatment compared to other forms of savings</a:t>
            </a:r>
            <a:r>
              <a:rPr lang="en-GB" dirty="0" smtClean="0"/>
              <a:t>.</a:t>
            </a:r>
          </a:p>
          <a:p>
            <a:r>
              <a:rPr lang="en-US" dirty="0" smtClean="0"/>
              <a:t>“A fixed sum paid regularly to a person(or to the person’s beneficiaries) especially by an employer as a retirement benefit”</a:t>
            </a:r>
            <a:r>
              <a:rPr lang="en-GB" dirty="0" smtClean="0"/>
              <a:t> </a:t>
            </a:r>
            <a:r>
              <a:rPr lang="en-US" dirty="0" smtClean="0"/>
              <a:t>Black’s Law Dictionary 8</a:t>
            </a:r>
            <a:r>
              <a:rPr lang="en-US" baseline="30000" dirty="0" smtClean="0"/>
              <a:t>th</a:t>
            </a:r>
            <a:r>
              <a:rPr lang="en-US" dirty="0" smtClean="0"/>
              <a:t> </a:t>
            </a:r>
            <a:r>
              <a:rPr lang="en-US" dirty="0" err="1" smtClean="0"/>
              <a:t>edn</a:t>
            </a:r>
            <a:endParaRPr lang="en-US" dirty="0" smtClean="0"/>
          </a:p>
          <a:p>
            <a:endParaRPr lang="en-US" dirty="0" smtClean="0"/>
          </a:p>
        </p:txBody>
      </p:sp>
    </p:spTree>
    <p:extLst>
      <p:ext uri="{BB962C8B-B14F-4D97-AF65-F5344CB8AC3E}">
        <p14:creationId xmlns:p14="http://schemas.microsoft.com/office/powerpoint/2010/main" val="259026626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Benefits under LASF</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(2) A member may commute one-third or two-thirds of the member’s retirement benefit for lump sum at the date of the member’s retirement—</a:t>
            </a:r>
          </a:p>
          <a:p>
            <a:pPr marL="0" indent="0">
              <a:buNone/>
            </a:pPr>
            <a:r>
              <a:rPr lang="en-US" i="1" dirty="0" smtClean="0"/>
              <a:t>(a) </a:t>
            </a:r>
            <a:r>
              <a:rPr lang="en-US" dirty="0" smtClean="0"/>
              <a:t>if the member is retired under </a:t>
            </a:r>
            <a:r>
              <a:rPr lang="en-US" b="1" dirty="0" smtClean="0"/>
              <a:t>section 27</a:t>
            </a:r>
            <a:r>
              <a:rPr lang="en-US" dirty="0" smtClean="0"/>
              <a:t>, at the rate of twenty-eight ngwee for each one ngwee of annuity commuted; or</a:t>
            </a:r>
          </a:p>
          <a:p>
            <a:pPr marL="0" indent="0">
              <a:buNone/>
            </a:pPr>
            <a:r>
              <a:rPr lang="en-US" i="1" dirty="0" smtClean="0"/>
              <a:t>(b) </a:t>
            </a:r>
            <a:r>
              <a:rPr lang="en-US" dirty="0" smtClean="0"/>
              <a:t>if the member retires or is retired under </a:t>
            </a:r>
            <a:r>
              <a:rPr lang="en-US" b="1" dirty="0" smtClean="0"/>
              <a:t>section </a:t>
            </a:r>
            <a:r>
              <a:rPr lang="en-US" b="1" i="1" dirty="0" smtClean="0"/>
              <a:t>26, 28 </a:t>
            </a:r>
            <a:r>
              <a:rPr lang="en-US" b="1" dirty="0" smtClean="0"/>
              <a:t>or </a:t>
            </a:r>
            <a:r>
              <a:rPr lang="en-US" b="1" i="1" dirty="0" smtClean="0"/>
              <a:t>29</a:t>
            </a:r>
            <a:r>
              <a:rPr lang="en-US" dirty="0" smtClean="0"/>
              <a:t>, at the rate laid down for the member’s age at the date of the member’s retirement in the appropriate Schedules.</a:t>
            </a:r>
          </a:p>
          <a:p>
            <a:pPr marL="0" indent="0">
              <a:buNone/>
            </a:pPr>
            <a:r>
              <a:rPr lang="en-US" dirty="0" smtClean="0"/>
              <a:t>(3) Notwithstanding subsection (1) and (2), the Minister may, in consultation with the Fund and based on an actuarial valuation undertaken to determine the financial sustainability of the Fund, by statutory instrument prescribe the rate at which a retirement benefit is payable.</a:t>
            </a:r>
          </a:p>
          <a:p>
            <a:endParaRPr lang="en-GB" dirty="0"/>
          </a:p>
        </p:txBody>
      </p:sp>
    </p:spTree>
    <p:extLst>
      <p:ext uri="{BB962C8B-B14F-4D97-AF65-F5344CB8AC3E}">
        <p14:creationId xmlns:p14="http://schemas.microsoft.com/office/powerpoint/2010/main" val="14654884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Benefits under LASF</a:t>
            </a:r>
            <a:endParaRPr lang="en-GB" dirty="0"/>
          </a:p>
        </p:txBody>
      </p:sp>
      <p:sp>
        <p:nvSpPr>
          <p:cNvPr id="3" name="Content Placeholder 2"/>
          <p:cNvSpPr>
            <a:spLocks noGrp="1"/>
          </p:cNvSpPr>
          <p:nvPr>
            <p:ph idx="1"/>
          </p:nvPr>
        </p:nvSpPr>
        <p:spPr/>
        <p:txBody>
          <a:bodyPr>
            <a:normAutofit fontScale="92500" lnSpcReduction="10000"/>
          </a:bodyPr>
          <a:lstStyle/>
          <a:p>
            <a:r>
              <a:rPr lang="en-US" b="1" dirty="0" smtClean="0"/>
              <a:t>Retirement on medical grounds</a:t>
            </a:r>
            <a:r>
              <a:rPr lang="en-US" dirty="0" smtClean="0"/>
              <a:t> </a:t>
            </a:r>
            <a:r>
              <a:rPr lang="en-US" b="1" dirty="0" smtClean="0"/>
              <a:t>Section 27 </a:t>
            </a:r>
            <a:r>
              <a:rPr lang="en-US" dirty="0" smtClean="0"/>
              <a:t>provided the infirmity of body or mind:</a:t>
            </a:r>
          </a:p>
          <a:p>
            <a:pPr marL="0" indent="0">
              <a:buNone/>
            </a:pPr>
            <a:r>
              <a:rPr lang="en-US" dirty="0" smtClean="0"/>
              <a:t>(</a:t>
            </a:r>
            <a:r>
              <a:rPr lang="en-US" i="1" dirty="0" smtClean="0"/>
              <a:t>a</a:t>
            </a:r>
            <a:r>
              <a:rPr lang="en-US" dirty="0" smtClean="0"/>
              <a:t>) was not occasioned by his own default, and-</a:t>
            </a:r>
          </a:p>
          <a:p>
            <a:pPr marL="0" indent="0">
              <a:buNone/>
            </a:pPr>
            <a:r>
              <a:rPr lang="en-US" dirty="0" smtClean="0"/>
              <a:t>(</a:t>
            </a:r>
            <a:r>
              <a:rPr lang="en-US" dirty="0" err="1" smtClean="0"/>
              <a:t>i</a:t>
            </a:r>
            <a:r>
              <a:rPr lang="en-US" dirty="0" smtClean="0"/>
              <a:t>) if he was admitted to the Fund on the basis of paragraph (</a:t>
            </a:r>
            <a:r>
              <a:rPr lang="en-US" i="1" dirty="0" smtClean="0"/>
              <a:t>a</a:t>
            </a:r>
            <a:r>
              <a:rPr lang="en-US" dirty="0" smtClean="0"/>
              <a:t>) of subsection (2) of section </a:t>
            </a:r>
            <a:r>
              <a:rPr lang="en-US" i="1" dirty="0" smtClean="0"/>
              <a:t>sixteen </a:t>
            </a:r>
            <a:r>
              <a:rPr lang="en-US" dirty="0" smtClean="0"/>
              <a:t>and has had at least ten years‘ continuous service, he shall be granted a retirement benefit;</a:t>
            </a:r>
          </a:p>
          <a:p>
            <a:pPr marL="0" indent="0">
              <a:buNone/>
            </a:pPr>
            <a:r>
              <a:rPr lang="en-US" dirty="0" smtClean="0"/>
              <a:t>(ii) if he was admitted in ill health, he shall be granted the benefit mentioned in section </a:t>
            </a:r>
            <a:r>
              <a:rPr lang="en-US" i="1" dirty="0" smtClean="0"/>
              <a:t>thirty</a:t>
            </a:r>
            <a:r>
              <a:rPr lang="en-US" dirty="0" smtClean="0"/>
              <a:t>;</a:t>
            </a:r>
          </a:p>
          <a:p>
            <a:pPr marL="0" indent="0">
              <a:buNone/>
            </a:pPr>
            <a:r>
              <a:rPr lang="en-US" dirty="0" smtClean="0"/>
              <a:t>(</a:t>
            </a:r>
            <a:r>
              <a:rPr lang="en-US" i="1" dirty="0" smtClean="0"/>
              <a:t>b</a:t>
            </a:r>
            <a:r>
              <a:rPr lang="en-US" dirty="0" smtClean="0"/>
              <a:t>) was occasioned by his own default, he shall be granted a lump sum in</a:t>
            </a:r>
          </a:p>
          <a:p>
            <a:pPr marL="0" indent="0">
              <a:buNone/>
            </a:pPr>
            <a:r>
              <a:rPr lang="en-US" dirty="0" smtClean="0"/>
              <a:t>accordance with the provisions of section </a:t>
            </a:r>
            <a:r>
              <a:rPr lang="en-US" i="1" dirty="0" smtClean="0"/>
              <a:t>thirty-three </a:t>
            </a:r>
            <a:r>
              <a:rPr lang="en-US" dirty="0" smtClean="0"/>
              <a:t>as if he had retired</a:t>
            </a:r>
          </a:p>
          <a:p>
            <a:pPr marL="0" indent="0">
              <a:buNone/>
            </a:pPr>
            <a:r>
              <a:rPr lang="en-US" dirty="0" smtClean="0"/>
              <a:t>voluntarily.</a:t>
            </a:r>
            <a:endParaRPr lang="en-US" dirty="0"/>
          </a:p>
        </p:txBody>
      </p:sp>
    </p:spTree>
    <p:extLst>
      <p:ext uri="{BB962C8B-B14F-4D97-AF65-F5344CB8AC3E}">
        <p14:creationId xmlns:p14="http://schemas.microsoft.com/office/powerpoint/2010/main" val="264565571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Benefits under LASF</a:t>
            </a:r>
            <a:endParaRPr lang="en-GB" dirty="0"/>
          </a:p>
        </p:txBody>
      </p:sp>
      <p:sp>
        <p:nvSpPr>
          <p:cNvPr id="3" name="Content Placeholder 2"/>
          <p:cNvSpPr>
            <a:spLocks noGrp="1"/>
          </p:cNvSpPr>
          <p:nvPr>
            <p:ph idx="1"/>
          </p:nvPr>
        </p:nvSpPr>
        <p:spPr/>
        <p:txBody>
          <a:bodyPr>
            <a:normAutofit fontScale="92500" lnSpcReduction="10000"/>
          </a:bodyPr>
          <a:lstStyle/>
          <a:p>
            <a:r>
              <a:rPr lang="en-US" b="1" dirty="0" smtClean="0"/>
              <a:t>Retrenchment</a:t>
            </a:r>
            <a:r>
              <a:rPr lang="en-US" dirty="0" smtClean="0"/>
              <a:t> pursuant to </a:t>
            </a:r>
            <a:r>
              <a:rPr lang="en-US" b="1" dirty="0" smtClean="0"/>
              <a:t>Section 28 </a:t>
            </a:r>
            <a:r>
              <a:rPr lang="en-US" dirty="0" smtClean="0"/>
              <a:t>which provides:</a:t>
            </a:r>
          </a:p>
          <a:p>
            <a:pPr marL="514350" indent="-514350">
              <a:buAutoNum type="arabicParenBoth"/>
            </a:pPr>
            <a:r>
              <a:rPr lang="en-US" dirty="0" smtClean="0"/>
              <a:t>If the employment of a member who has had at least ten years' continuous service is discontinued, through no fault of such member, owing to a reduction in, or re-</a:t>
            </a:r>
            <a:r>
              <a:rPr lang="en-US" dirty="0" err="1" smtClean="0"/>
              <a:t>organisation</a:t>
            </a:r>
            <a:r>
              <a:rPr lang="en-US" dirty="0" smtClean="0"/>
              <a:t> of, the staff of his employer, or to the abolition of his office or post, or in order to facilitate improvements in efficiency or </a:t>
            </a:r>
            <a:r>
              <a:rPr lang="en-US" dirty="0" err="1" smtClean="0"/>
              <a:t>organisation</a:t>
            </a:r>
            <a:r>
              <a:rPr lang="en-US" dirty="0" smtClean="0"/>
              <a:t>, or to retrenchment generally-</a:t>
            </a:r>
          </a:p>
          <a:p>
            <a:pPr marL="0" indent="0">
              <a:buNone/>
            </a:pPr>
            <a:r>
              <a:rPr lang="en-US" dirty="0" smtClean="0"/>
              <a:t> (</a:t>
            </a:r>
            <a:r>
              <a:rPr lang="en-US" i="1" dirty="0" smtClean="0"/>
              <a:t>a</a:t>
            </a:r>
            <a:r>
              <a:rPr lang="en-US" dirty="0" smtClean="0"/>
              <a:t>) such member shall be granted a retirement benefit; and</a:t>
            </a:r>
          </a:p>
          <a:p>
            <a:pPr marL="0" indent="0">
              <a:buNone/>
            </a:pPr>
            <a:r>
              <a:rPr lang="en-US" dirty="0" smtClean="0"/>
              <a:t>(</a:t>
            </a:r>
            <a:r>
              <a:rPr lang="en-US" i="1" dirty="0" smtClean="0"/>
              <a:t>b</a:t>
            </a:r>
            <a:r>
              <a:rPr lang="en-US" dirty="0" smtClean="0"/>
              <a:t>) one-third of the retirement benefit payable to such member may be</a:t>
            </a:r>
          </a:p>
          <a:p>
            <a:pPr marL="0" indent="0">
              <a:buNone/>
            </a:pPr>
            <a:r>
              <a:rPr lang="en-US" dirty="0" smtClean="0"/>
              <a:t> commuted for a lump sum at the rate laid down for his age, at the date of</a:t>
            </a:r>
          </a:p>
          <a:p>
            <a:pPr marL="0" indent="0">
              <a:buNone/>
            </a:pPr>
            <a:r>
              <a:rPr lang="en-US" dirty="0" smtClean="0"/>
              <a:t>the termination of his service, in the First Schedule.</a:t>
            </a:r>
          </a:p>
          <a:p>
            <a:pPr marL="0" indent="0">
              <a:buNone/>
            </a:pPr>
            <a:endParaRPr lang="en-US" dirty="0"/>
          </a:p>
        </p:txBody>
      </p:sp>
    </p:spTree>
    <p:extLst>
      <p:ext uri="{BB962C8B-B14F-4D97-AF65-F5344CB8AC3E}">
        <p14:creationId xmlns:p14="http://schemas.microsoft.com/office/powerpoint/2010/main" val="223933576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Benefits under LASF</a:t>
            </a:r>
            <a:endParaRPr lang="en-GB" dirty="0"/>
          </a:p>
        </p:txBody>
      </p:sp>
      <p:sp>
        <p:nvSpPr>
          <p:cNvPr id="3" name="Content Placeholder 2"/>
          <p:cNvSpPr>
            <a:spLocks noGrp="1"/>
          </p:cNvSpPr>
          <p:nvPr>
            <p:ph idx="1"/>
          </p:nvPr>
        </p:nvSpPr>
        <p:spPr/>
        <p:txBody>
          <a:bodyPr>
            <a:normAutofit fontScale="92500"/>
          </a:bodyPr>
          <a:lstStyle/>
          <a:p>
            <a:r>
              <a:rPr lang="en-US" b="1" dirty="0" smtClean="0"/>
              <a:t>Death Benefits </a:t>
            </a:r>
            <a:r>
              <a:rPr lang="en-US" dirty="0" smtClean="0"/>
              <a:t>Refer to </a:t>
            </a:r>
            <a:r>
              <a:rPr lang="en-US" b="1" dirty="0" smtClean="0"/>
              <a:t>Section 35</a:t>
            </a:r>
          </a:p>
          <a:p>
            <a:pPr marL="0" indent="0">
              <a:buNone/>
            </a:pPr>
            <a:r>
              <a:rPr lang="en-US" b="1" dirty="0" smtClean="0"/>
              <a:t>Benefits not assignable </a:t>
            </a:r>
            <a:r>
              <a:rPr lang="en-US" dirty="0" smtClean="0"/>
              <a:t>as per </a:t>
            </a:r>
            <a:r>
              <a:rPr lang="en-US" b="1" dirty="0" smtClean="0"/>
              <a:t>Section 36 </a:t>
            </a:r>
            <a:r>
              <a:rPr lang="en-US" dirty="0" smtClean="0"/>
              <a:t>( except as provided under </a:t>
            </a:r>
            <a:r>
              <a:rPr lang="en-US" b="1" dirty="0" smtClean="0"/>
              <a:t>Section 45</a:t>
            </a:r>
            <a:r>
              <a:rPr lang="en-US" dirty="0" smtClean="0"/>
              <a:t> that allows a recovery of a loan under LASF or owing to the employer)</a:t>
            </a:r>
          </a:p>
          <a:p>
            <a:pPr marL="0" indent="0">
              <a:buNone/>
            </a:pPr>
            <a:r>
              <a:rPr lang="en-US" dirty="0" smtClean="0"/>
              <a:t>(</a:t>
            </a:r>
            <a:r>
              <a:rPr lang="en-US" i="1" dirty="0" smtClean="0"/>
              <a:t>a</a:t>
            </a:r>
            <a:r>
              <a:rPr lang="en-US" dirty="0" smtClean="0"/>
              <a:t>) be assignable or transferable except for the purpose of satisfying an order</a:t>
            </a:r>
          </a:p>
          <a:p>
            <a:pPr marL="0" indent="0">
              <a:buNone/>
            </a:pPr>
            <a:r>
              <a:rPr lang="en-US" dirty="0" smtClean="0"/>
              <a:t>of a court for the periodical payment of sums of money towards the</a:t>
            </a:r>
          </a:p>
          <a:p>
            <a:pPr marL="0" indent="0">
              <a:buNone/>
            </a:pPr>
            <a:r>
              <a:rPr lang="en-US" dirty="0" smtClean="0"/>
              <a:t>maintenance of the wife, or former wife, or minor child of the member</a:t>
            </a:r>
          </a:p>
          <a:p>
            <a:pPr marL="0" indent="0">
              <a:buNone/>
            </a:pPr>
            <a:r>
              <a:rPr lang="en-US" dirty="0" smtClean="0"/>
              <a:t>concerned; or</a:t>
            </a:r>
          </a:p>
          <a:p>
            <a:pPr marL="0" indent="0">
              <a:buNone/>
            </a:pPr>
            <a:r>
              <a:rPr lang="en-US" dirty="0" smtClean="0"/>
              <a:t>(</a:t>
            </a:r>
            <a:r>
              <a:rPr lang="en-US" i="1" dirty="0" smtClean="0"/>
              <a:t>b</a:t>
            </a:r>
            <a:r>
              <a:rPr lang="en-US" dirty="0" smtClean="0"/>
              <a:t>) be liable to be attached, sequestered or levied upon for or in respect of any debt or claim whatsoever.</a:t>
            </a:r>
            <a:endParaRPr lang="en-US" dirty="0"/>
          </a:p>
        </p:txBody>
      </p:sp>
    </p:spTree>
    <p:extLst>
      <p:ext uri="{BB962C8B-B14F-4D97-AF65-F5344CB8AC3E}">
        <p14:creationId xmlns:p14="http://schemas.microsoft.com/office/powerpoint/2010/main" val="268343215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Benefits under LASF</a:t>
            </a:r>
            <a:endParaRPr lang="en-GB" dirty="0"/>
          </a:p>
        </p:txBody>
      </p:sp>
      <p:sp>
        <p:nvSpPr>
          <p:cNvPr id="3" name="Content Placeholder 2"/>
          <p:cNvSpPr>
            <a:spLocks noGrp="1"/>
          </p:cNvSpPr>
          <p:nvPr>
            <p:ph idx="1"/>
          </p:nvPr>
        </p:nvSpPr>
        <p:spPr/>
        <p:txBody>
          <a:bodyPr/>
          <a:lstStyle/>
          <a:p>
            <a:r>
              <a:rPr lang="en-US" b="1" dirty="0" smtClean="0"/>
              <a:t>Normal retirement </a:t>
            </a:r>
            <a:r>
              <a:rPr lang="en-US" dirty="0" smtClean="0"/>
              <a:t>Refer to </a:t>
            </a:r>
            <a:r>
              <a:rPr lang="en-US" b="1" dirty="0" smtClean="0"/>
              <a:t>Section 26 </a:t>
            </a:r>
            <a:r>
              <a:rPr lang="en-US" dirty="0" smtClean="0"/>
              <a:t>provides that a member shall</a:t>
            </a:r>
          </a:p>
          <a:p>
            <a:pPr marL="0" indent="0">
              <a:buNone/>
            </a:pPr>
            <a:r>
              <a:rPr lang="en-US" dirty="0" smtClean="0"/>
              <a:t>(</a:t>
            </a:r>
            <a:r>
              <a:rPr lang="en-US" i="1" dirty="0" smtClean="0"/>
              <a:t>a</a:t>
            </a:r>
            <a:r>
              <a:rPr lang="en-US" dirty="0" smtClean="0"/>
              <a:t>) shall retire on attaining pension age;</a:t>
            </a:r>
          </a:p>
          <a:p>
            <a:pPr marL="0" indent="0">
              <a:buNone/>
            </a:pPr>
            <a:r>
              <a:rPr lang="en-US" dirty="0" smtClean="0"/>
              <a:t>(</a:t>
            </a:r>
            <a:r>
              <a:rPr lang="en-US" i="1" dirty="0" smtClean="0"/>
              <a:t>b</a:t>
            </a:r>
            <a:r>
              <a:rPr lang="en-US" dirty="0" smtClean="0"/>
              <a:t>) may, on giving due notice, retire at any time during the five years before</a:t>
            </a:r>
          </a:p>
          <a:p>
            <a:pPr marL="0" indent="0">
              <a:buNone/>
            </a:pPr>
            <a:r>
              <a:rPr lang="en-US" dirty="0" smtClean="0"/>
              <a:t>that member attains pension age; or</a:t>
            </a:r>
          </a:p>
          <a:p>
            <a:pPr marL="0" indent="0">
              <a:buNone/>
            </a:pPr>
            <a:r>
              <a:rPr lang="en-US" dirty="0" smtClean="0"/>
              <a:t>(</a:t>
            </a:r>
            <a:r>
              <a:rPr lang="en-US" i="1" dirty="0" smtClean="0"/>
              <a:t>c</a:t>
            </a:r>
            <a:r>
              <a:rPr lang="en-US" dirty="0" smtClean="0"/>
              <a:t>) shall retire after completing twenty-two years of service (</a:t>
            </a:r>
            <a:r>
              <a:rPr lang="en-US" b="1" dirty="0" smtClean="0"/>
              <a:t>LASF Amendment Act No. 30 of 1996 </a:t>
            </a:r>
            <a:r>
              <a:rPr lang="en-US" dirty="0" smtClean="0"/>
              <a:t>changed this to retirement age of 55 years plus 10 years continuous service)</a:t>
            </a:r>
            <a:endParaRPr lang="en-US" b="1" dirty="0" smtClean="0"/>
          </a:p>
          <a:p>
            <a:endParaRPr lang="en-GB" dirty="0"/>
          </a:p>
        </p:txBody>
      </p:sp>
    </p:spTree>
    <p:extLst>
      <p:ext uri="{BB962C8B-B14F-4D97-AF65-F5344CB8AC3E}">
        <p14:creationId xmlns:p14="http://schemas.microsoft.com/office/powerpoint/2010/main" val="8724408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Three tier social security system</a:t>
            </a:r>
            <a:endParaRPr lang="en-GB" dirty="0"/>
          </a:p>
        </p:txBody>
      </p:sp>
      <p:sp>
        <p:nvSpPr>
          <p:cNvPr id="3" name="Content Placeholder 2"/>
          <p:cNvSpPr>
            <a:spLocks noGrp="1"/>
          </p:cNvSpPr>
          <p:nvPr>
            <p:ph idx="1"/>
          </p:nvPr>
        </p:nvSpPr>
        <p:spPr/>
        <p:txBody>
          <a:bodyPr/>
          <a:lstStyle/>
          <a:p>
            <a:r>
              <a:rPr lang="en-US" b="1" dirty="0" smtClean="0"/>
              <a:t>Voluntary/Supplementary</a:t>
            </a:r>
            <a:r>
              <a:rPr lang="en-US" dirty="0" smtClean="0"/>
              <a:t>-personal savings, co-operative and credit societies, occupational pension schemes and private pension schemes</a:t>
            </a:r>
          </a:p>
          <a:p>
            <a:r>
              <a:rPr lang="en-US" b="1" dirty="0" smtClean="0"/>
              <a:t>Mandatory</a:t>
            </a:r>
            <a:r>
              <a:rPr lang="en-US" dirty="0" smtClean="0"/>
              <a:t> (Occupational/Private and Statutory/Public pension schemes)-formal sector</a:t>
            </a:r>
          </a:p>
          <a:p>
            <a:r>
              <a:rPr lang="en-US" b="1" dirty="0" smtClean="0"/>
              <a:t>Social Assistance Schemes- </a:t>
            </a:r>
            <a:r>
              <a:rPr lang="en-US" dirty="0" smtClean="0"/>
              <a:t>“means tested” </a:t>
            </a:r>
            <a:r>
              <a:rPr lang="en-US" dirty="0" err="1" smtClean="0"/>
              <a:t>e.g</a:t>
            </a:r>
            <a:r>
              <a:rPr lang="en-US" dirty="0" smtClean="0"/>
              <a:t> social cash transfer, food security packs, school feeding </a:t>
            </a:r>
            <a:r>
              <a:rPr lang="en-US" dirty="0" err="1" smtClean="0"/>
              <a:t>programme</a:t>
            </a:r>
            <a:r>
              <a:rPr lang="en-US" dirty="0" smtClean="0"/>
              <a:t>, public welfare assistance schemes etc.</a:t>
            </a:r>
          </a:p>
          <a:p>
            <a:endParaRPr lang="en-GB" dirty="0"/>
          </a:p>
        </p:txBody>
      </p:sp>
    </p:spTree>
    <p:extLst>
      <p:ext uri="{BB962C8B-B14F-4D97-AF65-F5344CB8AC3E}">
        <p14:creationId xmlns:p14="http://schemas.microsoft.com/office/powerpoint/2010/main" val="1765846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Pension Scheme Design</a:t>
            </a:r>
            <a:endParaRPr lang="en-GB" dirty="0"/>
          </a:p>
        </p:txBody>
      </p:sp>
      <p:sp>
        <p:nvSpPr>
          <p:cNvPr id="3" name="Content Placeholder 2"/>
          <p:cNvSpPr>
            <a:spLocks noGrp="1"/>
          </p:cNvSpPr>
          <p:nvPr>
            <p:ph idx="1"/>
          </p:nvPr>
        </p:nvSpPr>
        <p:spPr/>
        <p:txBody>
          <a:bodyPr/>
          <a:lstStyle/>
          <a:p>
            <a:r>
              <a:rPr lang="en-GB" b="1" dirty="0"/>
              <a:t>Defined contribution (DC) schemes </a:t>
            </a:r>
            <a:r>
              <a:rPr lang="en-GB" dirty="0" smtClean="0"/>
              <a:t>- are </a:t>
            </a:r>
            <a:r>
              <a:rPr lang="en-GB" dirty="0"/>
              <a:t>occupational pension schemes where your own contributions and your employer’s contributions are both invested and the proceeds used to buy a pension and/or other benefits at retirement. The value of the ultimate benefits payable from the DC scheme depends on the amount of contributions paid, the investment return achieved less any fees and charges, and the cost of buying the </a:t>
            </a:r>
            <a:r>
              <a:rPr lang="en-GB" dirty="0" smtClean="0"/>
              <a:t>benefits.</a:t>
            </a:r>
          </a:p>
          <a:p>
            <a:r>
              <a:rPr lang="en-GB" b="1" dirty="0"/>
              <a:t>A defined benefit (DB) </a:t>
            </a:r>
            <a:r>
              <a:rPr lang="en-GB" b="1" dirty="0" smtClean="0"/>
              <a:t>pension scheme -</a:t>
            </a:r>
            <a:r>
              <a:rPr lang="en-GB" dirty="0" smtClean="0"/>
              <a:t> </a:t>
            </a:r>
            <a:r>
              <a:rPr lang="en-GB" dirty="0"/>
              <a:t>is one where the amount </a:t>
            </a:r>
            <a:r>
              <a:rPr lang="en-GB" dirty="0" smtClean="0"/>
              <a:t>you are </a:t>
            </a:r>
            <a:r>
              <a:rPr lang="en-GB" dirty="0"/>
              <a:t>paid is based on how many years </a:t>
            </a:r>
            <a:r>
              <a:rPr lang="en-GB" dirty="0" smtClean="0"/>
              <a:t>you have </a:t>
            </a:r>
            <a:r>
              <a:rPr lang="en-GB" dirty="0"/>
              <a:t>worked for your employer and the salary </a:t>
            </a:r>
            <a:r>
              <a:rPr lang="en-GB" dirty="0" smtClean="0"/>
              <a:t>you have </a:t>
            </a:r>
            <a:r>
              <a:rPr lang="en-GB" dirty="0"/>
              <a:t>earned.</a:t>
            </a:r>
          </a:p>
        </p:txBody>
      </p:sp>
    </p:spTree>
    <p:extLst>
      <p:ext uri="{BB962C8B-B14F-4D97-AF65-F5344CB8AC3E}">
        <p14:creationId xmlns:p14="http://schemas.microsoft.com/office/powerpoint/2010/main" val="24926092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Pension Scheme Design</a:t>
            </a:r>
            <a:endParaRPr lang="en-GB" dirty="0"/>
          </a:p>
        </p:txBody>
      </p:sp>
      <p:sp>
        <p:nvSpPr>
          <p:cNvPr id="3" name="Content Placeholder 2"/>
          <p:cNvSpPr>
            <a:spLocks noGrp="1"/>
          </p:cNvSpPr>
          <p:nvPr>
            <p:ph idx="1"/>
          </p:nvPr>
        </p:nvSpPr>
        <p:spPr/>
        <p:txBody>
          <a:bodyPr/>
          <a:lstStyle/>
          <a:p>
            <a:r>
              <a:rPr lang="en-US" b="1" dirty="0" smtClean="0"/>
              <a:t>HYBRID SCHEME - 1</a:t>
            </a:r>
            <a:r>
              <a:rPr lang="en-US" dirty="0" smtClean="0"/>
              <a:t>. An occupational pension scheme which has both defined benefit and defined contribution sections. </a:t>
            </a:r>
            <a:r>
              <a:rPr lang="en-US" b="1" dirty="0" smtClean="0"/>
              <a:t>2</a:t>
            </a:r>
            <a:r>
              <a:rPr lang="en-US" dirty="0" smtClean="0"/>
              <a:t>.An occupational pension scheme in which the benefits is calculated as the better of two alternatives, for example on a final salary and a money purchase basis.”</a:t>
            </a:r>
            <a:endParaRPr lang="en-GB" dirty="0"/>
          </a:p>
        </p:txBody>
      </p:sp>
    </p:spTree>
    <p:extLst>
      <p:ext uri="{BB962C8B-B14F-4D97-AF65-F5344CB8AC3E}">
        <p14:creationId xmlns:p14="http://schemas.microsoft.com/office/powerpoint/2010/main" val="11199908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Legal Framework For Public Pension System: National Pension Scheme</a:t>
            </a:r>
            <a:endParaRPr lang="en-GB" dirty="0"/>
          </a:p>
        </p:txBody>
      </p:sp>
      <p:sp>
        <p:nvSpPr>
          <p:cNvPr id="3" name="Content Placeholder 2"/>
          <p:cNvSpPr>
            <a:spLocks noGrp="1"/>
          </p:cNvSpPr>
          <p:nvPr>
            <p:ph idx="1"/>
          </p:nvPr>
        </p:nvSpPr>
        <p:spPr/>
        <p:txBody>
          <a:bodyPr/>
          <a:lstStyle/>
          <a:p>
            <a:r>
              <a:rPr lang="en-US" dirty="0" smtClean="0"/>
              <a:t>The Act creating the National Pensions Scheme Authority is called the </a:t>
            </a:r>
            <a:r>
              <a:rPr lang="en-US" b="1" dirty="0" smtClean="0"/>
              <a:t>National Pensions Scheme Act, No. 40 of 1996</a:t>
            </a:r>
            <a:r>
              <a:rPr lang="en-US" dirty="0" smtClean="0"/>
              <a:t>.</a:t>
            </a:r>
          </a:p>
          <a:p>
            <a:r>
              <a:rPr lang="en-US" dirty="0" smtClean="0"/>
              <a:t>The National Pensions Scheme Act sought to make the administration of this public scheme autonomous from government  and to make membership compulsory for all formal sector workers and to operate within the principle of prudential management and to enable the pensions scheme adjust benefits to inflationary fluctuations as well as to ensure that political interference, low benefits and other problems which weakened the Zambia National Provident Fund were minimized</a:t>
            </a:r>
          </a:p>
          <a:p>
            <a:pPr marL="0" indent="0">
              <a:buNone/>
            </a:pPr>
            <a:endParaRPr lang="en-GB" dirty="0"/>
          </a:p>
        </p:txBody>
      </p:sp>
    </p:spTree>
    <p:extLst>
      <p:ext uri="{BB962C8B-B14F-4D97-AF65-F5344CB8AC3E}">
        <p14:creationId xmlns:p14="http://schemas.microsoft.com/office/powerpoint/2010/main" val="17880270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121</TotalTime>
  <Words>5505</Words>
  <Application>Microsoft Office PowerPoint</Application>
  <PresentationFormat>Widescreen</PresentationFormat>
  <Paragraphs>267</Paragraphs>
  <Slides>54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54</vt:i4>
      </vt:variant>
    </vt:vector>
  </HeadingPairs>
  <TitlesOfParts>
    <vt:vector size="58" baseType="lpstr">
      <vt:lpstr>Arial</vt:lpstr>
      <vt:lpstr>Calibri</vt:lpstr>
      <vt:lpstr>Calibri Light</vt:lpstr>
      <vt:lpstr>Office Theme</vt:lpstr>
      <vt:lpstr>Pension and Social Security</vt:lpstr>
      <vt:lpstr>Concept of Social Security</vt:lpstr>
      <vt:lpstr>Concept of Social Security</vt:lpstr>
      <vt:lpstr>What is Social Security?</vt:lpstr>
      <vt:lpstr>What is a Pension?</vt:lpstr>
      <vt:lpstr>Three tier social security system</vt:lpstr>
      <vt:lpstr>Pension Scheme Design</vt:lpstr>
      <vt:lpstr>Pension Scheme Design</vt:lpstr>
      <vt:lpstr>Legal Framework For Public Pension System: National Pension Scheme</vt:lpstr>
      <vt:lpstr>National Pension Scheme Authority</vt:lpstr>
      <vt:lpstr>Structure</vt:lpstr>
      <vt:lpstr>Constitution of the Fund</vt:lpstr>
      <vt:lpstr>Contributing Employer</vt:lpstr>
      <vt:lpstr>Contributions</vt:lpstr>
      <vt:lpstr>Contributions</vt:lpstr>
      <vt:lpstr>Contributions</vt:lpstr>
      <vt:lpstr>What are the benefits under NAPSA?</vt:lpstr>
      <vt:lpstr>Retirement Benefits</vt:lpstr>
      <vt:lpstr>Invalidity Benefits</vt:lpstr>
      <vt:lpstr>Survivor’s Benefits</vt:lpstr>
      <vt:lpstr>Survivor’s Benefits</vt:lpstr>
      <vt:lpstr>Survivor’s Benefits</vt:lpstr>
      <vt:lpstr>Funeral Grant</vt:lpstr>
      <vt:lpstr>Review of Benefits</vt:lpstr>
      <vt:lpstr>Protection of Benefits</vt:lpstr>
      <vt:lpstr>Actuary</vt:lpstr>
      <vt:lpstr>Actuary</vt:lpstr>
      <vt:lpstr>Legal Framework For Public Pension System: Public Service Pensions Fund</vt:lpstr>
      <vt:lpstr>Establishment of the Fund</vt:lpstr>
      <vt:lpstr>Establishment of the Fund</vt:lpstr>
      <vt:lpstr>Board</vt:lpstr>
      <vt:lpstr>Board</vt:lpstr>
      <vt:lpstr>Fund Objectives</vt:lpstr>
      <vt:lpstr>Fund Objectives</vt:lpstr>
      <vt:lpstr>Property of the Fund</vt:lpstr>
      <vt:lpstr>Payments </vt:lpstr>
      <vt:lpstr>Protection against attachment</vt:lpstr>
      <vt:lpstr>Actuary</vt:lpstr>
      <vt:lpstr>Investments</vt:lpstr>
      <vt:lpstr>Contributions</vt:lpstr>
      <vt:lpstr>Contributions</vt:lpstr>
      <vt:lpstr>Benefits payable</vt:lpstr>
      <vt:lpstr>Benefits payable</vt:lpstr>
      <vt:lpstr>Legal Framework For Public Pension System: LASF</vt:lpstr>
      <vt:lpstr>Establishment of Management Committee/Board</vt:lpstr>
      <vt:lpstr>What Fund consists.</vt:lpstr>
      <vt:lpstr>Application of Fund</vt:lpstr>
      <vt:lpstr>Actuarial valuation</vt:lpstr>
      <vt:lpstr>Benefits under LASF</vt:lpstr>
      <vt:lpstr>Benefits under LASF</vt:lpstr>
      <vt:lpstr>Benefits under LASF</vt:lpstr>
      <vt:lpstr>Benefits under LASF</vt:lpstr>
      <vt:lpstr>Benefits under LASF</vt:lpstr>
      <vt:lpstr>Benefits under LASF</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Pamela Kayuma</dc:creator>
  <cp:lastModifiedBy>User</cp:lastModifiedBy>
  <cp:revision>106</cp:revision>
  <dcterms:created xsi:type="dcterms:W3CDTF">2019-11-11T13:07:39Z</dcterms:created>
  <dcterms:modified xsi:type="dcterms:W3CDTF">2022-07-17T03:31:07Z</dcterms:modified>
</cp:coreProperties>
</file>