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5"/>
  </p:handoutMasterIdLst>
  <p:sldIdLst>
    <p:sldId id="256" r:id="rId2"/>
    <p:sldId id="258" r:id="rId3"/>
    <p:sldId id="257" r:id="rId4"/>
    <p:sldId id="259" r:id="rId5"/>
    <p:sldId id="276" r:id="rId6"/>
    <p:sldId id="260" r:id="rId7"/>
    <p:sldId id="262" r:id="rId8"/>
    <p:sldId id="277" r:id="rId9"/>
    <p:sldId id="278" r:id="rId10"/>
    <p:sldId id="263" r:id="rId11"/>
    <p:sldId id="264" r:id="rId12"/>
    <p:sldId id="265" r:id="rId13"/>
    <p:sldId id="274" r:id="rId14"/>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06" y="7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46145"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49911" y="0"/>
            <a:ext cx="2946144" cy="496888"/>
          </a:xfrm>
          <a:prstGeom prst="rect">
            <a:avLst/>
          </a:prstGeom>
        </p:spPr>
        <p:txBody>
          <a:bodyPr vert="horz" lIns="91440" tIns="45720" rIns="91440" bIns="45720" rtlCol="0"/>
          <a:lstStyle>
            <a:lvl1pPr algn="r">
              <a:defRPr sz="1200"/>
            </a:lvl1pPr>
          </a:lstStyle>
          <a:p>
            <a:fld id="{4C9CCE49-2FA1-492E-8DA2-AD3302590530}" type="datetimeFigureOut">
              <a:rPr lang="en-GB" smtClean="0"/>
              <a:t>16/07/2022</a:t>
            </a:fld>
            <a:endParaRPr lang="en-GB"/>
          </a:p>
        </p:txBody>
      </p:sp>
      <p:sp>
        <p:nvSpPr>
          <p:cNvPr id="4" name="Footer Placeholder 3"/>
          <p:cNvSpPr>
            <a:spLocks noGrp="1"/>
          </p:cNvSpPr>
          <p:nvPr>
            <p:ph type="ftr" sz="quarter" idx="2"/>
          </p:nvPr>
        </p:nvSpPr>
        <p:spPr>
          <a:xfrm>
            <a:off x="1" y="9429750"/>
            <a:ext cx="2946145" cy="496888"/>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49911" y="9429750"/>
            <a:ext cx="2946144" cy="496888"/>
          </a:xfrm>
          <a:prstGeom prst="rect">
            <a:avLst/>
          </a:prstGeom>
        </p:spPr>
        <p:txBody>
          <a:bodyPr vert="horz" lIns="91440" tIns="45720" rIns="91440" bIns="45720" rtlCol="0" anchor="b"/>
          <a:lstStyle>
            <a:lvl1pPr algn="r">
              <a:defRPr sz="1200"/>
            </a:lvl1pPr>
          </a:lstStyle>
          <a:p>
            <a:fld id="{75710F10-F00B-48AA-A28B-70F0A929E51E}" type="slidenum">
              <a:rPr lang="en-GB" smtClean="0"/>
              <a:t>‹#›</a:t>
            </a:fld>
            <a:endParaRPr lang="en-GB"/>
          </a:p>
        </p:txBody>
      </p:sp>
    </p:spTree>
    <p:extLst>
      <p:ext uri="{BB962C8B-B14F-4D97-AF65-F5344CB8AC3E}">
        <p14:creationId xmlns:p14="http://schemas.microsoft.com/office/powerpoint/2010/main" val="216123105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C096A4B2-35DA-478D-9846-157540168CFE}" type="datetimeFigureOut">
              <a:rPr lang="en-GB" smtClean="0"/>
              <a:t>16/07/2022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757DFC6-0BE7-4838-B602-09628554E2C0}" type="slidenum">
              <a:rPr lang="en-GB" smtClean="0"/>
              <a:t>‹#›</a:t>
            </a:fld>
            <a:endParaRPr lang="en-GB"/>
          </a:p>
        </p:txBody>
      </p:sp>
    </p:spTree>
    <p:extLst>
      <p:ext uri="{BB962C8B-B14F-4D97-AF65-F5344CB8AC3E}">
        <p14:creationId xmlns:p14="http://schemas.microsoft.com/office/powerpoint/2010/main" val="10444474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096A4B2-35DA-478D-9846-157540168CFE}" type="datetimeFigureOut">
              <a:rPr lang="en-GB" smtClean="0"/>
              <a:t>16/07/2022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757DFC6-0BE7-4838-B602-09628554E2C0}" type="slidenum">
              <a:rPr lang="en-GB" smtClean="0"/>
              <a:t>‹#›</a:t>
            </a:fld>
            <a:endParaRPr lang="en-GB"/>
          </a:p>
        </p:txBody>
      </p:sp>
    </p:spTree>
    <p:extLst>
      <p:ext uri="{BB962C8B-B14F-4D97-AF65-F5344CB8AC3E}">
        <p14:creationId xmlns:p14="http://schemas.microsoft.com/office/powerpoint/2010/main" val="13822438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096A4B2-35DA-478D-9846-157540168CFE}" type="datetimeFigureOut">
              <a:rPr lang="en-GB" smtClean="0"/>
              <a:t>16/07/2022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757DFC6-0BE7-4838-B602-09628554E2C0}" type="slidenum">
              <a:rPr lang="en-GB" smtClean="0"/>
              <a:t>‹#›</a:t>
            </a:fld>
            <a:endParaRPr lang="en-GB"/>
          </a:p>
        </p:txBody>
      </p:sp>
    </p:spTree>
    <p:extLst>
      <p:ext uri="{BB962C8B-B14F-4D97-AF65-F5344CB8AC3E}">
        <p14:creationId xmlns:p14="http://schemas.microsoft.com/office/powerpoint/2010/main" val="33319814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096A4B2-35DA-478D-9846-157540168CFE}" type="datetimeFigureOut">
              <a:rPr lang="en-GB" smtClean="0"/>
              <a:t>16/07/2022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757DFC6-0BE7-4838-B602-09628554E2C0}" type="slidenum">
              <a:rPr lang="en-GB" smtClean="0"/>
              <a:t>‹#›</a:t>
            </a:fld>
            <a:endParaRPr lang="en-GB"/>
          </a:p>
        </p:txBody>
      </p:sp>
    </p:spTree>
    <p:extLst>
      <p:ext uri="{BB962C8B-B14F-4D97-AF65-F5344CB8AC3E}">
        <p14:creationId xmlns:p14="http://schemas.microsoft.com/office/powerpoint/2010/main" val="30750245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096A4B2-35DA-478D-9846-157540168CFE}" type="datetimeFigureOut">
              <a:rPr lang="en-GB" smtClean="0"/>
              <a:t>16/07/2022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757DFC6-0BE7-4838-B602-09628554E2C0}" type="slidenum">
              <a:rPr lang="en-GB" smtClean="0"/>
              <a:t>‹#›</a:t>
            </a:fld>
            <a:endParaRPr lang="en-GB"/>
          </a:p>
        </p:txBody>
      </p:sp>
    </p:spTree>
    <p:extLst>
      <p:ext uri="{BB962C8B-B14F-4D97-AF65-F5344CB8AC3E}">
        <p14:creationId xmlns:p14="http://schemas.microsoft.com/office/powerpoint/2010/main" val="16651161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C096A4B2-35DA-478D-9846-157540168CFE}" type="datetimeFigureOut">
              <a:rPr lang="en-GB" smtClean="0"/>
              <a:t>16/07/2022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757DFC6-0BE7-4838-B602-09628554E2C0}" type="slidenum">
              <a:rPr lang="en-GB" smtClean="0"/>
              <a:t>‹#›</a:t>
            </a:fld>
            <a:endParaRPr lang="en-GB"/>
          </a:p>
        </p:txBody>
      </p:sp>
    </p:spTree>
    <p:extLst>
      <p:ext uri="{BB962C8B-B14F-4D97-AF65-F5344CB8AC3E}">
        <p14:creationId xmlns:p14="http://schemas.microsoft.com/office/powerpoint/2010/main" val="31819778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C096A4B2-35DA-478D-9846-157540168CFE}" type="datetimeFigureOut">
              <a:rPr lang="en-GB" smtClean="0"/>
              <a:t>16/07/2022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757DFC6-0BE7-4838-B602-09628554E2C0}" type="slidenum">
              <a:rPr lang="en-GB" smtClean="0"/>
              <a:t>‹#›</a:t>
            </a:fld>
            <a:endParaRPr lang="en-GB"/>
          </a:p>
        </p:txBody>
      </p:sp>
    </p:spTree>
    <p:extLst>
      <p:ext uri="{BB962C8B-B14F-4D97-AF65-F5344CB8AC3E}">
        <p14:creationId xmlns:p14="http://schemas.microsoft.com/office/powerpoint/2010/main" val="32983092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C096A4B2-35DA-478D-9846-157540168CFE}" type="datetimeFigureOut">
              <a:rPr lang="en-GB" smtClean="0"/>
              <a:t>16/07/2022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757DFC6-0BE7-4838-B602-09628554E2C0}" type="slidenum">
              <a:rPr lang="en-GB" smtClean="0"/>
              <a:t>‹#›</a:t>
            </a:fld>
            <a:endParaRPr lang="en-GB"/>
          </a:p>
        </p:txBody>
      </p:sp>
    </p:spTree>
    <p:extLst>
      <p:ext uri="{BB962C8B-B14F-4D97-AF65-F5344CB8AC3E}">
        <p14:creationId xmlns:p14="http://schemas.microsoft.com/office/powerpoint/2010/main" val="42674720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96A4B2-35DA-478D-9846-157540168CFE}" type="datetimeFigureOut">
              <a:rPr lang="en-GB" smtClean="0"/>
              <a:t>16/07/2022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757DFC6-0BE7-4838-B602-09628554E2C0}" type="slidenum">
              <a:rPr lang="en-GB" smtClean="0"/>
              <a:t>‹#›</a:t>
            </a:fld>
            <a:endParaRPr lang="en-GB"/>
          </a:p>
        </p:txBody>
      </p:sp>
    </p:spTree>
    <p:extLst>
      <p:ext uri="{BB962C8B-B14F-4D97-AF65-F5344CB8AC3E}">
        <p14:creationId xmlns:p14="http://schemas.microsoft.com/office/powerpoint/2010/main" val="10904829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96A4B2-35DA-478D-9846-157540168CFE}" type="datetimeFigureOut">
              <a:rPr lang="en-GB" smtClean="0"/>
              <a:t>16/07/2022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757DFC6-0BE7-4838-B602-09628554E2C0}" type="slidenum">
              <a:rPr lang="en-GB" smtClean="0"/>
              <a:t>‹#›</a:t>
            </a:fld>
            <a:endParaRPr lang="en-GB"/>
          </a:p>
        </p:txBody>
      </p:sp>
    </p:spTree>
    <p:extLst>
      <p:ext uri="{BB962C8B-B14F-4D97-AF65-F5344CB8AC3E}">
        <p14:creationId xmlns:p14="http://schemas.microsoft.com/office/powerpoint/2010/main" val="34352167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96A4B2-35DA-478D-9846-157540168CFE}" type="datetimeFigureOut">
              <a:rPr lang="en-GB" smtClean="0"/>
              <a:t>16/07/2022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757DFC6-0BE7-4838-B602-09628554E2C0}" type="slidenum">
              <a:rPr lang="en-GB" smtClean="0"/>
              <a:t>‹#›</a:t>
            </a:fld>
            <a:endParaRPr lang="en-GB"/>
          </a:p>
        </p:txBody>
      </p:sp>
    </p:spTree>
    <p:extLst>
      <p:ext uri="{BB962C8B-B14F-4D97-AF65-F5344CB8AC3E}">
        <p14:creationId xmlns:p14="http://schemas.microsoft.com/office/powerpoint/2010/main" val="2073286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96A4B2-35DA-478D-9846-157540168CFE}" type="datetimeFigureOut">
              <a:rPr lang="en-GB" smtClean="0"/>
              <a:t>16/07/2022</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57DFC6-0BE7-4838-B602-09628554E2C0}" type="slidenum">
              <a:rPr lang="en-GB" smtClean="0"/>
              <a:t>‹#›</a:t>
            </a:fld>
            <a:endParaRPr lang="en-GB"/>
          </a:p>
        </p:txBody>
      </p:sp>
    </p:spTree>
    <p:extLst>
      <p:ext uri="{BB962C8B-B14F-4D97-AF65-F5344CB8AC3E}">
        <p14:creationId xmlns:p14="http://schemas.microsoft.com/office/powerpoint/2010/main" val="15319995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ZA" b="1" dirty="0" smtClean="0"/>
              <a:t>Construing the Terms of </a:t>
            </a:r>
            <a:r>
              <a:rPr lang="en-ZA" b="1" dirty="0"/>
              <a:t>t</a:t>
            </a:r>
            <a:r>
              <a:rPr lang="en-ZA" b="1" dirty="0" smtClean="0"/>
              <a:t>he Insurance Contract</a:t>
            </a:r>
            <a:r>
              <a:rPr lang="en-ZA" dirty="0" smtClean="0"/>
              <a:t/>
            </a:r>
            <a:br>
              <a:rPr lang="en-ZA" dirty="0" smtClean="0"/>
            </a:br>
            <a:endParaRPr lang="en-GB" dirty="0"/>
          </a:p>
        </p:txBody>
      </p:sp>
      <p:sp>
        <p:nvSpPr>
          <p:cNvPr id="3" name="Subtitle 2"/>
          <p:cNvSpPr>
            <a:spLocks noGrp="1"/>
          </p:cNvSpPr>
          <p:nvPr>
            <p:ph type="subTitle" idx="1"/>
          </p:nvPr>
        </p:nvSpPr>
        <p:spPr/>
        <p:txBody>
          <a:bodyPr>
            <a:normAutofit/>
          </a:bodyPr>
          <a:lstStyle/>
          <a:p>
            <a:pPr algn="r"/>
            <a:r>
              <a:rPr lang="en-GB" sz="3200" b="1" dirty="0" smtClean="0"/>
              <a:t>Lecture 5</a:t>
            </a:r>
            <a:endParaRPr lang="en-GB" sz="3200" b="1" dirty="0"/>
          </a:p>
        </p:txBody>
      </p:sp>
    </p:spTree>
    <p:extLst>
      <p:ext uri="{BB962C8B-B14F-4D97-AF65-F5344CB8AC3E}">
        <p14:creationId xmlns:p14="http://schemas.microsoft.com/office/powerpoint/2010/main" val="34029710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Construction of Insurance Policies </a:t>
            </a:r>
            <a:endParaRPr lang="en-GB" dirty="0"/>
          </a:p>
        </p:txBody>
      </p:sp>
      <p:sp>
        <p:nvSpPr>
          <p:cNvPr id="3" name="Content Placeholder 2"/>
          <p:cNvSpPr>
            <a:spLocks noGrp="1"/>
          </p:cNvSpPr>
          <p:nvPr>
            <p:ph idx="1"/>
          </p:nvPr>
        </p:nvSpPr>
        <p:spPr/>
        <p:txBody>
          <a:bodyPr/>
          <a:lstStyle/>
          <a:p>
            <a:r>
              <a:rPr lang="en-GB" b="1" dirty="0" smtClean="0"/>
              <a:t>Whole policy </a:t>
            </a:r>
            <a:r>
              <a:rPr lang="en-GB" dirty="0" smtClean="0"/>
              <a:t>– in interpreting the terms of a policy the whole policy must be read in order to ascertain the real intention of the parties.</a:t>
            </a:r>
          </a:p>
          <a:p>
            <a:r>
              <a:rPr lang="en-GB" dirty="0" smtClean="0"/>
              <a:t>Where the proposal form is expressly incorporated in the policy it must be read with the policy as part of the contract of insurance.</a:t>
            </a:r>
          </a:p>
        </p:txBody>
      </p:sp>
    </p:spTree>
    <p:extLst>
      <p:ext uri="{BB962C8B-B14F-4D97-AF65-F5344CB8AC3E}">
        <p14:creationId xmlns:p14="http://schemas.microsoft.com/office/powerpoint/2010/main" val="5367027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The Nature of Cover and Loss </a:t>
            </a:r>
            <a:endParaRPr lang="en-GB" b="1" dirty="0"/>
          </a:p>
        </p:txBody>
      </p:sp>
      <p:sp>
        <p:nvSpPr>
          <p:cNvPr id="3" name="Content Placeholder 2"/>
          <p:cNvSpPr>
            <a:spLocks noGrp="1"/>
          </p:cNvSpPr>
          <p:nvPr>
            <p:ph idx="1"/>
          </p:nvPr>
        </p:nvSpPr>
        <p:spPr/>
        <p:txBody>
          <a:bodyPr/>
          <a:lstStyle/>
          <a:p>
            <a:r>
              <a:rPr lang="en-GB" dirty="0" smtClean="0"/>
              <a:t>It is not every loss that will bring about the insurer’s liability to settle the claim. </a:t>
            </a:r>
          </a:p>
          <a:p>
            <a:r>
              <a:rPr lang="en-GB" dirty="0" smtClean="0"/>
              <a:t>The loss must be covered by the policy.  Cover in this context refers to the insurer’s promise and obligation to pay or make good the loss in certain circumstances. </a:t>
            </a:r>
          </a:p>
          <a:p>
            <a:r>
              <a:rPr lang="en-GB" dirty="0" smtClean="0"/>
              <a:t>These circumstances may be referred to as the event insured against and are always defined by the insurance contract.</a:t>
            </a:r>
          </a:p>
          <a:p>
            <a:r>
              <a:rPr lang="en-GB" dirty="0" smtClean="0"/>
              <a:t>Insurance business is not gambling business. Insurance contract cover events which are uncertain either as to their occurrence or as to the time of occurrence. </a:t>
            </a:r>
            <a:endParaRPr lang="en-GB" dirty="0"/>
          </a:p>
        </p:txBody>
      </p:sp>
    </p:spTree>
    <p:extLst>
      <p:ext uri="{BB962C8B-B14F-4D97-AF65-F5344CB8AC3E}">
        <p14:creationId xmlns:p14="http://schemas.microsoft.com/office/powerpoint/2010/main" val="23466732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The Nature of Cover and Loss</a:t>
            </a:r>
            <a:endParaRPr lang="en-GB" dirty="0"/>
          </a:p>
        </p:txBody>
      </p:sp>
      <p:sp>
        <p:nvSpPr>
          <p:cNvPr id="3" name="Content Placeholder 2"/>
          <p:cNvSpPr>
            <a:spLocks noGrp="1"/>
          </p:cNvSpPr>
          <p:nvPr>
            <p:ph idx="1"/>
          </p:nvPr>
        </p:nvSpPr>
        <p:spPr/>
        <p:txBody>
          <a:bodyPr/>
          <a:lstStyle/>
          <a:p>
            <a:r>
              <a:rPr lang="en-GB" dirty="0" smtClean="0"/>
              <a:t>An insured will therefore not recover for certain losses such as those arising in the ordinary course of affairs. See; </a:t>
            </a:r>
          </a:p>
          <a:p>
            <a:pPr marL="0" indent="0">
              <a:buNone/>
            </a:pPr>
            <a:r>
              <a:rPr lang="en-GB" b="1" i="1" dirty="0" smtClean="0"/>
              <a:t>British and Foreign Marine Insurance v Grant  </a:t>
            </a:r>
            <a:r>
              <a:rPr lang="en-GB" b="1" dirty="0" smtClean="0"/>
              <a:t>[1921] AC 41</a:t>
            </a:r>
          </a:p>
          <a:p>
            <a:r>
              <a:rPr lang="en-GB" dirty="0" smtClean="0"/>
              <a:t>Ordinary wear and tear is generally excluded. See;</a:t>
            </a:r>
          </a:p>
          <a:p>
            <a:pPr marL="0" indent="0">
              <a:buNone/>
            </a:pPr>
            <a:r>
              <a:rPr lang="en-GB" b="1" i="1" dirty="0" smtClean="0"/>
              <a:t>Taylor v </a:t>
            </a:r>
            <a:r>
              <a:rPr lang="en-GB" b="1" i="1" dirty="0" err="1" smtClean="0"/>
              <a:t>Dumbar</a:t>
            </a:r>
            <a:r>
              <a:rPr lang="en-GB" b="1" i="1" dirty="0" smtClean="0"/>
              <a:t> </a:t>
            </a:r>
            <a:r>
              <a:rPr lang="en-GB" b="1" dirty="0" smtClean="0"/>
              <a:t>(1869) LR 4 CP 206</a:t>
            </a:r>
          </a:p>
          <a:p>
            <a:pPr marL="0" indent="0">
              <a:buNone/>
            </a:pPr>
            <a:r>
              <a:rPr lang="en-GB" b="1" i="1" dirty="0" err="1" smtClean="0"/>
              <a:t>Noten</a:t>
            </a:r>
            <a:r>
              <a:rPr lang="en-GB" b="1" i="1" dirty="0" smtClean="0"/>
              <a:t> v Harding </a:t>
            </a:r>
            <a:r>
              <a:rPr lang="en-GB" b="1" dirty="0" smtClean="0"/>
              <a:t>[1990] 2 Lloyd’s Rep 283</a:t>
            </a:r>
          </a:p>
          <a:p>
            <a:pPr marL="0" indent="0">
              <a:buNone/>
            </a:pPr>
            <a:endParaRPr lang="en-GB" dirty="0"/>
          </a:p>
        </p:txBody>
      </p:sp>
    </p:spTree>
    <p:extLst>
      <p:ext uri="{BB962C8B-B14F-4D97-AF65-F5344CB8AC3E}">
        <p14:creationId xmlns:p14="http://schemas.microsoft.com/office/powerpoint/2010/main" val="411615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Public Policy </a:t>
            </a:r>
            <a:endParaRPr lang="en-GB" b="1" dirty="0"/>
          </a:p>
        </p:txBody>
      </p:sp>
      <p:sp>
        <p:nvSpPr>
          <p:cNvPr id="3" name="Content Placeholder 2"/>
          <p:cNvSpPr>
            <a:spLocks noGrp="1"/>
          </p:cNvSpPr>
          <p:nvPr>
            <p:ph idx="1"/>
          </p:nvPr>
        </p:nvSpPr>
        <p:spPr/>
        <p:txBody>
          <a:bodyPr>
            <a:normAutofit fontScale="92500" lnSpcReduction="10000"/>
          </a:bodyPr>
          <a:lstStyle/>
          <a:p>
            <a:r>
              <a:rPr lang="en-GB" dirty="0" smtClean="0"/>
              <a:t>The general rule of the courts is to declare contracts with a tendency to lead to crime, immorality or other effects prejudicial to the public as void on grounds of public policy. See;</a:t>
            </a:r>
          </a:p>
          <a:p>
            <a:pPr marL="0" indent="0">
              <a:buNone/>
            </a:pPr>
            <a:r>
              <a:rPr lang="en-GB" b="1" i="1" dirty="0" smtClean="0"/>
              <a:t>Richardson v </a:t>
            </a:r>
            <a:r>
              <a:rPr lang="en-GB" b="1" i="1" dirty="0" err="1" smtClean="0"/>
              <a:t>Mellish</a:t>
            </a:r>
            <a:r>
              <a:rPr lang="en-GB" b="1" i="1" dirty="0" smtClean="0"/>
              <a:t> </a:t>
            </a:r>
            <a:r>
              <a:rPr lang="en-GB" b="1" dirty="0" smtClean="0"/>
              <a:t>(1824) 2 Bing 229</a:t>
            </a:r>
          </a:p>
          <a:p>
            <a:pPr marL="0" indent="0">
              <a:buNone/>
            </a:pPr>
            <a:r>
              <a:rPr lang="en-GB" b="1" i="1" dirty="0" err="1" smtClean="0"/>
              <a:t>Geinsmar</a:t>
            </a:r>
            <a:r>
              <a:rPr lang="en-GB" b="1" i="1" dirty="0" smtClean="0"/>
              <a:t> v Sun Alliance and London Insurance </a:t>
            </a:r>
            <a:r>
              <a:rPr lang="en-GB" b="1" dirty="0" smtClean="0"/>
              <a:t>[1977] 2 Lloyds Rep 62</a:t>
            </a:r>
          </a:p>
          <a:p>
            <a:pPr marL="0" indent="0">
              <a:buNone/>
            </a:pPr>
            <a:r>
              <a:rPr lang="en-GB" b="1" dirty="0" smtClean="0"/>
              <a:t>Held;</a:t>
            </a:r>
            <a:r>
              <a:rPr lang="en-GB" dirty="0" smtClean="0"/>
              <a:t> the insured could not recover in respect of the jewellery, as to allow recovery in those circumstances would enable the insured to benefit from his deliberate criminal act, even though the profit was sought indirectly under the policy of insurance.</a:t>
            </a:r>
          </a:p>
          <a:p>
            <a:pPr marL="0" indent="0">
              <a:buNone/>
            </a:pPr>
            <a:r>
              <a:rPr lang="en-GB" b="1" i="1" dirty="0" err="1" smtClean="0"/>
              <a:t>Bresford</a:t>
            </a:r>
            <a:r>
              <a:rPr lang="en-GB" b="1" i="1" dirty="0" smtClean="0"/>
              <a:t> v Royal Insurance </a:t>
            </a:r>
            <a:r>
              <a:rPr lang="en-GB" b="1" dirty="0" smtClean="0"/>
              <a:t>[1938] AC 586</a:t>
            </a:r>
            <a:endParaRPr lang="en-GB" b="1" dirty="0"/>
          </a:p>
          <a:p>
            <a:pPr marL="0" indent="0">
              <a:buNone/>
            </a:pPr>
            <a:r>
              <a:rPr lang="en-GB" b="1" dirty="0" err="1" smtClean="0"/>
              <a:t>Gray</a:t>
            </a:r>
            <a:r>
              <a:rPr lang="en-GB" b="1" dirty="0" smtClean="0"/>
              <a:t> v Barr [1971] 2 QB 554</a:t>
            </a:r>
          </a:p>
        </p:txBody>
      </p:sp>
    </p:spTree>
    <p:extLst>
      <p:ext uri="{BB962C8B-B14F-4D97-AF65-F5344CB8AC3E}">
        <p14:creationId xmlns:p14="http://schemas.microsoft.com/office/powerpoint/2010/main" val="12027325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Construction of Insurance Policies </a:t>
            </a:r>
            <a:endParaRPr lang="en-GB" b="1" dirty="0"/>
          </a:p>
        </p:txBody>
      </p:sp>
      <p:sp>
        <p:nvSpPr>
          <p:cNvPr id="3" name="Content Placeholder 2"/>
          <p:cNvSpPr>
            <a:spLocks noGrp="1"/>
          </p:cNvSpPr>
          <p:nvPr>
            <p:ph idx="1"/>
          </p:nvPr>
        </p:nvSpPr>
        <p:spPr/>
        <p:txBody>
          <a:bodyPr>
            <a:normAutofit lnSpcReduction="10000"/>
          </a:bodyPr>
          <a:lstStyle/>
          <a:p>
            <a:r>
              <a:rPr lang="en-GB" dirty="0" smtClean="0"/>
              <a:t>The term construction of policies refers to the rules that the courts would apply in the event of their being called upon to interpret the terms of insurance policies.</a:t>
            </a:r>
          </a:p>
          <a:p>
            <a:r>
              <a:rPr lang="en-GB" dirty="0" smtClean="0"/>
              <a:t>The object of all interpretation of the document is to ascertain and give effect to the intention of the parties to the transaction, and the intention of the parties is to be ascertained from the document itself. </a:t>
            </a:r>
          </a:p>
          <a:p>
            <a:r>
              <a:rPr lang="en-ZA" dirty="0" smtClean="0">
                <a:cs typeface="Times New Roman" pitchFamily="18" charset="0"/>
              </a:rPr>
              <a:t>The basic rule for interpretation of any contractual document including insurance contracts is to interpret words according to </a:t>
            </a:r>
            <a:r>
              <a:rPr lang="en-ZA" b="1" dirty="0" smtClean="0">
                <a:cs typeface="Times New Roman" pitchFamily="18" charset="0"/>
              </a:rPr>
              <a:t>“their natural, ordinary, normal and reasonable meaning.” See’ </a:t>
            </a:r>
          </a:p>
          <a:p>
            <a:pPr marL="0" indent="0">
              <a:buNone/>
            </a:pPr>
            <a:r>
              <a:rPr lang="en-ZA" b="1" i="1" dirty="0" smtClean="0">
                <a:cs typeface="Times New Roman" pitchFamily="18" charset="0"/>
              </a:rPr>
              <a:t>Wood V General Accident Fire and Life Assurance Co </a:t>
            </a:r>
            <a:r>
              <a:rPr lang="en-ZA" b="1" dirty="0" smtClean="0">
                <a:cs typeface="Times New Roman" pitchFamily="18" charset="0"/>
              </a:rPr>
              <a:t>(1948) 82 LI L Rep 77 </a:t>
            </a:r>
            <a:endParaRPr lang="en-GB" dirty="0">
              <a:cs typeface="Times New Roman" panose="02020603050405020304" pitchFamily="18" charset="0"/>
            </a:endParaRPr>
          </a:p>
        </p:txBody>
      </p:sp>
    </p:spTree>
    <p:extLst>
      <p:ext uri="{BB962C8B-B14F-4D97-AF65-F5344CB8AC3E}">
        <p14:creationId xmlns:p14="http://schemas.microsoft.com/office/powerpoint/2010/main" val="17496511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Construction of Insurance Policies </a:t>
            </a:r>
            <a:endParaRPr lang="en-GB" dirty="0"/>
          </a:p>
        </p:txBody>
      </p:sp>
      <p:sp>
        <p:nvSpPr>
          <p:cNvPr id="3" name="Content Placeholder 2"/>
          <p:cNvSpPr>
            <a:spLocks noGrp="1"/>
          </p:cNvSpPr>
          <p:nvPr>
            <p:ph idx="1"/>
          </p:nvPr>
        </p:nvSpPr>
        <p:spPr/>
        <p:txBody>
          <a:bodyPr/>
          <a:lstStyle/>
          <a:p>
            <a:r>
              <a:rPr lang="en-GB" dirty="0" smtClean="0"/>
              <a:t>An insurance policy is interpreted like any other contractor written instrument.</a:t>
            </a:r>
          </a:p>
          <a:p>
            <a:r>
              <a:rPr lang="en-GB" dirty="0" smtClean="0"/>
              <a:t>This means that terms, words and phrases used in the policy are to be understood in their natural, ordinary and popular sense unless the context shows that different meaning was intended. See;</a:t>
            </a:r>
          </a:p>
          <a:p>
            <a:pPr marL="0" indent="0">
              <a:buNone/>
            </a:pPr>
            <a:r>
              <a:rPr lang="en-GB" b="1" i="1" dirty="0" smtClean="0"/>
              <a:t>Thompson v Equity Fir Insurance Co </a:t>
            </a:r>
            <a:r>
              <a:rPr lang="en-GB" b="1" dirty="0" smtClean="0"/>
              <a:t>[1910] AC 592</a:t>
            </a:r>
          </a:p>
          <a:p>
            <a:pPr marL="0" indent="0">
              <a:buNone/>
            </a:pPr>
            <a:r>
              <a:rPr lang="en-GB" dirty="0" smtClean="0"/>
              <a:t>Held: that the insurer was liable for the loss.  The words “stored or kept” in their ordinary meaning implied a significant quantity and brought up the notion of warehousing or keeping in stock for trading.</a:t>
            </a:r>
          </a:p>
        </p:txBody>
      </p:sp>
    </p:spTree>
    <p:extLst>
      <p:ext uri="{BB962C8B-B14F-4D97-AF65-F5344CB8AC3E}">
        <p14:creationId xmlns:p14="http://schemas.microsoft.com/office/powerpoint/2010/main" val="25332753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Construction of Insurance Policies </a:t>
            </a:r>
            <a:endParaRPr lang="en-GB" dirty="0"/>
          </a:p>
        </p:txBody>
      </p:sp>
      <p:sp>
        <p:nvSpPr>
          <p:cNvPr id="3" name="Content Placeholder 2"/>
          <p:cNvSpPr>
            <a:spLocks noGrp="1"/>
          </p:cNvSpPr>
          <p:nvPr>
            <p:ph idx="1"/>
          </p:nvPr>
        </p:nvSpPr>
        <p:spPr/>
        <p:txBody>
          <a:bodyPr>
            <a:normAutofit fontScale="77500" lnSpcReduction="20000"/>
          </a:bodyPr>
          <a:lstStyle/>
          <a:p>
            <a:pPr marL="0" indent="0">
              <a:buNone/>
            </a:pPr>
            <a:r>
              <a:rPr lang="en-ZA" dirty="0" smtClean="0">
                <a:cs typeface="Times New Roman" pitchFamily="18" charset="0"/>
              </a:rPr>
              <a:t>In </a:t>
            </a:r>
            <a:r>
              <a:rPr lang="en-ZA" b="1" dirty="0" smtClean="0">
                <a:cs typeface="Times New Roman" pitchFamily="18" charset="0"/>
              </a:rPr>
              <a:t>Anderson </a:t>
            </a:r>
            <a:r>
              <a:rPr lang="en-ZA" b="1" dirty="0" err="1" smtClean="0">
                <a:cs typeface="Times New Roman" pitchFamily="18" charset="0"/>
              </a:rPr>
              <a:t>Mazoka</a:t>
            </a:r>
            <a:r>
              <a:rPr lang="en-ZA" b="1" dirty="0" smtClean="0">
                <a:cs typeface="Times New Roman" pitchFamily="18" charset="0"/>
              </a:rPr>
              <a:t>  &amp; Others v Levy </a:t>
            </a:r>
            <a:r>
              <a:rPr lang="en-ZA" b="1" dirty="0" err="1" smtClean="0">
                <a:cs typeface="Times New Roman" pitchFamily="18" charset="0"/>
              </a:rPr>
              <a:t>Mwanawasa</a:t>
            </a:r>
            <a:r>
              <a:rPr lang="en-ZA" b="1" dirty="0" smtClean="0">
                <a:cs typeface="Times New Roman" pitchFamily="18" charset="0"/>
              </a:rPr>
              <a:t> (2005) ZR 138 </a:t>
            </a:r>
            <a:r>
              <a:rPr lang="en-ZA" dirty="0" smtClean="0">
                <a:cs typeface="Times New Roman" pitchFamily="18" charset="0"/>
              </a:rPr>
              <a:t>stated as follows:</a:t>
            </a:r>
          </a:p>
          <a:p>
            <a:pPr marL="0" indent="0">
              <a:buNone/>
            </a:pPr>
            <a:r>
              <a:rPr lang="en-ZA" dirty="0" smtClean="0">
                <a:cs typeface="Times New Roman" pitchFamily="18" charset="0"/>
              </a:rPr>
              <a:t>“ It is trite  law that the  primary rule of interpretation is that words should be given their grammatical and natural meaning. It is only if there is ambiguity in the natural meaning of the words and the intention of the legislation cannot be ascertained from the words used by the legislature that recourse can be had to other principles of interpretation.”</a:t>
            </a:r>
          </a:p>
          <a:p>
            <a:pPr marL="0" indent="0">
              <a:buNone/>
            </a:pPr>
            <a:r>
              <a:rPr lang="en-ZA" b="1" i="1" dirty="0" smtClean="0">
                <a:cs typeface="Times New Roman" pitchFamily="18" charset="0"/>
              </a:rPr>
              <a:t>Samuel </a:t>
            </a:r>
            <a:r>
              <a:rPr lang="en-ZA" b="1" i="1" dirty="0" err="1" smtClean="0">
                <a:cs typeface="Times New Roman" pitchFamily="18" charset="0"/>
              </a:rPr>
              <a:t>Miyanda</a:t>
            </a:r>
            <a:r>
              <a:rPr lang="en-ZA" b="1" i="1" dirty="0" smtClean="0">
                <a:cs typeface="Times New Roman" pitchFamily="18" charset="0"/>
              </a:rPr>
              <a:t> v Raymond </a:t>
            </a:r>
            <a:r>
              <a:rPr lang="en-ZA" b="1" i="1" dirty="0" err="1" smtClean="0">
                <a:cs typeface="Times New Roman" pitchFamily="18" charset="0"/>
              </a:rPr>
              <a:t>Handahu</a:t>
            </a:r>
            <a:r>
              <a:rPr lang="en-ZA" b="1" i="1" dirty="0" smtClean="0">
                <a:cs typeface="Times New Roman" pitchFamily="18" charset="0"/>
              </a:rPr>
              <a:t> </a:t>
            </a:r>
            <a:r>
              <a:rPr lang="en-ZA" b="1" dirty="0" smtClean="0">
                <a:cs typeface="Times New Roman" pitchFamily="18" charset="0"/>
              </a:rPr>
              <a:t>(1993-1994) ZR 187 </a:t>
            </a:r>
          </a:p>
          <a:p>
            <a:pPr marL="0" indent="0">
              <a:buNone/>
            </a:pPr>
            <a:r>
              <a:rPr lang="en-ZA" dirty="0" smtClean="0">
                <a:cs typeface="Times New Roman" pitchFamily="18" charset="0"/>
              </a:rPr>
              <a:t>It was stated that “ It is not what the legislature meant to say or what their supposed intentions were with which the court would be concerned; the court’s duty is to find out the expressed intention of the legislature. When the language is plain and there is nothing to suggest that any words are used in technical sense or that the context requires a departure from the fundamental rule, there would be no occasion to depart from the ordinary and literal meaning and it would be inadmissible to read into the terms anything else on grounds such as policy, expediency, justice or political exigency, motive of the framers, and the like...”</a:t>
            </a:r>
          </a:p>
          <a:p>
            <a:endParaRPr lang="en-GB" dirty="0"/>
          </a:p>
        </p:txBody>
      </p:sp>
    </p:spTree>
    <p:extLst>
      <p:ext uri="{BB962C8B-B14F-4D97-AF65-F5344CB8AC3E}">
        <p14:creationId xmlns:p14="http://schemas.microsoft.com/office/powerpoint/2010/main" val="41249392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Interpretation (Contra </a:t>
            </a:r>
            <a:r>
              <a:rPr lang="en-GB" b="1" dirty="0" err="1"/>
              <a:t>Proferentem</a:t>
            </a:r>
            <a:r>
              <a:rPr lang="en-GB" b="1" dirty="0"/>
              <a:t> rule)</a:t>
            </a:r>
          </a:p>
        </p:txBody>
      </p:sp>
      <p:sp>
        <p:nvSpPr>
          <p:cNvPr id="3" name="Content Placeholder 2"/>
          <p:cNvSpPr>
            <a:spLocks noGrp="1"/>
          </p:cNvSpPr>
          <p:nvPr>
            <p:ph idx="1"/>
          </p:nvPr>
        </p:nvSpPr>
        <p:spPr/>
        <p:txBody>
          <a:bodyPr>
            <a:normAutofit/>
          </a:bodyPr>
          <a:lstStyle/>
          <a:p>
            <a:r>
              <a:rPr lang="en-GB" dirty="0"/>
              <a:t>What does the clause mean – does it cover what happened? – in doing so the courts apply what is called </a:t>
            </a:r>
            <a:r>
              <a:rPr lang="en-GB" b="1" i="1" dirty="0"/>
              <a:t>contra </a:t>
            </a:r>
            <a:r>
              <a:rPr lang="en-GB" b="1" i="1" dirty="0" err="1"/>
              <a:t>proferentem</a:t>
            </a:r>
            <a:r>
              <a:rPr lang="en-GB" b="1" i="1" dirty="0"/>
              <a:t> </a:t>
            </a:r>
            <a:r>
              <a:rPr lang="en-GB" dirty="0"/>
              <a:t>rule.</a:t>
            </a:r>
          </a:p>
          <a:p>
            <a:r>
              <a:rPr lang="en-GB" dirty="0"/>
              <a:t>This simply means that where the words </a:t>
            </a:r>
            <a:r>
              <a:rPr lang="en-GB" dirty="0" smtClean="0"/>
              <a:t>used </a:t>
            </a:r>
            <a:r>
              <a:rPr lang="en-GB" dirty="0"/>
              <a:t>are ambiguous, they will be interpreted in the way least favourable to the party relying on them.</a:t>
            </a:r>
          </a:p>
          <a:p>
            <a:r>
              <a:rPr lang="en-GB" dirty="0"/>
              <a:t>Since parties seeking to exempt themselves from liability will frequently use unclear and ambiguous language in order to conceal their purpose. Hence the </a:t>
            </a:r>
            <a:r>
              <a:rPr lang="en-GB" i="1" dirty="0"/>
              <a:t>contra </a:t>
            </a:r>
            <a:r>
              <a:rPr lang="en-GB" i="1" dirty="0" err="1"/>
              <a:t>proferentem</a:t>
            </a:r>
            <a:r>
              <a:rPr lang="en-GB" i="1" dirty="0"/>
              <a:t> </a:t>
            </a:r>
            <a:r>
              <a:rPr lang="en-GB" dirty="0"/>
              <a:t>becomes a useful tool.</a:t>
            </a:r>
          </a:p>
          <a:p>
            <a:endParaRPr lang="en-GB" dirty="0"/>
          </a:p>
        </p:txBody>
      </p:sp>
    </p:spTree>
    <p:extLst>
      <p:ext uri="{BB962C8B-B14F-4D97-AF65-F5344CB8AC3E}">
        <p14:creationId xmlns:p14="http://schemas.microsoft.com/office/powerpoint/2010/main" val="10506001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i="1" dirty="0" smtClean="0"/>
              <a:t>Contra </a:t>
            </a:r>
            <a:r>
              <a:rPr lang="en-GB" b="1" i="1" dirty="0" err="1" smtClean="0"/>
              <a:t>Proferentem</a:t>
            </a:r>
            <a:r>
              <a:rPr lang="en-GB" b="1" i="1" dirty="0" smtClean="0"/>
              <a:t> </a:t>
            </a:r>
            <a:r>
              <a:rPr lang="en-GB" b="1" dirty="0" smtClean="0"/>
              <a:t>Rule </a:t>
            </a:r>
            <a:endParaRPr lang="en-GB" b="1" dirty="0"/>
          </a:p>
        </p:txBody>
      </p:sp>
      <p:sp>
        <p:nvSpPr>
          <p:cNvPr id="3" name="Content Placeholder 2"/>
          <p:cNvSpPr>
            <a:spLocks noGrp="1"/>
          </p:cNvSpPr>
          <p:nvPr>
            <p:ph idx="1"/>
          </p:nvPr>
        </p:nvSpPr>
        <p:spPr/>
        <p:txBody>
          <a:bodyPr>
            <a:normAutofit fontScale="92500" lnSpcReduction="10000"/>
          </a:bodyPr>
          <a:lstStyle/>
          <a:p>
            <a:r>
              <a:rPr lang="en-GB" b="1" dirty="0" smtClean="0"/>
              <a:t>Technical words </a:t>
            </a:r>
            <a:r>
              <a:rPr lang="en-GB" dirty="0" smtClean="0"/>
              <a:t>– the general rule that words are to be given their popular ordinary meaning is subject to certain qualifications.</a:t>
            </a:r>
          </a:p>
          <a:p>
            <a:r>
              <a:rPr lang="en-GB" dirty="0" smtClean="0"/>
              <a:t>Technical words or legal words are to be given their technical or legal meaning. i.e. where the word ‘riot’ appears in an insurance policy it must be given its meaning in criminal law. See;</a:t>
            </a:r>
          </a:p>
          <a:p>
            <a:pPr marL="0" indent="0">
              <a:buNone/>
            </a:pPr>
            <a:r>
              <a:rPr lang="en-GB" b="1" i="1" dirty="0" smtClean="0"/>
              <a:t>London &amp; Lancashire Fire v Boland </a:t>
            </a:r>
            <a:r>
              <a:rPr lang="en-GB" b="1" dirty="0" smtClean="0"/>
              <a:t>[1924] AC 836</a:t>
            </a:r>
          </a:p>
          <a:p>
            <a:pPr marL="0" indent="0">
              <a:buNone/>
            </a:pPr>
            <a:r>
              <a:rPr lang="en-GB" i="1" dirty="0" smtClean="0"/>
              <a:t>Contra </a:t>
            </a:r>
            <a:r>
              <a:rPr lang="en-GB" i="1" dirty="0" err="1" smtClean="0"/>
              <a:t>proferentem</a:t>
            </a:r>
            <a:r>
              <a:rPr lang="en-GB" i="1" dirty="0" smtClean="0"/>
              <a:t> </a:t>
            </a:r>
            <a:r>
              <a:rPr lang="en-GB" dirty="0" smtClean="0"/>
              <a:t>– this rule is not really intended to give any special advantage to the insured as such but is meant to deprive the insurer of any undue advantage he/she might gain from his/her position as a maker of the policy. See; </a:t>
            </a:r>
            <a:r>
              <a:rPr lang="en-GB" b="1" i="1" dirty="0" smtClean="0"/>
              <a:t>Houghton v Trafalgar Insurance Co</a:t>
            </a:r>
            <a:r>
              <a:rPr lang="en-GB" b="1" dirty="0" smtClean="0"/>
              <a:t> [1954] 1 QB 247</a:t>
            </a:r>
          </a:p>
          <a:p>
            <a:pPr marL="0" indent="0">
              <a:buNone/>
            </a:pPr>
            <a:r>
              <a:rPr lang="en-ZA" b="1" i="1" dirty="0">
                <a:cs typeface="Times New Roman" pitchFamily="18" charset="0"/>
              </a:rPr>
              <a:t>Samuel </a:t>
            </a:r>
            <a:r>
              <a:rPr lang="en-ZA" b="1" i="1" dirty="0" err="1">
                <a:cs typeface="Times New Roman" pitchFamily="18" charset="0"/>
              </a:rPr>
              <a:t>Fitton</a:t>
            </a:r>
            <a:r>
              <a:rPr lang="en-ZA" b="1" i="1" dirty="0">
                <a:cs typeface="Times New Roman" pitchFamily="18" charset="0"/>
              </a:rPr>
              <a:t> V The Accidental Death Insurance Co </a:t>
            </a:r>
            <a:r>
              <a:rPr lang="en-ZA" b="1" dirty="0">
                <a:cs typeface="Times New Roman" pitchFamily="18" charset="0"/>
              </a:rPr>
              <a:t>(1864) 17 CB (NS) 122</a:t>
            </a:r>
            <a:endParaRPr lang="en-GB" b="1" dirty="0" smtClean="0"/>
          </a:p>
          <a:p>
            <a:pPr marL="0" indent="0">
              <a:buNone/>
            </a:pPr>
            <a:endParaRPr lang="en-GB" dirty="0" smtClean="0"/>
          </a:p>
          <a:p>
            <a:pPr marL="0" indent="0">
              <a:buNone/>
            </a:pPr>
            <a:endParaRPr lang="en-GB" dirty="0" smtClean="0"/>
          </a:p>
          <a:p>
            <a:endParaRPr lang="en-GB" dirty="0"/>
          </a:p>
        </p:txBody>
      </p:sp>
    </p:spTree>
    <p:extLst>
      <p:ext uri="{BB962C8B-B14F-4D97-AF65-F5344CB8AC3E}">
        <p14:creationId xmlns:p14="http://schemas.microsoft.com/office/powerpoint/2010/main" val="12842932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ZA" b="1" dirty="0" err="1" smtClean="0">
                <a:cs typeface="Times New Roman" pitchFamily="18" charset="0"/>
              </a:rPr>
              <a:t>Parol</a:t>
            </a:r>
            <a:r>
              <a:rPr lang="en-ZA" b="1" dirty="0" smtClean="0">
                <a:cs typeface="Times New Roman" pitchFamily="18" charset="0"/>
              </a:rPr>
              <a:t> </a:t>
            </a:r>
            <a:r>
              <a:rPr lang="en-ZA" b="1" dirty="0">
                <a:cs typeface="Times New Roman" pitchFamily="18" charset="0"/>
              </a:rPr>
              <a:t>Evidence </a:t>
            </a:r>
            <a:r>
              <a:rPr lang="en-ZA" b="1" dirty="0" smtClean="0">
                <a:cs typeface="Times New Roman" pitchFamily="18" charset="0"/>
              </a:rPr>
              <a:t>Rule</a:t>
            </a:r>
            <a:endParaRPr lang="en-GB" dirty="0"/>
          </a:p>
        </p:txBody>
      </p:sp>
      <p:sp>
        <p:nvSpPr>
          <p:cNvPr id="3" name="Content Placeholder 2"/>
          <p:cNvSpPr>
            <a:spLocks noGrp="1"/>
          </p:cNvSpPr>
          <p:nvPr>
            <p:ph idx="1"/>
          </p:nvPr>
        </p:nvSpPr>
        <p:spPr/>
        <p:txBody>
          <a:bodyPr/>
          <a:lstStyle/>
          <a:p>
            <a:r>
              <a:rPr lang="en-GB" dirty="0"/>
              <a:t>The </a:t>
            </a:r>
            <a:r>
              <a:rPr lang="en-GB" i="1" dirty="0" err="1"/>
              <a:t>parol</a:t>
            </a:r>
            <a:r>
              <a:rPr lang="en-GB" i="1" dirty="0"/>
              <a:t> evidence </a:t>
            </a:r>
            <a:r>
              <a:rPr lang="en-GB" dirty="0"/>
              <a:t>rule existed for several reasons. Its existence is to safeguard the terms of a contract</a:t>
            </a:r>
            <a:r>
              <a:rPr lang="en-GB" dirty="0" smtClean="0"/>
              <a:t>.</a:t>
            </a:r>
            <a:endParaRPr lang="en-ZA" dirty="0" smtClean="0">
              <a:cs typeface="Times New Roman" pitchFamily="18" charset="0"/>
            </a:endParaRPr>
          </a:p>
          <a:p>
            <a:r>
              <a:rPr lang="en-ZA" dirty="0" smtClean="0">
                <a:cs typeface="Times New Roman" pitchFamily="18" charset="0"/>
              </a:rPr>
              <a:t>The </a:t>
            </a:r>
            <a:r>
              <a:rPr lang="en-ZA" dirty="0">
                <a:cs typeface="Times New Roman" pitchFamily="18" charset="0"/>
              </a:rPr>
              <a:t>rule of Parole Evidence Rule proceeds on the assumption that the contract contains all the intentions of the parties and that once this is reduced into writing then extrinsic evidence cannot be brought in to vary a term of the contract. This is the general position but there are exceptions </a:t>
            </a:r>
            <a:r>
              <a:rPr lang="en-ZA" dirty="0" smtClean="0">
                <a:cs typeface="Times New Roman" pitchFamily="18" charset="0"/>
              </a:rPr>
              <a:t>e.g. </a:t>
            </a:r>
            <a:r>
              <a:rPr lang="en-ZA" dirty="0">
                <a:cs typeface="Times New Roman" pitchFamily="18" charset="0"/>
              </a:rPr>
              <a:t>ambiguous provisions, circumstances </a:t>
            </a:r>
            <a:r>
              <a:rPr lang="en-ZA" dirty="0" smtClean="0">
                <a:cs typeface="Times New Roman" pitchFamily="18" charset="0"/>
              </a:rPr>
              <a:t>etc. </a:t>
            </a:r>
            <a:endParaRPr lang="en-ZA" dirty="0">
              <a:cs typeface="Times New Roman" pitchFamily="18" charset="0"/>
            </a:endParaRPr>
          </a:p>
          <a:p>
            <a:r>
              <a:rPr lang="en-GB" dirty="0"/>
              <a:t>The main essence in many insurance policies is intended to make those policies integrated agreements and hence prevent the use of </a:t>
            </a:r>
            <a:r>
              <a:rPr lang="en-GB" dirty="0" err="1"/>
              <a:t>parol</a:t>
            </a:r>
            <a:r>
              <a:rPr lang="en-GB" dirty="0"/>
              <a:t> evidence in interpreting them.</a:t>
            </a:r>
          </a:p>
          <a:p>
            <a:endParaRPr lang="en-ZA" dirty="0" smtClean="0">
              <a:cs typeface="Times New Roman" pitchFamily="18" charset="0"/>
            </a:endParaRPr>
          </a:p>
          <a:p>
            <a:endParaRPr lang="en-ZA" dirty="0">
              <a:cs typeface="Times New Roman" pitchFamily="18" charset="0"/>
            </a:endParaRPr>
          </a:p>
          <a:p>
            <a:endParaRPr lang="en-GB" dirty="0"/>
          </a:p>
        </p:txBody>
      </p:sp>
    </p:spTree>
    <p:extLst>
      <p:ext uri="{BB962C8B-B14F-4D97-AF65-F5344CB8AC3E}">
        <p14:creationId xmlns:p14="http://schemas.microsoft.com/office/powerpoint/2010/main" val="23770932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err="1">
                <a:cs typeface="Times New Roman" pitchFamily="18" charset="0"/>
              </a:rPr>
              <a:t>Parol</a:t>
            </a:r>
            <a:r>
              <a:rPr lang="en-ZA" b="1" dirty="0">
                <a:cs typeface="Times New Roman" pitchFamily="18" charset="0"/>
              </a:rPr>
              <a:t> Evidence Rule</a:t>
            </a:r>
            <a:endParaRPr lang="en-GB" dirty="0"/>
          </a:p>
        </p:txBody>
      </p:sp>
      <p:sp>
        <p:nvSpPr>
          <p:cNvPr id="3" name="Content Placeholder 2"/>
          <p:cNvSpPr>
            <a:spLocks noGrp="1"/>
          </p:cNvSpPr>
          <p:nvPr>
            <p:ph idx="1"/>
          </p:nvPr>
        </p:nvSpPr>
        <p:spPr/>
        <p:txBody>
          <a:bodyPr>
            <a:normAutofit fontScale="77500" lnSpcReduction="20000"/>
          </a:bodyPr>
          <a:lstStyle/>
          <a:p>
            <a:r>
              <a:rPr lang="en-GB" dirty="0"/>
              <a:t>Integrated agreement—a contract whose provisions make it clear that it contains within itself all the terms of the agreement between the parties</a:t>
            </a:r>
            <a:r>
              <a:rPr lang="en-GB" dirty="0" smtClean="0"/>
              <a:t>.</a:t>
            </a:r>
          </a:p>
          <a:p>
            <a:endParaRPr lang="en-GB" dirty="0" smtClean="0"/>
          </a:p>
          <a:p>
            <a:r>
              <a:rPr lang="en-GB" dirty="0" smtClean="0"/>
              <a:t>Exceptions </a:t>
            </a:r>
            <a:r>
              <a:rPr lang="en-GB" dirty="0"/>
              <a:t>to the </a:t>
            </a:r>
            <a:r>
              <a:rPr lang="en-GB" dirty="0" err="1"/>
              <a:t>parol</a:t>
            </a:r>
            <a:r>
              <a:rPr lang="en-GB" dirty="0"/>
              <a:t> </a:t>
            </a:r>
            <a:r>
              <a:rPr lang="en-GB" dirty="0" smtClean="0"/>
              <a:t>rule</a:t>
            </a:r>
            <a:endParaRPr lang="en-GB" dirty="0"/>
          </a:p>
          <a:p>
            <a:pPr marL="0" indent="0">
              <a:buNone/>
            </a:pPr>
            <a:r>
              <a:rPr lang="en-GB" b="1" dirty="0" smtClean="0"/>
              <a:t>Rectification</a:t>
            </a:r>
            <a:r>
              <a:rPr lang="en-GB" dirty="0" smtClean="0"/>
              <a:t> – where a document is intended to record a previous oral agreement but fails to do that accurately, evidence of the oral agreement will be admitted. See; </a:t>
            </a:r>
            <a:r>
              <a:rPr lang="en-GB" b="1" i="1" dirty="0"/>
              <a:t>Webster v Cecil</a:t>
            </a:r>
            <a:r>
              <a:rPr lang="en-GB" b="1" dirty="0"/>
              <a:t> (1861) 30 </a:t>
            </a:r>
            <a:r>
              <a:rPr lang="en-GB" b="1" dirty="0" err="1"/>
              <a:t>Beav</a:t>
            </a:r>
            <a:r>
              <a:rPr lang="en-GB" b="1" dirty="0"/>
              <a:t> 62</a:t>
            </a:r>
            <a:endParaRPr lang="en-GB" dirty="0"/>
          </a:p>
          <a:p>
            <a:pPr marL="0" indent="0">
              <a:buNone/>
            </a:pPr>
            <a:endParaRPr lang="en-GB" dirty="0"/>
          </a:p>
          <a:p>
            <a:pPr marL="0" indent="0">
              <a:buNone/>
            </a:pPr>
            <a:r>
              <a:rPr lang="en-GB" b="1" dirty="0" smtClean="0"/>
              <a:t>Partially written agreements</a:t>
            </a:r>
            <a:r>
              <a:rPr lang="en-GB" dirty="0" smtClean="0"/>
              <a:t> –where there is written document, but the parties clearly intended it to be qualified by other written or oral statements, the </a:t>
            </a:r>
            <a:r>
              <a:rPr lang="en-GB" dirty="0" err="1" smtClean="0"/>
              <a:t>parol</a:t>
            </a:r>
            <a:r>
              <a:rPr lang="en-GB" dirty="0" smtClean="0"/>
              <a:t> evidence rule is displaced. See;</a:t>
            </a:r>
          </a:p>
          <a:p>
            <a:pPr marL="0" indent="0">
              <a:buNone/>
            </a:pPr>
            <a:r>
              <a:rPr lang="en-GB" b="1" dirty="0" err="1" smtClean="0"/>
              <a:t>Couchman</a:t>
            </a:r>
            <a:r>
              <a:rPr lang="en-GB" b="1" dirty="0" smtClean="0"/>
              <a:t> v Hill [1947] </a:t>
            </a:r>
          </a:p>
          <a:p>
            <a:pPr marL="0" indent="0">
              <a:buNone/>
            </a:pPr>
            <a:r>
              <a:rPr lang="en-GB" b="1" dirty="0" smtClean="0"/>
              <a:t>Legal principle – </a:t>
            </a:r>
            <a:r>
              <a:rPr lang="en-GB" dirty="0" smtClean="0"/>
              <a:t>where there is a written document, but the parties clearly intend it to be qualified by an oral statement, the </a:t>
            </a:r>
            <a:r>
              <a:rPr lang="en-GB" dirty="0" err="1" smtClean="0"/>
              <a:t>parol</a:t>
            </a:r>
            <a:r>
              <a:rPr lang="en-GB" dirty="0" smtClean="0"/>
              <a:t> evidence does not apply</a:t>
            </a:r>
            <a:endParaRPr lang="en-GB" dirty="0"/>
          </a:p>
        </p:txBody>
      </p:sp>
    </p:spTree>
    <p:extLst>
      <p:ext uri="{BB962C8B-B14F-4D97-AF65-F5344CB8AC3E}">
        <p14:creationId xmlns:p14="http://schemas.microsoft.com/office/powerpoint/2010/main" val="37225203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Construction of Insurance Policies </a:t>
            </a:r>
            <a:endParaRPr lang="en-GB" dirty="0"/>
          </a:p>
        </p:txBody>
      </p:sp>
      <p:sp>
        <p:nvSpPr>
          <p:cNvPr id="3" name="Content Placeholder 2"/>
          <p:cNvSpPr>
            <a:spLocks noGrp="1"/>
          </p:cNvSpPr>
          <p:nvPr>
            <p:ph idx="1"/>
          </p:nvPr>
        </p:nvSpPr>
        <p:spPr/>
        <p:txBody>
          <a:bodyPr/>
          <a:lstStyle/>
          <a:p>
            <a:r>
              <a:rPr lang="en-GB" dirty="0"/>
              <a:t>The Insurance policy is a legal contract between the Insurer and the Policyholder. As is required for any contract there is a proposal and an acceptance. </a:t>
            </a:r>
            <a:endParaRPr lang="en-GB" dirty="0" smtClean="0"/>
          </a:p>
          <a:p>
            <a:r>
              <a:rPr lang="en-GB" dirty="0"/>
              <a:t>All the facts stated in the Proposal form becomes binding on both the parties and failure to appreciate its contents can lead to adverse consequences in the event of claim settlement</a:t>
            </a:r>
            <a:r>
              <a:rPr lang="en-GB" dirty="0" smtClean="0"/>
              <a:t>.</a:t>
            </a:r>
          </a:p>
          <a:p>
            <a:r>
              <a:rPr lang="en-GB" dirty="0"/>
              <a:t>In practice, virtually all proposal forms used by insurers contain a declaration to the effect that the information contained in the proposal form has been incorporated in the policy and will form the basis of the contract.</a:t>
            </a:r>
          </a:p>
          <a:p>
            <a:endParaRPr lang="en-GB" dirty="0"/>
          </a:p>
        </p:txBody>
      </p:sp>
    </p:spTree>
    <p:extLst>
      <p:ext uri="{BB962C8B-B14F-4D97-AF65-F5344CB8AC3E}">
        <p14:creationId xmlns:p14="http://schemas.microsoft.com/office/powerpoint/2010/main" val="11675793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797</TotalTime>
  <Words>1393</Words>
  <Application>Microsoft Office PowerPoint</Application>
  <PresentationFormat>Widescreen</PresentationFormat>
  <Paragraphs>67</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Calibri Light</vt:lpstr>
      <vt:lpstr>Times New Roman</vt:lpstr>
      <vt:lpstr>Office Theme</vt:lpstr>
      <vt:lpstr>Construing the Terms of the Insurance Contract </vt:lpstr>
      <vt:lpstr>Construction of Insurance Policies </vt:lpstr>
      <vt:lpstr>Construction of Insurance Policies </vt:lpstr>
      <vt:lpstr>Construction of Insurance Policies </vt:lpstr>
      <vt:lpstr>Interpretation (Contra Proferentem rule)</vt:lpstr>
      <vt:lpstr>Contra Proferentem Rule </vt:lpstr>
      <vt:lpstr>Parol Evidence Rule</vt:lpstr>
      <vt:lpstr>Parol Evidence Rule</vt:lpstr>
      <vt:lpstr>Construction of Insurance Policies </vt:lpstr>
      <vt:lpstr>Construction of Insurance Policies </vt:lpstr>
      <vt:lpstr>The Nature of Cover and Loss </vt:lpstr>
      <vt:lpstr>The Nature of Cover and Loss</vt:lpstr>
      <vt:lpstr>Public Policy </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Pamela Kayuma</dc:creator>
  <cp:lastModifiedBy>User</cp:lastModifiedBy>
  <cp:revision>97</cp:revision>
  <cp:lastPrinted>2022-02-23T15:23:26Z</cp:lastPrinted>
  <dcterms:created xsi:type="dcterms:W3CDTF">2019-08-26T12:58:39Z</dcterms:created>
  <dcterms:modified xsi:type="dcterms:W3CDTF">2022-07-17T03:19:19Z</dcterms:modified>
</cp:coreProperties>
</file>