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57" r:id="rId3"/>
    <p:sldId id="269" r:id="rId4"/>
    <p:sldId id="267" r:id="rId5"/>
    <p:sldId id="258" r:id="rId6"/>
    <p:sldId id="259" r:id="rId7"/>
    <p:sldId id="270" r:id="rId8"/>
    <p:sldId id="260" r:id="rId9"/>
    <p:sldId id="261" r:id="rId10"/>
    <p:sldId id="268" r:id="rId11"/>
    <p:sldId id="262" r:id="rId12"/>
    <p:sldId id="263" r:id="rId1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8B35617-89CA-424F-BAA9-0C20658FB5DA}" type="datetimeFigureOut">
              <a:rPr lang="en-GB" smtClean="0"/>
              <a:t>16/07/2022</a:t>
            </a:fld>
            <a:endParaRPr lang="en-GB"/>
          </a:p>
        </p:txBody>
      </p:sp>
      <p:sp>
        <p:nvSpPr>
          <p:cNvPr id="4" name="Footer Placeholder 3"/>
          <p:cNvSpPr>
            <a:spLocks noGrp="1"/>
          </p:cNvSpPr>
          <p:nvPr>
            <p:ph type="ftr" sz="quarter" idx="2"/>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5"/>
            <a:ext cx="2945659" cy="498055"/>
          </a:xfrm>
          <a:prstGeom prst="rect">
            <a:avLst/>
          </a:prstGeom>
        </p:spPr>
        <p:txBody>
          <a:bodyPr vert="horz" lIns="91440" tIns="45720" rIns="91440" bIns="45720" rtlCol="0" anchor="b"/>
          <a:lstStyle>
            <a:lvl1pPr algn="r">
              <a:defRPr sz="1200"/>
            </a:lvl1pPr>
          </a:lstStyle>
          <a:p>
            <a:fld id="{8CB6452C-3E1E-405B-B6FF-9538CE626D3F}" type="slidenum">
              <a:rPr lang="en-GB" smtClean="0"/>
              <a:t>‹#›</a:t>
            </a:fld>
            <a:endParaRPr lang="en-GB"/>
          </a:p>
        </p:txBody>
      </p:sp>
    </p:spTree>
    <p:extLst>
      <p:ext uri="{BB962C8B-B14F-4D97-AF65-F5344CB8AC3E}">
        <p14:creationId xmlns:p14="http://schemas.microsoft.com/office/powerpoint/2010/main" val="31336184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3462515-C4FC-4D6E-BCBC-94EDA8AD8AF7}"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3678587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462515-C4FC-4D6E-BCBC-94EDA8AD8AF7}"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589783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462515-C4FC-4D6E-BCBC-94EDA8AD8AF7}"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2611445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462515-C4FC-4D6E-BCBC-94EDA8AD8AF7}"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32827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462515-C4FC-4D6E-BCBC-94EDA8AD8AF7}"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2676885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3462515-C4FC-4D6E-BCBC-94EDA8AD8AF7}"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1454143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3462515-C4FC-4D6E-BCBC-94EDA8AD8AF7}" type="datetimeFigureOut">
              <a:rPr lang="en-GB" smtClean="0"/>
              <a:t>16/07/2022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2078685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3462515-C4FC-4D6E-BCBC-94EDA8AD8AF7}" type="datetimeFigureOut">
              <a:rPr lang="en-GB" smtClean="0"/>
              <a:t>16/07/2022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411231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462515-C4FC-4D6E-BCBC-94EDA8AD8AF7}" type="datetimeFigureOut">
              <a:rPr lang="en-GB" smtClean="0"/>
              <a:t>16/07/2022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1593645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462515-C4FC-4D6E-BCBC-94EDA8AD8AF7}"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3044026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462515-C4FC-4D6E-BCBC-94EDA8AD8AF7}"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64BDA2-D1D7-47A0-A181-A1677C81B635}" type="slidenum">
              <a:rPr lang="en-GB" smtClean="0"/>
              <a:t>‹#›</a:t>
            </a:fld>
            <a:endParaRPr lang="en-GB"/>
          </a:p>
        </p:txBody>
      </p:sp>
    </p:spTree>
    <p:extLst>
      <p:ext uri="{BB962C8B-B14F-4D97-AF65-F5344CB8AC3E}">
        <p14:creationId xmlns:p14="http://schemas.microsoft.com/office/powerpoint/2010/main" val="280187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462515-C4FC-4D6E-BCBC-94EDA8AD8AF7}" type="datetimeFigureOut">
              <a:rPr lang="en-GB" smtClean="0"/>
              <a:t>16/07/2022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64BDA2-D1D7-47A0-A181-A1677C81B635}" type="slidenum">
              <a:rPr lang="en-GB" smtClean="0"/>
              <a:t>‹#›</a:t>
            </a:fld>
            <a:endParaRPr lang="en-GB"/>
          </a:p>
        </p:txBody>
      </p:sp>
    </p:spTree>
    <p:extLst>
      <p:ext uri="{BB962C8B-B14F-4D97-AF65-F5344CB8AC3E}">
        <p14:creationId xmlns:p14="http://schemas.microsoft.com/office/powerpoint/2010/main" val="178708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Doctrine of Subrogation and Contribution</a:t>
            </a:r>
            <a:endParaRPr lang="en-GB" b="1" dirty="0"/>
          </a:p>
        </p:txBody>
      </p:sp>
      <p:sp>
        <p:nvSpPr>
          <p:cNvPr id="3" name="Subtitle 2"/>
          <p:cNvSpPr>
            <a:spLocks noGrp="1"/>
          </p:cNvSpPr>
          <p:nvPr>
            <p:ph type="subTitle" idx="1"/>
          </p:nvPr>
        </p:nvSpPr>
        <p:spPr/>
        <p:txBody>
          <a:bodyPr/>
          <a:lstStyle/>
          <a:p>
            <a:pPr algn="r"/>
            <a:r>
              <a:rPr lang="en-GB" b="1" dirty="0" smtClean="0"/>
              <a:t>Lecture 8</a:t>
            </a:r>
            <a:endParaRPr lang="en-GB" b="1" dirty="0"/>
          </a:p>
        </p:txBody>
      </p:sp>
    </p:spTree>
    <p:extLst>
      <p:ext uri="{BB962C8B-B14F-4D97-AF65-F5344CB8AC3E}">
        <p14:creationId xmlns:p14="http://schemas.microsoft.com/office/powerpoint/2010/main" val="2747425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Alteration of the Principle of Subrogation</a:t>
            </a:r>
            <a:endParaRPr lang="en-GB" dirty="0"/>
          </a:p>
        </p:txBody>
      </p:sp>
      <p:sp>
        <p:nvSpPr>
          <p:cNvPr id="3" name="Content Placeholder 2"/>
          <p:cNvSpPr>
            <a:spLocks noGrp="1"/>
          </p:cNvSpPr>
          <p:nvPr>
            <p:ph idx="1"/>
          </p:nvPr>
        </p:nvSpPr>
        <p:spPr/>
        <p:txBody>
          <a:bodyPr>
            <a:normAutofit lnSpcReduction="10000"/>
          </a:bodyPr>
          <a:lstStyle/>
          <a:p>
            <a:r>
              <a:rPr lang="en-GB" dirty="0"/>
              <a:t>Subrogation is one means by which the insured is prevented from obtaining more than a full indemnity.</a:t>
            </a:r>
            <a:r>
              <a:rPr lang="en-GB" baseline="30000" dirty="0"/>
              <a:t> </a:t>
            </a:r>
            <a:r>
              <a:rPr lang="en-GB" dirty="0"/>
              <a:t>The rights that the insurers acquire through subrogation were </a:t>
            </a:r>
            <a:r>
              <a:rPr lang="en-GB" dirty="0" smtClean="0"/>
              <a:t>summarised </a:t>
            </a:r>
            <a:r>
              <a:rPr lang="en-GB" dirty="0"/>
              <a:t>in </a:t>
            </a:r>
            <a:r>
              <a:rPr lang="en-GB" b="1" i="1" dirty="0" err="1"/>
              <a:t>Castellain</a:t>
            </a:r>
            <a:r>
              <a:rPr lang="en-GB" b="1" i="1" dirty="0"/>
              <a:t> v Preston </a:t>
            </a:r>
            <a:r>
              <a:rPr lang="en-GB" b="1" dirty="0"/>
              <a:t>(1881) All ER 493</a:t>
            </a:r>
          </a:p>
          <a:p>
            <a:endParaRPr lang="en-GB" dirty="0" smtClean="0"/>
          </a:p>
          <a:p>
            <a:r>
              <a:rPr lang="en-GB" dirty="0" smtClean="0"/>
              <a:t>The </a:t>
            </a:r>
            <a:r>
              <a:rPr lang="en-GB" dirty="0"/>
              <a:t>doctrine of subrogation will prevent the assured from recovering more than full indemnity. See;</a:t>
            </a:r>
          </a:p>
          <a:p>
            <a:pPr marL="0" indent="0">
              <a:buNone/>
            </a:pPr>
            <a:r>
              <a:rPr lang="en-GB" b="1" i="1" dirty="0" smtClean="0"/>
              <a:t>Hunt </a:t>
            </a:r>
            <a:r>
              <a:rPr lang="en-GB" b="1" i="1" dirty="0"/>
              <a:t>Travel Service Ltd v Pioneer General Insurance Ltd </a:t>
            </a:r>
            <a:r>
              <a:rPr lang="en-GB" b="1" dirty="0"/>
              <a:t>[1973] EARL </a:t>
            </a:r>
            <a:r>
              <a:rPr lang="en-GB" b="1" dirty="0" smtClean="0"/>
              <a:t>559</a:t>
            </a:r>
          </a:p>
          <a:p>
            <a:pPr marL="0" indent="0">
              <a:buNone/>
            </a:pPr>
            <a:r>
              <a:rPr lang="en-GB" b="1" i="1" dirty="0"/>
              <a:t>Ettrick v Hunter</a:t>
            </a:r>
            <a:r>
              <a:rPr lang="en-GB" b="1" dirty="0"/>
              <a:t> [1993] AC 713 </a:t>
            </a:r>
          </a:p>
          <a:p>
            <a:endParaRPr lang="en-GB" dirty="0"/>
          </a:p>
        </p:txBody>
      </p:sp>
    </p:spTree>
    <p:extLst>
      <p:ext uri="{BB962C8B-B14F-4D97-AF65-F5344CB8AC3E}">
        <p14:creationId xmlns:p14="http://schemas.microsoft.com/office/powerpoint/2010/main" val="2214855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Contribution</a:t>
            </a:r>
            <a:r>
              <a:rPr lang="en-GB" dirty="0" smtClean="0"/>
              <a:t> </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A person may take out as many insurance policies as he/she chooses against the same risk and in the event of loss he/she may claim payment from any insurer as he desires. </a:t>
            </a:r>
          </a:p>
          <a:p>
            <a:r>
              <a:rPr lang="en-GB" dirty="0" smtClean="0"/>
              <a:t>The term contribution in insurance law has been described as the right of an insurer who has paid under a policy to call upon other insurers equally or otherwise liable for the same loss to contribute to the payment to the insured.</a:t>
            </a:r>
          </a:p>
          <a:p>
            <a:r>
              <a:rPr lang="en-GB" dirty="0" smtClean="0"/>
              <a:t>Contribution arises where there is one or more insurance policies in force at the same time covering the same subject matter, the same interest and the same risk. See;</a:t>
            </a:r>
          </a:p>
          <a:p>
            <a:pPr marL="0" indent="0">
              <a:buNone/>
            </a:pPr>
            <a:r>
              <a:rPr lang="en-ZA" b="1" i="1" dirty="0" smtClean="0"/>
              <a:t>Yorkshire Insurance Co Ltd v </a:t>
            </a:r>
            <a:r>
              <a:rPr lang="en-ZA" b="1" i="1" dirty="0" err="1" smtClean="0"/>
              <a:t>Nisbet</a:t>
            </a:r>
            <a:r>
              <a:rPr lang="en-ZA" b="1" i="1" dirty="0" smtClean="0"/>
              <a:t> Shipping Co Ltd </a:t>
            </a:r>
            <a:r>
              <a:rPr lang="en-ZA" b="1" dirty="0" smtClean="0"/>
              <a:t>[</a:t>
            </a:r>
            <a:r>
              <a:rPr lang="en-ZA" b="1" dirty="0"/>
              <a:t>1962] 2QB 330</a:t>
            </a:r>
            <a:endParaRPr lang="en-GB" b="1" dirty="0"/>
          </a:p>
        </p:txBody>
      </p:sp>
    </p:spTree>
    <p:extLst>
      <p:ext uri="{BB962C8B-B14F-4D97-AF65-F5344CB8AC3E}">
        <p14:creationId xmlns:p14="http://schemas.microsoft.com/office/powerpoint/2010/main" val="2179666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Contribution</a:t>
            </a:r>
            <a:r>
              <a:rPr lang="en-GB" dirty="0"/>
              <a:t> </a:t>
            </a:r>
          </a:p>
        </p:txBody>
      </p:sp>
      <p:sp>
        <p:nvSpPr>
          <p:cNvPr id="3" name="Content Placeholder 2"/>
          <p:cNvSpPr>
            <a:spLocks noGrp="1"/>
          </p:cNvSpPr>
          <p:nvPr>
            <p:ph idx="1"/>
          </p:nvPr>
        </p:nvSpPr>
        <p:spPr/>
        <p:txBody>
          <a:bodyPr>
            <a:normAutofit/>
          </a:bodyPr>
          <a:lstStyle/>
          <a:p>
            <a:pPr marL="0" indent="0">
              <a:buNone/>
            </a:pPr>
            <a:r>
              <a:rPr lang="en-ZA" dirty="0" smtClean="0"/>
              <a:t>Held: </a:t>
            </a:r>
            <a:r>
              <a:rPr lang="en-ZA" dirty="0"/>
              <a:t>that the doctrine of subrogation “meant that the insured could recover from his insurers no more than the loss he suffered but went no further</a:t>
            </a:r>
            <a:r>
              <a:rPr lang="en-ZA" dirty="0" smtClean="0"/>
              <a:t>.”</a:t>
            </a:r>
          </a:p>
          <a:p>
            <a:pPr marL="0" indent="0">
              <a:buNone/>
            </a:pPr>
            <a:r>
              <a:rPr lang="en-ZA" dirty="0" smtClean="0"/>
              <a:t>In</a:t>
            </a:r>
            <a:r>
              <a:rPr lang="en-ZA" b="1" i="1" dirty="0" smtClean="0"/>
              <a:t> The Sea Insurance Co v </a:t>
            </a:r>
            <a:r>
              <a:rPr lang="en-ZA" b="1" i="1" dirty="0" err="1" smtClean="0"/>
              <a:t>Hadden</a:t>
            </a:r>
            <a:r>
              <a:rPr lang="en-ZA" b="1" i="1" dirty="0" smtClean="0"/>
              <a:t> </a:t>
            </a:r>
            <a:r>
              <a:rPr lang="en-ZA" b="1" dirty="0" smtClean="0"/>
              <a:t>(</a:t>
            </a:r>
            <a:r>
              <a:rPr lang="en-ZA" b="1" dirty="0"/>
              <a:t>1884)</a:t>
            </a:r>
            <a:r>
              <a:rPr lang="en-ZA" dirty="0"/>
              <a:t> </a:t>
            </a:r>
            <a:r>
              <a:rPr lang="en-ZA" b="1" dirty="0"/>
              <a:t>13 QB 706 </a:t>
            </a:r>
            <a:r>
              <a:rPr lang="en-ZA" smtClean="0"/>
              <a:t>the court </a:t>
            </a:r>
            <a:r>
              <a:rPr lang="en-ZA" dirty="0" smtClean="0"/>
              <a:t>stated that abandonment </a:t>
            </a:r>
            <a:r>
              <a:rPr lang="en-ZA" dirty="0"/>
              <a:t>entitles the insurers “to every benefit to which the assured is entitled in respect of the things to which the contract of insurance relates, but to nothing more.”</a:t>
            </a:r>
          </a:p>
          <a:p>
            <a:r>
              <a:rPr lang="en-ZA" dirty="0"/>
              <a:t>If the insurance policy relates to a ship, the insured may keep any payments made in advance for the carriage of cargo but the insurers are entitled to payments received after the abandonment.</a:t>
            </a:r>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4266114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is Subrogation</a:t>
            </a:r>
            <a:r>
              <a:rPr lang="en-GB" b="1" dirty="0"/>
              <a:t>?</a:t>
            </a:r>
          </a:p>
        </p:txBody>
      </p:sp>
      <p:sp>
        <p:nvSpPr>
          <p:cNvPr id="3" name="Content Placeholder 2"/>
          <p:cNvSpPr>
            <a:spLocks noGrp="1"/>
          </p:cNvSpPr>
          <p:nvPr>
            <p:ph idx="1"/>
          </p:nvPr>
        </p:nvSpPr>
        <p:spPr/>
        <p:txBody>
          <a:bodyPr>
            <a:normAutofit lnSpcReduction="10000"/>
          </a:bodyPr>
          <a:lstStyle/>
          <a:p>
            <a:r>
              <a:rPr lang="en-GB" dirty="0" smtClean="0"/>
              <a:t>Subrogation refers to the right of one person to stand in the place of another in order to avail himself/herself of that other’s rights and remedies. </a:t>
            </a:r>
          </a:p>
          <a:p>
            <a:r>
              <a:rPr lang="en-GB" dirty="0"/>
              <a:t>Subrogation rights are not independent rights that the insurers can exercise against a wrongdoer, they merely mean that, ‘the insurer and the insured are one’.</a:t>
            </a:r>
            <a:r>
              <a:rPr lang="en-GB" baseline="30000" dirty="0"/>
              <a:t> </a:t>
            </a:r>
            <a:r>
              <a:rPr lang="en-GB" dirty="0"/>
              <a:t>They arise only in relation to a contract of indemnity</a:t>
            </a:r>
            <a:r>
              <a:rPr lang="en-GB" dirty="0" smtClean="0"/>
              <a:t>.</a:t>
            </a:r>
          </a:p>
          <a:p>
            <a:r>
              <a:rPr lang="en-ZA" dirty="0"/>
              <a:t>The principle of subrogation allows the insurer to </a:t>
            </a:r>
            <a:r>
              <a:rPr lang="en-ZA" b="1" dirty="0"/>
              <a:t>take over all of the legal rights of recovery against third parties</a:t>
            </a:r>
            <a:r>
              <a:rPr lang="en-ZA" dirty="0"/>
              <a:t> which the insured may have, once the insurer has paid the claim. </a:t>
            </a:r>
            <a:r>
              <a:rPr lang="en-ZA" dirty="0" smtClean="0"/>
              <a:t>See; </a:t>
            </a:r>
          </a:p>
          <a:p>
            <a:pPr marL="0" indent="0">
              <a:buNone/>
            </a:pPr>
            <a:r>
              <a:rPr lang="en-ZA" b="1" i="1" dirty="0" smtClean="0"/>
              <a:t>John Edwards &amp; Co v Motor Union Insurance Co </a:t>
            </a:r>
            <a:r>
              <a:rPr lang="en-ZA" b="1" dirty="0" smtClean="0"/>
              <a:t>[1922] 2 QB 243</a:t>
            </a:r>
            <a:endParaRPr lang="en-GB" b="1" dirty="0" smtClean="0"/>
          </a:p>
          <a:p>
            <a:pPr marL="0" indent="0">
              <a:buNone/>
            </a:pPr>
            <a:endParaRPr lang="en-GB" dirty="0"/>
          </a:p>
        </p:txBody>
      </p:sp>
    </p:spTree>
    <p:extLst>
      <p:ext uri="{BB962C8B-B14F-4D97-AF65-F5344CB8AC3E}">
        <p14:creationId xmlns:p14="http://schemas.microsoft.com/office/powerpoint/2010/main" val="3151408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What is Subrogation?</a:t>
            </a:r>
            <a:endParaRPr lang="en-GB" dirty="0"/>
          </a:p>
        </p:txBody>
      </p:sp>
      <p:sp>
        <p:nvSpPr>
          <p:cNvPr id="3" name="Content Placeholder 2"/>
          <p:cNvSpPr>
            <a:spLocks noGrp="1"/>
          </p:cNvSpPr>
          <p:nvPr>
            <p:ph idx="1"/>
          </p:nvPr>
        </p:nvSpPr>
        <p:spPr/>
        <p:txBody>
          <a:bodyPr>
            <a:normAutofit fontScale="92500"/>
          </a:bodyPr>
          <a:lstStyle/>
          <a:p>
            <a:r>
              <a:rPr lang="en-GB" dirty="0"/>
              <a:t>It applies to all type of insurance contract which are contracts of indemnity but does not apply to life insurance. See;</a:t>
            </a:r>
          </a:p>
          <a:p>
            <a:pPr marL="0" indent="0">
              <a:buNone/>
            </a:pPr>
            <a:r>
              <a:rPr lang="en-GB" b="1" i="1" dirty="0"/>
              <a:t>Solicitors &amp; General Life Assurance Society v Lamb </a:t>
            </a:r>
            <a:r>
              <a:rPr lang="en-GB" b="1" dirty="0"/>
              <a:t>(1864) 2 De G J &amp; S 251</a:t>
            </a:r>
          </a:p>
          <a:p>
            <a:r>
              <a:rPr lang="en-GB" dirty="0"/>
              <a:t>The insurer must bring the action in the name of the insured and so needs the insured’s consent. However, the court may compel a reluctant insured, subject to the insurer providing an indemnity as to costs.</a:t>
            </a:r>
          </a:p>
          <a:p>
            <a:r>
              <a:rPr lang="en-GB" dirty="0"/>
              <a:t>There is some doubt whether a court has any discretion to refuse to compel the insured. </a:t>
            </a:r>
            <a:r>
              <a:rPr lang="en-GB" dirty="0" smtClean="0"/>
              <a:t>See;</a:t>
            </a:r>
          </a:p>
          <a:p>
            <a:pPr marL="0" indent="0">
              <a:buNone/>
            </a:pPr>
            <a:r>
              <a:rPr lang="en-GB" b="1" i="1" dirty="0" smtClean="0"/>
              <a:t>Morris </a:t>
            </a:r>
            <a:r>
              <a:rPr lang="en-GB" b="1" i="1" dirty="0"/>
              <a:t>v Ford Motor Co </a:t>
            </a:r>
            <a:r>
              <a:rPr lang="en-GB" b="1" i="1" dirty="0" smtClean="0"/>
              <a:t>Ltd</a:t>
            </a:r>
            <a:r>
              <a:rPr lang="en-GB" b="1" dirty="0"/>
              <a:t> </a:t>
            </a:r>
            <a:r>
              <a:rPr lang="en-GB" b="1" dirty="0" smtClean="0"/>
              <a:t>[1973] QB 792</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165016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What is Subrogation?</a:t>
            </a:r>
            <a:endParaRPr lang="en-GB" dirty="0"/>
          </a:p>
        </p:txBody>
      </p:sp>
      <p:sp>
        <p:nvSpPr>
          <p:cNvPr id="3" name="Content Placeholder 2"/>
          <p:cNvSpPr>
            <a:spLocks noGrp="1"/>
          </p:cNvSpPr>
          <p:nvPr>
            <p:ph idx="1"/>
          </p:nvPr>
        </p:nvSpPr>
        <p:spPr/>
        <p:txBody>
          <a:bodyPr/>
          <a:lstStyle/>
          <a:p>
            <a:r>
              <a:rPr lang="en-GB" dirty="0"/>
              <a:t>An insurer cannot refuse to pay merely on the ground that the insured has a claim against a third party: the insured ‘does not receive [money from the insurers] because of the accident, but because he has made a contract providing for the contingency</a:t>
            </a:r>
            <a:r>
              <a:rPr lang="en-GB" dirty="0" smtClean="0"/>
              <a:t>’.</a:t>
            </a:r>
          </a:p>
          <a:p>
            <a:r>
              <a:rPr lang="en-GB" dirty="0" smtClean="0"/>
              <a:t>Equally</a:t>
            </a:r>
            <a:r>
              <a:rPr lang="en-GB" dirty="0"/>
              <a:t>, the third party cannot deny liability on the ground that the insurer has or will indemnify the insured.</a:t>
            </a:r>
          </a:p>
          <a:p>
            <a:r>
              <a:rPr lang="en-GB" dirty="0"/>
              <a:t>Yet it is also the case that the insured cannot recover a sum greater than the loss suffered:</a:t>
            </a:r>
          </a:p>
          <a:p>
            <a:endParaRPr lang="en-GB" dirty="0"/>
          </a:p>
        </p:txBody>
      </p:sp>
    </p:spTree>
    <p:extLst>
      <p:ext uri="{BB962C8B-B14F-4D97-AF65-F5344CB8AC3E}">
        <p14:creationId xmlns:p14="http://schemas.microsoft.com/office/powerpoint/2010/main" val="3474262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Extent of Subrogation</a:t>
            </a:r>
            <a:endParaRPr lang="en-GB" b="1" dirty="0"/>
          </a:p>
        </p:txBody>
      </p:sp>
      <p:sp>
        <p:nvSpPr>
          <p:cNvPr id="3" name="Content Placeholder 2"/>
          <p:cNvSpPr>
            <a:spLocks noGrp="1"/>
          </p:cNvSpPr>
          <p:nvPr>
            <p:ph idx="1"/>
          </p:nvPr>
        </p:nvSpPr>
        <p:spPr/>
        <p:txBody>
          <a:bodyPr>
            <a:normAutofit lnSpcReduction="10000"/>
          </a:bodyPr>
          <a:lstStyle/>
          <a:p>
            <a:r>
              <a:rPr lang="en-GB" dirty="0" smtClean="0"/>
              <a:t>The insurer is entitled to an amount equal to what he/she has paid to the insured. Any recovery over and above or in excess of the insurer’s outlay must be handed over to the insured. See;</a:t>
            </a:r>
          </a:p>
          <a:p>
            <a:pPr marL="0" indent="0">
              <a:buNone/>
            </a:pPr>
            <a:r>
              <a:rPr lang="en-GB" b="1" i="1" dirty="0" smtClean="0"/>
              <a:t>H Cousins &amp; Company v D &amp; C Carriers Limited </a:t>
            </a:r>
            <a:r>
              <a:rPr lang="en-GB" b="1" dirty="0" smtClean="0"/>
              <a:t>[1971] 2 QB 230</a:t>
            </a:r>
          </a:p>
          <a:p>
            <a:pPr marL="0" indent="0">
              <a:buNone/>
            </a:pPr>
            <a:r>
              <a:rPr lang="en-ZA" dirty="0"/>
              <a:t>The doctrine of subrogation applies in the following manner: If A (the insured) has a motor policy with B (the insurer) and in the event of a motor accident caused by C (third party) which cause damage to A’s vehicle, and for which B settles under the policy, then B can sue C (</a:t>
            </a:r>
            <a:r>
              <a:rPr lang="en-ZA" dirty="0" err="1"/>
              <a:t>i.e</a:t>
            </a:r>
            <a:r>
              <a:rPr lang="en-ZA" dirty="0"/>
              <a:t> B standing in the shoes of A or to use the words of Lord </a:t>
            </a:r>
            <a:r>
              <a:rPr lang="en-ZA" dirty="0" err="1"/>
              <a:t>Buller</a:t>
            </a:r>
            <a:r>
              <a:rPr lang="en-ZA" dirty="0"/>
              <a:t> the </a:t>
            </a:r>
            <a:r>
              <a:rPr lang="en-ZA" b="1" dirty="0"/>
              <a:t>“insurer and the insured are </a:t>
            </a:r>
            <a:r>
              <a:rPr lang="en-ZA" b="1" dirty="0" smtClean="0"/>
              <a:t>one</a:t>
            </a:r>
            <a:r>
              <a:rPr lang="en-ZA" dirty="0" smtClean="0"/>
              <a:t>” See’</a:t>
            </a:r>
          </a:p>
          <a:p>
            <a:pPr marL="0" indent="0">
              <a:buNone/>
            </a:pPr>
            <a:r>
              <a:rPr lang="en-ZA" b="1" i="1" dirty="0" smtClean="0"/>
              <a:t>Mason </a:t>
            </a:r>
            <a:r>
              <a:rPr lang="en-ZA" b="1" i="1" dirty="0"/>
              <a:t>v </a:t>
            </a:r>
            <a:r>
              <a:rPr lang="en-ZA" b="1" i="1" dirty="0" smtClean="0"/>
              <a:t>Sainsbury </a:t>
            </a:r>
            <a:r>
              <a:rPr lang="en-ZA" b="1" dirty="0"/>
              <a:t>(1782) 3 DOUGL 61 at </a:t>
            </a:r>
            <a:r>
              <a:rPr lang="en-ZA" b="1" dirty="0" smtClean="0"/>
              <a:t>65</a:t>
            </a:r>
            <a:endParaRPr lang="en-ZA" b="1" dirty="0"/>
          </a:p>
          <a:p>
            <a:pPr marL="0" indent="0">
              <a:buNone/>
            </a:pPr>
            <a:endParaRPr lang="en-GB" b="1" dirty="0" smtClean="0"/>
          </a:p>
          <a:p>
            <a:pPr marL="0" indent="0">
              <a:buNone/>
            </a:pPr>
            <a:endParaRPr lang="en-GB" dirty="0"/>
          </a:p>
        </p:txBody>
      </p:sp>
    </p:spTree>
    <p:extLst>
      <p:ext uri="{BB962C8B-B14F-4D97-AF65-F5344CB8AC3E}">
        <p14:creationId xmlns:p14="http://schemas.microsoft.com/office/powerpoint/2010/main" val="59267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Extent of Subrogation</a:t>
            </a:r>
            <a:endParaRPr lang="en-GB" dirty="0"/>
          </a:p>
        </p:txBody>
      </p:sp>
      <p:sp>
        <p:nvSpPr>
          <p:cNvPr id="3" name="Content Placeholder 2"/>
          <p:cNvSpPr>
            <a:spLocks noGrp="1"/>
          </p:cNvSpPr>
          <p:nvPr>
            <p:ph idx="1"/>
          </p:nvPr>
        </p:nvSpPr>
        <p:spPr/>
        <p:txBody>
          <a:bodyPr>
            <a:normAutofit/>
          </a:bodyPr>
          <a:lstStyle/>
          <a:p>
            <a:r>
              <a:rPr lang="en-ZA" dirty="0" smtClean="0"/>
              <a:t>The </a:t>
            </a:r>
            <a:r>
              <a:rPr lang="en-ZA" dirty="0"/>
              <a:t>doctrine of subrogation is dependent on the insurer having paid the insured before commencement of a court action. </a:t>
            </a:r>
            <a:r>
              <a:rPr lang="en-ZA" dirty="0" smtClean="0"/>
              <a:t>See; </a:t>
            </a:r>
          </a:p>
          <a:p>
            <a:pPr marL="0" indent="0">
              <a:buNone/>
            </a:pPr>
            <a:r>
              <a:rPr lang="en-ZA" dirty="0" smtClean="0"/>
              <a:t>In</a:t>
            </a:r>
            <a:r>
              <a:rPr lang="en-ZA" b="1" i="1" dirty="0" smtClean="0"/>
              <a:t> Page v Scottish </a:t>
            </a:r>
            <a:r>
              <a:rPr lang="en-ZA" b="1" i="1" dirty="0" err="1" smtClean="0"/>
              <a:t>Corpn</a:t>
            </a:r>
            <a:r>
              <a:rPr lang="en-ZA" b="1" i="1" dirty="0" smtClean="0"/>
              <a:t> </a:t>
            </a:r>
            <a:r>
              <a:rPr lang="en-ZA" b="1" dirty="0" smtClean="0"/>
              <a:t>(</a:t>
            </a:r>
            <a:r>
              <a:rPr lang="en-ZA" b="1" dirty="0"/>
              <a:t>1929) 93 LJ KB </a:t>
            </a:r>
            <a:r>
              <a:rPr lang="en-ZA" b="1" dirty="0" smtClean="0"/>
              <a:t>308 </a:t>
            </a:r>
            <a:r>
              <a:rPr lang="en-ZA" dirty="0" smtClean="0"/>
              <a:t>it was </a:t>
            </a:r>
            <a:r>
              <a:rPr lang="en-GB" dirty="0" smtClean="0"/>
              <a:t>held </a:t>
            </a:r>
            <a:r>
              <a:rPr lang="en-GB" dirty="0"/>
              <a:t>that the insurers had no right to be subrogated to Forster’s rights of action because they had not settled in full all the claims under the policy relating to the accident, including those brought by Stobart against Forster and Page jointly. </a:t>
            </a:r>
          </a:p>
          <a:p>
            <a:pPr marL="0" indent="0">
              <a:buNone/>
            </a:pPr>
            <a:endParaRPr lang="en-ZA" b="1" dirty="0"/>
          </a:p>
          <a:p>
            <a:endParaRPr lang="en-GB" dirty="0"/>
          </a:p>
        </p:txBody>
      </p:sp>
    </p:spTree>
    <p:extLst>
      <p:ext uri="{BB962C8B-B14F-4D97-AF65-F5344CB8AC3E}">
        <p14:creationId xmlns:p14="http://schemas.microsoft.com/office/powerpoint/2010/main" val="3111332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Extent of Subrogation</a:t>
            </a:r>
            <a:endParaRPr lang="en-GB" dirty="0"/>
          </a:p>
        </p:txBody>
      </p:sp>
      <p:sp>
        <p:nvSpPr>
          <p:cNvPr id="3" name="Content Placeholder 2"/>
          <p:cNvSpPr>
            <a:spLocks noGrp="1"/>
          </p:cNvSpPr>
          <p:nvPr>
            <p:ph idx="1"/>
          </p:nvPr>
        </p:nvSpPr>
        <p:spPr/>
        <p:txBody>
          <a:bodyPr>
            <a:normAutofit fontScale="85000" lnSpcReduction="10000"/>
          </a:bodyPr>
          <a:lstStyle/>
          <a:p>
            <a:r>
              <a:rPr lang="en-GB" dirty="0"/>
              <a:t>Similarly, in </a:t>
            </a:r>
            <a:r>
              <a:rPr lang="en-GB" b="1" i="1" dirty="0"/>
              <a:t>Scottish Union &amp; National Insurance Company v Davis</a:t>
            </a:r>
            <a:r>
              <a:rPr lang="en-GB" dirty="0"/>
              <a:t>,</a:t>
            </a:r>
            <a:r>
              <a:rPr lang="en-GB" baseline="30000" dirty="0"/>
              <a:t> </a:t>
            </a:r>
            <a:r>
              <a:rPr lang="en-GB" dirty="0"/>
              <a:t>when a Bentley car owned by Mr Davis was damaged by a coping stone falling from a building, the insurers agreed that the car should be repaired by a particular firm. The firm failed to carry out the repairs, but submitted a bill which the insurers paid. Davis then received a sum of money in settlement of a claim against the owner of the building and his insurers sought to recover that money. The Court of Appeal held that the right of subrogation only arose when the insurers settled the claim, and in this case, although they had paid out money, they had not settled because the car had not been repaired as the policy required.</a:t>
            </a:r>
          </a:p>
          <a:p>
            <a:pPr marL="0" indent="0">
              <a:buNone/>
            </a:pPr>
            <a:r>
              <a:rPr lang="en-GB" b="1" i="1" dirty="0"/>
              <a:t>HSBC Rail (UK) Ltd v Network Rail Infrastructure Ltd</a:t>
            </a:r>
            <a:r>
              <a:rPr lang="en-GB" b="1" dirty="0"/>
              <a:t> [2006] 1 Lloyd's Rep. 358</a:t>
            </a:r>
            <a:r>
              <a:rPr lang="en-GB" b="1" dirty="0" smtClean="0"/>
              <a:t>.</a:t>
            </a:r>
            <a:endParaRPr lang="en-ZA" dirty="0" smtClean="0"/>
          </a:p>
          <a:p>
            <a:r>
              <a:rPr lang="en-ZA" dirty="0" smtClean="0"/>
              <a:t>It </a:t>
            </a:r>
            <a:r>
              <a:rPr lang="en-ZA" dirty="0"/>
              <a:t>must be noted that any action by the insured must be undertaken in the name of the insured unless the right of action (to sue) is assigned to the insurer.</a:t>
            </a:r>
          </a:p>
          <a:p>
            <a:endParaRPr lang="en-GB" dirty="0"/>
          </a:p>
        </p:txBody>
      </p:sp>
    </p:spTree>
    <p:extLst>
      <p:ext uri="{BB962C8B-B14F-4D97-AF65-F5344CB8AC3E}">
        <p14:creationId xmlns:p14="http://schemas.microsoft.com/office/powerpoint/2010/main" val="3320348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Extent of Subrogation</a:t>
            </a:r>
            <a:endParaRPr lang="en-GB" dirty="0"/>
          </a:p>
        </p:txBody>
      </p:sp>
      <p:sp>
        <p:nvSpPr>
          <p:cNvPr id="3" name="Content Placeholder 2"/>
          <p:cNvSpPr>
            <a:spLocks noGrp="1"/>
          </p:cNvSpPr>
          <p:nvPr>
            <p:ph idx="1"/>
          </p:nvPr>
        </p:nvSpPr>
        <p:spPr/>
        <p:txBody>
          <a:bodyPr>
            <a:normAutofit fontScale="92500" lnSpcReduction="10000"/>
          </a:bodyPr>
          <a:lstStyle/>
          <a:p>
            <a:r>
              <a:rPr lang="en-ZA" dirty="0"/>
              <a:t>Subrogation need not apply where the insured is the guilty party </a:t>
            </a:r>
            <a:r>
              <a:rPr lang="en-ZA" dirty="0" smtClean="0"/>
              <a:t>i.e. </a:t>
            </a:r>
            <a:r>
              <a:rPr lang="en-ZA" dirty="0"/>
              <a:t>caused the loss as doing so would entail suing oneself</a:t>
            </a:r>
            <a:r>
              <a:rPr lang="en-ZA" dirty="0" smtClean="0"/>
              <a:t>! See;</a:t>
            </a:r>
            <a:endParaRPr lang="en-ZA" dirty="0"/>
          </a:p>
          <a:p>
            <a:pPr marL="0" indent="0">
              <a:buNone/>
            </a:pPr>
            <a:r>
              <a:rPr lang="en-ZA" b="1" i="1" dirty="0" smtClean="0"/>
              <a:t>Simpson </a:t>
            </a:r>
            <a:r>
              <a:rPr lang="en-ZA" b="1" i="1" dirty="0"/>
              <a:t>&amp; </a:t>
            </a:r>
            <a:r>
              <a:rPr lang="en-ZA" b="1" i="1" dirty="0" smtClean="0"/>
              <a:t>Co </a:t>
            </a:r>
            <a:r>
              <a:rPr lang="en-ZA" b="1" i="1" dirty="0"/>
              <a:t>v </a:t>
            </a:r>
            <a:r>
              <a:rPr lang="en-ZA" b="1" i="1" dirty="0" smtClean="0"/>
              <a:t>Thomson </a:t>
            </a:r>
            <a:r>
              <a:rPr lang="en-ZA" b="1" dirty="0"/>
              <a:t>(1877)</a:t>
            </a:r>
            <a:r>
              <a:rPr lang="en-ZA" dirty="0"/>
              <a:t> </a:t>
            </a:r>
            <a:r>
              <a:rPr lang="en-ZA" b="1" dirty="0"/>
              <a:t>3 APP CAS 279 </a:t>
            </a:r>
            <a:r>
              <a:rPr lang="en-ZA" dirty="0"/>
              <a:t>where the two ships owned by the same person collided held that the insurers could not exercise rights of subrogation</a:t>
            </a:r>
            <a:r>
              <a:rPr lang="en-ZA" dirty="0" smtClean="0"/>
              <a:t>.</a:t>
            </a:r>
          </a:p>
          <a:p>
            <a:pPr marL="0" indent="0">
              <a:buNone/>
            </a:pPr>
            <a:r>
              <a:rPr lang="en-GB" b="1" i="1" dirty="0"/>
              <a:t>Sousa v London Borough of Waltham Forest</a:t>
            </a:r>
            <a:r>
              <a:rPr lang="en-GB" b="1" dirty="0"/>
              <a:t> [2011] EWCA </a:t>
            </a:r>
            <a:r>
              <a:rPr lang="en-GB" b="1" dirty="0" err="1"/>
              <a:t>Civ</a:t>
            </a:r>
            <a:r>
              <a:rPr lang="en-GB" b="1" dirty="0"/>
              <a:t> 194 </a:t>
            </a:r>
            <a:endParaRPr lang="en-ZA" dirty="0" smtClean="0"/>
          </a:p>
          <a:p>
            <a:pPr>
              <a:buNone/>
            </a:pPr>
            <a:endParaRPr lang="en-ZA" b="1" dirty="0" smtClean="0"/>
          </a:p>
          <a:p>
            <a:pPr>
              <a:buNone/>
            </a:pPr>
            <a:r>
              <a:rPr lang="en-ZA" b="1" dirty="0" smtClean="0"/>
              <a:t>Abandonment</a:t>
            </a:r>
          </a:p>
          <a:p>
            <a:pPr>
              <a:buNone/>
            </a:pPr>
            <a:r>
              <a:rPr lang="en-ZA" dirty="0" smtClean="0"/>
              <a:t>The </a:t>
            </a:r>
            <a:r>
              <a:rPr lang="en-ZA" dirty="0"/>
              <a:t>insurer on paying for a total loss is entitled to take over the whole of the insured’s interest in the subject matter. </a:t>
            </a:r>
            <a:r>
              <a:rPr lang="en-ZA" b="1" dirty="0" smtClean="0"/>
              <a:t>Section  </a:t>
            </a:r>
            <a:r>
              <a:rPr lang="en-ZA" b="1" dirty="0"/>
              <a:t>63(1) and 79(1) </a:t>
            </a:r>
            <a:r>
              <a:rPr lang="en-ZA" dirty="0"/>
              <a:t>of the </a:t>
            </a:r>
            <a:r>
              <a:rPr lang="en-ZA" b="1" dirty="0"/>
              <a:t>Marine Insurance </a:t>
            </a:r>
            <a:r>
              <a:rPr lang="en-ZA" b="1" dirty="0" smtClean="0"/>
              <a:t>Act 1906</a:t>
            </a:r>
            <a:r>
              <a:rPr lang="en-ZA" dirty="0" smtClean="0"/>
              <a:t>.</a:t>
            </a:r>
            <a:endParaRPr lang="en-ZA" dirty="0"/>
          </a:p>
          <a:p>
            <a:endParaRPr lang="en-GB" dirty="0"/>
          </a:p>
        </p:txBody>
      </p:sp>
    </p:spTree>
    <p:extLst>
      <p:ext uri="{BB962C8B-B14F-4D97-AF65-F5344CB8AC3E}">
        <p14:creationId xmlns:p14="http://schemas.microsoft.com/office/powerpoint/2010/main" val="2029154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Alteration of the Principle of Subrogation</a:t>
            </a:r>
            <a:endParaRPr lang="en-GB" b="1" dirty="0"/>
          </a:p>
        </p:txBody>
      </p:sp>
      <p:sp>
        <p:nvSpPr>
          <p:cNvPr id="3" name="Content Placeholder 2"/>
          <p:cNvSpPr>
            <a:spLocks noGrp="1"/>
          </p:cNvSpPr>
          <p:nvPr>
            <p:ph idx="1"/>
          </p:nvPr>
        </p:nvSpPr>
        <p:spPr/>
        <p:txBody>
          <a:bodyPr>
            <a:normAutofit fontScale="92500"/>
          </a:bodyPr>
          <a:lstStyle/>
          <a:p>
            <a:r>
              <a:rPr lang="en-GB" dirty="0" smtClean="0"/>
              <a:t>Under the general law the right of subrogation is vested in the insurer after they have paid the claim made against them by the insured, not before.</a:t>
            </a:r>
          </a:p>
          <a:p>
            <a:r>
              <a:rPr lang="en-GB" dirty="0" smtClean="0"/>
              <a:t>A clause or condition can be embodied in the policy of insurance  that the insurer may exercise subrogation rights before payment has been made to the insured for the loss covered by the policy of insurance.</a:t>
            </a:r>
          </a:p>
          <a:p>
            <a:r>
              <a:rPr lang="en-GB" dirty="0"/>
              <a:t>In insurance the rights of subrogation rest on the contract of indemnity and the parties may in that contract agree to alter or waive it</a:t>
            </a:r>
            <a:r>
              <a:rPr lang="en-GB" dirty="0" smtClean="0"/>
              <a:t>.</a:t>
            </a:r>
          </a:p>
          <a:p>
            <a:r>
              <a:rPr lang="en-GB" dirty="0" smtClean="0"/>
              <a:t>Effects of such a clause is to modify the common law doctrine of subrogation to the extent that the insurer may be subrogated to the insured’s rights and remedies even before payment has been made. </a:t>
            </a:r>
            <a:endParaRPr lang="en-GB" dirty="0"/>
          </a:p>
        </p:txBody>
      </p:sp>
    </p:spTree>
    <p:extLst>
      <p:ext uri="{BB962C8B-B14F-4D97-AF65-F5344CB8AC3E}">
        <p14:creationId xmlns:p14="http://schemas.microsoft.com/office/powerpoint/2010/main" val="2680625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1011</TotalTime>
  <Words>1341</Words>
  <Application>Microsoft Office PowerPoint</Application>
  <PresentationFormat>Widescreen</PresentationFormat>
  <Paragraphs>56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Doctrine of Subrogation and Contribution</vt:lpstr>
      <vt:lpstr>What is Subrogation?</vt:lpstr>
      <vt:lpstr>What is Subrogation?</vt:lpstr>
      <vt:lpstr>What is Subrogation?</vt:lpstr>
      <vt:lpstr>Extent of Subrogation</vt:lpstr>
      <vt:lpstr>Extent of Subrogation</vt:lpstr>
      <vt:lpstr>Extent of Subrogation</vt:lpstr>
      <vt:lpstr>Extent of Subrogation</vt:lpstr>
      <vt:lpstr>Alteration of the Principle of Subrogation</vt:lpstr>
      <vt:lpstr>Alteration of the Principle of Subrogation</vt:lpstr>
      <vt:lpstr>Contribution </vt:lpstr>
      <vt:lpstr>Contribution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Kayuma</dc:creator>
  <cp:lastModifiedBy>User</cp:lastModifiedBy>
  <cp:revision>63</cp:revision>
  <cp:lastPrinted>2022-04-19T05:59:52Z</cp:lastPrinted>
  <dcterms:created xsi:type="dcterms:W3CDTF">2019-09-18T11:12:49Z</dcterms:created>
  <dcterms:modified xsi:type="dcterms:W3CDTF">2022-07-17T03:29:00Z</dcterms:modified>
</cp:coreProperties>
</file>