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204907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402290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113137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01CE1C-A088-46D5-A6A6-8D3486C8C5AF}"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226616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1CE1C-A088-46D5-A6A6-8D3486C8C5AF}"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361175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701CE1C-A088-46D5-A6A6-8D3486C8C5AF}"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58810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701CE1C-A088-46D5-A6A6-8D3486C8C5AF}"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214915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701CE1C-A088-46D5-A6A6-8D3486C8C5AF}"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346800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1CE1C-A088-46D5-A6A6-8D3486C8C5AF}"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4151908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01CE1C-A088-46D5-A6A6-8D3486C8C5AF}"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253358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01CE1C-A088-46D5-A6A6-8D3486C8C5AF}"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BBA7E9-03CD-4F1D-9971-FD0BE9E9D0B6}" type="slidenum">
              <a:rPr lang="en-GB" smtClean="0"/>
              <a:t>‹#›</a:t>
            </a:fld>
            <a:endParaRPr lang="en-GB"/>
          </a:p>
        </p:txBody>
      </p:sp>
    </p:spTree>
    <p:extLst>
      <p:ext uri="{BB962C8B-B14F-4D97-AF65-F5344CB8AC3E}">
        <p14:creationId xmlns:p14="http://schemas.microsoft.com/office/powerpoint/2010/main" val="156136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1CE1C-A088-46D5-A6A6-8D3486C8C5AF}" type="datetimeFigureOut">
              <a:rPr lang="en-GB" smtClean="0"/>
              <a:t>16/07/2022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BA7E9-03CD-4F1D-9971-FD0BE9E9D0B6}" type="slidenum">
              <a:rPr lang="en-GB" smtClean="0"/>
              <a:t>‹#›</a:t>
            </a:fld>
            <a:endParaRPr lang="en-GB"/>
          </a:p>
        </p:txBody>
      </p:sp>
    </p:spTree>
    <p:extLst>
      <p:ext uri="{BB962C8B-B14F-4D97-AF65-F5344CB8AC3E}">
        <p14:creationId xmlns:p14="http://schemas.microsoft.com/office/powerpoint/2010/main" val="855324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b="1" dirty="0" smtClean="0"/>
              <a:t>Duty Of Disclosure</a:t>
            </a:r>
            <a:r>
              <a:rPr lang="en-ZA" b="1" smtClean="0"/>
              <a:t>: Utmost Good Faith </a:t>
            </a:r>
            <a:endParaRPr lang="en-GB" dirty="0"/>
          </a:p>
        </p:txBody>
      </p:sp>
      <p:sp>
        <p:nvSpPr>
          <p:cNvPr id="3" name="Subtitle 2"/>
          <p:cNvSpPr>
            <a:spLocks noGrp="1"/>
          </p:cNvSpPr>
          <p:nvPr>
            <p:ph type="subTitle" idx="1"/>
          </p:nvPr>
        </p:nvSpPr>
        <p:spPr/>
        <p:txBody>
          <a:bodyPr>
            <a:normAutofit/>
          </a:bodyPr>
          <a:lstStyle/>
          <a:p>
            <a:pPr algn="r"/>
            <a:r>
              <a:rPr lang="en-GB" sz="3200" b="1" dirty="0" smtClean="0"/>
              <a:t>Lecture 4</a:t>
            </a:r>
            <a:endParaRPr lang="en-GB" sz="3200" b="1" dirty="0"/>
          </a:p>
        </p:txBody>
      </p:sp>
    </p:spTree>
    <p:extLst>
      <p:ext uri="{BB962C8B-B14F-4D97-AF65-F5344CB8AC3E}">
        <p14:creationId xmlns:p14="http://schemas.microsoft.com/office/powerpoint/2010/main" val="133942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Concealment or “</a:t>
            </a:r>
            <a:r>
              <a:rPr lang="en-GB" b="1" i="1" dirty="0" err="1"/>
              <a:t>Suppressio</a:t>
            </a:r>
            <a:r>
              <a:rPr lang="en-GB" b="1" i="1" dirty="0"/>
              <a:t> </a:t>
            </a:r>
            <a:r>
              <a:rPr lang="en-GB" b="1" i="1" dirty="0" err="1"/>
              <a:t>veri</a:t>
            </a:r>
            <a:r>
              <a:rPr lang="en-GB" b="1" dirty="0"/>
              <a:t>”</a:t>
            </a:r>
            <a:endParaRPr lang="en-US" dirty="0"/>
          </a:p>
        </p:txBody>
      </p:sp>
      <p:sp>
        <p:nvSpPr>
          <p:cNvPr id="3" name="Content Placeholder 2"/>
          <p:cNvSpPr>
            <a:spLocks noGrp="1"/>
          </p:cNvSpPr>
          <p:nvPr>
            <p:ph idx="1"/>
          </p:nvPr>
        </p:nvSpPr>
        <p:spPr/>
        <p:txBody>
          <a:bodyPr/>
          <a:lstStyle/>
          <a:p>
            <a:r>
              <a:rPr lang="en-GB" dirty="0" smtClean="0"/>
              <a:t>Misrepresentation or concealment of material facts will entitle the insurer to avoid the contract only if the same was given at the time the proposal for insurance was made, and not after the policy was insured. See;</a:t>
            </a:r>
          </a:p>
          <a:p>
            <a:pPr marL="0" indent="0">
              <a:buNone/>
            </a:pPr>
            <a:r>
              <a:rPr lang="en-GB" b="1" i="1" dirty="0" err="1" smtClean="0"/>
              <a:t>Nlodwa</a:t>
            </a:r>
            <a:r>
              <a:rPr lang="en-GB" b="1" i="1" dirty="0" smtClean="0"/>
              <a:t> v Republic </a:t>
            </a:r>
            <a:r>
              <a:rPr lang="en-GB" b="1" dirty="0" smtClean="0"/>
              <a:t>(1968) ALR 582</a:t>
            </a:r>
          </a:p>
          <a:p>
            <a:pPr marL="0" indent="0">
              <a:buNone/>
            </a:pPr>
            <a:r>
              <a:rPr lang="en-GB" b="1" i="1" dirty="0" smtClean="0"/>
              <a:t>Patel v Old Mutual Fire &amp; General Insurance Co of Zambia Ltd </a:t>
            </a:r>
            <a:r>
              <a:rPr lang="en-GB" b="1" dirty="0" smtClean="0"/>
              <a:t>(High Court for Zambia)</a:t>
            </a:r>
          </a:p>
          <a:p>
            <a:pPr marL="0" indent="0">
              <a:buNone/>
            </a:pPr>
            <a:r>
              <a:rPr lang="en-GB" b="1" i="1" dirty="0" smtClean="0"/>
              <a:t>The Motor Union Insurance Co Ltd v AKD </a:t>
            </a:r>
            <a:r>
              <a:rPr lang="en-GB" b="1" i="1" dirty="0" err="1" smtClean="0"/>
              <a:t>Dambo</a:t>
            </a:r>
            <a:r>
              <a:rPr lang="en-GB" b="1" i="1" dirty="0" smtClean="0"/>
              <a:t> (Uganda) </a:t>
            </a:r>
            <a:r>
              <a:rPr lang="en-GB" b="1" dirty="0" smtClean="0"/>
              <a:t>1963 EALR 271</a:t>
            </a:r>
          </a:p>
          <a:p>
            <a:pPr marL="0" indent="0">
              <a:buNone/>
            </a:pPr>
            <a:endParaRPr lang="en-GB" dirty="0" smtClean="0"/>
          </a:p>
          <a:p>
            <a:endParaRPr lang="en-GB" dirty="0"/>
          </a:p>
          <a:p>
            <a:pPr marL="0" indent="0">
              <a:buNone/>
            </a:pPr>
            <a:endParaRPr lang="en-US" dirty="0"/>
          </a:p>
        </p:txBody>
      </p:sp>
    </p:spTree>
    <p:extLst>
      <p:ext uri="{BB962C8B-B14F-4D97-AF65-F5344CB8AC3E}">
        <p14:creationId xmlns:p14="http://schemas.microsoft.com/office/powerpoint/2010/main" val="268225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a:t>
            </a:r>
            <a:r>
              <a:rPr lang="en-ZA" b="1" dirty="0" smtClean="0"/>
              <a:t>Common Law Principles </a:t>
            </a:r>
            <a:r>
              <a:rPr lang="en-ZA" b="1" dirty="0"/>
              <a:t>on </a:t>
            </a:r>
            <a:r>
              <a:rPr lang="en-ZA" b="1" dirty="0" smtClean="0"/>
              <a:t>Insurance</a:t>
            </a:r>
            <a:endParaRPr lang="en-US" b="1" dirty="0"/>
          </a:p>
        </p:txBody>
      </p:sp>
      <p:sp>
        <p:nvSpPr>
          <p:cNvPr id="3" name="Content Placeholder 2"/>
          <p:cNvSpPr>
            <a:spLocks noGrp="1"/>
          </p:cNvSpPr>
          <p:nvPr>
            <p:ph idx="1"/>
          </p:nvPr>
        </p:nvSpPr>
        <p:spPr/>
        <p:txBody>
          <a:bodyPr/>
          <a:lstStyle/>
          <a:p>
            <a:r>
              <a:rPr lang="en-ZA" dirty="0"/>
              <a:t>The common law principles on insurance have been codified in the </a:t>
            </a:r>
            <a:r>
              <a:rPr lang="en-ZA" b="1" cap="all" dirty="0"/>
              <a:t>Marine Insurance Act 1906</a:t>
            </a:r>
            <a:r>
              <a:rPr lang="en-ZA" dirty="0"/>
              <a:t>. Although the name of this Act suggests that the Act concerns marine insurance, the principles there-under equally applies to non marine insurance. (The Marine Insurance Act applies to Zambia by virtue of THE ENGLISH LAW (EXTENT OF APPLICATION) ACT CAP 11.)</a:t>
            </a:r>
          </a:p>
          <a:p>
            <a:r>
              <a:rPr lang="en-ZA" b="1" dirty="0"/>
              <a:t>The key sections of the Act in relation to disclosure and representations are Sections 17, 18 and 20.</a:t>
            </a:r>
            <a:endParaRPr lang="en-ZA" dirty="0"/>
          </a:p>
          <a:p>
            <a:endParaRPr lang="en-US" dirty="0"/>
          </a:p>
        </p:txBody>
      </p:sp>
    </p:spTree>
    <p:extLst>
      <p:ext uri="{BB962C8B-B14F-4D97-AF65-F5344CB8AC3E}">
        <p14:creationId xmlns:p14="http://schemas.microsoft.com/office/powerpoint/2010/main" val="4097690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normAutofit fontScale="85000" lnSpcReduction="20000"/>
          </a:bodyPr>
          <a:lstStyle/>
          <a:p>
            <a:r>
              <a:rPr lang="en-ZA" b="1" dirty="0"/>
              <a:t>Section 17:</a:t>
            </a:r>
            <a:r>
              <a:rPr lang="en-ZA" dirty="0"/>
              <a:t> </a:t>
            </a:r>
          </a:p>
          <a:p>
            <a:r>
              <a:rPr lang="en-ZA" dirty="0"/>
              <a:t>“A contract of insurance is a contract based on the utmost good faith, and if utmost good faith is not observed by either party, the contract may be avoided by the other party” </a:t>
            </a:r>
          </a:p>
          <a:p>
            <a:r>
              <a:rPr lang="en-ZA" b="1" dirty="0"/>
              <a:t>Section 18:</a:t>
            </a:r>
            <a:r>
              <a:rPr lang="en-ZA" dirty="0"/>
              <a:t> [DUTY TO DISCLOSE MATERIAL FACTS BEFORE THE CONTRACT IS MADE]</a:t>
            </a:r>
          </a:p>
          <a:p>
            <a:r>
              <a:rPr lang="en-ZA" dirty="0"/>
              <a:t>1 “ Subject to the provisions of this section, the assured must disclose to the insurer, before the contract is concluded, every material circumstance which is known to the assured, and the assured is deemed to know every circumstance which, in the ordinary course of business, ought to be known by him. If the assured fails to make such disclosure, the insurer may avoid the contract.</a:t>
            </a:r>
          </a:p>
          <a:p>
            <a:r>
              <a:rPr lang="en-ZA" dirty="0"/>
              <a:t>2. Every circumstance is material which would influence the judgment of a prudent insurer in fixing the premium, or </a:t>
            </a:r>
            <a:r>
              <a:rPr lang="en-ZA" dirty="0" smtClean="0"/>
              <a:t>determining  </a:t>
            </a:r>
            <a:r>
              <a:rPr lang="en-ZA" dirty="0"/>
              <a:t>whether he will take the risk.</a:t>
            </a:r>
          </a:p>
          <a:p>
            <a:endParaRPr lang="en-ZA" dirty="0"/>
          </a:p>
          <a:p>
            <a:endParaRPr lang="en-US" dirty="0"/>
          </a:p>
        </p:txBody>
      </p:sp>
    </p:spTree>
    <p:extLst>
      <p:ext uri="{BB962C8B-B14F-4D97-AF65-F5344CB8AC3E}">
        <p14:creationId xmlns:p14="http://schemas.microsoft.com/office/powerpoint/2010/main" val="194990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lstStyle/>
          <a:p>
            <a:pPr marL="0" indent="0">
              <a:buNone/>
            </a:pPr>
            <a:r>
              <a:rPr lang="en-ZA" dirty="0" smtClean="0"/>
              <a:t>The </a:t>
            </a:r>
            <a:r>
              <a:rPr lang="en-ZA" dirty="0"/>
              <a:t>test of </a:t>
            </a:r>
            <a:r>
              <a:rPr lang="en-ZA" b="1" dirty="0"/>
              <a:t>“prudent insurer”</a:t>
            </a:r>
            <a:r>
              <a:rPr lang="en-ZA" dirty="0"/>
              <a:t> or </a:t>
            </a:r>
            <a:r>
              <a:rPr lang="en-ZA" b="1" dirty="0"/>
              <a:t>“reasonable insurer”</a:t>
            </a:r>
            <a:r>
              <a:rPr lang="en-ZA" dirty="0"/>
              <a:t> is the objective </a:t>
            </a:r>
            <a:r>
              <a:rPr lang="en-ZA" dirty="0" smtClean="0"/>
              <a:t>standard </a:t>
            </a:r>
            <a:r>
              <a:rPr lang="en-ZA" dirty="0"/>
              <a:t>against which the materiality of the non disclosed fact is to be tested so that the views of the </a:t>
            </a:r>
            <a:r>
              <a:rPr lang="en-ZA" dirty="0" smtClean="0"/>
              <a:t>particular </a:t>
            </a:r>
            <a:r>
              <a:rPr lang="en-ZA" dirty="0"/>
              <a:t>insurer is irrelevant. </a:t>
            </a:r>
            <a:r>
              <a:rPr lang="en-ZA" dirty="0" smtClean="0"/>
              <a:t>See; </a:t>
            </a:r>
            <a:r>
              <a:rPr lang="en-ZA" b="1" i="1" dirty="0" smtClean="0"/>
              <a:t>Container Transport International </a:t>
            </a:r>
            <a:r>
              <a:rPr lang="en-ZA" b="1" i="1" dirty="0" err="1" smtClean="0"/>
              <a:t>Inc</a:t>
            </a:r>
            <a:r>
              <a:rPr lang="en-ZA" b="1" i="1" dirty="0" smtClean="0"/>
              <a:t> v </a:t>
            </a:r>
            <a:r>
              <a:rPr lang="en-ZA" b="1" i="1" dirty="0" err="1" smtClean="0"/>
              <a:t>Oceanus</a:t>
            </a:r>
            <a:r>
              <a:rPr lang="en-ZA" b="1" i="1" dirty="0" smtClean="0"/>
              <a:t> Mutual </a:t>
            </a:r>
            <a:r>
              <a:rPr lang="en-ZA" b="1" i="1" dirty="0" err="1" smtClean="0"/>
              <a:t>Underwritting</a:t>
            </a:r>
            <a:r>
              <a:rPr lang="en-ZA" b="1" i="1" dirty="0" smtClean="0"/>
              <a:t> Association (Bermuda) Ltd </a:t>
            </a:r>
            <a:r>
              <a:rPr lang="en-ZA" b="1" dirty="0" smtClean="0"/>
              <a:t>[</a:t>
            </a:r>
            <a:r>
              <a:rPr lang="en-ZA" b="1" dirty="0"/>
              <a:t>1984] 1LLOYDS REP 476</a:t>
            </a:r>
            <a:endParaRPr lang="en-ZA" dirty="0"/>
          </a:p>
          <a:p>
            <a:endParaRPr lang="en-US" dirty="0"/>
          </a:p>
        </p:txBody>
      </p:sp>
    </p:spTree>
    <p:extLst>
      <p:ext uri="{BB962C8B-B14F-4D97-AF65-F5344CB8AC3E}">
        <p14:creationId xmlns:p14="http://schemas.microsoft.com/office/powerpoint/2010/main" val="1048110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normAutofit fontScale="92500" lnSpcReduction="20000"/>
          </a:bodyPr>
          <a:lstStyle/>
          <a:p>
            <a:r>
              <a:rPr lang="en-ZA" dirty="0"/>
              <a:t>3. In the absence of inquiry the following circumstances need not be disclosed namely:-</a:t>
            </a:r>
          </a:p>
          <a:p>
            <a:r>
              <a:rPr lang="en-ZA" dirty="0"/>
              <a:t>(a) Any circumstance which diminishes the risk;</a:t>
            </a:r>
          </a:p>
          <a:p>
            <a:r>
              <a:rPr lang="en-ZA" dirty="0"/>
              <a:t>(b) Any circumstance which is known or presumed to be known to the insurer;</a:t>
            </a:r>
          </a:p>
          <a:p>
            <a:r>
              <a:rPr lang="en-ZA" dirty="0"/>
              <a:t>(c) Any circumstance as to which information is waived by the insurer;</a:t>
            </a:r>
          </a:p>
          <a:p>
            <a:r>
              <a:rPr lang="en-ZA" dirty="0"/>
              <a:t>(d) Any circumstance which it is superfluous to disclose by reason of any express or implied warranty.</a:t>
            </a:r>
          </a:p>
          <a:p>
            <a:r>
              <a:rPr lang="en-ZA" dirty="0"/>
              <a:t>4. Whether any particular circumstance which is not disclosed, be material or not is, in each case, a question of fact. </a:t>
            </a:r>
          </a:p>
          <a:p>
            <a:r>
              <a:rPr lang="en-ZA" dirty="0"/>
              <a:t>5. The term “circumstance” includes any communication made to, or information received by, the assured.</a:t>
            </a:r>
          </a:p>
          <a:p>
            <a:endParaRPr lang="en-US" dirty="0"/>
          </a:p>
        </p:txBody>
      </p:sp>
    </p:spTree>
    <p:extLst>
      <p:ext uri="{BB962C8B-B14F-4D97-AF65-F5344CB8AC3E}">
        <p14:creationId xmlns:p14="http://schemas.microsoft.com/office/powerpoint/2010/main" val="1040896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Common Law Principles on Insurance</a:t>
            </a:r>
            <a:endParaRPr lang="en-US" dirty="0"/>
          </a:p>
        </p:txBody>
      </p:sp>
      <p:sp>
        <p:nvSpPr>
          <p:cNvPr id="3" name="Content Placeholder 2"/>
          <p:cNvSpPr>
            <a:spLocks noGrp="1"/>
          </p:cNvSpPr>
          <p:nvPr>
            <p:ph idx="1"/>
          </p:nvPr>
        </p:nvSpPr>
        <p:spPr/>
        <p:txBody>
          <a:bodyPr/>
          <a:lstStyle/>
          <a:p>
            <a:r>
              <a:rPr lang="en-ZA" b="1" dirty="0"/>
              <a:t>Section 20 </a:t>
            </a:r>
            <a:r>
              <a:rPr lang="en-ZA" dirty="0"/>
              <a:t>[DUTY TO AVOID PRE-CONTRACTUAL MISREPRESENTATION]</a:t>
            </a:r>
          </a:p>
          <a:p>
            <a:pPr marL="0" lvl="0" indent="0">
              <a:buNone/>
            </a:pPr>
            <a:r>
              <a:rPr lang="en-ZA" dirty="0"/>
              <a:t>Every material representation made by the assured or his agent to the insurer during negotiations for the contract, and before the contract is concluded, must be true. If it be untrue the insurer may avoid the contract.</a:t>
            </a:r>
          </a:p>
          <a:p>
            <a:pPr marL="0" lvl="0" indent="0">
              <a:buNone/>
            </a:pPr>
            <a:r>
              <a:rPr lang="en-ZA" dirty="0"/>
              <a:t>A representation is material which would influence the judgment of prudent insurer in fixing the premium or </a:t>
            </a:r>
            <a:r>
              <a:rPr lang="en-ZA" dirty="0" smtClean="0"/>
              <a:t>determining </a:t>
            </a:r>
            <a:r>
              <a:rPr lang="en-ZA" dirty="0"/>
              <a:t>whether he will take the risk.</a:t>
            </a:r>
          </a:p>
          <a:p>
            <a:endParaRPr lang="en-US" dirty="0"/>
          </a:p>
        </p:txBody>
      </p:sp>
    </p:spTree>
    <p:extLst>
      <p:ext uri="{BB962C8B-B14F-4D97-AF65-F5344CB8AC3E}">
        <p14:creationId xmlns:p14="http://schemas.microsoft.com/office/powerpoint/2010/main" val="3237878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Consequences of Non Disclosure</a:t>
            </a:r>
            <a:endParaRPr lang="en-US" b="1" dirty="0"/>
          </a:p>
        </p:txBody>
      </p:sp>
      <p:sp>
        <p:nvSpPr>
          <p:cNvPr id="3" name="Content Placeholder 2"/>
          <p:cNvSpPr>
            <a:spLocks noGrp="1"/>
          </p:cNvSpPr>
          <p:nvPr>
            <p:ph idx="1"/>
          </p:nvPr>
        </p:nvSpPr>
        <p:spPr/>
        <p:txBody>
          <a:bodyPr/>
          <a:lstStyle/>
          <a:p>
            <a:r>
              <a:rPr lang="en-ZA" dirty="0"/>
              <a:t>The effect of non disclosure is to render the insurance contract voidable and thereby entitling the insurer to avoid </a:t>
            </a:r>
            <a:r>
              <a:rPr lang="en-ZA" dirty="0" smtClean="0"/>
              <a:t>it. See;</a:t>
            </a:r>
          </a:p>
          <a:p>
            <a:pPr marL="0" indent="0">
              <a:buNone/>
            </a:pPr>
            <a:r>
              <a:rPr lang="en-ZA" b="1" i="1" dirty="0" smtClean="0"/>
              <a:t>Abram v Westville </a:t>
            </a:r>
            <a:r>
              <a:rPr lang="en-ZA" b="1" dirty="0"/>
              <a:t>[1923] AC 773</a:t>
            </a:r>
            <a:r>
              <a:rPr lang="en-ZA" dirty="0"/>
              <a:t> </a:t>
            </a:r>
            <a:endParaRPr lang="en-US" dirty="0"/>
          </a:p>
        </p:txBody>
      </p:sp>
    </p:spTree>
    <p:extLst>
      <p:ext uri="{BB962C8B-B14F-4D97-AF65-F5344CB8AC3E}">
        <p14:creationId xmlns:p14="http://schemas.microsoft.com/office/powerpoint/2010/main" val="3974020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Insured’s Duty of Utmost Good Faith and Fraudulent Claim </a:t>
            </a:r>
            <a:endParaRPr lang="en-US" b="1" dirty="0"/>
          </a:p>
        </p:txBody>
      </p:sp>
      <p:sp>
        <p:nvSpPr>
          <p:cNvPr id="3" name="Content Placeholder 2"/>
          <p:cNvSpPr>
            <a:spLocks noGrp="1"/>
          </p:cNvSpPr>
          <p:nvPr>
            <p:ph idx="1"/>
          </p:nvPr>
        </p:nvSpPr>
        <p:spPr/>
        <p:txBody>
          <a:bodyPr/>
          <a:lstStyle/>
          <a:p>
            <a:r>
              <a:rPr lang="en-US" b="1" dirty="0" smtClean="0"/>
              <a:t>Section 17 </a:t>
            </a:r>
            <a:r>
              <a:rPr lang="en-US" dirty="0" smtClean="0"/>
              <a:t>of the </a:t>
            </a:r>
            <a:r>
              <a:rPr lang="en-US" b="1" dirty="0" smtClean="0"/>
              <a:t>Marine Insurance Act 1906</a:t>
            </a:r>
            <a:r>
              <a:rPr lang="en-US" dirty="0" smtClean="0"/>
              <a:t> provides that where utmost good faith is not observed the contract may be avoided. </a:t>
            </a:r>
          </a:p>
          <a:p>
            <a:r>
              <a:rPr lang="en-US" dirty="0" smtClean="0"/>
              <a:t>The insured’s duty of utmost good faith continues beyond the time when the policy is initially effected and renewed and operates even when an insured makes a claim against the insurers for the loss. See; </a:t>
            </a:r>
          </a:p>
          <a:p>
            <a:pPr marL="0" indent="0">
              <a:buNone/>
            </a:pPr>
            <a:r>
              <a:rPr lang="en-US" b="1" i="1" dirty="0" err="1" smtClean="0"/>
              <a:t>Orakpo</a:t>
            </a:r>
            <a:r>
              <a:rPr lang="en-US" b="1" i="1" dirty="0" smtClean="0"/>
              <a:t> v Barclays Insurance Services </a:t>
            </a:r>
            <a:r>
              <a:rPr lang="en-US" b="1" dirty="0" smtClean="0"/>
              <a:t>[1995] LR 443</a:t>
            </a:r>
          </a:p>
          <a:p>
            <a:pPr marL="0" indent="0">
              <a:buNone/>
            </a:pPr>
            <a:endParaRPr lang="en-US" dirty="0"/>
          </a:p>
        </p:txBody>
      </p:sp>
    </p:spTree>
    <p:extLst>
      <p:ext uri="{BB962C8B-B14F-4D97-AF65-F5344CB8AC3E}">
        <p14:creationId xmlns:p14="http://schemas.microsoft.com/office/powerpoint/2010/main" val="448470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Meaning of Fraud </a:t>
            </a:r>
            <a:endParaRPr lang="en-GB" b="1" dirty="0"/>
          </a:p>
        </p:txBody>
      </p:sp>
      <p:sp>
        <p:nvSpPr>
          <p:cNvPr id="3" name="Content Placeholder 2"/>
          <p:cNvSpPr>
            <a:spLocks noGrp="1"/>
          </p:cNvSpPr>
          <p:nvPr>
            <p:ph idx="1"/>
          </p:nvPr>
        </p:nvSpPr>
        <p:spPr/>
        <p:txBody>
          <a:bodyPr>
            <a:normAutofit fontScale="92500"/>
          </a:bodyPr>
          <a:lstStyle/>
          <a:p>
            <a:r>
              <a:rPr lang="en-GB" dirty="0" smtClean="0"/>
              <a:t>For a claim to amount to a fraudulent one, the insured should know it to be false or at least culpably reckless. Mere negligence will not suffice and the onus of proof is on the insurer. See; </a:t>
            </a:r>
          </a:p>
          <a:p>
            <a:pPr marL="0" indent="0">
              <a:buNone/>
            </a:pPr>
            <a:r>
              <a:rPr lang="en-GB" b="1" i="1" dirty="0" smtClean="0"/>
              <a:t>Agapitos v Agnew </a:t>
            </a:r>
            <a:r>
              <a:rPr lang="en-GB" b="1" dirty="0" smtClean="0"/>
              <a:t>[2002] Lloyds Rep I R 573</a:t>
            </a:r>
          </a:p>
          <a:p>
            <a:pPr marL="0" indent="0">
              <a:buNone/>
            </a:pPr>
            <a:r>
              <a:rPr lang="en-GB" dirty="0" smtClean="0"/>
              <a:t>The case brought out 5 categories of fraud.</a:t>
            </a:r>
          </a:p>
          <a:p>
            <a:pPr marL="571500" indent="-571500">
              <a:buAutoNum type="romanLcParenBoth"/>
            </a:pPr>
            <a:r>
              <a:rPr lang="en-GB" dirty="0" smtClean="0"/>
              <a:t>The assured had suffered no loss but made a claim</a:t>
            </a:r>
          </a:p>
          <a:p>
            <a:pPr marL="571500" indent="-571500">
              <a:buAutoNum type="romanLcParenBoth"/>
            </a:pPr>
            <a:r>
              <a:rPr lang="en-GB" dirty="0" smtClean="0"/>
              <a:t>The assured’s loss was less than had been claimed#</a:t>
            </a:r>
          </a:p>
          <a:p>
            <a:pPr marL="571500" indent="-571500">
              <a:buAutoNum type="romanLcParenBoth"/>
            </a:pPr>
            <a:r>
              <a:rPr lang="en-GB" dirty="0" smtClean="0"/>
              <a:t>The assured believe at the time of his claim that he had suffered a loss but having subsequently discovered that he had suffered no loss at all or a loss smaller than that claimed for, failed to correct the loss. </a:t>
            </a:r>
            <a:endParaRPr lang="en-GB" dirty="0"/>
          </a:p>
        </p:txBody>
      </p:sp>
    </p:spTree>
    <p:extLst>
      <p:ext uri="{BB962C8B-B14F-4D97-AF65-F5344CB8AC3E}">
        <p14:creationId xmlns:p14="http://schemas.microsoft.com/office/powerpoint/2010/main" val="1362732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Fraud </a:t>
            </a:r>
            <a:endParaRPr lang="en-GB" dirty="0"/>
          </a:p>
        </p:txBody>
      </p:sp>
      <p:sp>
        <p:nvSpPr>
          <p:cNvPr id="3" name="Content Placeholder 2"/>
          <p:cNvSpPr>
            <a:spLocks noGrp="1"/>
          </p:cNvSpPr>
          <p:nvPr>
            <p:ph idx="1"/>
          </p:nvPr>
        </p:nvSpPr>
        <p:spPr/>
        <p:txBody>
          <a:bodyPr/>
          <a:lstStyle/>
          <a:p>
            <a:pPr marL="571500" indent="-571500">
              <a:buAutoNum type="romanLcParenBoth" startAt="4"/>
            </a:pPr>
            <a:r>
              <a:rPr lang="en-GB" dirty="0" smtClean="0"/>
              <a:t>The assured had suffered a genuine loss but had suppressed a 	defence known to him which might be available to the 	insurers.</a:t>
            </a:r>
          </a:p>
          <a:p>
            <a:pPr marL="571500" indent="-571500">
              <a:buAutoNum type="romanLcParenBoth" startAt="5"/>
            </a:pPr>
            <a:r>
              <a:rPr lang="en-GB" dirty="0" smtClean="0"/>
              <a:t>The assured had furthered a genuine claim by the use of 	fraudulent means and devises. </a:t>
            </a:r>
          </a:p>
          <a:p>
            <a:pPr marL="571500" indent="-571500">
              <a:buAutoNum type="romanLcParenBoth" startAt="5"/>
            </a:pPr>
            <a:endParaRPr lang="en-GB" dirty="0"/>
          </a:p>
        </p:txBody>
      </p:sp>
    </p:spTree>
    <p:extLst>
      <p:ext uri="{BB962C8B-B14F-4D97-AF65-F5344CB8AC3E}">
        <p14:creationId xmlns:p14="http://schemas.microsoft.com/office/powerpoint/2010/main" val="3919621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Principle of Utmost Good Faith</a:t>
            </a:r>
            <a:endParaRPr lang="en-GB" b="1" dirty="0"/>
          </a:p>
        </p:txBody>
      </p:sp>
      <p:sp>
        <p:nvSpPr>
          <p:cNvPr id="3" name="Content Placeholder 2"/>
          <p:cNvSpPr>
            <a:spLocks noGrp="1"/>
          </p:cNvSpPr>
          <p:nvPr>
            <p:ph idx="1"/>
          </p:nvPr>
        </p:nvSpPr>
        <p:spPr/>
        <p:txBody>
          <a:bodyPr>
            <a:normAutofit fontScale="92500" lnSpcReduction="10000"/>
          </a:bodyPr>
          <a:lstStyle/>
          <a:p>
            <a:r>
              <a:rPr lang="en-GB" dirty="0" smtClean="0"/>
              <a:t>Another fundamental principle governing insurance transactions is that of utmost good faith or the doctrine of non-concealment as it is know in the USA.</a:t>
            </a:r>
          </a:p>
          <a:p>
            <a:r>
              <a:rPr lang="en-GB" dirty="0" smtClean="0"/>
              <a:t>In order to make insurance transactions fair for all parties the law has elevated insurance contracts to the status of contracts</a:t>
            </a:r>
            <a:r>
              <a:rPr lang="en-GB" i="1" dirty="0" smtClean="0"/>
              <a:t> </a:t>
            </a:r>
            <a:r>
              <a:rPr lang="en-GB" i="1" dirty="0" err="1" smtClean="0"/>
              <a:t>uberrimae</a:t>
            </a:r>
            <a:r>
              <a:rPr lang="en-GB" i="1" dirty="0" smtClean="0"/>
              <a:t> </a:t>
            </a:r>
            <a:r>
              <a:rPr lang="en-GB" i="1" dirty="0" err="1" smtClean="0"/>
              <a:t>fidei</a:t>
            </a:r>
            <a:r>
              <a:rPr lang="en-GB" dirty="0" smtClean="0"/>
              <a:t>, that is to say contracts of the utmost good faith.</a:t>
            </a:r>
          </a:p>
          <a:p>
            <a:r>
              <a:rPr lang="en-ZA" b="1" dirty="0"/>
              <a:t>P</a:t>
            </a:r>
            <a:r>
              <a:rPr lang="en-ZA" b="1" dirty="0" smtClean="0"/>
              <a:t>rinciple </a:t>
            </a:r>
            <a:r>
              <a:rPr lang="en-ZA" b="1" dirty="0"/>
              <a:t>of utmost good faith</a:t>
            </a:r>
            <a:r>
              <a:rPr lang="en-ZA" dirty="0"/>
              <a:t> means that there is an explicit legal obligation on all parties to disclose all material facts </a:t>
            </a:r>
            <a:r>
              <a:rPr lang="en-ZA" i="1" dirty="0" smtClean="0"/>
              <a:t>i.e.</a:t>
            </a:r>
            <a:r>
              <a:rPr lang="en-ZA" dirty="0" smtClean="0"/>
              <a:t> </a:t>
            </a:r>
            <a:r>
              <a:rPr lang="en-ZA" dirty="0"/>
              <a:t>information that would influence the other party’s willingness to enter into the contract. </a:t>
            </a:r>
            <a:r>
              <a:rPr lang="en-ZA" dirty="0" smtClean="0"/>
              <a:t>See; </a:t>
            </a:r>
            <a:r>
              <a:rPr lang="en-ZA" b="1" dirty="0" smtClean="0"/>
              <a:t>Lord </a:t>
            </a:r>
            <a:r>
              <a:rPr lang="en-ZA" b="1" dirty="0"/>
              <a:t>Mansfield CJ</a:t>
            </a:r>
            <a:r>
              <a:rPr lang="en-ZA" dirty="0"/>
              <a:t> </a:t>
            </a:r>
            <a:r>
              <a:rPr lang="en-ZA" dirty="0" smtClean="0"/>
              <a:t>judgment in </a:t>
            </a:r>
            <a:r>
              <a:rPr lang="en-ZA" dirty="0"/>
              <a:t>the case of </a:t>
            </a:r>
            <a:r>
              <a:rPr lang="en-ZA" b="1" i="1" dirty="0" smtClean="0"/>
              <a:t>Carter V Boehm </a:t>
            </a:r>
            <a:r>
              <a:rPr lang="en-ZA" b="1" dirty="0" smtClean="0"/>
              <a:t>(</a:t>
            </a:r>
            <a:r>
              <a:rPr lang="en-ZA" b="1" dirty="0"/>
              <a:t>1766) 3 Burr 1905</a:t>
            </a:r>
            <a:r>
              <a:rPr lang="en-ZA" dirty="0" smtClean="0"/>
              <a:t>.</a:t>
            </a:r>
          </a:p>
          <a:p>
            <a:pPr marL="0" indent="0">
              <a:buNone/>
            </a:pPr>
            <a:r>
              <a:rPr lang="en-ZA" b="1" i="1" dirty="0" smtClean="0"/>
              <a:t>Bell v Lever Bros Ltd </a:t>
            </a:r>
            <a:r>
              <a:rPr lang="en-ZA" b="1" dirty="0" smtClean="0"/>
              <a:t>[1932] AC 161 </a:t>
            </a:r>
            <a:endParaRPr lang="en-GB" b="1" dirty="0" smtClean="0"/>
          </a:p>
          <a:p>
            <a:endParaRPr lang="en-GB" dirty="0" smtClean="0"/>
          </a:p>
          <a:p>
            <a:endParaRPr lang="en-GB" dirty="0"/>
          </a:p>
        </p:txBody>
      </p:sp>
    </p:spTree>
    <p:extLst>
      <p:ext uri="{BB962C8B-B14F-4D97-AF65-F5344CB8AC3E}">
        <p14:creationId xmlns:p14="http://schemas.microsoft.com/office/powerpoint/2010/main" val="2072728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effect of this principle is that each party to the contract must not only refrain from actively misleading the other, but must disclose and not conceal any material information relating to the proposed insurance. </a:t>
            </a:r>
          </a:p>
          <a:p>
            <a:r>
              <a:rPr lang="en-GB" dirty="0" smtClean="0"/>
              <a:t>This requires the parties to disclose all material facts.</a:t>
            </a:r>
          </a:p>
          <a:p>
            <a:r>
              <a:rPr lang="en-GB" b="1" dirty="0" smtClean="0"/>
              <a:t>Material facts </a:t>
            </a:r>
            <a:r>
              <a:rPr lang="en-GB" dirty="0" smtClean="0"/>
              <a:t>– this is one which would affect the mind of a prudent insurer in deciding whether or not to accept the proposal, and on what terms he/she would accept. See; </a:t>
            </a:r>
          </a:p>
          <a:p>
            <a:pPr marL="0" indent="0">
              <a:buNone/>
            </a:pPr>
            <a:r>
              <a:rPr lang="en-GB" b="1" i="1" dirty="0" smtClean="0"/>
              <a:t>Pan Atlantic Insurance v Pine Top Insurance Co</a:t>
            </a:r>
            <a:r>
              <a:rPr lang="en-GB" b="1" dirty="0" smtClean="0"/>
              <a:t> [1995] 1 AC 501 </a:t>
            </a:r>
          </a:p>
          <a:p>
            <a:r>
              <a:rPr lang="en-GB" dirty="0" smtClean="0"/>
              <a:t>It is a fact which would affect the judgment of a prudent and rational underwriter in considering whether he/she would enter into a contract at all or enter into it at one rate or another.  See;</a:t>
            </a:r>
          </a:p>
          <a:p>
            <a:pPr marL="0" indent="0">
              <a:buNone/>
            </a:pPr>
            <a:r>
              <a:rPr lang="en-GB" b="1" i="1" dirty="0" smtClean="0"/>
              <a:t>Rivas v </a:t>
            </a:r>
            <a:r>
              <a:rPr lang="en-GB" b="1" i="1" dirty="0" err="1" smtClean="0"/>
              <a:t>Gerussi</a:t>
            </a:r>
            <a:r>
              <a:rPr lang="en-GB" b="1" i="1" dirty="0" smtClean="0"/>
              <a:t> </a:t>
            </a:r>
            <a:r>
              <a:rPr lang="en-GB" b="1" dirty="0" smtClean="0"/>
              <a:t>(1880) 6 QB 222</a:t>
            </a:r>
          </a:p>
          <a:p>
            <a:endParaRPr lang="en-GB" dirty="0"/>
          </a:p>
        </p:txBody>
      </p:sp>
    </p:spTree>
    <p:extLst>
      <p:ext uri="{BB962C8B-B14F-4D97-AF65-F5344CB8AC3E}">
        <p14:creationId xmlns:p14="http://schemas.microsoft.com/office/powerpoint/2010/main" val="57729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Principle of Utmost Good Faith</a:t>
            </a:r>
            <a:endParaRPr lang="en-GB" dirty="0"/>
          </a:p>
        </p:txBody>
      </p:sp>
      <p:sp>
        <p:nvSpPr>
          <p:cNvPr id="3" name="Content Placeholder 2"/>
          <p:cNvSpPr>
            <a:spLocks noGrp="1"/>
          </p:cNvSpPr>
          <p:nvPr>
            <p:ph idx="1"/>
          </p:nvPr>
        </p:nvSpPr>
        <p:spPr/>
        <p:txBody>
          <a:bodyPr/>
          <a:lstStyle/>
          <a:p>
            <a:r>
              <a:rPr lang="en-GB" dirty="0" smtClean="0"/>
              <a:t>Where the assured is asked to answer to specific questions the parties are taken to have agreed that the facts involved in answering the question are material facts not covered by the questions unless of course, the way the questions are drafted have this effect.</a:t>
            </a:r>
          </a:p>
          <a:p>
            <a:r>
              <a:rPr lang="en-GB" dirty="0" smtClean="0"/>
              <a:t>The test whether a fact is material or not is an objective one and it is irrelevant that a particular insurer would not have been influenced or that the assured considered the fact immaterial. </a:t>
            </a:r>
            <a:endParaRPr lang="en-GB" dirty="0"/>
          </a:p>
        </p:txBody>
      </p:sp>
    </p:spTree>
    <p:extLst>
      <p:ext uri="{BB962C8B-B14F-4D97-AF65-F5344CB8AC3E}">
        <p14:creationId xmlns:p14="http://schemas.microsoft.com/office/powerpoint/2010/main" val="1935095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Duty imposed by the principle of </a:t>
            </a:r>
            <a:r>
              <a:rPr lang="en-GB" b="1" i="1" dirty="0" err="1" smtClean="0"/>
              <a:t>uberimae</a:t>
            </a:r>
            <a:r>
              <a:rPr lang="en-GB" b="1" i="1" dirty="0" smtClean="0"/>
              <a:t> </a:t>
            </a:r>
            <a:r>
              <a:rPr lang="en-GB" b="1" i="1" dirty="0" err="1" smtClean="0"/>
              <a:t>fidei</a:t>
            </a:r>
            <a:r>
              <a:rPr lang="en-GB" b="1" dirty="0" smtClean="0"/>
              <a:t> </a:t>
            </a:r>
            <a:endParaRPr lang="en-GB" b="1" dirty="0"/>
          </a:p>
        </p:txBody>
      </p:sp>
      <p:sp>
        <p:nvSpPr>
          <p:cNvPr id="3" name="Content Placeholder 2"/>
          <p:cNvSpPr>
            <a:spLocks noGrp="1"/>
          </p:cNvSpPr>
          <p:nvPr>
            <p:ph idx="1"/>
          </p:nvPr>
        </p:nvSpPr>
        <p:spPr/>
        <p:txBody>
          <a:bodyPr/>
          <a:lstStyle/>
          <a:p>
            <a:r>
              <a:rPr lang="en-GB" dirty="0" smtClean="0"/>
              <a:t>The duty imposed by the principle of utmost good faith is broken down in 3 parts. </a:t>
            </a:r>
          </a:p>
          <a:p>
            <a:pPr marL="571500" indent="-571500">
              <a:buAutoNum type="romanLcParenBoth"/>
            </a:pPr>
            <a:r>
              <a:rPr lang="en-GB" dirty="0" smtClean="0"/>
              <a:t>A duty to disclose material facts</a:t>
            </a:r>
          </a:p>
          <a:p>
            <a:pPr marL="571500" indent="-571500">
              <a:buAutoNum type="romanLcParenBoth"/>
            </a:pPr>
            <a:r>
              <a:rPr lang="en-GB" dirty="0" smtClean="0"/>
              <a:t>A duty not to misrepresent material facts; and</a:t>
            </a:r>
          </a:p>
          <a:p>
            <a:pPr marL="571500" indent="-571500">
              <a:buAutoNum type="romanLcParenBoth"/>
            </a:pPr>
            <a:r>
              <a:rPr lang="en-GB" dirty="0" smtClean="0"/>
              <a:t>A duty not to make fraudulent claim.</a:t>
            </a:r>
            <a:endParaRPr lang="en-GB" dirty="0"/>
          </a:p>
        </p:txBody>
      </p:sp>
    </p:spTree>
    <p:extLst>
      <p:ext uri="{BB962C8B-B14F-4D97-AF65-F5344CB8AC3E}">
        <p14:creationId xmlns:p14="http://schemas.microsoft.com/office/powerpoint/2010/main" val="2117251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Mutuality of Duty of Disclosure</a:t>
            </a:r>
            <a:endParaRPr lang="en-GB" b="1" dirty="0"/>
          </a:p>
        </p:txBody>
      </p:sp>
      <p:sp>
        <p:nvSpPr>
          <p:cNvPr id="3" name="Content Placeholder 2"/>
          <p:cNvSpPr>
            <a:spLocks noGrp="1"/>
          </p:cNvSpPr>
          <p:nvPr>
            <p:ph idx="1"/>
          </p:nvPr>
        </p:nvSpPr>
        <p:spPr/>
        <p:txBody>
          <a:bodyPr/>
          <a:lstStyle/>
          <a:p>
            <a:r>
              <a:rPr lang="en-GB" dirty="0" smtClean="0"/>
              <a:t>Insurance would be void against the underwrite if he/she concealed material facts, i.e. if he/she insured a ship on her voyage, which he privately knows to have arrived, an action would lie to recover the premium.</a:t>
            </a:r>
          </a:p>
          <a:p>
            <a:r>
              <a:rPr lang="en-GB" dirty="0" smtClean="0"/>
              <a:t>The duty of good faith which gives rise to the duty of disclosure is a reciprocal duty owed not only by the insured to the insurer but also by the insurer to the insured. See;</a:t>
            </a:r>
          </a:p>
          <a:p>
            <a:pPr marL="0" indent="0">
              <a:buNone/>
            </a:pPr>
            <a:r>
              <a:rPr lang="en-GB" b="1" i="1" dirty="0" err="1" smtClean="0"/>
              <a:t>Banque</a:t>
            </a:r>
            <a:r>
              <a:rPr lang="en-GB" b="1" i="1" dirty="0" smtClean="0"/>
              <a:t> </a:t>
            </a:r>
            <a:r>
              <a:rPr lang="en-GB" b="1" i="1" dirty="0" err="1" smtClean="0"/>
              <a:t>Financiere</a:t>
            </a:r>
            <a:r>
              <a:rPr lang="en-GB" b="1" i="1" dirty="0" smtClean="0"/>
              <a:t> de la Cite SA v Westgate Insurance Co. Ltd </a:t>
            </a:r>
            <a:r>
              <a:rPr lang="en-GB" b="1" dirty="0" smtClean="0"/>
              <a:t>(1991) 2 AC 249</a:t>
            </a:r>
            <a:endParaRPr lang="en-GB" b="1" dirty="0"/>
          </a:p>
        </p:txBody>
      </p:sp>
    </p:spTree>
    <p:extLst>
      <p:ext uri="{BB962C8B-B14F-4D97-AF65-F5344CB8AC3E}">
        <p14:creationId xmlns:p14="http://schemas.microsoft.com/office/powerpoint/2010/main" val="164537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Mutuality of Duty of Disclosure</a:t>
            </a:r>
            <a:endParaRPr lang="en-GB" dirty="0"/>
          </a:p>
        </p:txBody>
      </p:sp>
      <p:sp>
        <p:nvSpPr>
          <p:cNvPr id="3" name="Content Placeholder 2"/>
          <p:cNvSpPr>
            <a:spLocks noGrp="1"/>
          </p:cNvSpPr>
          <p:nvPr>
            <p:ph idx="1"/>
          </p:nvPr>
        </p:nvSpPr>
        <p:spPr/>
        <p:txBody>
          <a:bodyPr/>
          <a:lstStyle/>
          <a:p>
            <a:r>
              <a:rPr lang="en-GB" dirty="0" smtClean="0"/>
              <a:t>Duty to disclose is only confined to facts actually known to the party on whom the duty falls. There is no duty to disclose what is unknown.</a:t>
            </a:r>
          </a:p>
          <a:p>
            <a:endParaRPr lang="en-GB" dirty="0" smtClean="0"/>
          </a:p>
          <a:p>
            <a:r>
              <a:rPr lang="en-GB" dirty="0" smtClean="0"/>
              <a:t>The onus of proving on the balance of probabilities that there has been no disclosure of material fact, is upon the insurer who alleges it. </a:t>
            </a:r>
          </a:p>
          <a:p>
            <a:endParaRPr lang="en-GB" dirty="0" smtClean="0"/>
          </a:p>
          <a:p>
            <a:r>
              <a:rPr lang="en-GB" dirty="0" smtClean="0"/>
              <a:t>There is no doubt that the onus is a difficult one to discharge because it requires the proof of a negative, i.e. that the insured did not disclose a material fact.</a:t>
            </a:r>
            <a:endParaRPr lang="en-GB" dirty="0"/>
          </a:p>
        </p:txBody>
      </p:sp>
    </p:spTree>
    <p:extLst>
      <p:ext uri="{BB962C8B-B14F-4D97-AF65-F5344CB8AC3E}">
        <p14:creationId xmlns:p14="http://schemas.microsoft.com/office/powerpoint/2010/main" val="534644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Facts which the insured does not have to disclose</a:t>
            </a:r>
            <a:endParaRPr lang="en-GB" b="1" dirty="0"/>
          </a:p>
        </p:txBody>
      </p:sp>
      <p:sp>
        <p:nvSpPr>
          <p:cNvPr id="3" name="Content Placeholder 2"/>
          <p:cNvSpPr>
            <a:spLocks noGrp="1"/>
          </p:cNvSpPr>
          <p:nvPr>
            <p:ph idx="1"/>
          </p:nvPr>
        </p:nvSpPr>
        <p:spPr/>
        <p:txBody>
          <a:bodyPr/>
          <a:lstStyle/>
          <a:p>
            <a:r>
              <a:rPr lang="en-GB" dirty="0" smtClean="0"/>
              <a:t>There are certain facts which the law regards as immaterial and no one can be penalised for failing to disclose them. </a:t>
            </a:r>
          </a:p>
          <a:p>
            <a:r>
              <a:rPr lang="en-GB" dirty="0" smtClean="0"/>
              <a:t>Notorious facts need not be disclosed; even facts which should be known by an insurer in the ordinary course of his business need not be disclosed. For example a perspective insured in Zambia need not disclose to an insurance company that mini buses and taxis are more prone to road accidents than vehicles driven by priests and sisters.</a:t>
            </a:r>
          </a:p>
          <a:p>
            <a:pPr marL="0" indent="0">
              <a:buNone/>
            </a:pPr>
            <a:endParaRPr lang="en-GB" dirty="0"/>
          </a:p>
        </p:txBody>
      </p:sp>
    </p:spTree>
    <p:extLst>
      <p:ext uri="{BB962C8B-B14F-4D97-AF65-F5344CB8AC3E}">
        <p14:creationId xmlns:p14="http://schemas.microsoft.com/office/powerpoint/2010/main" val="158887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Concealment or “</a:t>
            </a:r>
            <a:r>
              <a:rPr lang="en-GB" b="1" i="1" dirty="0" err="1" smtClean="0"/>
              <a:t>Suppressio</a:t>
            </a:r>
            <a:r>
              <a:rPr lang="en-GB" b="1" i="1" dirty="0" smtClean="0"/>
              <a:t> </a:t>
            </a:r>
            <a:r>
              <a:rPr lang="en-GB" b="1" i="1" dirty="0" err="1" smtClean="0"/>
              <a:t>veri</a:t>
            </a:r>
            <a:r>
              <a:rPr lang="en-GB" b="1" dirty="0" smtClean="0"/>
              <a:t>”</a:t>
            </a:r>
            <a:endParaRPr lang="en-GB" b="1" dirty="0"/>
          </a:p>
        </p:txBody>
      </p:sp>
      <p:sp>
        <p:nvSpPr>
          <p:cNvPr id="3" name="Content Placeholder 2"/>
          <p:cNvSpPr>
            <a:spLocks noGrp="1"/>
          </p:cNvSpPr>
          <p:nvPr>
            <p:ph idx="1"/>
          </p:nvPr>
        </p:nvSpPr>
        <p:spPr/>
        <p:txBody>
          <a:bodyPr>
            <a:normAutofit lnSpcReduction="10000"/>
          </a:bodyPr>
          <a:lstStyle/>
          <a:p>
            <a:r>
              <a:rPr lang="en-GB" dirty="0" smtClean="0"/>
              <a:t>A person can truthfully answer the questions in a proposal form and yet be in breach of the principle of utmost good faith as a result of a concealment or the suppression of the truth. See; </a:t>
            </a:r>
          </a:p>
          <a:p>
            <a:pPr marL="0" indent="0">
              <a:buNone/>
            </a:pPr>
            <a:r>
              <a:rPr lang="en-GB" b="1" i="1" dirty="0" smtClean="0"/>
              <a:t>London Assurance v Mansell </a:t>
            </a:r>
            <a:r>
              <a:rPr lang="en-GB" b="1" dirty="0" smtClean="0"/>
              <a:t>(1879) 11 CLD 363</a:t>
            </a:r>
          </a:p>
          <a:p>
            <a:r>
              <a:rPr lang="en-GB" dirty="0" smtClean="0"/>
              <a:t>Where the proposal is made the ‘basis’ of the contract, any </a:t>
            </a:r>
            <a:r>
              <a:rPr lang="en-GB" dirty="0" err="1" smtClean="0"/>
              <a:t>mis</a:t>
            </a:r>
            <a:r>
              <a:rPr lang="en-GB" dirty="0" smtClean="0"/>
              <a:t>-statement in it, material or not, is a ground on which insurance may avoid liability under the policy. See; </a:t>
            </a:r>
          </a:p>
          <a:p>
            <a:pPr marL="0" indent="0">
              <a:buNone/>
            </a:pPr>
            <a:r>
              <a:rPr lang="en-GB" b="1" i="1" dirty="0" err="1" smtClean="0"/>
              <a:t>Dowsons</a:t>
            </a:r>
            <a:r>
              <a:rPr lang="en-GB" b="1" i="1" dirty="0" smtClean="0"/>
              <a:t> Ltd v </a:t>
            </a:r>
            <a:r>
              <a:rPr lang="en-GB" b="1" i="1" dirty="0" err="1" smtClean="0"/>
              <a:t>Bonnin</a:t>
            </a:r>
            <a:r>
              <a:rPr lang="en-GB" b="1" i="1" dirty="0" smtClean="0"/>
              <a:t> </a:t>
            </a:r>
            <a:r>
              <a:rPr lang="en-GB" b="1" dirty="0" smtClean="0"/>
              <a:t>[1922] All ER 88</a:t>
            </a:r>
          </a:p>
          <a:p>
            <a:pPr marL="0" indent="0">
              <a:buNone/>
            </a:pPr>
            <a:r>
              <a:rPr lang="en-GB" b="1" dirty="0" smtClean="0"/>
              <a:t>Kumar v Life Insurance Corporation of India</a:t>
            </a:r>
          </a:p>
          <a:p>
            <a:pPr marL="0" indent="0">
              <a:buNone/>
            </a:pPr>
            <a:r>
              <a:rPr lang="en-GB" b="1" dirty="0" smtClean="0"/>
              <a:t>Godfrey v Britannic Assurance Co</a:t>
            </a:r>
          </a:p>
          <a:p>
            <a:endParaRPr lang="en-GB" dirty="0"/>
          </a:p>
        </p:txBody>
      </p:sp>
    </p:spTree>
    <p:extLst>
      <p:ext uri="{BB962C8B-B14F-4D97-AF65-F5344CB8AC3E}">
        <p14:creationId xmlns:p14="http://schemas.microsoft.com/office/powerpoint/2010/main" val="486059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665</TotalTime>
  <Words>1702</Words>
  <Application>Microsoft Office PowerPoint</Application>
  <PresentationFormat>Widescreen</PresentationFormat>
  <Paragraphs>88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Duty Of Disclosure: Utmost Good Faith </vt:lpstr>
      <vt:lpstr>The Principle of Utmost Good Faith</vt:lpstr>
      <vt:lpstr>The Principle of Utmost Good Faith</vt:lpstr>
      <vt:lpstr>The Principle of Utmost Good Faith</vt:lpstr>
      <vt:lpstr>Duty imposed by the principle of uberimae fidei </vt:lpstr>
      <vt:lpstr>Mutuality of Duty of Disclosure</vt:lpstr>
      <vt:lpstr>Mutuality of Duty of Disclosure</vt:lpstr>
      <vt:lpstr>Facts which the insured does not have to disclose</vt:lpstr>
      <vt:lpstr>Concealment or “Suppressio veri”</vt:lpstr>
      <vt:lpstr>Concealment or “Suppressio veri”</vt:lpstr>
      <vt:lpstr>The Common Law Principles on Insurance</vt:lpstr>
      <vt:lpstr>The Common Law Principles on Insurance</vt:lpstr>
      <vt:lpstr>The Common Law Principles on Insurance</vt:lpstr>
      <vt:lpstr>The Common Law Principles on Insurance</vt:lpstr>
      <vt:lpstr>The Common Law Principles on Insurance</vt:lpstr>
      <vt:lpstr>Consequences of Non Disclosure</vt:lpstr>
      <vt:lpstr>Insured’s Duty of Utmost Good Faith and Fraudulent Claim </vt:lpstr>
      <vt:lpstr>Meaning of Fraud </vt:lpstr>
      <vt:lpstr>Meaning of Fraud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Duty Of Disclosure: Materiality of Facts And Misrepresentation</dc:title>
  <dc:creator>Pamela Kayuma</dc:creator>
  <cp:lastModifiedBy>User</cp:lastModifiedBy>
  <cp:revision>65</cp:revision>
  <dcterms:created xsi:type="dcterms:W3CDTF">2019-08-19T09:49:49Z</dcterms:created>
  <dcterms:modified xsi:type="dcterms:W3CDTF">2022-07-17T03:12:57Z</dcterms:modified>
</cp:coreProperties>
</file>