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handoutMasterIdLst>
    <p:handoutMasterId r:id="rId29"/>
  </p:handoutMasterIdLst>
  <p:sldIdLst>
    <p:sldId id="285" r:id="rId2"/>
    <p:sldId id="258" r:id="rId3"/>
    <p:sldId id="286" r:id="rId4"/>
    <p:sldId id="259" r:id="rId5"/>
    <p:sldId id="284" r:id="rId6"/>
    <p:sldId id="262" r:id="rId7"/>
    <p:sldId id="261" r:id="rId8"/>
    <p:sldId id="260" r:id="rId9"/>
    <p:sldId id="287" r:id="rId10"/>
    <p:sldId id="264" r:id="rId11"/>
    <p:sldId id="283" r:id="rId12"/>
    <p:sldId id="267" r:id="rId13"/>
    <p:sldId id="268" r:id="rId14"/>
    <p:sldId id="270"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3" d="100"/>
          <a:sy n="73" d="100"/>
        </p:scale>
        <p:origin x="60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B49B461E-D5C5-4B1F-8AA5-FAA6ED11484D}" type="datetimeFigureOut">
              <a:rPr lang="en-US" smtClean="0"/>
              <a:pPr/>
              <a:t>7/16/2022</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5526A7A1-E275-4F5D-A898-6BDC74AF2E4C}" type="slidenum">
              <a:rPr lang="en-US" smtClean="0"/>
              <a:pPr/>
              <a:t>‹#›</a:t>
            </a:fld>
            <a:endParaRPr lang="en-US"/>
          </a:p>
        </p:txBody>
      </p:sp>
    </p:spTree>
    <p:extLst>
      <p:ext uri="{BB962C8B-B14F-4D97-AF65-F5344CB8AC3E}">
        <p14:creationId xmlns:p14="http://schemas.microsoft.com/office/powerpoint/2010/main" val="34917256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45495D2-943D-4D34-9D73-EBC6547486B8}" type="datetimeFigureOut">
              <a:rPr lang="en-US" smtClean="0"/>
              <a:pPr/>
              <a:t>7/16/2022</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94065CC-669B-4D51-93AB-95F2997A2939}" type="slidenum">
              <a:rPr lang="en-US" smtClean="0"/>
              <a:pPr/>
              <a:t>‹#›</a:t>
            </a:fld>
            <a:endParaRPr lang="en-US"/>
          </a:p>
        </p:txBody>
      </p:sp>
    </p:spTree>
    <p:extLst>
      <p:ext uri="{BB962C8B-B14F-4D97-AF65-F5344CB8AC3E}">
        <p14:creationId xmlns:p14="http://schemas.microsoft.com/office/powerpoint/2010/main" val="4031920385"/>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9A85FC4-2E9D-4A6D-B3A5-AF6E1EAA4EB6}" type="datetime1">
              <a:rPr lang="en-US" smtClean="0"/>
              <a:pPr/>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973855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61A5A8-EABC-4136-9C47-25269BDE68BC}" type="datetime1">
              <a:rPr lang="en-US" smtClean="0"/>
              <a:pPr/>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2332927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E41EE0C-AD3D-4422-9007-E180CB03D9FE}" type="datetime1">
              <a:rPr lang="en-US" smtClean="0"/>
              <a:pPr/>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241160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1B48679-802D-4866-AF26-3002A190D3D8}" type="datetime1">
              <a:rPr lang="en-US" smtClean="0"/>
              <a:pPr/>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916096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F96E98-2BB0-48AA-9251-518D54081F4B}" type="datetime1">
              <a:rPr lang="en-US" smtClean="0"/>
              <a:pPr/>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3668594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9E89BB9-9BF3-4F01-A8A0-E44F69C3079E}" type="datetime1">
              <a:rPr lang="en-US" smtClean="0"/>
              <a:pPr/>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144345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75D881A-8C5D-4DA4-B7BD-A2722A7E3CDA}" type="datetime1">
              <a:rPr lang="en-US" smtClean="0"/>
              <a:pPr/>
              <a:t>7/16/2022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2304502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051712B-B3A7-417C-B10C-75B235730F08}" type="datetime1">
              <a:rPr lang="en-US" smtClean="0"/>
              <a:pPr/>
              <a:t>7/16/2022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2969251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33541F-ECE3-4679-A353-281A4C95760A}" type="datetime1">
              <a:rPr lang="en-US" smtClean="0"/>
              <a:pPr/>
              <a:t>7/16/2022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2478342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D675C-6748-476F-9079-35FD3F3F1152}" type="datetime1">
              <a:rPr lang="en-US" smtClean="0"/>
              <a:pPr/>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1606616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BAA5DA-D121-483E-8EC8-D0073D5D9652}" type="datetime1">
              <a:rPr lang="en-US" smtClean="0"/>
              <a:pPr/>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D5CB5-C289-4154-BBB6-90B0E78A086E}" type="slidenum">
              <a:rPr lang="en-US" smtClean="0"/>
              <a:pPr/>
              <a:t>‹#›</a:t>
            </a:fld>
            <a:endParaRPr lang="en-US"/>
          </a:p>
        </p:txBody>
      </p:sp>
    </p:spTree>
    <p:extLst>
      <p:ext uri="{BB962C8B-B14F-4D97-AF65-F5344CB8AC3E}">
        <p14:creationId xmlns:p14="http://schemas.microsoft.com/office/powerpoint/2010/main" val="3157170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267CB-7E27-4637-9351-583568AFEB78}" type="datetime1">
              <a:rPr lang="en-US" smtClean="0"/>
              <a:pPr/>
              <a:t>7/16/2022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D5CB5-C289-4154-BBB6-90B0E78A086E}" type="slidenum">
              <a:rPr lang="en-US" smtClean="0"/>
              <a:pPr/>
              <a:t>‹#›</a:t>
            </a:fld>
            <a:endParaRPr lang="en-US"/>
          </a:p>
        </p:txBody>
      </p:sp>
    </p:spTree>
    <p:extLst>
      <p:ext uri="{BB962C8B-B14F-4D97-AF65-F5344CB8AC3E}">
        <p14:creationId xmlns:p14="http://schemas.microsoft.com/office/powerpoint/2010/main" val="36070154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Governance of Pensions schemes. Trusts</a:t>
            </a:r>
            <a:endParaRPr lang="en-GB" b="1" dirty="0"/>
          </a:p>
        </p:txBody>
      </p:sp>
      <p:sp>
        <p:nvSpPr>
          <p:cNvPr id="3" name="Subtitle 2"/>
          <p:cNvSpPr>
            <a:spLocks noGrp="1"/>
          </p:cNvSpPr>
          <p:nvPr>
            <p:ph type="subTitle" idx="1"/>
          </p:nvPr>
        </p:nvSpPr>
        <p:spPr/>
        <p:txBody>
          <a:bodyPr/>
          <a:lstStyle/>
          <a:p>
            <a:pPr algn="r"/>
            <a:r>
              <a:rPr lang="en-GB" b="1" dirty="0" smtClean="0"/>
              <a:t>Lecture 9</a:t>
            </a:r>
            <a:endParaRPr lang="en-GB" b="1"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98795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a Trustee</a:t>
            </a:r>
            <a:endParaRPr lang="en-US" b="1" dirty="0"/>
          </a:p>
        </p:txBody>
      </p:sp>
      <p:sp>
        <p:nvSpPr>
          <p:cNvPr id="3" name="Content Placeholder 2"/>
          <p:cNvSpPr>
            <a:spLocks noGrp="1"/>
          </p:cNvSpPr>
          <p:nvPr>
            <p:ph idx="1"/>
          </p:nvPr>
        </p:nvSpPr>
        <p:spPr/>
        <p:txBody>
          <a:bodyPr>
            <a:normAutofit fontScale="92500" lnSpcReduction="10000"/>
          </a:bodyPr>
          <a:lstStyle/>
          <a:p>
            <a:r>
              <a:rPr lang="en-US" dirty="0"/>
              <a:t>Except  where duties arise under statute, duties are general trust law duties</a:t>
            </a:r>
          </a:p>
          <a:p>
            <a:r>
              <a:rPr lang="en-US" dirty="0"/>
              <a:t>Trust law duties are fiduciary and must be exercised in the best interests of the scheme’s beneficiaries.</a:t>
            </a:r>
          </a:p>
          <a:p>
            <a:r>
              <a:rPr lang="en-US" dirty="0"/>
              <a:t>It is an established principle that the best interests of the beneficiaries of a scheme are usually the best financial interests of those beneficiaries</a:t>
            </a:r>
            <a:r>
              <a:rPr lang="en-US" dirty="0" smtClean="0"/>
              <a:t>.</a:t>
            </a:r>
            <a:endParaRPr lang="en-US" dirty="0"/>
          </a:p>
          <a:p>
            <a:pPr marL="0" indent="0">
              <a:buNone/>
            </a:pPr>
            <a:r>
              <a:rPr lang="en-US" b="1" dirty="0" smtClean="0"/>
              <a:t>In </a:t>
            </a:r>
            <a:r>
              <a:rPr lang="en-US" b="1" i="1" dirty="0"/>
              <a:t>Cowan V </a:t>
            </a:r>
            <a:r>
              <a:rPr lang="en-US" b="1" i="1" dirty="0" err="1"/>
              <a:t>Scargill</a:t>
            </a:r>
            <a:r>
              <a:rPr lang="en-US" b="1" i="1" dirty="0"/>
              <a:t> </a:t>
            </a:r>
            <a:r>
              <a:rPr lang="en-US" b="1" dirty="0"/>
              <a:t>(1984) 2 ALL ER 750 </a:t>
            </a:r>
            <a:r>
              <a:rPr lang="en-US" b="1" dirty="0" err="1" smtClean="0"/>
              <a:t>Megarry</a:t>
            </a:r>
            <a:r>
              <a:rPr lang="en-US" b="1" dirty="0" smtClean="0"/>
              <a:t> </a:t>
            </a:r>
            <a:r>
              <a:rPr lang="en-US" b="1" dirty="0"/>
              <a:t>V C stated</a:t>
            </a:r>
            <a:r>
              <a:rPr lang="en-US" b="1" dirty="0" smtClean="0"/>
              <a:t>:</a:t>
            </a:r>
            <a:endParaRPr lang="en-US" b="1" dirty="0"/>
          </a:p>
          <a:p>
            <a:pPr marL="0" indent="0">
              <a:buNone/>
            </a:pPr>
            <a:r>
              <a:rPr lang="en-US" b="1" dirty="0"/>
              <a:t>	</a:t>
            </a:r>
            <a:r>
              <a:rPr lang="en-US" b="1" i="1" dirty="0"/>
              <a:t>“…..Under a trust for the provision of financial benefits, 	the paramount duty of the trustees is to provide the </a:t>
            </a:r>
            <a:r>
              <a:rPr lang="en-US" b="1" i="1" dirty="0" smtClean="0"/>
              <a:t>greatest </a:t>
            </a:r>
            <a:r>
              <a:rPr lang="en-US" b="1" i="1" dirty="0"/>
              <a:t>financial benefits for the present and </a:t>
            </a:r>
            <a:r>
              <a:rPr lang="en-US" b="1" i="1" dirty="0" smtClean="0"/>
              <a:t>future </a:t>
            </a:r>
            <a:r>
              <a:rPr lang="en-US" b="1" i="1" dirty="0" smtClean="0">
                <a:latin typeface="Bookman Old Style" pitchFamily="18" charset="0"/>
              </a:rPr>
              <a:t>beneficiaries.”</a:t>
            </a:r>
          </a:p>
          <a:p>
            <a:pPr marL="0" indent="0">
              <a:buNone/>
            </a:pPr>
            <a:r>
              <a:rPr lang="en-US" b="1" i="1" dirty="0" smtClean="0">
                <a:latin typeface="Bookman Old Style" pitchFamily="18" charset="0"/>
              </a:rPr>
              <a:t>E v E </a:t>
            </a:r>
            <a:r>
              <a:rPr lang="en-US" b="1" dirty="0" smtClean="0">
                <a:latin typeface="Bookman Old Style" pitchFamily="18" charset="0"/>
              </a:rPr>
              <a:t>[1990] 2 F.L.R 233</a:t>
            </a:r>
          </a:p>
          <a:p>
            <a:pPr marL="0" indent="0">
              <a:buNone/>
            </a:pPr>
            <a:endParaRPr lang="en-US" b="1" i="1" dirty="0">
              <a:latin typeface="Bookman Old Style" pitchFamily="18" charset="0"/>
            </a:endParaRP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75578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a Trustee</a:t>
            </a:r>
            <a:endParaRPr lang="en-US" b="1" dirty="0"/>
          </a:p>
        </p:txBody>
      </p:sp>
      <p:sp>
        <p:nvSpPr>
          <p:cNvPr id="3" name="Content Placeholder 2"/>
          <p:cNvSpPr>
            <a:spLocks noGrp="1"/>
          </p:cNvSpPr>
          <p:nvPr>
            <p:ph idx="1"/>
          </p:nvPr>
        </p:nvSpPr>
        <p:spPr/>
        <p:txBody>
          <a:bodyPr>
            <a:normAutofit fontScale="77500" lnSpcReduction="20000"/>
          </a:bodyPr>
          <a:lstStyle/>
          <a:p>
            <a:pPr>
              <a:lnSpc>
                <a:spcPct val="150000"/>
              </a:lnSpc>
            </a:pPr>
            <a:r>
              <a:rPr lang="en-GB" altLang="en-US" dirty="0" smtClean="0"/>
              <a:t>A trustee is in breach of his/her duties if the take advantages of an opportunity that the corporation would otherwise be interested in. </a:t>
            </a:r>
            <a:r>
              <a:rPr lang="en-GB" altLang="en-US" i="1" dirty="0" smtClean="0"/>
              <a:t>see;</a:t>
            </a:r>
            <a:r>
              <a:rPr lang="en-GB" altLang="en-US" i="1" dirty="0"/>
              <a:t> </a:t>
            </a:r>
            <a:endParaRPr lang="en-GB" altLang="en-US" i="1" dirty="0" smtClean="0"/>
          </a:p>
          <a:p>
            <a:pPr marL="0" indent="0">
              <a:lnSpc>
                <a:spcPct val="150000"/>
              </a:lnSpc>
              <a:buNone/>
            </a:pPr>
            <a:r>
              <a:rPr lang="en-GB" altLang="en-US" b="1" i="1" dirty="0" smtClean="0"/>
              <a:t>Regal </a:t>
            </a:r>
            <a:r>
              <a:rPr lang="en-GB" altLang="en-US" b="1" i="1" dirty="0"/>
              <a:t>Hastings v Gulliver </a:t>
            </a:r>
            <a:r>
              <a:rPr lang="en-GB" altLang="en-US" b="1" dirty="0"/>
              <a:t>[1967] 2 AC </a:t>
            </a:r>
            <a:r>
              <a:rPr lang="en-GB" altLang="en-US" b="1" dirty="0" smtClean="0"/>
              <a:t>134</a:t>
            </a:r>
          </a:p>
          <a:p>
            <a:pPr marL="0" indent="0">
              <a:lnSpc>
                <a:spcPct val="150000"/>
              </a:lnSpc>
              <a:buNone/>
            </a:pPr>
            <a:r>
              <a:rPr lang="en-GB" altLang="en-US" b="1" i="1" dirty="0" smtClean="0">
                <a:cs typeface="Times New Roman" panose="02020603050405020304" pitchFamily="18" charset="0"/>
              </a:rPr>
              <a:t>Edge v Pension Ombudsman </a:t>
            </a:r>
            <a:r>
              <a:rPr lang="en-GB" altLang="en-US" b="1" dirty="0" smtClean="0">
                <a:cs typeface="Times New Roman" panose="02020603050405020304" pitchFamily="18" charset="0"/>
              </a:rPr>
              <a:t>[2000] CH 602</a:t>
            </a:r>
          </a:p>
          <a:p>
            <a:pPr>
              <a:lnSpc>
                <a:spcPct val="150000"/>
              </a:lnSpc>
            </a:pPr>
            <a:r>
              <a:rPr lang="en-GB" altLang="en-US" dirty="0" smtClean="0">
                <a:cs typeface="Times New Roman" panose="02020603050405020304" pitchFamily="18" charset="0"/>
              </a:rPr>
              <a:t>Duty to provide accounts and </a:t>
            </a:r>
            <a:r>
              <a:rPr lang="en-GB" altLang="en-US" dirty="0">
                <a:cs typeface="Times New Roman" panose="02020603050405020304" pitchFamily="18" charset="0"/>
              </a:rPr>
              <a:t>Duty to provide information</a:t>
            </a:r>
            <a:r>
              <a:rPr lang="en-GB" altLang="en-US" dirty="0" smtClean="0">
                <a:cs typeface="Times New Roman" panose="02020603050405020304" pitchFamily="18" charset="0"/>
              </a:rPr>
              <a:t>; see </a:t>
            </a:r>
          </a:p>
          <a:p>
            <a:pPr marL="0" indent="0">
              <a:lnSpc>
                <a:spcPct val="150000"/>
              </a:lnSpc>
              <a:buNone/>
            </a:pPr>
            <a:r>
              <a:rPr lang="en-GB" altLang="en-US" b="1" i="1" dirty="0" smtClean="0">
                <a:cs typeface="Times New Roman" panose="02020603050405020304" pitchFamily="18" charset="0"/>
              </a:rPr>
              <a:t>Tiger v Barclays Bank Ltd </a:t>
            </a:r>
            <a:r>
              <a:rPr lang="en-GB" altLang="en-US" b="1" dirty="0" smtClean="0">
                <a:cs typeface="Times New Roman" panose="02020603050405020304" pitchFamily="18" charset="0"/>
              </a:rPr>
              <a:t>[1952] 1ALL ER 85 </a:t>
            </a:r>
          </a:p>
          <a:p>
            <a:pPr marL="0" indent="0">
              <a:lnSpc>
                <a:spcPct val="150000"/>
              </a:lnSpc>
              <a:buNone/>
            </a:pPr>
            <a:r>
              <a:rPr lang="en-GB" altLang="en-US" b="1" i="1" dirty="0" err="1" smtClean="0">
                <a:cs typeface="Times New Roman" panose="02020603050405020304" pitchFamily="18" charset="0"/>
              </a:rPr>
              <a:t>Pearse</a:t>
            </a:r>
            <a:r>
              <a:rPr lang="en-GB" altLang="en-US" b="1" i="1" dirty="0" smtClean="0">
                <a:cs typeface="Times New Roman" panose="02020603050405020304" pitchFamily="18" charset="0"/>
              </a:rPr>
              <a:t> v Green </a:t>
            </a:r>
            <a:r>
              <a:rPr lang="en-GB" altLang="en-US" b="1" dirty="0" smtClean="0">
                <a:cs typeface="Times New Roman" panose="02020603050405020304" pitchFamily="18" charset="0"/>
              </a:rPr>
              <a:t>(1819) I </a:t>
            </a:r>
            <a:r>
              <a:rPr lang="en-GB" altLang="en-US" b="1" dirty="0" err="1" smtClean="0">
                <a:cs typeface="Times New Roman" panose="02020603050405020304" pitchFamily="18" charset="0"/>
              </a:rPr>
              <a:t>Jac</a:t>
            </a:r>
            <a:r>
              <a:rPr lang="en-GB" altLang="en-US" b="1" dirty="0" smtClean="0">
                <a:cs typeface="Times New Roman" panose="02020603050405020304" pitchFamily="18" charset="0"/>
              </a:rPr>
              <a:t>.&amp; W. 135</a:t>
            </a:r>
          </a:p>
          <a:p>
            <a:pPr marL="0" indent="0">
              <a:lnSpc>
                <a:spcPct val="150000"/>
              </a:lnSpc>
              <a:buNone/>
            </a:pPr>
            <a:r>
              <a:rPr lang="en-GB" altLang="en-US" b="1" i="1" dirty="0" smtClean="0">
                <a:cs typeface="Times New Roman" panose="02020603050405020304" pitchFamily="18" charset="0"/>
              </a:rPr>
              <a:t>Re </a:t>
            </a:r>
            <a:r>
              <a:rPr lang="en-GB" altLang="en-US" b="1" i="1" dirty="0" err="1" smtClean="0">
                <a:cs typeface="Times New Roman" panose="02020603050405020304" pitchFamily="18" charset="0"/>
              </a:rPr>
              <a:t>Tillott</a:t>
            </a:r>
            <a:r>
              <a:rPr lang="en-GB" altLang="en-US" b="1" i="1" dirty="0" smtClean="0">
                <a:cs typeface="Times New Roman" panose="02020603050405020304" pitchFamily="18" charset="0"/>
              </a:rPr>
              <a:t> </a:t>
            </a:r>
            <a:r>
              <a:rPr lang="en-GB" altLang="en-US" b="1" dirty="0" smtClean="0">
                <a:cs typeface="Times New Roman" panose="02020603050405020304" pitchFamily="18" charset="0"/>
              </a:rPr>
              <a:t>[1892] 1 </a:t>
            </a:r>
            <a:r>
              <a:rPr lang="en-GB" altLang="en-US" b="1" dirty="0" err="1" smtClean="0">
                <a:cs typeface="Times New Roman" panose="02020603050405020304" pitchFamily="18" charset="0"/>
              </a:rPr>
              <a:t>Ch</a:t>
            </a:r>
            <a:r>
              <a:rPr lang="en-GB" altLang="en-US" b="1" dirty="0" smtClean="0">
                <a:cs typeface="Times New Roman" panose="02020603050405020304" pitchFamily="18" charset="0"/>
              </a:rPr>
              <a:t> 86</a:t>
            </a:r>
          </a:p>
          <a:p>
            <a:pPr marL="0" indent="0">
              <a:lnSpc>
                <a:spcPct val="150000"/>
              </a:lnSpc>
              <a:buNone/>
            </a:pPr>
            <a:endParaRPr lang="en-GB" altLang="en-US" b="1" dirty="0" smtClean="0">
              <a:cs typeface="Times New Roman" panose="02020603050405020304" pitchFamily="18" charset="0"/>
            </a:endParaRPr>
          </a:p>
          <a:p>
            <a:pPr marL="0" indent="0">
              <a:lnSpc>
                <a:spcPct val="150000"/>
              </a:lnSpc>
              <a:buNone/>
            </a:pPr>
            <a:endParaRPr lang="en-GB" altLang="en-US" dirty="0" smtClean="0">
              <a:cs typeface="Times New Roman" panose="02020603050405020304" pitchFamily="18" charset="0"/>
            </a:endParaRPr>
          </a:p>
          <a:p>
            <a:pPr marL="0" indent="0">
              <a:lnSpc>
                <a:spcPct val="150000"/>
              </a:lnSpc>
              <a:buNone/>
            </a:pPr>
            <a:endParaRPr lang="en-GB" altLang="en-US" dirty="0" smtClean="0">
              <a:cs typeface="Times New Roman" panose="02020603050405020304" pitchFamily="18" charset="0"/>
            </a:endParaRPr>
          </a:p>
          <a:p>
            <a:pPr marL="0" indent="0">
              <a:lnSpc>
                <a:spcPct val="150000"/>
              </a:lnSpc>
              <a:buNone/>
            </a:pPr>
            <a:endParaRPr lang="en-GB" altLang="en-US" b="1" dirty="0" smtClean="0">
              <a:cs typeface="Times New Roman" panose="02020603050405020304" pitchFamily="18" charset="0"/>
            </a:endParaRPr>
          </a:p>
          <a:p>
            <a:pPr>
              <a:lnSpc>
                <a:spcPct val="150000"/>
              </a:lnSpc>
            </a:pPr>
            <a:endParaRPr lang="en-GB" altLang="en-US" b="1" dirty="0">
              <a:cs typeface="Times New Roman" panose="02020603050405020304" pitchFamily="18" charset="0"/>
            </a:endParaRPr>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530990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a Trustee</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endParaRPr lang="en-US" b="1" i="1" u="sng" dirty="0">
              <a:latin typeface="Bookman Old Style" pitchFamily="18" charset="0"/>
            </a:endParaRPr>
          </a:p>
          <a:p>
            <a:r>
              <a:rPr lang="en-US" b="1" i="1" dirty="0">
                <a:latin typeface="Calibri" panose="020F0502020204030204" pitchFamily="34" charset="0"/>
                <a:cs typeface="Calibri" panose="020F0502020204030204" pitchFamily="34" charset="0"/>
              </a:rPr>
              <a:t>In </a:t>
            </a:r>
            <a:r>
              <a:rPr lang="en-US" b="1" i="1" dirty="0" smtClean="0">
                <a:latin typeface="Calibri" panose="020F0502020204030204" pitchFamily="34" charset="0"/>
                <a:cs typeface="Calibri" panose="020F0502020204030204" pitchFamily="34" charset="0"/>
              </a:rPr>
              <a:t>Lewis </a:t>
            </a:r>
            <a:r>
              <a:rPr lang="en-US" b="1" i="1" dirty="0">
                <a:latin typeface="Calibri" panose="020F0502020204030204" pitchFamily="34" charset="0"/>
                <a:cs typeface="Calibri" panose="020F0502020204030204" pitchFamily="34" charset="0"/>
              </a:rPr>
              <a:t>V Nobbs </a:t>
            </a:r>
            <a:r>
              <a:rPr lang="en-US" b="1" i="1" dirty="0" smtClean="0">
                <a:latin typeface="Calibri" panose="020F0502020204030204" pitchFamily="34" charset="0"/>
                <a:cs typeface="Calibri" panose="020F0502020204030204" pitchFamily="34" charset="0"/>
              </a:rPr>
              <a:t>8 </a:t>
            </a:r>
            <a:r>
              <a:rPr lang="en-US" b="1" i="1" dirty="0" err="1" smtClean="0">
                <a:latin typeface="Calibri" panose="020F0502020204030204" pitchFamily="34" charset="0"/>
                <a:cs typeface="Calibri" panose="020F0502020204030204" pitchFamily="34" charset="0"/>
              </a:rPr>
              <a:t>Ch.D</a:t>
            </a:r>
            <a:r>
              <a:rPr lang="en-US" b="1" i="1" dirty="0" smtClean="0">
                <a:latin typeface="Calibri" panose="020F0502020204030204" pitchFamily="34" charset="0"/>
                <a:cs typeface="Calibri" panose="020F0502020204030204" pitchFamily="34" charset="0"/>
              </a:rPr>
              <a:t> 391 (1878</a:t>
            </a:r>
            <a:r>
              <a:rPr lang="en-US" b="1" i="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the trust property included bearer bonds which were in the sole control of one trustee. When this trustee went off with the bonds in his custody, the other trustee was held liable because by his negligence he had facilitated the misappropriation</a:t>
            </a:r>
            <a:r>
              <a:rPr lang="en-US" dirty="0" smtClean="0">
                <a:latin typeface="Calibri" panose="020F0502020204030204" pitchFamily="34" charset="0"/>
                <a:cs typeface="Calibri" panose="020F0502020204030204" pitchFamily="34" charset="0"/>
              </a:rPr>
              <a:t>.</a:t>
            </a:r>
            <a:endParaRPr lang="en-US" b="1"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In order to protect themselves, trustees are now given the right by the </a:t>
            </a:r>
            <a:r>
              <a:rPr lang="en-US" b="1" dirty="0">
                <a:latin typeface="Calibri" panose="020F0502020204030204" pitchFamily="34" charset="0"/>
                <a:cs typeface="Calibri" panose="020F0502020204030204" pitchFamily="34" charset="0"/>
              </a:rPr>
              <a:t>Pension Scheme Regulation </a:t>
            </a:r>
            <a:r>
              <a:rPr lang="en-US" b="1" dirty="0" smtClean="0">
                <a:latin typeface="Calibri" panose="020F0502020204030204" pitchFamily="34" charset="0"/>
                <a:cs typeface="Calibri" panose="020F0502020204030204" pitchFamily="34" charset="0"/>
              </a:rPr>
              <a:t>Act</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to appoint custodians of trust property and documents.</a:t>
            </a:r>
          </a:p>
          <a:p>
            <a:r>
              <a:rPr lang="en-US" dirty="0">
                <a:latin typeface="Calibri" panose="020F0502020204030204" pitchFamily="34" charset="0"/>
                <a:cs typeface="Calibri" panose="020F0502020204030204" pitchFamily="34" charset="0"/>
              </a:rPr>
              <a:t>In relation to bearer securities, the trustees must appoint a custodian. </a:t>
            </a:r>
            <a:r>
              <a:rPr lang="en-US" b="1" dirty="0">
                <a:latin typeface="Calibri" panose="020F0502020204030204" pitchFamily="34" charset="0"/>
                <a:cs typeface="Calibri" panose="020F0502020204030204" pitchFamily="34" charset="0"/>
              </a:rPr>
              <a:t>Section 17 B (3) </a:t>
            </a:r>
            <a:r>
              <a:rPr lang="en-US" dirty="0">
                <a:latin typeface="Calibri" panose="020F0502020204030204" pitchFamily="34" charset="0"/>
                <a:cs typeface="Calibri" panose="020F0502020204030204" pitchFamily="34" charset="0"/>
              </a:rPr>
              <a:t>of the Act provides for qualifications of custodian</a:t>
            </a:r>
          </a:p>
          <a:p>
            <a:pPr marL="0" indent="0">
              <a:buNone/>
            </a:pPr>
            <a:r>
              <a:rPr lang="en-US" dirty="0">
                <a:latin typeface="Calibri" panose="020F0502020204030204" pitchFamily="34" charset="0"/>
                <a:cs typeface="Calibri" panose="020F0502020204030204" pitchFamily="34" charset="0"/>
              </a:rPr>
              <a:t>	</a:t>
            </a:r>
            <a:r>
              <a:rPr lang="en-US" dirty="0">
                <a:latin typeface="Bookman Old Style" pitchFamily="18" charset="0"/>
              </a:rPr>
              <a:t>	</a:t>
            </a:r>
            <a:r>
              <a:rPr lang="en-US" sz="2000" dirty="0" smtClean="0">
                <a:latin typeface="Bookman Old Style" pitchFamily="18" charset="0"/>
              </a:rPr>
              <a:t>	</a:t>
            </a:r>
            <a:endParaRPr lang="en-US" sz="1600" dirty="0" smtClean="0">
              <a:latin typeface="Bookman Old Style" pitchFamily="18" charset="0"/>
            </a:endParaRP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85709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a Trustee</a:t>
            </a:r>
            <a:endParaRPr lang="en-US" b="1" dirty="0"/>
          </a:p>
        </p:txBody>
      </p:sp>
      <p:sp>
        <p:nvSpPr>
          <p:cNvPr id="3" name="Content Placeholder 2"/>
          <p:cNvSpPr>
            <a:spLocks noGrp="1"/>
          </p:cNvSpPr>
          <p:nvPr>
            <p:ph idx="1"/>
          </p:nvPr>
        </p:nvSpPr>
        <p:spPr/>
        <p:txBody>
          <a:bodyPr/>
          <a:lstStyle/>
          <a:p>
            <a:r>
              <a:rPr lang="en-US" dirty="0">
                <a:latin typeface="Calibri" panose="020F0502020204030204" pitchFamily="34" charset="0"/>
                <a:cs typeface="Calibri" panose="020F0502020204030204" pitchFamily="34" charset="0"/>
              </a:rPr>
              <a:t>The trustee may not make an unauthorized profit from his position as trustee.</a:t>
            </a:r>
          </a:p>
          <a:p>
            <a:r>
              <a:rPr lang="en-US" dirty="0">
                <a:latin typeface="Calibri" panose="020F0502020204030204" pitchFamily="34" charset="0"/>
                <a:cs typeface="Calibri" panose="020F0502020204030204" pitchFamily="34" charset="0"/>
              </a:rPr>
              <a:t>He must not put himself in a position where his duty to the trust and his own personal interest may conflict.</a:t>
            </a:r>
          </a:p>
          <a:p>
            <a:pPr marL="0" indent="0">
              <a:buNone/>
            </a:pPr>
            <a:r>
              <a:rPr lang="en-US" dirty="0">
                <a:latin typeface="Calibri" panose="020F0502020204030204" pitchFamily="34" charset="0"/>
                <a:cs typeface="Calibri" panose="020F0502020204030204" pitchFamily="34" charset="0"/>
              </a:rPr>
              <a:t>For example, a trustee cannot buy assets from or sell assets to a pension scheme.</a:t>
            </a: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056486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Trustees</a:t>
            </a:r>
            <a:endParaRPr lang="en-US" b="1" dirty="0"/>
          </a:p>
        </p:txBody>
      </p:sp>
      <p:sp>
        <p:nvSpPr>
          <p:cNvPr id="3" name="Content Placeholder 2"/>
          <p:cNvSpPr>
            <a:spLocks noGrp="1"/>
          </p:cNvSpPr>
          <p:nvPr>
            <p:ph idx="1"/>
          </p:nvPr>
        </p:nvSpPr>
        <p:spPr/>
        <p:txBody>
          <a:bodyPr>
            <a:normAutofit fontScale="77500" lnSpcReduction="20000"/>
          </a:bodyPr>
          <a:lstStyle/>
          <a:p>
            <a:r>
              <a:rPr lang="en-US" dirty="0">
                <a:latin typeface="Calibri" panose="020F0502020204030204" pitchFamily="34" charset="0"/>
                <a:cs typeface="Calibri" panose="020F0502020204030204" pitchFamily="34" charset="0"/>
              </a:rPr>
              <a:t>Subject to any contrary provision in the trust instrument, the purchase of trust property by a trustee is voidable by any beneficiary</a:t>
            </a:r>
            <a:r>
              <a:rPr lang="en-US" dirty="0" smtClean="0">
                <a:latin typeface="Calibri" panose="020F0502020204030204" pitchFamily="34" charset="0"/>
                <a:cs typeface="Calibri" panose="020F0502020204030204" pitchFamily="34" charset="0"/>
              </a:rPr>
              <a:t>. See; </a:t>
            </a:r>
            <a:r>
              <a:rPr lang="en-US" b="1" i="1" dirty="0" smtClean="0">
                <a:latin typeface="Calibri" panose="020F0502020204030204" pitchFamily="34" charset="0"/>
                <a:cs typeface="Calibri" panose="020F0502020204030204" pitchFamily="34" charset="0"/>
              </a:rPr>
              <a:t>Gillet v </a:t>
            </a:r>
            <a:r>
              <a:rPr lang="en-US" b="1" i="1" dirty="0" err="1" smtClean="0">
                <a:latin typeface="Calibri" panose="020F0502020204030204" pitchFamily="34" charset="0"/>
                <a:cs typeface="Calibri" panose="020F0502020204030204" pitchFamily="34" charset="0"/>
              </a:rPr>
              <a:t>Peppercorne</a:t>
            </a:r>
            <a:r>
              <a:rPr lang="en-US" b="1" i="1" dirty="0" smtClean="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(1840) 3 </a:t>
            </a:r>
            <a:r>
              <a:rPr lang="en-US" b="1" dirty="0" err="1" smtClean="0">
                <a:latin typeface="Calibri" panose="020F0502020204030204" pitchFamily="34" charset="0"/>
                <a:cs typeface="Calibri" panose="020F0502020204030204" pitchFamily="34" charset="0"/>
              </a:rPr>
              <a:t>Beav</a:t>
            </a:r>
            <a:r>
              <a:rPr lang="en-US" b="1" dirty="0" smtClean="0">
                <a:latin typeface="Calibri" panose="020F0502020204030204" pitchFamily="34" charset="0"/>
                <a:cs typeface="Calibri" panose="020F0502020204030204" pitchFamily="34" charset="0"/>
              </a:rPr>
              <a:t>. 78</a:t>
            </a:r>
            <a:endParaRPr lang="en-US" b="1" dirty="0">
              <a:latin typeface="Calibri" panose="020F0502020204030204" pitchFamily="34" charset="0"/>
              <a:cs typeface="Calibri" panose="020F0502020204030204" pitchFamily="34" charset="0"/>
            </a:endParaRPr>
          </a:p>
          <a:p>
            <a:pPr marL="0" indent="0">
              <a:buNone/>
            </a:pP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The trustee should not benefit from his office and reflects the possibility that the trustee might not give the best price obtainable.</a:t>
            </a:r>
          </a:p>
          <a:p>
            <a:pPr marL="0" indent="0">
              <a:buNone/>
            </a:pP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A transaction can be set aside as against the trustee as well as against any purchaser from the trustee who has notice of the breach of trust.    </a:t>
            </a:r>
          </a:p>
          <a:p>
            <a:pPr marL="0" indent="0">
              <a:buNone/>
            </a:pPr>
            <a:r>
              <a:rPr lang="en-US" dirty="0">
                <a:latin typeface="Calibri" panose="020F0502020204030204" pitchFamily="34" charset="0"/>
                <a:cs typeface="Calibri" panose="020F0502020204030204" pitchFamily="34" charset="0"/>
              </a:rPr>
              <a:t>	</a:t>
            </a:r>
          </a:p>
          <a:p>
            <a:r>
              <a:rPr lang="en-US" dirty="0">
                <a:latin typeface="Calibri" panose="020F0502020204030204" pitchFamily="34" charset="0"/>
                <a:cs typeface="Calibri" panose="020F0502020204030204" pitchFamily="34" charset="0"/>
              </a:rPr>
              <a:t>The self- dealing rule applies even in the absence of unfairness or sharp practice and regardless of whether or not the trustee makes a profit</a:t>
            </a:r>
            <a:r>
              <a:rPr lang="en-US" dirty="0" smtClean="0">
                <a:latin typeface="Calibri" panose="020F0502020204030204" pitchFamily="34" charset="0"/>
                <a:cs typeface="Calibri" panose="020F0502020204030204" pitchFamily="34" charset="0"/>
              </a:rPr>
              <a:t>.</a:t>
            </a:r>
          </a:p>
          <a:p>
            <a:pPr marL="0" indent="0">
              <a:buNone/>
            </a:pPr>
            <a:r>
              <a:rPr lang="en-US" b="1" dirty="0">
                <a:latin typeface="Calibri" panose="020F0502020204030204" pitchFamily="34" charset="0"/>
                <a:cs typeface="Calibri" panose="020F0502020204030204" pitchFamily="34" charset="0"/>
              </a:rPr>
              <a:t>Bray v Ford [1896</a:t>
            </a:r>
            <a:r>
              <a:rPr lang="en-US" b="1" dirty="0" smtClean="0">
                <a:latin typeface="Calibri" panose="020F0502020204030204" pitchFamily="34" charset="0"/>
                <a:cs typeface="Calibri" panose="020F0502020204030204" pitchFamily="34" charset="0"/>
              </a:rPr>
              <a:t>] AC 44 </a:t>
            </a:r>
            <a:r>
              <a:rPr lang="en-US" dirty="0">
                <a:latin typeface="Calibri" panose="020F0502020204030204" pitchFamily="34" charset="0"/>
                <a:cs typeface="Calibri" panose="020F0502020204030204" pitchFamily="34" charset="0"/>
              </a:rPr>
              <a:t>per Lord </a:t>
            </a:r>
            <a:r>
              <a:rPr lang="en-US" dirty="0" err="1">
                <a:latin typeface="Calibri" panose="020F0502020204030204" pitchFamily="34" charset="0"/>
                <a:cs typeface="Calibri" panose="020F0502020204030204" pitchFamily="34" charset="0"/>
              </a:rPr>
              <a:t>Hershell</a:t>
            </a:r>
            <a:r>
              <a:rPr lang="en-US" dirty="0">
                <a:latin typeface="Calibri" panose="020F0502020204030204" pitchFamily="34" charset="0"/>
                <a:cs typeface="Calibri" panose="020F0502020204030204" pitchFamily="34" charset="0"/>
              </a:rPr>
              <a:t>: “it is an inflexible rule of equity that a person in a fiduciary </a:t>
            </a:r>
            <a:r>
              <a:rPr lang="en-US" dirty="0" smtClean="0">
                <a:latin typeface="Calibri" panose="020F0502020204030204" pitchFamily="34" charset="0"/>
                <a:cs typeface="Calibri" panose="020F0502020204030204" pitchFamily="34" charset="0"/>
              </a:rPr>
              <a:t>position </a:t>
            </a:r>
            <a:r>
              <a:rPr lang="en-US" dirty="0">
                <a:latin typeface="Calibri" panose="020F0502020204030204" pitchFamily="34" charset="0"/>
                <a:cs typeface="Calibri" panose="020F0502020204030204" pitchFamily="34" charset="0"/>
              </a:rPr>
              <a:t>is not … entitled to make a profit.  He is not allowed to put himself in a position where his interest and duty conflict.”</a:t>
            </a:r>
          </a:p>
          <a:p>
            <a:pPr>
              <a:buFont typeface="Wingdings" panose="05000000000000000000" pitchFamily="2" charset="2"/>
              <a:buChar char="q"/>
            </a:pPr>
            <a:endParaRPr lang="en-US" dirty="0">
              <a:latin typeface="Bookman Old Style" pitchFamily="18" charset="0"/>
            </a:endParaRP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28737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Trustees</a:t>
            </a:r>
            <a:endParaRPr lang="en-US" b="1" dirty="0"/>
          </a:p>
        </p:txBody>
      </p:sp>
      <p:sp>
        <p:nvSpPr>
          <p:cNvPr id="3" name="Content Placeholder 2"/>
          <p:cNvSpPr>
            <a:spLocks noGrp="1"/>
          </p:cNvSpPr>
          <p:nvPr>
            <p:ph idx="1"/>
          </p:nvPr>
        </p:nvSpPr>
        <p:spPr/>
        <p:txBody>
          <a:bodyPr>
            <a:noAutofit/>
          </a:bodyPr>
          <a:lstStyle/>
          <a:p>
            <a:r>
              <a:rPr lang="en-US" dirty="0"/>
              <a:t>A beneficiary’s ability to set aside the transaction applies even if the property was bought at a public auction: </a:t>
            </a:r>
            <a:r>
              <a:rPr lang="en-US" b="1" dirty="0"/>
              <a:t>Exp. Lacey (1802</a:t>
            </a:r>
            <a:r>
              <a:rPr lang="en-US" b="1" dirty="0" smtClean="0"/>
              <a:t>)</a:t>
            </a:r>
            <a:r>
              <a:rPr lang="en-US" dirty="0"/>
              <a:t> 6 </a:t>
            </a:r>
            <a:r>
              <a:rPr lang="en-US" dirty="0" err="1"/>
              <a:t>Ves</a:t>
            </a:r>
            <a:r>
              <a:rPr lang="en-US" dirty="0"/>
              <a:t> </a:t>
            </a:r>
            <a:r>
              <a:rPr lang="en-US" dirty="0" smtClean="0"/>
              <a:t>625</a:t>
            </a:r>
            <a:endParaRPr lang="en-US" dirty="0"/>
          </a:p>
          <a:p>
            <a:r>
              <a:rPr lang="en-US" dirty="0"/>
              <a:t>If a trustee retires in order to purchase trust property, the sale remains voidable. This intention will be presumed where the sale follows closely after </a:t>
            </a:r>
            <a:r>
              <a:rPr lang="en-US" dirty="0" smtClean="0"/>
              <a:t>retirement. See;</a:t>
            </a:r>
            <a:endParaRPr lang="en-US" dirty="0"/>
          </a:p>
          <a:p>
            <a:pPr marL="0" indent="0">
              <a:buNone/>
            </a:pPr>
            <a:r>
              <a:rPr lang="en-US" b="1" dirty="0"/>
              <a:t>In </a:t>
            </a:r>
            <a:r>
              <a:rPr lang="en-US" b="1" i="1" dirty="0"/>
              <a:t>Re Bales and British Land </a:t>
            </a:r>
            <a:r>
              <a:rPr lang="en-US" b="1" i="1" dirty="0" err="1"/>
              <a:t>Co’s</a:t>
            </a:r>
            <a:r>
              <a:rPr lang="en-US" b="1" i="1" dirty="0"/>
              <a:t> Contract </a:t>
            </a:r>
            <a:r>
              <a:rPr lang="en-US" b="1" dirty="0"/>
              <a:t>(1902) 1 </a:t>
            </a:r>
            <a:r>
              <a:rPr lang="en-US" b="1" dirty="0" err="1"/>
              <a:t>Ch</a:t>
            </a:r>
            <a:r>
              <a:rPr lang="en-US" b="1" dirty="0"/>
              <a:t> 244</a:t>
            </a:r>
            <a:r>
              <a:rPr lang="en-US" dirty="0"/>
              <a:t>, a sale was not set aside where the trustee had retired 12 years before he purchased the property.</a:t>
            </a:r>
          </a:p>
          <a:p>
            <a:r>
              <a:rPr lang="en-US" dirty="0" smtClean="0"/>
              <a:t>If </a:t>
            </a:r>
            <a:r>
              <a:rPr lang="en-US" dirty="0"/>
              <a:t>a trustee obtains an option to purchase, the Court is likely to set it aside as the trustee could exercise his option when prices are </a:t>
            </a:r>
            <a:r>
              <a:rPr lang="en-US" dirty="0" smtClean="0"/>
              <a:t>low.</a:t>
            </a:r>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00786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Remuneration of Trustees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a:latin typeface="Calibri" panose="020F0502020204030204" pitchFamily="34" charset="0"/>
                <a:cs typeface="Calibri" panose="020F0502020204030204" pitchFamily="34" charset="0"/>
              </a:rPr>
              <a:t>A trustee must not use his position in order to obtain paid employment. </a:t>
            </a:r>
            <a:r>
              <a:rPr lang="en-US" b="1" dirty="0">
                <a:latin typeface="Calibri" panose="020F0502020204030204" pitchFamily="34" charset="0"/>
                <a:cs typeface="Calibri" panose="020F0502020204030204" pitchFamily="34" charset="0"/>
              </a:rPr>
              <a:t>In Williams V Barton (1927) </a:t>
            </a:r>
            <a:r>
              <a:rPr lang="en-US" b="1" dirty="0" smtClean="0">
                <a:latin typeface="Calibri" panose="020F0502020204030204" pitchFamily="34" charset="0"/>
                <a:cs typeface="Calibri" panose="020F0502020204030204" pitchFamily="34" charset="0"/>
              </a:rPr>
              <a:t>2 </a:t>
            </a:r>
            <a:r>
              <a:rPr lang="en-US" b="1" dirty="0" err="1" smtClean="0">
                <a:latin typeface="Calibri" panose="020F0502020204030204" pitchFamily="34" charset="0"/>
                <a:cs typeface="Calibri" panose="020F0502020204030204" pitchFamily="34" charset="0"/>
              </a:rPr>
              <a:t>Ch</a:t>
            </a:r>
            <a:r>
              <a:rPr lang="en-US" b="1" dirty="0" smtClean="0">
                <a:latin typeface="Calibri" panose="020F0502020204030204" pitchFamily="34" charset="0"/>
                <a:cs typeface="Calibri" panose="020F0502020204030204" pitchFamily="34" charset="0"/>
              </a:rPr>
              <a:t> 9 </a:t>
            </a:r>
            <a:r>
              <a:rPr lang="en-US" dirty="0" smtClean="0">
                <a:latin typeface="Calibri" panose="020F0502020204030204" pitchFamily="34" charset="0"/>
                <a:cs typeface="Calibri" panose="020F0502020204030204" pitchFamily="34" charset="0"/>
              </a:rPr>
              <a:t>a </a:t>
            </a:r>
            <a:r>
              <a:rPr lang="en-US" dirty="0">
                <a:latin typeface="Calibri" panose="020F0502020204030204" pitchFamily="34" charset="0"/>
                <a:cs typeface="Calibri" panose="020F0502020204030204" pitchFamily="34" charset="0"/>
              </a:rPr>
              <a:t>Stockbroker trustee had to hand over to the trust the commission </a:t>
            </a:r>
            <a:r>
              <a:rPr lang="en-US" dirty="0" smtClean="0">
                <a:latin typeface="Calibri" panose="020F0502020204030204" pitchFamily="34" charset="0"/>
                <a:cs typeface="Calibri" panose="020F0502020204030204" pitchFamily="34" charset="0"/>
              </a:rPr>
              <a:t>he </a:t>
            </a:r>
            <a:r>
              <a:rPr lang="en-US" dirty="0">
                <a:latin typeface="Calibri" panose="020F0502020204030204" pitchFamily="34" charset="0"/>
                <a:cs typeface="Calibri" panose="020F0502020204030204" pitchFamily="34" charset="0"/>
              </a:rPr>
              <a:t>earned on valuation by his firm of the trust </a:t>
            </a:r>
            <a:r>
              <a:rPr lang="en-US" dirty="0" smtClean="0">
                <a:latin typeface="Calibri" panose="020F0502020204030204" pitchFamily="34" charset="0"/>
                <a:cs typeface="Calibri" panose="020F0502020204030204" pitchFamily="34" charset="0"/>
              </a:rPr>
              <a:t>assets.</a:t>
            </a:r>
          </a:p>
          <a:p>
            <a:r>
              <a:rPr lang="en-US" dirty="0" smtClean="0">
                <a:latin typeface="Calibri" panose="020F0502020204030204" pitchFamily="34" charset="0"/>
                <a:cs typeface="Calibri" panose="020F0502020204030204" pitchFamily="34" charset="0"/>
              </a:rPr>
              <a:t>Often </a:t>
            </a:r>
            <a:r>
              <a:rPr lang="en-US" dirty="0">
                <a:latin typeface="Calibri" panose="020F0502020204030204" pitchFamily="34" charset="0"/>
                <a:cs typeface="Calibri" panose="020F0502020204030204" pitchFamily="34" charset="0"/>
              </a:rPr>
              <a:t>a trustee will obtain remuneration as a director of a Company. If the directorship was acquired because of his position as a trustee, he will be accountable to the trust</a:t>
            </a:r>
            <a:r>
              <a:rPr lang="en-US" dirty="0" smtClean="0">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	</a:t>
            </a:r>
            <a:endParaRPr lang="en-US" dirty="0" smtClean="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This is not so, if the trustees were directors before they become </a:t>
            </a:r>
            <a:r>
              <a:rPr lang="en-US" dirty="0" smtClean="0">
                <a:latin typeface="Calibri" panose="020F0502020204030204" pitchFamily="34" charset="0"/>
                <a:cs typeface="Calibri" panose="020F0502020204030204" pitchFamily="34" charset="0"/>
              </a:rPr>
              <a:t>trustees</a:t>
            </a:r>
            <a:r>
              <a:rPr lang="en-GB" altLang="en-US" dirty="0" smtClean="0">
                <a:latin typeface="Calibri" panose="020F0502020204030204" pitchFamily="34" charset="0"/>
                <a:cs typeface="Calibri" panose="020F0502020204030204" pitchFamily="34" charset="0"/>
              </a:rPr>
              <a:t> </a:t>
            </a:r>
            <a:r>
              <a:rPr lang="en-GB" altLang="en-US" b="1" dirty="0">
                <a:latin typeface="Calibri" panose="020F0502020204030204" pitchFamily="34" charset="0"/>
                <a:cs typeface="Calibri" panose="020F0502020204030204" pitchFamily="34" charset="0"/>
              </a:rPr>
              <a:t>Re Dover Coalfield Extension Ltd. [1908] 1 </a:t>
            </a:r>
            <a:r>
              <a:rPr lang="en-GB" altLang="en-US" b="1" dirty="0" err="1">
                <a:latin typeface="Calibri" panose="020F0502020204030204" pitchFamily="34" charset="0"/>
                <a:cs typeface="Calibri" panose="020F0502020204030204" pitchFamily="34" charset="0"/>
              </a:rPr>
              <a:t>Ch</a:t>
            </a:r>
            <a:r>
              <a:rPr lang="en-GB" altLang="en-US" b="1" dirty="0">
                <a:latin typeface="Calibri" panose="020F0502020204030204" pitchFamily="34" charset="0"/>
                <a:cs typeface="Calibri" panose="020F0502020204030204" pitchFamily="34" charset="0"/>
              </a:rPr>
              <a:t> 65</a:t>
            </a:r>
          </a:p>
          <a:p>
            <a:pPr marL="0" indent="0">
              <a:buNone/>
            </a:pPr>
            <a:r>
              <a:rPr lang="en-GB" altLang="en-US" dirty="0" smtClean="0">
                <a:latin typeface="Calibri" panose="020F0502020204030204" pitchFamily="34" charset="0"/>
                <a:cs typeface="Calibri" panose="020F0502020204030204" pitchFamily="34" charset="0"/>
              </a:rPr>
              <a:t>Or</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if the trustees were appointed directors without any reliance on the trust </a:t>
            </a:r>
            <a:r>
              <a:rPr lang="en-US" dirty="0" smtClean="0">
                <a:latin typeface="Calibri" panose="020F0502020204030204" pitchFamily="34" charset="0"/>
                <a:cs typeface="Calibri" panose="020F0502020204030204" pitchFamily="34" charset="0"/>
              </a:rPr>
              <a:t>votes</a:t>
            </a:r>
            <a:r>
              <a:rPr lang="en-GB" altLang="en-US" dirty="0" smtClean="0">
                <a:latin typeface="Calibri" panose="020F0502020204030204" pitchFamily="34" charset="0"/>
                <a:cs typeface="Calibri" panose="020F0502020204030204" pitchFamily="34" charset="0"/>
              </a:rPr>
              <a:t> </a:t>
            </a:r>
            <a:r>
              <a:rPr lang="en-GB" altLang="en-US" b="1" dirty="0">
                <a:latin typeface="Calibri" panose="020F0502020204030204" pitchFamily="34" charset="0"/>
                <a:cs typeface="Calibri" panose="020F0502020204030204" pitchFamily="34" charset="0"/>
              </a:rPr>
              <a:t>Re Gee [1948] </a:t>
            </a:r>
            <a:r>
              <a:rPr lang="en-GB" altLang="en-US" b="1" dirty="0" err="1">
                <a:latin typeface="Calibri" panose="020F0502020204030204" pitchFamily="34" charset="0"/>
                <a:cs typeface="Calibri" panose="020F0502020204030204" pitchFamily="34" charset="0"/>
              </a:rPr>
              <a:t>Ch</a:t>
            </a:r>
            <a:r>
              <a:rPr lang="en-GB" altLang="en-US" b="1" dirty="0">
                <a:latin typeface="Calibri" panose="020F0502020204030204" pitchFamily="34" charset="0"/>
                <a:cs typeface="Calibri" panose="020F0502020204030204" pitchFamily="34" charset="0"/>
              </a:rPr>
              <a:t> 284</a:t>
            </a:r>
          </a:p>
          <a:p>
            <a:pPr marL="0" indent="0">
              <a:buNone/>
            </a:pPr>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14826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Remuneration of trustees</a:t>
            </a:r>
          </a:p>
        </p:txBody>
      </p:sp>
      <p:sp>
        <p:nvSpPr>
          <p:cNvPr id="3" name="Content Placeholder 2"/>
          <p:cNvSpPr>
            <a:spLocks noGrp="1"/>
          </p:cNvSpPr>
          <p:nvPr>
            <p:ph idx="1"/>
          </p:nvPr>
        </p:nvSpPr>
        <p:spPr/>
        <p:txBody>
          <a:bodyPr>
            <a:normAutofit fontScale="92500" lnSpcReduction="20000"/>
          </a:bodyPr>
          <a:lstStyle/>
          <a:p>
            <a:pPr>
              <a:buClr>
                <a:schemeClr val="tx1"/>
              </a:buClr>
            </a:pPr>
            <a:r>
              <a:rPr lang="en-US" sz="2400" dirty="0" smtClean="0">
                <a:latin typeface="Calibri" panose="020F0502020204030204" pitchFamily="34" charset="0"/>
                <a:cs typeface="Calibri" panose="020F0502020204030204" pitchFamily="34" charset="0"/>
              </a:rPr>
              <a:t>The </a:t>
            </a:r>
            <a:r>
              <a:rPr lang="en-US" sz="2400" dirty="0">
                <a:latin typeface="Calibri" panose="020F0502020204030204" pitchFamily="34" charset="0"/>
                <a:cs typeface="Calibri" panose="020F0502020204030204" pitchFamily="34" charset="0"/>
              </a:rPr>
              <a:t>trustee cannot charge for his time and trouble</a:t>
            </a:r>
            <a:r>
              <a:rPr lang="en-US" sz="2400" dirty="0" smtClean="0">
                <a:latin typeface="Calibri" panose="020F0502020204030204" pitchFamily="34" charset="0"/>
                <a:cs typeface="Calibri" panose="020F0502020204030204" pitchFamily="34" charset="0"/>
              </a:rPr>
              <a:t>.(</a:t>
            </a:r>
            <a:r>
              <a:rPr lang="en-GB" altLang="en-US" sz="2400" dirty="0">
                <a:latin typeface="Calibri" panose="020F0502020204030204" pitchFamily="34" charset="0"/>
                <a:cs typeface="Calibri" panose="020F0502020204030204" pitchFamily="34" charset="0"/>
              </a:rPr>
              <a:t>General principle: no profit from position.  Should a trustee benefit then is liable to </a:t>
            </a:r>
            <a:r>
              <a:rPr lang="en-GB" altLang="en-US" sz="2400" dirty="0" smtClean="0">
                <a:latin typeface="Calibri" panose="020F0502020204030204" pitchFamily="34" charset="0"/>
                <a:cs typeface="Calibri" panose="020F0502020204030204" pitchFamily="34" charset="0"/>
              </a:rPr>
              <a:t>account) </a:t>
            </a:r>
          </a:p>
          <a:p>
            <a:pPr>
              <a:buClr>
                <a:schemeClr val="tx1"/>
              </a:buClr>
            </a:pPr>
            <a:r>
              <a:rPr lang="en-GB" altLang="en-US" sz="2400" dirty="0" smtClean="0">
                <a:latin typeface="Calibri" panose="020F0502020204030204" pitchFamily="34" charset="0"/>
                <a:cs typeface="Calibri" panose="020F0502020204030204" pitchFamily="34" charset="0"/>
              </a:rPr>
              <a:t>This follows </a:t>
            </a:r>
            <a:r>
              <a:rPr lang="en-GB" altLang="en-US" sz="2400" dirty="0">
                <a:latin typeface="Calibri" panose="020F0502020204030204" pitchFamily="34" charset="0"/>
                <a:cs typeface="Calibri" panose="020F0502020204030204" pitchFamily="34" charset="0"/>
              </a:rPr>
              <a:t>from rule that trustees </a:t>
            </a:r>
            <a:r>
              <a:rPr lang="en-GB" altLang="en-US" sz="2400" dirty="0" smtClean="0">
                <a:latin typeface="Calibri" panose="020F0502020204030204" pitchFamily="34" charset="0"/>
                <a:cs typeface="Calibri" panose="020F0502020204030204" pitchFamily="34" charset="0"/>
              </a:rPr>
              <a:t>cannot charge for his time and trouble and it is a </a:t>
            </a:r>
            <a:r>
              <a:rPr lang="en-GB" altLang="en-US" sz="2400" dirty="0">
                <a:latin typeface="Calibri" panose="020F0502020204030204" pitchFamily="34" charset="0"/>
                <a:cs typeface="Calibri" panose="020F0502020204030204" pitchFamily="34" charset="0"/>
              </a:rPr>
              <a:t>gratuitous office</a:t>
            </a:r>
            <a:r>
              <a:rPr lang="en-GB" altLang="en-US" sz="2400" dirty="0" smtClean="0">
                <a:latin typeface="Calibri" panose="020F0502020204030204" pitchFamily="34" charset="0"/>
                <a:cs typeface="Calibri" panose="020F0502020204030204" pitchFamily="34" charset="0"/>
              </a:rPr>
              <a:t>.(Trustee </a:t>
            </a:r>
            <a:r>
              <a:rPr lang="en-GB" altLang="en-US" sz="2400" dirty="0">
                <a:latin typeface="Calibri" panose="020F0502020204030204" pitchFamily="34" charset="0"/>
                <a:cs typeface="Calibri" panose="020F0502020204030204" pitchFamily="34" charset="0"/>
              </a:rPr>
              <a:t>must not benefit from trust property </a:t>
            </a:r>
            <a:r>
              <a:rPr lang="en-GB" altLang="en-US" sz="2400" dirty="0" smtClean="0">
                <a:latin typeface="Calibri" panose="020F0502020204030204" pitchFamily="34" charset="0"/>
                <a:cs typeface="Calibri" panose="020F0502020204030204" pitchFamily="34" charset="0"/>
              </a:rPr>
              <a:t>and should avoid </a:t>
            </a:r>
            <a:r>
              <a:rPr lang="en-GB" altLang="en-US" sz="2400" dirty="0">
                <a:latin typeface="Calibri" panose="020F0502020204030204" pitchFamily="34" charset="0"/>
                <a:cs typeface="Calibri" panose="020F0502020204030204" pitchFamily="34" charset="0"/>
              </a:rPr>
              <a:t>conflict of interest and </a:t>
            </a:r>
            <a:r>
              <a:rPr lang="en-GB" altLang="en-US" sz="2400" dirty="0" smtClean="0">
                <a:latin typeface="Calibri" panose="020F0502020204030204" pitchFamily="34" charset="0"/>
                <a:cs typeface="Calibri" panose="020F0502020204030204" pitchFamily="34" charset="0"/>
              </a:rPr>
              <a:t>duty) </a:t>
            </a:r>
            <a:endParaRPr lang="en-US" altLang="en-US" sz="2400" dirty="0">
              <a:latin typeface="Calibri" panose="020F0502020204030204" pitchFamily="34" charset="0"/>
              <a:cs typeface="Calibri" panose="020F0502020204030204" pitchFamily="34" charset="0"/>
            </a:endParaRPr>
          </a:p>
          <a:p>
            <a:pPr>
              <a:buClr>
                <a:schemeClr val="tx1"/>
              </a:buClr>
            </a:pPr>
            <a:r>
              <a:rPr lang="en-US" sz="2400" dirty="0" smtClean="0">
                <a:latin typeface="Calibri" panose="020F0502020204030204" pitchFamily="34" charset="0"/>
                <a:cs typeface="Calibri" panose="020F0502020204030204" pitchFamily="34" charset="0"/>
              </a:rPr>
              <a:t>Even </a:t>
            </a:r>
            <a:r>
              <a:rPr lang="en-US" sz="2400" dirty="0">
                <a:latin typeface="Calibri" panose="020F0502020204030204" pitchFamily="34" charset="0"/>
                <a:cs typeface="Calibri" panose="020F0502020204030204" pitchFamily="34" charset="0"/>
              </a:rPr>
              <a:t>a Solicitor (legal practitioner) trustee cannot charge for anything other than his our-of-pocket expenses.</a:t>
            </a:r>
          </a:p>
          <a:p>
            <a:pPr marL="0" indent="0">
              <a:buNone/>
            </a:pPr>
            <a:r>
              <a:rPr lang="en-US" sz="2400" dirty="0">
                <a:latin typeface="Calibri" panose="020F0502020204030204" pitchFamily="34" charset="0"/>
                <a:cs typeface="Calibri" panose="020F0502020204030204" pitchFamily="34" charset="0"/>
              </a:rPr>
              <a:t>Exceptions to this rule.</a:t>
            </a:r>
          </a:p>
          <a:p>
            <a:pPr lvl="1">
              <a:buFont typeface="Wingdings" panose="05000000000000000000" pitchFamily="2" charset="2"/>
              <a:buChar char="§"/>
            </a:pPr>
            <a:r>
              <a:rPr lang="en-US" dirty="0">
                <a:latin typeface="Calibri" panose="020F0502020204030204" pitchFamily="34" charset="0"/>
                <a:cs typeface="Calibri" panose="020F0502020204030204" pitchFamily="34" charset="0"/>
              </a:rPr>
              <a:t>If all the </a:t>
            </a:r>
            <a:r>
              <a:rPr lang="en-US" b="1" dirty="0">
                <a:latin typeface="Calibri" panose="020F0502020204030204" pitchFamily="34" charset="0"/>
                <a:cs typeface="Calibri" panose="020F0502020204030204" pitchFamily="34" charset="0"/>
              </a:rPr>
              <a:t>beneficiaries are sui juris </a:t>
            </a:r>
            <a:r>
              <a:rPr lang="en-US" dirty="0">
                <a:latin typeface="Calibri" panose="020F0502020204030204" pitchFamily="34" charset="0"/>
                <a:cs typeface="Calibri" panose="020F0502020204030204" pitchFamily="34" charset="0"/>
              </a:rPr>
              <a:t>(of full legal capacity) and there is no possibility of undue influence, they can agree to the trustee being paid.</a:t>
            </a:r>
          </a:p>
          <a:p>
            <a:pPr lvl="1">
              <a:buFont typeface="Wingdings" panose="05000000000000000000" pitchFamily="2" charset="2"/>
              <a:buChar char="§"/>
            </a:pPr>
            <a:r>
              <a:rPr lang="en-US" dirty="0">
                <a:latin typeface="Calibri" panose="020F0502020204030204" pitchFamily="34" charset="0"/>
                <a:cs typeface="Calibri" panose="020F0502020204030204" pitchFamily="34" charset="0"/>
              </a:rPr>
              <a:t>If the </a:t>
            </a:r>
            <a:r>
              <a:rPr lang="en-US" b="1" dirty="0">
                <a:latin typeface="Calibri" panose="020F0502020204030204" pitchFamily="34" charset="0"/>
                <a:cs typeface="Calibri" panose="020F0502020204030204" pitchFamily="34" charset="0"/>
              </a:rPr>
              <a:t>trust documents expressly permit it</a:t>
            </a:r>
            <a:r>
              <a:rPr lang="en-US" dirty="0">
                <a:latin typeface="Calibri" panose="020F0502020204030204" pitchFamily="34" charset="0"/>
                <a:cs typeface="Calibri" panose="020F0502020204030204" pitchFamily="34" charset="0"/>
              </a:rPr>
              <a:t>.</a:t>
            </a:r>
          </a:p>
          <a:p>
            <a:pPr lvl="1">
              <a:buFont typeface="Wingdings" panose="05000000000000000000" pitchFamily="2" charset="2"/>
              <a:buChar char="§"/>
            </a:pPr>
            <a:r>
              <a:rPr lang="en-US" dirty="0">
                <a:latin typeface="Calibri" panose="020F0502020204030204" pitchFamily="34" charset="0"/>
                <a:cs typeface="Calibri" panose="020F0502020204030204" pitchFamily="34" charset="0"/>
              </a:rPr>
              <a:t>The court has an inherent jurisdiction to allow a trustee to be paid where there is no charging clause in the trust </a:t>
            </a:r>
            <a:r>
              <a:rPr lang="en-US" dirty="0" smtClean="0">
                <a:latin typeface="Calibri" panose="020F0502020204030204" pitchFamily="34" charset="0"/>
                <a:cs typeface="Calibri" panose="020F0502020204030204" pitchFamily="34" charset="0"/>
              </a:rPr>
              <a:t>instrument. See</a:t>
            </a:r>
            <a:r>
              <a:rPr lang="en-US" i="1" dirty="0" smtClean="0">
                <a:latin typeface="Calibri" panose="020F0502020204030204" pitchFamily="34" charset="0"/>
                <a:cs typeface="Calibri" panose="020F0502020204030204" pitchFamily="34" charset="0"/>
              </a:rPr>
              <a:t>; </a:t>
            </a:r>
            <a:r>
              <a:rPr lang="en-US" b="1" i="1" dirty="0" smtClean="0">
                <a:latin typeface="Calibri" panose="020F0502020204030204" pitchFamily="34" charset="0"/>
                <a:cs typeface="Calibri" panose="020F0502020204030204" pitchFamily="34" charset="0"/>
              </a:rPr>
              <a:t>Re Worthington </a:t>
            </a:r>
            <a:r>
              <a:rPr lang="en-US" b="1" dirty="0" smtClean="0">
                <a:latin typeface="Calibri" panose="020F0502020204030204" pitchFamily="34" charset="0"/>
                <a:cs typeface="Calibri" panose="020F0502020204030204" pitchFamily="34" charset="0"/>
              </a:rPr>
              <a:t>[1954] 1 ALL ER 677</a:t>
            </a:r>
            <a:r>
              <a:rPr lang="en-US" b="1" i="1" dirty="0" smtClean="0">
                <a:latin typeface="Calibri" panose="020F0502020204030204" pitchFamily="34" charset="0"/>
                <a:cs typeface="Calibri" panose="020F0502020204030204" pitchFamily="34" charset="0"/>
              </a:rPr>
              <a:t>, Broughton v Broughton (</a:t>
            </a:r>
            <a:r>
              <a:rPr lang="en-US" b="1" dirty="0" smtClean="0">
                <a:latin typeface="Calibri" panose="020F0502020204030204" pitchFamily="34" charset="0"/>
                <a:cs typeface="Calibri" panose="020F0502020204030204" pitchFamily="34" charset="0"/>
              </a:rPr>
              <a:t>1854) 5 De G.M &amp; G 160</a:t>
            </a:r>
            <a:endParaRPr lang="en-US" sz="1800" b="1" dirty="0" smtClean="0">
              <a:latin typeface="Calibri" panose="020F0502020204030204" pitchFamily="34" charset="0"/>
              <a:cs typeface="Calibri" panose="020F0502020204030204" pitchFamily="34" charset="0"/>
            </a:endParaRP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81786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Remuneration of trustees</a:t>
            </a:r>
          </a:p>
        </p:txBody>
      </p:sp>
      <p:sp>
        <p:nvSpPr>
          <p:cNvPr id="3" name="Content Placeholder 2"/>
          <p:cNvSpPr>
            <a:spLocks noGrp="1"/>
          </p:cNvSpPr>
          <p:nvPr>
            <p:ph idx="1"/>
          </p:nvPr>
        </p:nvSpPr>
        <p:spPr/>
        <p:txBody>
          <a:bodyPr>
            <a:normAutofit fontScale="85000" lnSpcReduction="20000"/>
          </a:bodyPr>
          <a:lstStyle/>
          <a:p>
            <a:r>
              <a:rPr lang="en-US" dirty="0"/>
              <a:t>Solicitor – trustees’ costs of litigation are the subject of special treatment.. According to the rule in </a:t>
            </a:r>
            <a:r>
              <a:rPr lang="en-US" b="1" i="1" dirty="0"/>
              <a:t>Cradock v Piper</a:t>
            </a:r>
            <a:r>
              <a:rPr lang="en-US" b="1" dirty="0"/>
              <a:t> (1850) 1 Mac &amp; G 664; 41 ER </a:t>
            </a:r>
            <a:r>
              <a:rPr lang="en-US" b="1" dirty="0" smtClean="0"/>
              <a:t>1422 </a:t>
            </a:r>
            <a:r>
              <a:rPr lang="en-US" dirty="0" smtClean="0"/>
              <a:t>a </a:t>
            </a:r>
            <a:r>
              <a:rPr lang="en-US" dirty="0"/>
              <a:t>solicitor – trustee is entitled to profit costs in litigation where he acts as solicitor for himself </a:t>
            </a:r>
            <a:r>
              <a:rPr lang="en-US" dirty="0" smtClean="0"/>
              <a:t>and for  </a:t>
            </a:r>
            <a:r>
              <a:rPr lang="en-US" dirty="0"/>
              <a:t>a co-trustee in relation to the </a:t>
            </a:r>
            <a:r>
              <a:rPr lang="en-US" dirty="0" smtClean="0"/>
              <a:t>trust( or as a trustee and on behalf of a beneficiary)</a:t>
            </a:r>
            <a:endParaRPr lang="en-US" dirty="0"/>
          </a:p>
          <a:p>
            <a:r>
              <a:rPr lang="en-US" dirty="0"/>
              <a:t>A trustee that is a trust corporation is entitled to reasonable remuneration.</a:t>
            </a:r>
          </a:p>
          <a:p>
            <a:r>
              <a:rPr lang="en-US" dirty="0"/>
              <a:t>A trustee who acts in a professional capacity is entitled to reasonable remuneration provided that the other trustees agree in writing</a:t>
            </a:r>
            <a:r>
              <a:rPr lang="en-US" dirty="0" smtClean="0"/>
              <a:t>.</a:t>
            </a:r>
            <a:endParaRPr lang="en-US" dirty="0"/>
          </a:p>
          <a:p>
            <a:r>
              <a:rPr lang="en-US" dirty="0"/>
              <a:t>A trustee is entitled to be reimbursed for out of pocket expenses such as insurance premiums, fees paid to brokers and money spent on repairs.</a:t>
            </a:r>
          </a:p>
          <a:p>
            <a:r>
              <a:rPr lang="en-US" dirty="0"/>
              <a:t>A trustee will also be allowed his litigation costs if the Court grants leave to sue or defend.</a:t>
            </a:r>
          </a:p>
          <a:p>
            <a:r>
              <a:rPr lang="en-US" dirty="0"/>
              <a:t>If the trust contains a business as part of its </a:t>
            </a:r>
            <a:r>
              <a:rPr lang="en-US" dirty="0" smtClean="0"/>
              <a:t>assets </a:t>
            </a:r>
            <a:r>
              <a:rPr lang="en-US" dirty="0"/>
              <a:t>then the trustee should not </a:t>
            </a:r>
            <a:r>
              <a:rPr lang="en-US" dirty="0" smtClean="0"/>
              <a:t>compete.</a:t>
            </a:r>
            <a:r>
              <a:rPr lang="en-US" dirty="0"/>
              <a:t>	</a:t>
            </a:r>
            <a:r>
              <a:rPr lang="en-US" dirty="0">
                <a:latin typeface="Bookman Old Style" pitchFamily="18" charset="0"/>
              </a:rPr>
              <a:t>		</a:t>
            </a:r>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88867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Standard of duty</a:t>
            </a:r>
            <a:endParaRPr lang="en-US" b="1" dirty="0"/>
          </a:p>
        </p:txBody>
      </p:sp>
      <p:sp>
        <p:nvSpPr>
          <p:cNvPr id="3" name="Content Placeholder 2"/>
          <p:cNvSpPr>
            <a:spLocks noGrp="1"/>
          </p:cNvSpPr>
          <p:nvPr>
            <p:ph idx="1"/>
          </p:nvPr>
        </p:nvSpPr>
        <p:spPr/>
        <p:txBody>
          <a:bodyPr>
            <a:normAutofit fontScale="92500" lnSpcReduction="20000"/>
          </a:bodyPr>
          <a:lstStyle/>
          <a:p>
            <a:r>
              <a:rPr lang="en-US" dirty="0">
                <a:latin typeface="Calibri" panose="020F0502020204030204" pitchFamily="34" charset="0"/>
                <a:cs typeface="Calibri" panose="020F0502020204030204" pitchFamily="34" charset="0"/>
              </a:rPr>
              <a:t>Each trustee has an obligation to act as a prudent person would, not only in the conduct of his own affairs, but also in looking after the affairs of third parties.</a:t>
            </a:r>
          </a:p>
          <a:p>
            <a:r>
              <a:rPr lang="en-US" dirty="0">
                <a:latin typeface="Calibri" panose="020F0502020204030204" pitchFamily="34" charset="0"/>
                <a:cs typeface="Calibri" panose="020F0502020204030204" pitchFamily="34" charset="0"/>
              </a:rPr>
              <a:t>At common law, the duty of care placed upon a trustee when investing trust funds is higher than that imposed on him when carrying out his other administrative functions. </a:t>
            </a:r>
          </a:p>
          <a:p>
            <a:r>
              <a:rPr lang="en-US" dirty="0">
                <a:latin typeface="Calibri" panose="020F0502020204030204" pitchFamily="34" charset="0"/>
                <a:cs typeface="Calibri" panose="020F0502020204030204" pitchFamily="34" charset="0"/>
              </a:rPr>
              <a:t>The trustee must invest the trust property wisely acting as an ordinary prudent </a:t>
            </a:r>
            <a:r>
              <a:rPr lang="en-US" dirty="0" smtClean="0">
                <a:latin typeface="Calibri" panose="020F0502020204030204" pitchFamily="34" charset="0"/>
                <a:cs typeface="Calibri" panose="020F0502020204030204" pitchFamily="34" charset="0"/>
              </a:rPr>
              <a:t>man </a:t>
            </a:r>
            <a:r>
              <a:rPr lang="en-US" dirty="0">
                <a:latin typeface="Calibri" panose="020F0502020204030204" pitchFamily="34" charset="0"/>
                <a:cs typeface="Calibri" panose="020F0502020204030204" pitchFamily="34" charset="0"/>
              </a:rPr>
              <a:t>making </a:t>
            </a:r>
            <a:r>
              <a:rPr lang="en-US" dirty="0" smtClean="0">
                <a:latin typeface="Calibri" panose="020F0502020204030204" pitchFamily="34" charset="0"/>
                <a:cs typeface="Calibri" panose="020F0502020204030204" pitchFamily="34" charset="0"/>
              </a:rPr>
              <a:t>investments: </a:t>
            </a:r>
            <a:r>
              <a:rPr lang="en-US" b="1" i="1" dirty="0" err="1" smtClean="0">
                <a:latin typeface="Calibri" panose="020F0502020204030204" pitchFamily="34" charset="0"/>
                <a:cs typeface="Calibri" panose="020F0502020204030204" pitchFamily="34" charset="0"/>
              </a:rPr>
              <a:t>Whiteley</a:t>
            </a:r>
            <a:r>
              <a:rPr lang="en-US" b="1" i="1" dirty="0" smtClean="0">
                <a:latin typeface="Calibri" panose="020F0502020204030204" pitchFamily="34" charset="0"/>
                <a:cs typeface="Calibri" panose="020F0502020204030204" pitchFamily="34" charset="0"/>
              </a:rPr>
              <a:t> </a:t>
            </a:r>
            <a:r>
              <a:rPr lang="en-US" b="1" i="1" dirty="0">
                <a:latin typeface="Calibri" panose="020F0502020204030204" pitchFamily="34" charset="0"/>
                <a:cs typeface="Calibri" panose="020F0502020204030204" pitchFamily="34" charset="0"/>
              </a:rPr>
              <a:t>v </a:t>
            </a:r>
            <a:r>
              <a:rPr lang="en-US" b="1" i="1" dirty="0" err="1">
                <a:latin typeface="Calibri" panose="020F0502020204030204" pitchFamily="34" charset="0"/>
                <a:cs typeface="Calibri" panose="020F0502020204030204" pitchFamily="34" charset="0"/>
              </a:rPr>
              <a:t>Learoyd</a:t>
            </a:r>
            <a:r>
              <a:rPr lang="en-US" b="1" dirty="0" smtClean="0">
                <a:latin typeface="Calibri" panose="020F0502020204030204" pitchFamily="34" charset="0"/>
                <a:cs typeface="Calibri" panose="020F0502020204030204" pitchFamily="34" charset="0"/>
              </a:rPr>
              <a:t> </a:t>
            </a:r>
            <a:r>
              <a:rPr lang="en-US" b="1" u="sng" dirty="0" smtClean="0">
                <a:latin typeface="Calibri" panose="020F0502020204030204" pitchFamily="34" charset="0"/>
                <a:cs typeface="Calibri" panose="020F0502020204030204" pitchFamily="34" charset="0"/>
              </a:rPr>
              <a:t>(</a:t>
            </a:r>
            <a:r>
              <a:rPr lang="en-US" b="1" dirty="0" smtClean="0">
                <a:latin typeface="Calibri" panose="020F0502020204030204" pitchFamily="34" charset="0"/>
                <a:cs typeface="Calibri" panose="020F0502020204030204" pitchFamily="34" charset="0"/>
              </a:rPr>
              <a:t>1886) 33 Ch. D 347</a:t>
            </a:r>
          </a:p>
          <a:p>
            <a:r>
              <a:rPr lang="en-US" b="1" dirty="0" smtClean="0">
                <a:latin typeface="Calibri" panose="020F0502020204030204" pitchFamily="34" charset="0"/>
                <a:cs typeface="Calibri" panose="020F0502020204030204" pitchFamily="34" charset="0"/>
              </a:rPr>
              <a:t>Section 24 AND 25 PSRA  </a:t>
            </a:r>
          </a:p>
          <a:p>
            <a:r>
              <a:rPr lang="en-US" dirty="0" smtClean="0">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a trustee ought to conduct the business of the trust in the same manner that an ordinary prudent man of business would conduct his own, and that beyond that there is no liability or obligation on the trustee</a:t>
            </a:r>
            <a:r>
              <a:rPr lang="en-US" dirty="0" smtClean="0">
                <a:latin typeface="Calibri" panose="020F0502020204030204" pitchFamily="34" charset="0"/>
                <a:cs typeface="Calibri" panose="020F0502020204030204" pitchFamily="34" charset="0"/>
              </a:rPr>
              <a:t>’ Per Sir </a:t>
            </a:r>
            <a:r>
              <a:rPr lang="en-US" dirty="0">
                <a:latin typeface="Calibri" panose="020F0502020204030204" pitchFamily="34" charset="0"/>
                <a:cs typeface="Calibri" panose="020F0502020204030204" pitchFamily="34" charset="0"/>
              </a:rPr>
              <a:t>George </a:t>
            </a:r>
            <a:r>
              <a:rPr lang="en-US" dirty="0" err="1">
                <a:latin typeface="Calibri" panose="020F0502020204030204" pitchFamily="34" charset="0"/>
                <a:cs typeface="Calibri" panose="020F0502020204030204" pitchFamily="34" charset="0"/>
              </a:rPr>
              <a:t>Jessel</a:t>
            </a: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MR in </a:t>
            </a:r>
            <a:r>
              <a:rPr lang="en-US" b="1" i="1" dirty="0" smtClean="0">
                <a:latin typeface="Calibri" panose="020F0502020204030204" pitchFamily="34" charset="0"/>
                <a:cs typeface="Calibri" panose="020F0502020204030204" pitchFamily="34" charset="0"/>
              </a:rPr>
              <a:t>Speight </a:t>
            </a:r>
            <a:r>
              <a:rPr lang="en-US" b="1" i="1" dirty="0">
                <a:latin typeface="Calibri" panose="020F0502020204030204" pitchFamily="34" charset="0"/>
                <a:cs typeface="Calibri" panose="020F0502020204030204" pitchFamily="34" charset="0"/>
              </a:rPr>
              <a:t>v Gaunt</a:t>
            </a:r>
            <a:r>
              <a:rPr lang="en-US" dirty="0">
                <a:latin typeface="Calibri" panose="020F0502020204030204" pitchFamily="34" charset="0"/>
                <a:cs typeface="Calibri" panose="020F0502020204030204" pitchFamily="34" charset="0"/>
              </a:rPr>
              <a:t> </a:t>
            </a:r>
            <a:r>
              <a:rPr lang="en-US" b="1" dirty="0">
                <a:latin typeface="Calibri" panose="020F0502020204030204" pitchFamily="34" charset="0"/>
                <a:cs typeface="Calibri" panose="020F0502020204030204" pitchFamily="34" charset="0"/>
              </a:rPr>
              <a:t>(1883) 22 </a:t>
            </a:r>
            <a:r>
              <a:rPr lang="en-US" b="1" dirty="0" err="1">
                <a:latin typeface="Calibri" panose="020F0502020204030204" pitchFamily="34" charset="0"/>
                <a:cs typeface="Calibri" panose="020F0502020204030204" pitchFamily="34" charset="0"/>
              </a:rPr>
              <a:t>Ch</a:t>
            </a:r>
            <a:r>
              <a:rPr lang="en-US" b="1" dirty="0">
                <a:latin typeface="Calibri" panose="020F0502020204030204" pitchFamily="34" charset="0"/>
                <a:cs typeface="Calibri" panose="020F0502020204030204" pitchFamily="34" charset="0"/>
              </a:rPr>
              <a:t> D 727</a:t>
            </a: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42828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What is a Trust?</a:t>
            </a:r>
          </a:p>
          <a:p>
            <a:r>
              <a:rPr lang="en-US" b="1" dirty="0" smtClean="0"/>
              <a:t>Section 3 </a:t>
            </a:r>
            <a:r>
              <a:rPr lang="en-US" dirty="0" smtClean="0"/>
              <a:t>of the Pension Scheme Regulations Act defines a trust as “the </a:t>
            </a:r>
            <a:r>
              <a:rPr lang="en-US" dirty="0"/>
              <a:t>legal entity, separate from the employer, in which the pension scheme funds are accumulated and includes a multi-employer trust or </a:t>
            </a:r>
            <a:r>
              <a:rPr lang="en-US" dirty="0" smtClean="0"/>
              <a:t>a </a:t>
            </a:r>
            <a:r>
              <a:rPr lang="en-US" dirty="0"/>
              <a:t>single employer </a:t>
            </a:r>
            <a:r>
              <a:rPr lang="en-US" dirty="0" smtClean="0"/>
              <a:t>trust”. </a:t>
            </a:r>
          </a:p>
          <a:p>
            <a:r>
              <a:rPr lang="en-US" b="1" dirty="0" smtClean="0"/>
              <a:t>Section 8 (2) </a:t>
            </a:r>
            <a:r>
              <a:rPr lang="en-US" dirty="0" smtClean="0"/>
              <a:t>states that “ </a:t>
            </a:r>
            <a:r>
              <a:rPr lang="en-US" dirty="0"/>
              <a:t>Every pension scheme, other than a scheme established by a written </a:t>
            </a:r>
            <a:r>
              <a:rPr lang="en-US" dirty="0" smtClean="0"/>
              <a:t>law, shall </a:t>
            </a:r>
            <a:r>
              <a:rPr lang="en-US" dirty="0"/>
              <a:t>be established under an irrevocable trust</a:t>
            </a:r>
            <a:r>
              <a:rPr lang="en-US" dirty="0" smtClean="0"/>
              <a:t>.”</a:t>
            </a:r>
          </a:p>
          <a:p>
            <a:r>
              <a:rPr lang="en-US" dirty="0" smtClean="0"/>
              <a:t>“A </a:t>
            </a:r>
            <a:r>
              <a:rPr lang="en-US" dirty="0"/>
              <a:t>legal concept under which property is held by one or more persons (the </a:t>
            </a:r>
            <a:r>
              <a:rPr lang="en-US" b="1" dirty="0"/>
              <a:t>trustees</a:t>
            </a:r>
            <a:r>
              <a:rPr lang="en-US" dirty="0"/>
              <a:t>) for the benefit of other persons (the </a:t>
            </a:r>
            <a:r>
              <a:rPr lang="en-US" b="1" dirty="0"/>
              <a:t>beneficiaries</a:t>
            </a:r>
            <a:r>
              <a:rPr lang="en-US" dirty="0"/>
              <a:t>) for the purposes specified by the person setting up the trust. The </a:t>
            </a:r>
            <a:r>
              <a:rPr lang="en-US" b="1" dirty="0"/>
              <a:t>trustees </a:t>
            </a:r>
            <a:r>
              <a:rPr lang="en-US" dirty="0"/>
              <a:t>may be </a:t>
            </a:r>
            <a:r>
              <a:rPr lang="en-US" b="1" dirty="0"/>
              <a:t>beneficiaries</a:t>
            </a:r>
            <a:r>
              <a:rPr lang="en-US" b="1" dirty="0" smtClean="0"/>
              <a:t>.” </a:t>
            </a:r>
            <a:r>
              <a:rPr lang="en-US" dirty="0" smtClean="0"/>
              <a:t>  </a:t>
            </a:r>
            <a:r>
              <a:rPr lang="en-US" i="1" dirty="0"/>
              <a:t>Pensions Terminology </a:t>
            </a:r>
            <a:r>
              <a:rPr lang="en-US" dirty="0"/>
              <a:t>– A Glossary for Pension Schemes; Sixth Edition. London, 2002 	</a:t>
            </a:r>
            <a:endParaRPr lang="en-US" dirty="0" smtClean="0"/>
          </a:p>
          <a:p>
            <a:r>
              <a:rPr lang="en-GB" dirty="0"/>
              <a:t>Trust </a:t>
            </a:r>
            <a:r>
              <a:rPr lang="en-GB" dirty="0" smtClean="0"/>
              <a:t>law In </a:t>
            </a:r>
            <a:r>
              <a:rPr lang="en-GB" dirty="0"/>
              <a:t>common law legal systems, a trust is an arrangement whereby property (including real, </a:t>
            </a:r>
            <a:r>
              <a:rPr lang="en-GB" dirty="0" smtClean="0"/>
              <a:t>tangible </a:t>
            </a:r>
            <a:r>
              <a:rPr lang="en-GB" dirty="0"/>
              <a:t>and intangible) is managed by one person (or persons, or organizations) for the benefit </a:t>
            </a:r>
            <a:r>
              <a:rPr lang="en-GB" dirty="0" smtClean="0"/>
              <a:t>of </a:t>
            </a:r>
            <a:r>
              <a:rPr lang="en-GB" dirty="0"/>
              <a:t>another.</a:t>
            </a:r>
          </a:p>
          <a:p>
            <a:endParaRPr lang="en-US" dirty="0"/>
          </a:p>
          <a:p>
            <a:pPr marL="0" indent="0">
              <a:buNone/>
            </a:pPr>
            <a:r>
              <a:rPr lang="en-US" dirty="0"/>
              <a:t>	</a:t>
            </a:r>
          </a:p>
        </p:txBody>
      </p:sp>
      <p:sp>
        <p:nvSpPr>
          <p:cNvPr id="8" name="Footer Placeholder 7"/>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84317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Duty of care</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latin typeface="Calibri" panose="020F0502020204030204" pitchFamily="34" charset="0"/>
                <a:cs typeface="Calibri" panose="020F0502020204030204" pitchFamily="34" charset="0"/>
              </a:rPr>
              <a:t>In </a:t>
            </a:r>
            <a:r>
              <a:rPr lang="de-DE" b="1" i="1" dirty="0" smtClean="0">
                <a:latin typeface="Calibri" panose="020F0502020204030204" pitchFamily="34" charset="0"/>
                <a:cs typeface="Calibri" panose="020F0502020204030204" pitchFamily="34" charset="0"/>
              </a:rPr>
              <a:t>Nestle </a:t>
            </a:r>
            <a:r>
              <a:rPr lang="de-DE" b="1" i="1" dirty="0">
                <a:latin typeface="Calibri" panose="020F0502020204030204" pitchFamily="34" charset="0"/>
                <a:cs typeface="Calibri" panose="020F0502020204030204" pitchFamily="34" charset="0"/>
              </a:rPr>
              <a:t>v National Westminster Bank Plc</a:t>
            </a:r>
            <a:r>
              <a:rPr lang="de-DE" b="1" dirty="0">
                <a:latin typeface="Calibri" panose="020F0502020204030204" pitchFamily="34" charset="0"/>
                <a:cs typeface="Calibri" panose="020F0502020204030204" pitchFamily="34" charset="0"/>
              </a:rPr>
              <a:t> [1994] 1 All ER 118</a:t>
            </a:r>
            <a:r>
              <a:rPr lang="de-DE" dirty="0">
                <a:latin typeface="Calibri" panose="020F0502020204030204" pitchFamily="34" charset="0"/>
                <a:cs typeface="Calibri" panose="020F0502020204030204" pitchFamily="34" charset="0"/>
              </a:rPr>
              <a:t>; </a:t>
            </a:r>
            <a:r>
              <a:rPr lang="en-US" b="1" u="sng"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the modern portfolio theory was launched. This entails that, as trustees will often introduce an element of diversity to their investment portfolio, they are to be judged on their overall performance and not the failure or success of a particular  investment.</a:t>
            </a:r>
          </a:p>
          <a:p>
            <a:r>
              <a:rPr lang="en-US" dirty="0" smtClean="0">
                <a:latin typeface="Calibri" panose="020F0502020204030204" pitchFamily="34" charset="0"/>
                <a:cs typeface="Calibri" panose="020F0502020204030204" pitchFamily="34" charset="0"/>
              </a:rPr>
              <a:t>To </a:t>
            </a:r>
            <a:r>
              <a:rPr lang="en-US" dirty="0">
                <a:latin typeface="Calibri" panose="020F0502020204030204" pitchFamily="34" charset="0"/>
                <a:cs typeface="Calibri" panose="020F0502020204030204" pitchFamily="34" charset="0"/>
              </a:rPr>
              <a:t>any special knowledge or experience that he has or holds any special knowledge or experience that is reasonable to expect of a person acting in the course of that business or profession.</a:t>
            </a:r>
          </a:p>
          <a:p>
            <a:r>
              <a:rPr lang="en-US" dirty="0">
                <a:latin typeface="Calibri" panose="020F0502020204030204" pitchFamily="34" charset="0"/>
                <a:cs typeface="Calibri" panose="020F0502020204030204" pitchFamily="34" charset="0"/>
              </a:rPr>
              <a:t>A Professional trustee is expected to show a  higher degree of care than a lay trustee.</a:t>
            </a:r>
          </a:p>
          <a:p>
            <a:r>
              <a:rPr lang="en-US" dirty="0">
                <a:latin typeface="Calibri" panose="020F0502020204030204" pitchFamily="34" charset="0"/>
                <a:cs typeface="Calibri" panose="020F0502020204030204" pitchFamily="34" charset="0"/>
              </a:rPr>
              <a:t>A trust company with specialist staff will be judged on a different level to an unpaid, family trustee  </a:t>
            </a:r>
            <a:r>
              <a:rPr lang="en-US" b="1" i="1" dirty="0">
                <a:latin typeface="Calibri" panose="020F0502020204030204" pitchFamily="34" charset="0"/>
                <a:cs typeface="Calibri" panose="020F0502020204030204" pitchFamily="34" charset="0"/>
              </a:rPr>
              <a:t>Bartlett V Barclays Bank Trust Co. Ltd (1980) </a:t>
            </a:r>
            <a:r>
              <a:rPr lang="en-US" b="1" i="1" dirty="0" err="1">
                <a:latin typeface="Calibri" panose="020F0502020204030204" pitchFamily="34" charset="0"/>
                <a:cs typeface="Calibri" panose="020F0502020204030204" pitchFamily="34" charset="0"/>
              </a:rPr>
              <a:t>Ch</a:t>
            </a:r>
            <a:r>
              <a:rPr lang="en-US" b="1" i="1" dirty="0">
                <a:latin typeface="Calibri" panose="020F0502020204030204" pitchFamily="34" charset="0"/>
                <a:cs typeface="Calibri" panose="020F0502020204030204" pitchFamily="34" charset="0"/>
              </a:rPr>
              <a:t>  515.</a:t>
            </a:r>
            <a:r>
              <a:rPr lang="en-US" b="1" i="1" dirty="0">
                <a:latin typeface="Bookman Old Style" pitchFamily="18" charset="0"/>
              </a:rPr>
              <a:t>			</a:t>
            </a:r>
            <a:endParaRPr lang="en-US" b="1" i="1"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29705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Delegation</a:t>
            </a:r>
            <a:endParaRPr lang="en-US" b="1" dirty="0"/>
          </a:p>
        </p:txBody>
      </p:sp>
      <p:sp>
        <p:nvSpPr>
          <p:cNvPr id="3" name="Content Placeholder 2"/>
          <p:cNvSpPr>
            <a:spLocks noGrp="1"/>
          </p:cNvSpPr>
          <p:nvPr>
            <p:ph idx="1"/>
          </p:nvPr>
        </p:nvSpPr>
        <p:spPr/>
        <p:txBody>
          <a:bodyPr>
            <a:normAutofit fontScale="92500" lnSpcReduction="20000"/>
          </a:bodyPr>
          <a:lstStyle/>
          <a:p>
            <a:r>
              <a:rPr lang="en-US" dirty="0">
                <a:latin typeface="Calibri" panose="020F0502020204030204" pitchFamily="34" charset="0"/>
                <a:cs typeface="Calibri" panose="020F0502020204030204" pitchFamily="34" charset="0"/>
              </a:rPr>
              <a:t>Trustees must not generally delegate their powers or discretion unless they are authorized to do so by the trust deed and rules.</a:t>
            </a:r>
          </a:p>
          <a:p>
            <a:r>
              <a:rPr lang="en-US" dirty="0">
                <a:latin typeface="Calibri" panose="020F0502020204030204" pitchFamily="34" charset="0"/>
                <a:cs typeface="Calibri" panose="020F0502020204030204" pitchFamily="34" charset="0"/>
              </a:rPr>
              <a:t>There are some statutory powers of delegation most notably power to delegate investments to a manager, day to day administration of a fund to an administrator and the safe custody of scheme assets to a custodian. </a:t>
            </a:r>
            <a:r>
              <a:rPr lang="en-US" b="1" dirty="0">
                <a:latin typeface="Calibri" panose="020F0502020204030204" pitchFamily="34" charset="0"/>
                <a:cs typeface="Calibri" panose="020F0502020204030204" pitchFamily="34" charset="0"/>
              </a:rPr>
              <a:t>Section 17A of the Act</a:t>
            </a:r>
          </a:p>
          <a:p>
            <a:r>
              <a:rPr lang="en-US" dirty="0">
                <a:latin typeface="Calibri" panose="020F0502020204030204" pitchFamily="34" charset="0"/>
                <a:cs typeface="Calibri" panose="020F0502020204030204" pitchFamily="34" charset="0"/>
              </a:rPr>
              <a:t>It is generally appropriate for the trustees (provided there is power under the scheme’s documentation) to appoint a person as administrator to administer the scheme on a day-to-day basis.   </a:t>
            </a:r>
          </a:p>
          <a:p>
            <a:r>
              <a:rPr lang="en-US" dirty="0">
                <a:latin typeface="Calibri" panose="020F0502020204030204" pitchFamily="34" charset="0"/>
                <a:cs typeface="Calibri" panose="020F0502020204030204" pitchFamily="34" charset="0"/>
              </a:rPr>
              <a:t>The person so appointed should be fully informed of the duties and responsibilities which the trustees have delegated to him.</a:t>
            </a:r>
          </a:p>
          <a:p>
            <a:r>
              <a:rPr lang="en-US" dirty="0">
                <a:latin typeface="Calibri" panose="020F0502020204030204" pitchFamily="34" charset="0"/>
                <a:cs typeface="Calibri" panose="020F0502020204030204" pitchFamily="34" charset="0"/>
              </a:rPr>
              <a:t>There should be a written agreement between the trustees and the administrator.</a:t>
            </a: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62302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Board of Trustees</a:t>
            </a:r>
            <a:endParaRPr lang="en-US" b="1" dirty="0"/>
          </a:p>
        </p:txBody>
      </p:sp>
      <p:sp>
        <p:nvSpPr>
          <p:cNvPr id="3" name="Content Placeholder 2"/>
          <p:cNvSpPr>
            <a:spLocks noGrp="1"/>
          </p:cNvSpPr>
          <p:nvPr>
            <p:ph idx="1"/>
          </p:nvPr>
        </p:nvSpPr>
        <p:spPr/>
        <p:txBody>
          <a:bodyPr>
            <a:normAutofit/>
          </a:bodyPr>
          <a:lstStyle/>
          <a:p>
            <a:r>
              <a:rPr lang="en-US" dirty="0"/>
              <a:t>The Pension Scheme Regulation (Amendment) Act, No. 27 of 2005 under Section 5 provides for appointment of Trustees of all pension schemes</a:t>
            </a:r>
            <a:r>
              <a:rPr lang="en-US" dirty="0" smtClean="0"/>
              <a:t>.</a:t>
            </a:r>
            <a:endParaRPr lang="en-US" dirty="0"/>
          </a:p>
          <a:p>
            <a:pPr marL="0" indent="0">
              <a:buNone/>
            </a:pPr>
            <a:r>
              <a:rPr lang="en-US" dirty="0"/>
              <a:t>	</a:t>
            </a:r>
            <a:r>
              <a:rPr lang="en-US" dirty="0" smtClean="0"/>
              <a:t>8.3(a)manner </a:t>
            </a:r>
            <a:r>
              <a:rPr lang="en-US" dirty="0"/>
              <a:t>of appointment or election of  </a:t>
            </a:r>
            <a:r>
              <a:rPr lang="en-US" dirty="0" smtClean="0"/>
              <a:t>Trustees </a:t>
            </a:r>
            <a:r>
              <a:rPr lang="en-US" dirty="0"/>
              <a:t>and their term of  office.</a:t>
            </a:r>
          </a:p>
          <a:p>
            <a:pPr marL="0" indent="0">
              <a:buNone/>
            </a:pPr>
            <a:r>
              <a:rPr lang="en-US" dirty="0"/>
              <a:t> 	   3(b)	  functions, powers and duties of Trustees.</a:t>
            </a:r>
          </a:p>
          <a:p>
            <a:pPr marL="0" indent="0">
              <a:buNone/>
            </a:pPr>
            <a:r>
              <a:rPr lang="en-US" dirty="0"/>
              <a:t> 	   3(c)	  composition of the Trustees (one half to </a:t>
            </a:r>
            <a:r>
              <a:rPr lang="en-US" dirty="0" smtClean="0"/>
              <a:t>be appointed </a:t>
            </a:r>
            <a:r>
              <a:rPr lang="en-US" dirty="0"/>
              <a:t>or elected by members and other half </a:t>
            </a:r>
            <a:r>
              <a:rPr lang="en-US" dirty="0" smtClean="0"/>
              <a:t>by </a:t>
            </a:r>
            <a:r>
              <a:rPr lang="en-US" dirty="0"/>
              <a:t>the sponsoring employer).</a:t>
            </a: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0707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Board of Trustees</a:t>
            </a:r>
            <a:endParaRPr lang="en-US" b="1" dirty="0"/>
          </a:p>
        </p:txBody>
      </p:sp>
      <p:sp>
        <p:nvSpPr>
          <p:cNvPr id="3" name="Content Placeholder 2"/>
          <p:cNvSpPr>
            <a:spLocks noGrp="1"/>
          </p:cNvSpPr>
          <p:nvPr>
            <p:ph idx="1"/>
          </p:nvPr>
        </p:nvSpPr>
        <p:spPr/>
        <p:txBody>
          <a:bodyPr>
            <a:normAutofit/>
          </a:bodyPr>
          <a:lstStyle/>
          <a:p>
            <a:pPr marL="0" indent="0">
              <a:buNone/>
            </a:pPr>
            <a:r>
              <a:rPr lang="en-US" dirty="0"/>
              <a:t> 3(d)	  methods of and grounds for, </a:t>
            </a:r>
            <a:r>
              <a:rPr lang="en-US" dirty="0" smtClean="0"/>
              <a:t>removal from </a:t>
            </a:r>
            <a:r>
              <a:rPr lang="en-US" dirty="0"/>
              <a:t>office</a:t>
            </a:r>
            <a:r>
              <a:rPr lang="en-US" dirty="0" smtClean="0"/>
              <a:t>.</a:t>
            </a:r>
            <a:endParaRPr lang="en-US" dirty="0"/>
          </a:p>
          <a:p>
            <a:pPr marL="0" indent="0">
              <a:buNone/>
            </a:pPr>
            <a:r>
              <a:rPr lang="en-US" dirty="0"/>
              <a:t>  3(e)   election or appointment of </a:t>
            </a:r>
            <a:r>
              <a:rPr lang="en-US" dirty="0" smtClean="0"/>
              <a:t>chairperson and </a:t>
            </a:r>
            <a:r>
              <a:rPr lang="en-US" dirty="0"/>
              <a:t>his/her functions,  powers and  duties</a:t>
            </a:r>
            <a:r>
              <a:rPr lang="en-US" dirty="0" smtClean="0"/>
              <a:t>.      </a:t>
            </a:r>
            <a:endParaRPr lang="en-US" dirty="0"/>
          </a:p>
          <a:p>
            <a:pPr marL="0" indent="0">
              <a:buNone/>
            </a:pPr>
            <a:r>
              <a:rPr lang="en-US" dirty="0"/>
              <a:t>3(f)	 quorum i.e. 50% of total </a:t>
            </a:r>
            <a:r>
              <a:rPr lang="en-US" dirty="0" smtClean="0"/>
              <a:t>number</a:t>
            </a:r>
            <a:endParaRPr lang="en-US" dirty="0"/>
          </a:p>
          <a:p>
            <a:pPr marL="0" indent="0">
              <a:buNone/>
            </a:pPr>
            <a:r>
              <a:rPr lang="en-US" dirty="0"/>
              <a:t>  3(g)	  procedures of convening meetings</a:t>
            </a: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460439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of Trustees</a:t>
            </a:r>
            <a:endParaRPr lang="en-US" b="1" dirty="0"/>
          </a:p>
        </p:txBody>
      </p:sp>
      <p:sp>
        <p:nvSpPr>
          <p:cNvPr id="3" name="Content Placeholder 2"/>
          <p:cNvSpPr>
            <a:spLocks noGrp="1"/>
          </p:cNvSpPr>
          <p:nvPr>
            <p:ph idx="1"/>
          </p:nvPr>
        </p:nvSpPr>
        <p:spPr/>
        <p:txBody>
          <a:bodyPr>
            <a:normAutofit lnSpcReduction="10000"/>
          </a:bodyPr>
          <a:lstStyle/>
          <a:p>
            <a:r>
              <a:rPr lang="en-US" b="1" dirty="0" smtClean="0"/>
              <a:t>8.4(a</a:t>
            </a:r>
            <a:r>
              <a:rPr lang="en-US" b="1" dirty="0"/>
              <a:t>)  </a:t>
            </a:r>
            <a:r>
              <a:rPr lang="en-US" dirty="0"/>
              <a:t>has  not been sentenced to imprisonment for </a:t>
            </a:r>
            <a:r>
              <a:rPr lang="en-US" dirty="0" smtClean="0"/>
              <a:t>fraud </a:t>
            </a:r>
            <a:r>
              <a:rPr lang="en-US" dirty="0"/>
              <a:t>or </a:t>
            </a:r>
            <a:r>
              <a:rPr lang="en-US" dirty="0" smtClean="0"/>
              <a:t>dishonesty </a:t>
            </a:r>
            <a:r>
              <a:rPr lang="en-US" dirty="0"/>
              <a:t>for period of 6 months or so.</a:t>
            </a:r>
          </a:p>
          <a:p>
            <a:pPr marL="0" indent="0">
              <a:buNone/>
            </a:pPr>
            <a:r>
              <a:rPr lang="en-US" dirty="0"/>
              <a:t> 	   4(b)  not bankrupt</a:t>
            </a:r>
          </a:p>
          <a:p>
            <a:pPr marL="0" indent="0">
              <a:buNone/>
            </a:pPr>
            <a:r>
              <a:rPr lang="en-US" dirty="0"/>
              <a:t> 	   4(c)  was not previously involved in the management </a:t>
            </a:r>
          </a:p>
          <a:p>
            <a:pPr marL="0" indent="0">
              <a:buNone/>
            </a:pPr>
            <a:r>
              <a:rPr lang="en-US" dirty="0"/>
              <a:t>                or administration of a scheme which has been </a:t>
            </a:r>
          </a:p>
          <a:p>
            <a:pPr marL="0" indent="0">
              <a:buNone/>
            </a:pPr>
            <a:r>
              <a:rPr lang="en-US" dirty="0"/>
              <a:t>                deregistered due to poor management or </a:t>
            </a:r>
          </a:p>
          <a:p>
            <a:pPr marL="0" indent="0">
              <a:buNone/>
            </a:pPr>
            <a:r>
              <a:rPr lang="en-US" dirty="0"/>
              <a:t>                administration.</a:t>
            </a:r>
          </a:p>
          <a:p>
            <a:pPr marL="0" indent="0">
              <a:buNone/>
            </a:pPr>
            <a:r>
              <a:rPr lang="en-US" dirty="0"/>
              <a:t>	   4(d)  has  not been disqualified under any law.</a:t>
            </a:r>
          </a:p>
          <a:p>
            <a:pPr marL="0" indent="0">
              <a:buNone/>
            </a:pPr>
            <a:r>
              <a:rPr lang="en-US" dirty="0"/>
              <a:t>       4(e)  is considered detrimental to the scheme.</a:t>
            </a: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665639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Governance Documents</a:t>
            </a:r>
            <a:endParaRPr lang="en-US" b="1" dirty="0"/>
          </a:p>
        </p:txBody>
      </p:sp>
      <p:sp>
        <p:nvSpPr>
          <p:cNvPr id="3" name="Content Placeholder 2"/>
          <p:cNvSpPr>
            <a:spLocks noGrp="1"/>
          </p:cNvSpPr>
          <p:nvPr>
            <p:ph idx="1"/>
          </p:nvPr>
        </p:nvSpPr>
        <p:spPr/>
        <p:txBody>
          <a:bodyPr>
            <a:normAutofit/>
          </a:bodyPr>
          <a:lstStyle/>
          <a:p>
            <a:r>
              <a:rPr lang="en-US" sz="2000" dirty="0" smtClean="0"/>
              <a:t>Trust Deed-</a:t>
            </a:r>
            <a:r>
              <a:rPr lang="en-US" sz="2000" dirty="0"/>
              <a:t>A legal document, executed in the form of a Deed, which establishes, regulates or amends a </a:t>
            </a:r>
            <a:r>
              <a:rPr lang="en-US" sz="2000" b="1" dirty="0"/>
              <a:t>trust</a:t>
            </a:r>
            <a:r>
              <a:rPr lang="en-US" sz="2000" dirty="0"/>
              <a:t>. </a:t>
            </a:r>
            <a:r>
              <a:rPr lang="en-US" sz="2000" i="1" dirty="0"/>
              <a:t>Pensions Terminology </a:t>
            </a:r>
            <a:r>
              <a:rPr lang="en-US" sz="2000" dirty="0"/>
              <a:t>– A Glossary for Pension Schemes; Sixth Edition. London, 2002 </a:t>
            </a:r>
          </a:p>
          <a:p>
            <a:r>
              <a:rPr lang="en-GB" sz="2000" dirty="0" smtClean="0"/>
              <a:t>A </a:t>
            </a:r>
            <a:r>
              <a:rPr lang="en-GB" sz="2000" dirty="0"/>
              <a:t>trust deed sets out in detail the powers and duties of trustees. The following are some of the key points found in a </a:t>
            </a:r>
            <a:r>
              <a:rPr lang="en-GB" sz="2000" dirty="0" smtClean="0"/>
              <a:t>deed:</a:t>
            </a:r>
          </a:p>
          <a:p>
            <a:pPr marL="0" indent="0">
              <a:buNone/>
            </a:pPr>
            <a:r>
              <a:rPr lang="en-GB" sz="2000" dirty="0" smtClean="0"/>
              <a:t>The objective or purpose </a:t>
            </a:r>
            <a:r>
              <a:rPr lang="en-GB" sz="2000" dirty="0"/>
              <a:t>of the trust </a:t>
            </a:r>
            <a:endParaRPr lang="en-GB" sz="2000" dirty="0" smtClean="0"/>
          </a:p>
          <a:p>
            <a:pPr marL="0" indent="0">
              <a:buNone/>
            </a:pPr>
            <a:r>
              <a:rPr lang="en-GB" sz="2000" dirty="0" smtClean="0"/>
              <a:t>The mode </a:t>
            </a:r>
            <a:r>
              <a:rPr lang="en-GB" sz="2000" dirty="0"/>
              <a:t>of appointment, removal and resignation of </a:t>
            </a:r>
            <a:r>
              <a:rPr lang="en-GB" sz="2000" dirty="0" smtClean="0"/>
              <a:t>trustees</a:t>
            </a:r>
          </a:p>
          <a:p>
            <a:pPr marL="0" indent="0">
              <a:buNone/>
            </a:pPr>
            <a:r>
              <a:rPr lang="en-GB" sz="2000" dirty="0" smtClean="0"/>
              <a:t>The powers </a:t>
            </a:r>
            <a:r>
              <a:rPr lang="en-GB" sz="2000" dirty="0"/>
              <a:t>and duties of trustees </a:t>
            </a:r>
            <a:endParaRPr lang="en-GB" sz="2000" dirty="0" smtClean="0"/>
          </a:p>
          <a:p>
            <a:pPr marL="0" indent="0">
              <a:buNone/>
            </a:pPr>
            <a:r>
              <a:rPr lang="en-GB" sz="2000" dirty="0" smtClean="0"/>
              <a:t>The Scheme Rules form part of the governance documents</a:t>
            </a:r>
            <a:endParaRPr lang="en-GB" sz="2000" dirty="0"/>
          </a:p>
          <a:p>
            <a:pPr>
              <a:buFont typeface="Wingdings" panose="05000000000000000000" pitchFamily="2" charset="2"/>
              <a:buChar char="q"/>
            </a:pPr>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553255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Pension Scheme Registration Procedure</a:t>
            </a:r>
            <a:endParaRPr lang="en-US" b="1" dirty="0"/>
          </a:p>
        </p:txBody>
      </p:sp>
      <p:sp>
        <p:nvSpPr>
          <p:cNvPr id="3" name="Content Placeholder 2"/>
          <p:cNvSpPr>
            <a:spLocks noGrp="1"/>
          </p:cNvSpPr>
          <p:nvPr>
            <p:ph idx="1"/>
          </p:nvPr>
        </p:nvSpPr>
        <p:spPr/>
        <p:txBody>
          <a:bodyPr>
            <a:normAutofit fontScale="77500" lnSpcReduction="20000"/>
          </a:bodyPr>
          <a:lstStyle/>
          <a:p>
            <a:r>
              <a:rPr lang="en-US" dirty="0" smtClean="0"/>
              <a:t>Registration authority is Pensions and Insurance Authority</a:t>
            </a:r>
          </a:p>
          <a:p>
            <a:r>
              <a:rPr lang="en-US" dirty="0" smtClean="0"/>
              <a:t>Completion of an application form</a:t>
            </a:r>
          </a:p>
          <a:p>
            <a:r>
              <a:rPr lang="en-US" dirty="0" smtClean="0"/>
              <a:t>Fee (minimum 5556 units per scheme)</a:t>
            </a:r>
          </a:p>
          <a:p>
            <a:r>
              <a:rPr lang="en-US" dirty="0" smtClean="0"/>
              <a:t>Signed Scheme Rules that complies with Pension Scheme Regulation Act and Income Tax Act</a:t>
            </a:r>
          </a:p>
          <a:p>
            <a:r>
              <a:rPr lang="en-US" dirty="0" smtClean="0"/>
              <a:t>Affiliation Agreement/</a:t>
            </a:r>
            <a:r>
              <a:rPr lang="en-GB" dirty="0" smtClean="0"/>
              <a:t>deed </a:t>
            </a:r>
            <a:r>
              <a:rPr lang="en-GB" dirty="0"/>
              <a:t>of Adherence between the sponsor and the multi-employer trust </a:t>
            </a:r>
            <a:r>
              <a:rPr lang="en-GB" dirty="0" smtClean="0"/>
              <a:t>fund </a:t>
            </a:r>
            <a:r>
              <a:rPr lang="en-US" dirty="0" smtClean="0"/>
              <a:t>if applying to join a multi employer scheme</a:t>
            </a:r>
          </a:p>
          <a:p>
            <a:r>
              <a:rPr lang="en-US" dirty="0" smtClean="0"/>
              <a:t>Trust Deed of the Scheme</a:t>
            </a:r>
          </a:p>
          <a:p>
            <a:r>
              <a:rPr lang="en-GB" dirty="0"/>
              <a:t>Certificate of Incorporation of the </a:t>
            </a:r>
            <a:r>
              <a:rPr lang="en-GB" dirty="0" smtClean="0"/>
              <a:t>trust</a:t>
            </a:r>
          </a:p>
          <a:p>
            <a:r>
              <a:rPr lang="en-GB" dirty="0" smtClean="0"/>
              <a:t>Approval by Commissioner General of the Zambia Revenue Authority as an approved fund</a:t>
            </a:r>
          </a:p>
          <a:p>
            <a:r>
              <a:rPr lang="en-GB" dirty="0"/>
              <a:t>Any other requirements as the Registrar may </a:t>
            </a:r>
            <a:r>
              <a:rPr lang="en-GB" dirty="0" smtClean="0"/>
              <a:t>prescribe (there is a requirement to meet fit and proper criteria for Trustees)</a:t>
            </a:r>
            <a:endParaRPr lang="en-US" dirty="0"/>
          </a:p>
          <a:p>
            <a:pPr>
              <a:buFont typeface="Wingdings" panose="05000000000000000000" pitchFamily="2" charset="2"/>
              <a:buChar char="q"/>
            </a:pPr>
            <a:endParaRPr lang="en-US"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34028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 </a:t>
            </a:r>
            <a:endParaRPr lang="en-US" b="1" dirty="0"/>
          </a:p>
        </p:txBody>
      </p:sp>
      <p:sp>
        <p:nvSpPr>
          <p:cNvPr id="3" name="Content Placeholder 2"/>
          <p:cNvSpPr>
            <a:spLocks noGrp="1"/>
          </p:cNvSpPr>
          <p:nvPr>
            <p:ph idx="1"/>
          </p:nvPr>
        </p:nvSpPr>
        <p:spPr/>
        <p:txBody>
          <a:bodyPr>
            <a:normAutofit/>
          </a:bodyPr>
          <a:lstStyle/>
          <a:p>
            <a:r>
              <a:rPr lang="en-US" b="1" dirty="0" smtClean="0"/>
              <a:t>The </a:t>
            </a:r>
            <a:r>
              <a:rPr lang="en-US" b="1" dirty="0"/>
              <a:t>Lands (Perpetual Successions) Act Cap 186 </a:t>
            </a:r>
            <a:r>
              <a:rPr lang="en-US" dirty="0"/>
              <a:t>provides for the registration of trusts as separate legal entities.</a:t>
            </a:r>
          </a:p>
          <a:p>
            <a:r>
              <a:rPr lang="en-US" dirty="0"/>
              <a:t>Certificate of incorporation of the Trust </a:t>
            </a:r>
            <a:r>
              <a:rPr lang="en-US" b="1" dirty="0"/>
              <a:t>Section 6 </a:t>
            </a:r>
            <a:r>
              <a:rPr lang="en-US" dirty="0"/>
              <a:t>– this states that the certificate of incorporation granted shall be conclusive evidence that all the preliminary requisitions contained in the Act are complied </a:t>
            </a:r>
            <a:r>
              <a:rPr lang="en-US" dirty="0" smtClean="0"/>
              <a:t>with</a:t>
            </a:r>
          </a:p>
          <a:p>
            <a:r>
              <a:rPr lang="en-US" dirty="0"/>
              <a:t>Upon creation of a trust, a trustee gets a legal title to the trust property but the beneficiary </a:t>
            </a:r>
            <a:r>
              <a:rPr lang="en-US" dirty="0" smtClean="0"/>
              <a:t>retains </a:t>
            </a:r>
            <a:r>
              <a:rPr lang="en-US" dirty="0"/>
              <a:t>an equitable title to the trust property.</a:t>
            </a:r>
          </a:p>
          <a:p>
            <a:endParaRPr lang="en-US"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568955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Historical development</a:t>
            </a:r>
            <a:endParaRPr lang="en-US" b="1" dirty="0"/>
          </a:p>
        </p:txBody>
      </p:sp>
      <p:sp>
        <p:nvSpPr>
          <p:cNvPr id="3" name="Content Placeholder 2"/>
          <p:cNvSpPr>
            <a:spLocks noGrp="1"/>
          </p:cNvSpPr>
          <p:nvPr>
            <p:ph idx="1"/>
          </p:nvPr>
        </p:nvSpPr>
        <p:spPr/>
        <p:txBody>
          <a:bodyPr>
            <a:normAutofit/>
          </a:bodyPr>
          <a:lstStyle/>
          <a:p>
            <a:r>
              <a:rPr lang="en-US" dirty="0" smtClean="0"/>
              <a:t>The history of trust can be traced to the era of the Statutes of Mortmain of 1279 and 1290 respectively which sought to restrict perpetual holding of land by the church. Mortmain- “The dead hand”</a:t>
            </a:r>
          </a:p>
          <a:p>
            <a:r>
              <a:rPr lang="en-GB" dirty="0"/>
              <a:t>T</a:t>
            </a:r>
            <a:r>
              <a:rPr lang="en-GB" dirty="0" smtClean="0"/>
              <a:t>rusts </a:t>
            </a:r>
            <a:r>
              <a:rPr lang="en-GB" dirty="0"/>
              <a:t>play a significant role in all common law systems, and their success has led </a:t>
            </a:r>
            <a:r>
              <a:rPr lang="en-GB" dirty="0" smtClean="0"/>
              <a:t>some </a:t>
            </a:r>
            <a:r>
              <a:rPr lang="en-GB" dirty="0"/>
              <a:t>civil law jurisdictions to incorporate trusts into their civil </a:t>
            </a:r>
            <a:r>
              <a:rPr lang="en-GB" dirty="0" smtClean="0"/>
              <a:t>codes.</a:t>
            </a:r>
          </a:p>
          <a:p>
            <a:r>
              <a:rPr lang="en-US" b="1" dirty="0">
                <a:latin typeface="Calibri" panose="020F0502020204030204" pitchFamily="34" charset="0"/>
                <a:cs typeface="Calibri" panose="020F0502020204030204" pitchFamily="34" charset="0"/>
              </a:rPr>
              <a:t>Trust Act </a:t>
            </a:r>
            <a:r>
              <a:rPr lang="en-US" b="1" dirty="0" smtClean="0">
                <a:latin typeface="Calibri" panose="020F0502020204030204" pitchFamily="34" charset="0"/>
                <a:cs typeface="Calibri" panose="020F0502020204030204" pitchFamily="34" charset="0"/>
              </a:rPr>
              <a:t>1893 </a:t>
            </a:r>
            <a:r>
              <a:rPr lang="en-US" dirty="0">
                <a:latin typeface="Calibri" panose="020F0502020204030204" pitchFamily="34" charset="0"/>
                <a:cs typeface="Calibri" panose="020F0502020204030204" pitchFamily="34" charset="0"/>
              </a:rPr>
              <a:t>which applies by virtue of The </a:t>
            </a:r>
            <a:r>
              <a:rPr lang="en-US" b="1" dirty="0">
                <a:latin typeface="Calibri" panose="020F0502020204030204" pitchFamily="34" charset="0"/>
                <a:cs typeface="Calibri" panose="020F0502020204030204" pitchFamily="34" charset="0"/>
              </a:rPr>
              <a:t>English Statutes Extent of Application Act CAP 11.</a:t>
            </a:r>
          </a:p>
          <a:p>
            <a:endParaRPr lang="en-GB" dirty="0"/>
          </a:p>
          <a:p>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644467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Historical development</a:t>
            </a:r>
          </a:p>
        </p:txBody>
      </p:sp>
      <p:sp>
        <p:nvSpPr>
          <p:cNvPr id="3" name="Content Placeholder 2"/>
          <p:cNvSpPr>
            <a:spLocks noGrp="1"/>
          </p:cNvSpPr>
          <p:nvPr>
            <p:ph idx="1"/>
          </p:nvPr>
        </p:nvSpPr>
        <p:spPr/>
        <p:txBody>
          <a:bodyPr>
            <a:normAutofit/>
          </a:bodyPr>
          <a:lstStyle/>
          <a:p>
            <a:pPr>
              <a:spcBef>
                <a:spcPts val="580"/>
              </a:spcBef>
              <a:defRPr/>
            </a:pPr>
            <a:r>
              <a:rPr lang="en-US" sz="2400" dirty="0" smtClean="0">
                <a:latin typeface="Calibri" panose="020F0502020204030204" pitchFamily="34" charset="0"/>
                <a:cs typeface="Calibri" panose="020F0502020204030204" pitchFamily="34" charset="0"/>
              </a:rPr>
              <a:t>The </a:t>
            </a:r>
            <a:r>
              <a:rPr lang="en-US" sz="2400" dirty="0">
                <a:latin typeface="Calibri" panose="020F0502020204030204" pitchFamily="34" charset="0"/>
                <a:cs typeface="Calibri" panose="020F0502020204030204" pitchFamily="34" charset="0"/>
              </a:rPr>
              <a:t>1893 </a:t>
            </a:r>
            <a:r>
              <a:rPr lang="en-US" sz="2400" b="1" dirty="0">
                <a:latin typeface="Calibri" panose="020F0502020204030204" pitchFamily="34" charset="0"/>
                <a:cs typeface="Calibri" panose="020F0502020204030204" pitchFamily="34" charset="0"/>
              </a:rPr>
              <a:t>Trust Act </a:t>
            </a:r>
            <a:r>
              <a:rPr lang="en-US" sz="2400" dirty="0">
                <a:latin typeface="Calibri" panose="020F0502020204030204" pitchFamily="34" charset="0"/>
                <a:cs typeface="Calibri" panose="020F0502020204030204" pitchFamily="34" charset="0"/>
              </a:rPr>
              <a:t>brought to the fore a number of key elements of trusteeship such as the following:</a:t>
            </a:r>
          </a:p>
          <a:p>
            <a:pPr marL="925830" lvl="2" indent="-285750" algn="just">
              <a:spcBef>
                <a:spcPts val="370"/>
              </a:spcBef>
              <a:spcAft>
                <a:spcPts val="0"/>
              </a:spcAft>
              <a:buClr>
                <a:schemeClr val="accent1">
                  <a:tint val="60000"/>
                </a:schemeClr>
              </a:buClr>
              <a:buFont typeface="Wingdings" panose="05000000000000000000" pitchFamily="2" charset="2"/>
              <a:buChar char="§"/>
              <a:defRPr/>
            </a:pPr>
            <a:r>
              <a:rPr lang="en-US" sz="2400" dirty="0">
                <a:latin typeface="Calibri" panose="020F0502020204030204" pitchFamily="34" charset="0"/>
                <a:cs typeface="Calibri" panose="020F0502020204030204" pitchFamily="34" charset="0"/>
              </a:rPr>
              <a:t>Appointment of the trustees in accordance with the trust deed </a:t>
            </a:r>
            <a:r>
              <a:rPr lang="en-US" sz="2400" dirty="0" smtClean="0">
                <a:latin typeface="Calibri" panose="020F0502020204030204" pitchFamily="34" charset="0"/>
                <a:cs typeface="Calibri" panose="020F0502020204030204" pitchFamily="34" charset="0"/>
              </a:rPr>
              <a:t>(</a:t>
            </a:r>
            <a:r>
              <a:rPr lang="en-US" sz="2400" b="1" dirty="0">
                <a:latin typeface="Calibri" panose="020F0502020204030204" pitchFamily="34" charset="0"/>
                <a:cs typeface="Calibri" panose="020F0502020204030204" pitchFamily="34" charset="0"/>
              </a:rPr>
              <a:t>section 10</a:t>
            </a:r>
            <a:r>
              <a:rPr lang="en-US" sz="2400" dirty="0">
                <a:latin typeface="Calibri" panose="020F0502020204030204" pitchFamily="34" charset="0"/>
                <a:cs typeface="Calibri" panose="020F0502020204030204" pitchFamily="34" charset="0"/>
              </a:rPr>
              <a:t>).</a:t>
            </a:r>
          </a:p>
          <a:p>
            <a:pPr marL="925830" lvl="2" indent="-285750" algn="just">
              <a:spcBef>
                <a:spcPts val="370"/>
              </a:spcBef>
              <a:spcAft>
                <a:spcPts val="0"/>
              </a:spcAft>
              <a:buClr>
                <a:schemeClr val="accent1">
                  <a:tint val="60000"/>
                </a:schemeClr>
              </a:buClr>
              <a:buFont typeface="Wingdings" panose="05000000000000000000" pitchFamily="2" charset="2"/>
              <a:buChar char="§"/>
              <a:defRPr/>
            </a:pPr>
            <a:r>
              <a:rPr lang="en-US" sz="2400" dirty="0">
                <a:latin typeface="Calibri" panose="020F0502020204030204" pitchFamily="34" charset="0"/>
                <a:cs typeface="Calibri" panose="020F0502020204030204" pitchFamily="34" charset="0"/>
              </a:rPr>
              <a:t>Provision for the retirement of a trustee with the consent of  other trustees or as provided by the Deed (</a:t>
            </a:r>
            <a:r>
              <a:rPr lang="en-US" sz="2400" b="1" dirty="0">
                <a:latin typeface="Calibri" panose="020F0502020204030204" pitchFamily="34" charset="0"/>
                <a:cs typeface="Calibri" panose="020F0502020204030204" pitchFamily="34" charset="0"/>
              </a:rPr>
              <a:t>Section 11</a:t>
            </a:r>
            <a:r>
              <a:rPr lang="en-US" sz="2400" dirty="0">
                <a:latin typeface="Calibri" panose="020F0502020204030204" pitchFamily="34" charset="0"/>
                <a:cs typeface="Calibri" panose="020F0502020204030204" pitchFamily="34" charset="0"/>
              </a:rPr>
              <a:t>).</a:t>
            </a:r>
          </a:p>
          <a:p>
            <a:pPr marL="925830" lvl="2" indent="-285750" algn="just">
              <a:spcBef>
                <a:spcPts val="370"/>
              </a:spcBef>
              <a:spcAft>
                <a:spcPts val="0"/>
              </a:spcAft>
              <a:buClr>
                <a:schemeClr val="accent1">
                  <a:tint val="60000"/>
                </a:schemeClr>
              </a:buClr>
              <a:buFont typeface="Wingdings" panose="05000000000000000000" pitchFamily="2" charset="2"/>
              <a:buChar char="§"/>
              <a:defRPr/>
            </a:pPr>
            <a:r>
              <a:rPr lang="en-US" sz="2400" dirty="0">
                <a:latin typeface="Calibri" panose="020F0502020204030204" pitchFamily="34" charset="0"/>
                <a:cs typeface="Calibri" panose="020F0502020204030204" pitchFamily="34" charset="0"/>
              </a:rPr>
              <a:t>Removal of trustees and replacement by court process (</a:t>
            </a:r>
            <a:r>
              <a:rPr lang="en-US" sz="2400" b="1" dirty="0">
                <a:latin typeface="Calibri" panose="020F0502020204030204" pitchFamily="34" charset="0"/>
                <a:cs typeface="Calibri" panose="020F0502020204030204" pitchFamily="34" charset="0"/>
              </a:rPr>
              <a:t>Section 25</a:t>
            </a:r>
            <a:r>
              <a:rPr lang="en-US" sz="2400" dirty="0">
                <a:latin typeface="Calibri" panose="020F0502020204030204" pitchFamily="34" charset="0"/>
                <a:cs typeface="Calibri" panose="020F0502020204030204" pitchFamily="34" charset="0"/>
              </a:rPr>
              <a:t>). </a:t>
            </a:r>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85844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a trust?</a:t>
            </a:r>
            <a:endParaRPr lang="en-US" b="1" dirty="0"/>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q"/>
            </a:pPr>
            <a:r>
              <a:rPr lang="en-US" sz="2800" dirty="0" smtClean="0"/>
              <a:t> Separate from the employer or sponsor and so assets can be held or kept separately</a:t>
            </a:r>
          </a:p>
          <a:p>
            <a:pPr marL="274320" lvl="1" indent="0">
              <a:buNone/>
            </a:pPr>
            <a:endParaRPr lang="en-US" sz="2800" dirty="0" smtClean="0"/>
          </a:p>
          <a:p>
            <a:pPr lvl="1">
              <a:buFont typeface="Wingdings" panose="05000000000000000000" pitchFamily="2" charset="2"/>
              <a:buChar char="q"/>
            </a:pPr>
            <a:r>
              <a:rPr lang="en-US" sz="2800" dirty="0" smtClean="0"/>
              <a:t>A trust defines or gives the purpose of the pension scheme</a:t>
            </a:r>
          </a:p>
          <a:p>
            <a:pPr marL="274320" lvl="1" indent="0">
              <a:buNone/>
            </a:pPr>
            <a:endParaRPr lang="en-US" sz="2800" dirty="0" smtClean="0"/>
          </a:p>
          <a:p>
            <a:pPr lvl="1">
              <a:buFont typeface="Wingdings" panose="05000000000000000000" pitchFamily="2" charset="2"/>
              <a:buChar char="q"/>
            </a:pPr>
            <a:r>
              <a:rPr lang="en-US" sz="2800" dirty="0" smtClean="0"/>
              <a:t>It accords the pension scheme its own legal standing</a:t>
            </a:r>
          </a:p>
          <a:p>
            <a:pPr lvl="1"/>
            <a:endParaRPr lang="en-US" sz="2800" dirty="0" smtClean="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972555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 is a trustee?</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Paragraph 1 </a:t>
            </a:r>
            <a:r>
              <a:rPr lang="en-US" b="1" dirty="0" smtClean="0"/>
              <a:t>Fourth Schedule of the Income Tax Act CAP 323 </a:t>
            </a:r>
            <a:r>
              <a:rPr lang="en-US" dirty="0" smtClean="0"/>
              <a:t>gives the following definition “means the persons, by whatever name called, having the management or control of a fund which either is or was an approved fund within the meaning of approved fund as defined in this Act, or which is a fund or scheme in relation to which an application is made under paragraph 2 for the approval of the Commissioner-General.”</a:t>
            </a:r>
          </a:p>
          <a:p>
            <a:pPr marL="0" indent="0">
              <a:buNone/>
            </a:pPr>
            <a:r>
              <a:rPr lang="en-US" dirty="0" smtClean="0"/>
              <a:t>“An </a:t>
            </a:r>
            <a:r>
              <a:rPr lang="en-US" dirty="0"/>
              <a:t>individual or a company which, alone or jointly, becomes the legal owner of property to be administered for the benefit of someone else (the beneficiaries), in accordance with provisions of the document creating the </a:t>
            </a:r>
            <a:r>
              <a:rPr lang="en-US" b="1" dirty="0"/>
              <a:t>trust </a:t>
            </a:r>
            <a:r>
              <a:rPr lang="en-US" dirty="0"/>
              <a:t>and the provisions of trust law generally and the </a:t>
            </a:r>
            <a:r>
              <a:rPr lang="en-US" b="1" dirty="0"/>
              <a:t>Pensions Act. </a:t>
            </a:r>
            <a:r>
              <a:rPr lang="en-US" dirty="0"/>
              <a:t>Certain schemes, mainly in the public sector, are not set up under trust. In these cases, the Pensions Act includes the </a:t>
            </a:r>
            <a:r>
              <a:rPr lang="en-US" b="1" dirty="0"/>
              <a:t>administrators </a:t>
            </a:r>
            <a:r>
              <a:rPr lang="en-US" dirty="0"/>
              <a:t>of the schemes in its definition of Trustees</a:t>
            </a:r>
            <a:r>
              <a:rPr lang="en-US" dirty="0" smtClean="0"/>
              <a:t>.”</a:t>
            </a:r>
            <a:r>
              <a:rPr lang="en-US" i="1" dirty="0" smtClean="0"/>
              <a:t> Pensions Terminology </a:t>
            </a:r>
            <a:r>
              <a:rPr lang="en-US" dirty="0" smtClean="0"/>
              <a:t>– A Glossary for Pension Schemes; Sixth Edition. London, 2002 </a:t>
            </a:r>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78164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 is a trustee?</a:t>
            </a:r>
            <a:endParaRPr lang="en-US" b="1" dirty="0"/>
          </a:p>
        </p:txBody>
      </p:sp>
      <p:sp>
        <p:nvSpPr>
          <p:cNvPr id="3" name="Content Placeholder 2"/>
          <p:cNvSpPr>
            <a:spLocks noGrp="1"/>
          </p:cNvSpPr>
          <p:nvPr>
            <p:ph idx="1"/>
          </p:nvPr>
        </p:nvSpPr>
        <p:spPr/>
        <p:txBody>
          <a:bodyPr>
            <a:normAutofit/>
          </a:bodyPr>
          <a:lstStyle/>
          <a:p>
            <a:pPr>
              <a:lnSpc>
                <a:spcPct val="150000"/>
              </a:lnSpc>
            </a:pPr>
            <a:r>
              <a:rPr lang="en-US" sz="2000" dirty="0" smtClean="0">
                <a:cs typeface="Arial" panose="020B0604020202020204" pitchFamily="34" charset="0"/>
              </a:rPr>
              <a:t> A responsible person who looks after the interests of other persons who cannot look after their own interests because they</a:t>
            </a:r>
          </a:p>
          <a:p>
            <a:pPr lvl="1">
              <a:lnSpc>
                <a:spcPct val="150000"/>
              </a:lnSpc>
            </a:pPr>
            <a:r>
              <a:rPr lang="en-US" sz="2000" dirty="0" smtClean="0">
                <a:cs typeface="Arial" panose="020B0604020202020204" pitchFamily="34" charset="0"/>
              </a:rPr>
              <a:t>lack capacity (e.g. children, aged, mentally ill, bankrupts) or </a:t>
            </a:r>
          </a:p>
          <a:p>
            <a:pPr lvl="1">
              <a:lnSpc>
                <a:spcPct val="150000"/>
              </a:lnSpc>
            </a:pPr>
            <a:r>
              <a:rPr lang="en-US" sz="2000" dirty="0" smtClean="0">
                <a:cs typeface="Arial" panose="020B0604020202020204" pitchFamily="34" charset="0"/>
              </a:rPr>
              <a:t>are part of a collective (e.g. pensioners and beneficiaries under a will)</a:t>
            </a:r>
          </a:p>
          <a:p>
            <a:pPr>
              <a:lnSpc>
                <a:spcPct val="150000"/>
              </a:lnSpc>
            </a:pPr>
            <a:r>
              <a:rPr lang="en-US" sz="2000" dirty="0" smtClean="0">
                <a:cs typeface="Arial" panose="020B0604020202020204" pitchFamily="34" charset="0"/>
              </a:rPr>
              <a:t>Can be individual, collective or corporate</a:t>
            </a:r>
          </a:p>
          <a:p>
            <a:pPr>
              <a:lnSpc>
                <a:spcPct val="150000"/>
              </a:lnSpc>
            </a:pPr>
            <a:r>
              <a:rPr lang="en-US" sz="2000" dirty="0" smtClean="0">
                <a:cs typeface="Arial" panose="020B0604020202020204" pitchFamily="34" charset="0"/>
              </a:rPr>
              <a:t>One whose loyalty and interest is to the beneficiary (</a:t>
            </a:r>
            <a:r>
              <a:rPr lang="en-US" sz="2000" dirty="0" err="1" smtClean="0">
                <a:cs typeface="Arial" panose="020B0604020202020204" pitchFamily="34" charset="0"/>
              </a:rPr>
              <a:t>ies</a:t>
            </a:r>
            <a:r>
              <a:rPr lang="en-US" sz="2000" dirty="0" smtClean="0">
                <a:cs typeface="Arial" panose="020B0604020202020204" pitchFamily="34" charset="0"/>
              </a:rPr>
              <a:t>) – fiduciary duty and can be held liable</a:t>
            </a:r>
          </a:p>
          <a:p>
            <a:pPr>
              <a:lnSpc>
                <a:spcPct val="150000"/>
              </a:lnSpc>
            </a:pPr>
            <a:r>
              <a:rPr lang="en-US" sz="2000" dirty="0" smtClean="0">
                <a:cs typeface="Arial" panose="020B0604020202020204" pitchFamily="34" charset="0"/>
              </a:rPr>
              <a:t>Exercises discretionary decision making powers.</a:t>
            </a:r>
          </a:p>
          <a:p>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70189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a Trustee</a:t>
            </a:r>
            <a:endParaRPr lang="en-US" b="1" dirty="0"/>
          </a:p>
        </p:txBody>
      </p:sp>
      <p:sp>
        <p:nvSpPr>
          <p:cNvPr id="3" name="Content Placeholder 2"/>
          <p:cNvSpPr>
            <a:spLocks noGrp="1"/>
          </p:cNvSpPr>
          <p:nvPr>
            <p:ph idx="1"/>
          </p:nvPr>
        </p:nvSpPr>
        <p:spPr/>
        <p:txBody>
          <a:bodyPr>
            <a:normAutofit fontScale="32500" lnSpcReduction="20000"/>
          </a:bodyPr>
          <a:lstStyle/>
          <a:p>
            <a:pPr>
              <a:lnSpc>
                <a:spcPct val="150000"/>
              </a:lnSpc>
            </a:pPr>
            <a:r>
              <a:rPr lang="en-US" sz="8000" dirty="0" smtClean="0">
                <a:cs typeface="Calibri" panose="020F0502020204030204" pitchFamily="34" charset="0"/>
              </a:rPr>
              <a:t>Duties are extremely onerous and must be carried out with utmost diligence</a:t>
            </a:r>
          </a:p>
          <a:p>
            <a:pPr>
              <a:lnSpc>
                <a:spcPct val="150000"/>
              </a:lnSpc>
            </a:pPr>
            <a:r>
              <a:rPr lang="en-US" sz="8000" dirty="0" smtClean="0">
                <a:cs typeface="Calibri" panose="020F0502020204030204" pitchFamily="34" charset="0"/>
              </a:rPr>
              <a:t>Some duties arise automatically from the relationship between trustee and beneficiary and other duties are imposed and regulated by statutes. See; </a:t>
            </a:r>
            <a:r>
              <a:rPr lang="en-US" sz="8000" b="1" i="1" dirty="0" smtClean="0">
                <a:cs typeface="Calibri" panose="020F0502020204030204" pitchFamily="34" charset="0"/>
              </a:rPr>
              <a:t>Payne v Evens </a:t>
            </a:r>
            <a:r>
              <a:rPr lang="en-US" sz="8000" b="1" dirty="0" smtClean="0">
                <a:cs typeface="Calibri" panose="020F0502020204030204" pitchFamily="34" charset="0"/>
              </a:rPr>
              <a:t>(1874) LR 18 </a:t>
            </a:r>
            <a:r>
              <a:rPr lang="en-US" sz="8000" b="1" dirty="0" err="1" smtClean="0">
                <a:cs typeface="Calibri" panose="020F0502020204030204" pitchFamily="34" charset="0"/>
              </a:rPr>
              <a:t>Eq</a:t>
            </a:r>
            <a:r>
              <a:rPr lang="en-US" sz="8000" b="1" dirty="0" smtClean="0">
                <a:cs typeface="Calibri" panose="020F0502020204030204" pitchFamily="34" charset="0"/>
              </a:rPr>
              <a:t> 356.</a:t>
            </a:r>
          </a:p>
          <a:p>
            <a:pPr>
              <a:lnSpc>
                <a:spcPct val="150000"/>
              </a:lnSpc>
            </a:pPr>
            <a:r>
              <a:rPr lang="en-US" sz="8000" dirty="0" smtClean="0">
                <a:cs typeface="Calibri" panose="020F0502020204030204" pitchFamily="34" charset="0"/>
              </a:rPr>
              <a:t>Central to the trustee’s functions is the </a:t>
            </a:r>
            <a:r>
              <a:rPr lang="en-US" sz="8000" b="1" dirty="0" smtClean="0">
                <a:cs typeface="Calibri" panose="020F0502020204030204" pitchFamily="34" charset="0"/>
              </a:rPr>
              <a:t>fiduciary duty </a:t>
            </a:r>
            <a:r>
              <a:rPr lang="en-US" sz="8000" dirty="0" smtClean="0">
                <a:cs typeface="Calibri" panose="020F0502020204030204" pitchFamily="34" charset="0"/>
              </a:rPr>
              <a:t>imposed by equity which requires an obligation of loyalty and faithfulness.</a:t>
            </a:r>
          </a:p>
          <a:p>
            <a:pPr>
              <a:lnSpc>
                <a:spcPct val="150000"/>
              </a:lnSpc>
              <a:buFont typeface="Wingdings" panose="05000000000000000000" pitchFamily="2" charset="2"/>
              <a:buChar char="q"/>
            </a:pPr>
            <a:endParaRPr lang="en-GB" sz="7400" dirty="0" smtClean="0">
              <a:latin typeface="Bookman Old Style" pitchFamily="18" charset="0"/>
            </a:endParaRPr>
          </a:p>
          <a:p>
            <a:pPr lvl="1">
              <a:lnSpc>
                <a:spcPct val="150000"/>
              </a:lnSpc>
              <a:buFont typeface="Courier New" panose="02070309020205020404" pitchFamily="49" charset="0"/>
              <a:buChar char="o"/>
            </a:pPr>
            <a:endParaRPr lang="en-US" sz="7200" dirty="0" smtClean="0">
              <a:latin typeface="Bookman Old Style" pitchFamily="18" charset="0"/>
            </a:endParaRPr>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87543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3208</TotalTime>
  <Words>2166</Words>
  <Application>Microsoft Office PowerPoint</Application>
  <PresentationFormat>Widescreen</PresentationFormat>
  <Paragraphs>158</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Bookman Old Style</vt:lpstr>
      <vt:lpstr>Calibri</vt:lpstr>
      <vt:lpstr>Calibri Light</vt:lpstr>
      <vt:lpstr>Courier New</vt:lpstr>
      <vt:lpstr>Times New Roman</vt:lpstr>
      <vt:lpstr>Wingdings</vt:lpstr>
      <vt:lpstr>Office Theme</vt:lpstr>
      <vt:lpstr>Governance of Pensions schemes. Trusts</vt:lpstr>
      <vt:lpstr>Introduction</vt:lpstr>
      <vt:lpstr>Introduction </vt:lpstr>
      <vt:lpstr>Historical development</vt:lpstr>
      <vt:lpstr>Historical development</vt:lpstr>
      <vt:lpstr>Why a trust?</vt:lpstr>
      <vt:lpstr>Who is a trustee?</vt:lpstr>
      <vt:lpstr>Who is a trustee?</vt:lpstr>
      <vt:lpstr>Duties of a Trustee</vt:lpstr>
      <vt:lpstr>Duties of a Trustee</vt:lpstr>
      <vt:lpstr>Duties of a Trustee</vt:lpstr>
      <vt:lpstr>Duties of a Trustee</vt:lpstr>
      <vt:lpstr>Duties of a Trustee</vt:lpstr>
      <vt:lpstr>Duties of Trustees</vt:lpstr>
      <vt:lpstr>Duties of Trustees</vt:lpstr>
      <vt:lpstr>Remuneration of Trustees</vt:lpstr>
      <vt:lpstr>Remuneration of trustees</vt:lpstr>
      <vt:lpstr>Remuneration of trustees</vt:lpstr>
      <vt:lpstr>Standard of duty</vt:lpstr>
      <vt:lpstr>Duty of care</vt:lpstr>
      <vt:lpstr>Delegation</vt:lpstr>
      <vt:lpstr>Board of Trustees</vt:lpstr>
      <vt:lpstr>Board of Trustees</vt:lpstr>
      <vt:lpstr>Qualifications of Trustees</vt:lpstr>
      <vt:lpstr>Governance Documents</vt:lpstr>
      <vt:lpstr>Pension Scheme Registration Procedure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GOVERNANCE OF PENSION SCHEMES L480 PENSIONS AND SOCIAL SECURITY</dc:title>
  <dc:creator>Bob Musenga</dc:creator>
  <cp:lastModifiedBy>User</cp:lastModifiedBy>
  <cp:revision>65</cp:revision>
  <cp:lastPrinted>2021-10-20T14:31:31Z</cp:lastPrinted>
  <dcterms:created xsi:type="dcterms:W3CDTF">2017-09-25T07:50:18Z</dcterms:created>
  <dcterms:modified xsi:type="dcterms:W3CDTF">2022-07-17T03:32:49Z</dcterms:modified>
</cp:coreProperties>
</file>