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7" r:id="rId2"/>
    <p:sldId id="258" r:id="rId3"/>
    <p:sldId id="277" r:id="rId4"/>
    <p:sldId id="278" r:id="rId5"/>
    <p:sldId id="260" r:id="rId6"/>
    <p:sldId id="261" r:id="rId7"/>
    <p:sldId id="262" r:id="rId8"/>
    <p:sldId id="263" r:id="rId9"/>
    <p:sldId id="265" r:id="rId10"/>
    <p:sldId id="279" r:id="rId11"/>
    <p:sldId id="267" r:id="rId12"/>
    <p:sldId id="268" r:id="rId13"/>
    <p:sldId id="269" r:id="rId14"/>
    <p:sldId id="270" r:id="rId15"/>
    <p:sldId id="280" r:id="rId16"/>
    <p:sldId id="281" r:id="rId17"/>
    <p:sldId id="282" r:id="rId18"/>
    <p:sldId id="271" r:id="rId19"/>
    <p:sldId id="283" r:id="rId20"/>
    <p:sldId id="272"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72" y="1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E7D585C-A183-4428-A1BC-33A0BAD8484B}" type="datetimeFigureOut">
              <a:rPr lang="en-GB" smtClean="0"/>
              <a:t>10/02/2022</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DE70EC-E04C-45D8-A691-AFD5C051B97A}" type="slidenum">
              <a:rPr lang="en-GB" smtClean="0"/>
              <a:t>‹#›</a:t>
            </a:fld>
            <a:endParaRPr lang="en-GB"/>
          </a:p>
        </p:txBody>
      </p:sp>
    </p:spTree>
    <p:extLst>
      <p:ext uri="{BB962C8B-B14F-4D97-AF65-F5344CB8AC3E}">
        <p14:creationId xmlns:p14="http://schemas.microsoft.com/office/powerpoint/2010/main" val="29277653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95BA6-7E69-499C-A1DD-6B7FA70BD5F9}"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3784131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95BA6-7E69-499C-A1DD-6B7FA70BD5F9}"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108695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95BA6-7E69-499C-A1DD-6B7FA70BD5F9}"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2609011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95BA6-7E69-499C-A1DD-6B7FA70BD5F9}"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477929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B95BA6-7E69-499C-A1DD-6B7FA70BD5F9}"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867567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B95BA6-7E69-499C-A1DD-6B7FA70BD5F9}" type="datetimeFigureOut">
              <a:rPr lang="en-US" smtClean="0"/>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895071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B95BA6-7E69-499C-A1DD-6B7FA70BD5F9}" type="datetimeFigureOut">
              <a:rPr lang="en-US" smtClean="0"/>
              <a:t>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2305342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B95BA6-7E69-499C-A1DD-6B7FA70BD5F9}" type="datetimeFigureOut">
              <a:rPr lang="en-US" smtClean="0"/>
              <a:t>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2055124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B95BA6-7E69-499C-A1DD-6B7FA70BD5F9}" type="datetimeFigureOut">
              <a:rPr lang="en-US" smtClean="0"/>
              <a:t>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2526527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B95BA6-7E69-499C-A1DD-6B7FA70BD5F9}" type="datetimeFigureOut">
              <a:rPr lang="en-US" smtClean="0"/>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2298543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B95BA6-7E69-499C-A1DD-6B7FA70BD5F9}" type="datetimeFigureOut">
              <a:rPr lang="en-US" smtClean="0"/>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A399F-E623-4A6C-9788-954D62EE1AE2}" type="slidenum">
              <a:rPr lang="en-US" smtClean="0"/>
              <a:t>‹#›</a:t>
            </a:fld>
            <a:endParaRPr lang="en-US"/>
          </a:p>
        </p:txBody>
      </p:sp>
    </p:spTree>
    <p:extLst>
      <p:ext uri="{BB962C8B-B14F-4D97-AF65-F5344CB8AC3E}">
        <p14:creationId xmlns:p14="http://schemas.microsoft.com/office/powerpoint/2010/main" val="108063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95BA6-7E69-499C-A1DD-6B7FA70BD5F9}" type="datetimeFigureOut">
              <a:rPr lang="en-US" smtClean="0"/>
              <a:t>2/10/2022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A399F-E623-4A6C-9788-954D62EE1AE2}" type="slidenum">
              <a:rPr lang="en-US" smtClean="0"/>
              <a:t>‹#›</a:t>
            </a:fld>
            <a:endParaRPr lang="en-US"/>
          </a:p>
        </p:txBody>
      </p:sp>
    </p:spTree>
    <p:extLst>
      <p:ext uri="{BB962C8B-B14F-4D97-AF65-F5344CB8AC3E}">
        <p14:creationId xmlns:p14="http://schemas.microsoft.com/office/powerpoint/2010/main" val="4230911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Insurable Interest </a:t>
            </a:r>
            <a:endParaRPr lang="en-GB" b="1" dirty="0"/>
          </a:p>
        </p:txBody>
      </p:sp>
      <p:sp>
        <p:nvSpPr>
          <p:cNvPr id="3" name="Subtitle 2"/>
          <p:cNvSpPr>
            <a:spLocks noGrp="1"/>
          </p:cNvSpPr>
          <p:nvPr>
            <p:ph type="subTitle" idx="1"/>
          </p:nvPr>
        </p:nvSpPr>
        <p:spPr/>
        <p:txBody>
          <a:bodyPr>
            <a:normAutofit/>
          </a:bodyPr>
          <a:lstStyle/>
          <a:p>
            <a:pPr algn="r"/>
            <a:r>
              <a:rPr lang="en-GB" sz="2800" b="1" dirty="0" smtClean="0"/>
              <a:t>Lecture 3</a:t>
            </a:r>
            <a:endParaRPr lang="en-GB" sz="2800" b="1" dirty="0"/>
          </a:p>
        </p:txBody>
      </p:sp>
    </p:spTree>
    <p:extLst>
      <p:ext uri="{BB962C8B-B14F-4D97-AF65-F5344CB8AC3E}">
        <p14:creationId xmlns:p14="http://schemas.microsoft.com/office/powerpoint/2010/main" val="1775287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Interest In Lives</a:t>
            </a:r>
            <a:endParaRPr lang="en-GB" dirty="0"/>
          </a:p>
        </p:txBody>
      </p:sp>
      <p:sp>
        <p:nvSpPr>
          <p:cNvPr id="3" name="Content Placeholder 2"/>
          <p:cNvSpPr>
            <a:spLocks noGrp="1"/>
          </p:cNvSpPr>
          <p:nvPr>
            <p:ph idx="1"/>
          </p:nvPr>
        </p:nvSpPr>
        <p:spPr/>
        <p:txBody>
          <a:bodyPr/>
          <a:lstStyle/>
          <a:p>
            <a:r>
              <a:rPr lang="en-GB" dirty="0"/>
              <a:t>So long as the Insurance is on one’s own life, the “Insurance Interest” presents no difficulty. A person has insurable interest in </a:t>
            </a:r>
            <a:r>
              <a:rPr lang="en-GB" dirty="0" smtClean="0"/>
              <a:t>his/her </a:t>
            </a:r>
            <a:r>
              <a:rPr lang="en-GB" dirty="0"/>
              <a:t>own life to an unlimited extent</a:t>
            </a:r>
            <a:r>
              <a:rPr lang="en-GB" dirty="0" smtClean="0"/>
              <a:t>.</a:t>
            </a:r>
          </a:p>
          <a:p>
            <a:r>
              <a:rPr lang="en-ZA" b="1" dirty="0">
                <a:cs typeface="Times New Roman" pitchFamily="18" charset="0"/>
              </a:rPr>
              <a:t>Section 1 </a:t>
            </a:r>
            <a:r>
              <a:rPr lang="en-ZA" dirty="0">
                <a:cs typeface="Times New Roman" pitchFamily="18" charset="0"/>
              </a:rPr>
              <a:t>of the </a:t>
            </a:r>
            <a:r>
              <a:rPr lang="en-ZA" b="1" dirty="0">
                <a:cs typeface="Times New Roman" pitchFamily="18" charset="0"/>
              </a:rPr>
              <a:t>LIFE ASSURANCE ACT 1774</a:t>
            </a:r>
            <a:r>
              <a:rPr lang="en-ZA" dirty="0">
                <a:cs typeface="Times New Roman" pitchFamily="18" charset="0"/>
              </a:rPr>
              <a:t> requires a policy holder to have interest in the life assured. The section as construed in the </a:t>
            </a:r>
            <a:r>
              <a:rPr lang="en-ZA" b="1" i="1" dirty="0">
                <a:cs typeface="Times New Roman" pitchFamily="18" charset="0"/>
              </a:rPr>
              <a:t>Dalby v India And London Assurance Co </a:t>
            </a:r>
            <a:r>
              <a:rPr lang="en-ZA" b="1" dirty="0">
                <a:cs typeface="Times New Roman" pitchFamily="18" charset="0"/>
              </a:rPr>
              <a:t>(1854) 15 CB 365</a:t>
            </a:r>
            <a:r>
              <a:rPr lang="en-ZA" dirty="0">
                <a:cs typeface="Times New Roman" pitchFamily="18" charset="0"/>
              </a:rPr>
              <a:t> means that the insurable interest in the life assured is required only when the policy is taken out and not when the loss occurs. </a:t>
            </a:r>
          </a:p>
          <a:p>
            <a:endParaRPr lang="en-GB" dirty="0" smtClean="0"/>
          </a:p>
          <a:p>
            <a:endParaRPr lang="en-GB" dirty="0"/>
          </a:p>
        </p:txBody>
      </p:sp>
    </p:spTree>
    <p:extLst>
      <p:ext uri="{BB962C8B-B14F-4D97-AF65-F5344CB8AC3E}">
        <p14:creationId xmlns:p14="http://schemas.microsoft.com/office/powerpoint/2010/main" val="1930239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cs typeface="Times New Roman" pitchFamily="18" charset="0"/>
              </a:rPr>
              <a:t>Insurable Interest In Lives</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ZA" b="1" dirty="0" smtClean="0">
                <a:cs typeface="Times New Roman" pitchFamily="18" charset="0"/>
              </a:rPr>
              <a:t>Held</a:t>
            </a:r>
            <a:r>
              <a:rPr lang="en-ZA" dirty="0" smtClean="0">
                <a:cs typeface="Times New Roman" pitchFamily="18" charset="0"/>
              </a:rPr>
              <a:t>; </a:t>
            </a:r>
            <a:r>
              <a:rPr lang="en-ZA" dirty="0">
                <a:cs typeface="Times New Roman" pitchFamily="18" charset="0"/>
              </a:rPr>
              <a:t>that the requirement of insurable interest imposed by the 1774 Act must be shown to exist at the date of effecting the policy only and that life could not be equated with indemnity insurance. A man has an insurable interest, </a:t>
            </a:r>
            <a:r>
              <a:rPr lang="en-ZA" i="1" dirty="0">
                <a:cs typeface="Times New Roman" pitchFamily="18" charset="0"/>
              </a:rPr>
              <a:t>inter alia</a:t>
            </a:r>
            <a:r>
              <a:rPr lang="en-ZA" dirty="0">
                <a:cs typeface="Times New Roman" pitchFamily="18" charset="0"/>
              </a:rPr>
              <a:t>, in his own life, in the life of his wife and in the life of anyone who owes him money up to the amount of the debt. So long as the person for whose benefit the policy is taken out has that insurable interest at the time the policy is taken out, it is a valid insurance and may be kept up by the payment of periodic premiums although the debt meanwhile is repaid</a:t>
            </a:r>
            <a:r>
              <a:rPr lang="en-ZA" dirty="0" smtClean="0">
                <a:cs typeface="Times New Roman" pitchFamily="18" charset="0"/>
              </a:rPr>
              <a:t>.</a:t>
            </a:r>
          </a:p>
          <a:p>
            <a:pPr marL="0" indent="0">
              <a:buNone/>
            </a:pPr>
            <a:r>
              <a:rPr lang="en-GB" dirty="0"/>
              <a:t>The </a:t>
            </a:r>
            <a:r>
              <a:rPr lang="en-GB" b="1" dirty="0"/>
              <a:t>1774 Act </a:t>
            </a:r>
            <a:r>
              <a:rPr lang="en-GB" dirty="0"/>
              <a:t>does not offer any indication as to when the insurable interest must exist. However, </a:t>
            </a:r>
            <a:r>
              <a:rPr lang="en-GB" b="1" i="1" dirty="0" err="1"/>
              <a:t>Dalby</a:t>
            </a:r>
            <a:r>
              <a:rPr lang="en-GB" b="1" i="1" dirty="0"/>
              <a:t> v India and London Life Assurance Company, </a:t>
            </a:r>
            <a:r>
              <a:rPr lang="en-GB" dirty="0" smtClean="0"/>
              <a:t>established </a:t>
            </a:r>
            <a:r>
              <a:rPr lang="en-GB" dirty="0"/>
              <a:t>that the interest only had to exist at the inception of the contract and not at the time of </a:t>
            </a:r>
            <a:r>
              <a:rPr lang="en-GB" dirty="0" smtClean="0"/>
              <a:t>loss.</a:t>
            </a:r>
            <a:endParaRPr lang="en-ZA" dirty="0">
              <a:cs typeface="Times New Roman" pitchFamily="18" charset="0"/>
            </a:endParaRPr>
          </a:p>
          <a:p>
            <a:pPr>
              <a:buNone/>
            </a:pPr>
            <a:r>
              <a:rPr lang="en-ZA" dirty="0">
                <a:cs typeface="Times New Roman" pitchFamily="18" charset="0"/>
              </a:rPr>
              <a:t>	</a:t>
            </a:r>
            <a:endParaRPr lang="en-GB" dirty="0"/>
          </a:p>
        </p:txBody>
      </p:sp>
    </p:spTree>
    <p:extLst>
      <p:ext uri="{BB962C8B-B14F-4D97-AF65-F5344CB8AC3E}">
        <p14:creationId xmlns:p14="http://schemas.microsoft.com/office/powerpoint/2010/main" val="834292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Interest In Lives</a:t>
            </a:r>
            <a:endParaRPr lang="en-GB" b="1" dirty="0"/>
          </a:p>
        </p:txBody>
      </p:sp>
      <p:sp>
        <p:nvSpPr>
          <p:cNvPr id="3" name="Content Placeholder 2"/>
          <p:cNvSpPr>
            <a:spLocks noGrp="1"/>
          </p:cNvSpPr>
          <p:nvPr>
            <p:ph idx="1"/>
          </p:nvPr>
        </p:nvSpPr>
        <p:spPr/>
        <p:txBody>
          <a:bodyPr>
            <a:normAutofit fontScale="92500" lnSpcReduction="10000"/>
          </a:bodyPr>
          <a:lstStyle/>
          <a:p>
            <a:r>
              <a:rPr lang="en-GB" dirty="0"/>
              <a:t>As a wife is normally supported by her husband, she can validly effect an insurance on her life for adequate amount. </a:t>
            </a:r>
            <a:endParaRPr lang="en-GB" dirty="0" smtClean="0"/>
          </a:p>
          <a:p>
            <a:r>
              <a:rPr lang="en-GB" dirty="0" smtClean="0"/>
              <a:t>The </a:t>
            </a:r>
            <a:r>
              <a:rPr lang="en-GB" dirty="0"/>
              <a:t>service and help rendered by the wife used to be thought of as the basis of insurable interest which supports any policy which a man takes on the life of his wife.</a:t>
            </a:r>
            <a:endParaRPr lang="en-GB" dirty="0" smtClean="0"/>
          </a:p>
          <a:p>
            <a:r>
              <a:rPr lang="en-GB" dirty="0" smtClean="0"/>
              <a:t>An individual has an insurable interest in his own life to an unlimited amount.  A married person has an insurable interest in the spouse’s life.  A fiancée has no insurable interest in the life of his/her intended spouse. See;</a:t>
            </a:r>
          </a:p>
          <a:p>
            <a:pPr marL="0" indent="0">
              <a:buNone/>
            </a:pPr>
            <a:r>
              <a:rPr lang="en-GB" b="1" i="1" dirty="0" smtClean="0"/>
              <a:t>Griffiths v </a:t>
            </a:r>
            <a:r>
              <a:rPr lang="en-GB" b="1" i="1" dirty="0" err="1" smtClean="0"/>
              <a:t>Flemming</a:t>
            </a:r>
            <a:r>
              <a:rPr lang="en-GB" b="1" i="1" dirty="0" smtClean="0"/>
              <a:t>  </a:t>
            </a:r>
            <a:r>
              <a:rPr lang="en-GB" b="1" dirty="0"/>
              <a:t>(1909) 1 KB </a:t>
            </a:r>
            <a:r>
              <a:rPr lang="en-GB" b="1" dirty="0" smtClean="0"/>
              <a:t>805 </a:t>
            </a:r>
            <a:r>
              <a:rPr lang="en-GB" dirty="0" smtClean="0"/>
              <a:t>were</a:t>
            </a:r>
            <a:r>
              <a:rPr lang="en-GB" i="1" dirty="0" smtClean="0"/>
              <a:t> </a:t>
            </a:r>
            <a:r>
              <a:rPr lang="en-GB" dirty="0" smtClean="0"/>
              <a:t>the </a:t>
            </a:r>
            <a:r>
              <a:rPr lang="en-GB" dirty="0"/>
              <a:t>Court of Appeal </a:t>
            </a:r>
            <a:r>
              <a:rPr lang="en-GB" dirty="0" smtClean="0"/>
              <a:t>stated </a:t>
            </a:r>
            <a:r>
              <a:rPr lang="en-GB" dirty="0"/>
              <a:t>that it was difficult to uphold such interest on the basis of pecuniary interest but thought that such interest could be presumed on broader grounds. </a:t>
            </a:r>
            <a:r>
              <a:rPr lang="en-GB" dirty="0" smtClean="0"/>
              <a:t> </a:t>
            </a:r>
          </a:p>
        </p:txBody>
      </p:sp>
    </p:spTree>
    <p:extLst>
      <p:ext uri="{BB962C8B-B14F-4D97-AF65-F5344CB8AC3E}">
        <p14:creationId xmlns:p14="http://schemas.microsoft.com/office/powerpoint/2010/main" val="2124453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Interest In Lives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A </a:t>
            </a:r>
            <a:r>
              <a:rPr lang="en-GB" dirty="0"/>
              <a:t>parent is not considered to have insurable interest in the life of the child. The same is the case with a child in respect of his parent’s life. Whether this position requires to be reviewed now appears to be engaging the attention of </a:t>
            </a:r>
            <a:r>
              <a:rPr lang="en-GB" dirty="0" smtClean="0"/>
              <a:t>people.</a:t>
            </a:r>
          </a:p>
          <a:p>
            <a:r>
              <a:rPr lang="en-GB" dirty="0" smtClean="0"/>
              <a:t>A </a:t>
            </a:r>
            <a:r>
              <a:rPr lang="en-GB" dirty="0"/>
              <a:t>parent does not have an insurable interest in the life of a child</a:t>
            </a:r>
            <a:r>
              <a:rPr lang="en-GB" dirty="0" smtClean="0"/>
              <a:t>. Children </a:t>
            </a:r>
            <a:r>
              <a:rPr lang="en-GB" dirty="0"/>
              <a:t>have no legal duty to maintain their parents and parents are said to have no insurable interest in the life of their offspring on the grounds of natural affection</a:t>
            </a:r>
            <a:r>
              <a:rPr lang="en-GB" dirty="0" smtClean="0"/>
              <a:t>.</a:t>
            </a:r>
          </a:p>
          <a:p>
            <a:r>
              <a:rPr lang="en-GB" dirty="0" smtClean="0"/>
              <a:t>In </a:t>
            </a:r>
            <a:r>
              <a:rPr lang="en-GB" dirty="0"/>
              <a:t>the case of</a:t>
            </a:r>
            <a:r>
              <a:rPr lang="en-GB" b="1" dirty="0"/>
              <a:t> </a:t>
            </a:r>
            <a:r>
              <a:rPr lang="en-GB" b="1" i="1" dirty="0" err="1"/>
              <a:t>Harse</a:t>
            </a:r>
            <a:r>
              <a:rPr lang="en-GB" b="1" i="1" dirty="0"/>
              <a:t> v Pearl Life Assurance Co Ltd </a:t>
            </a:r>
            <a:r>
              <a:rPr lang="en-GB" b="1" dirty="0"/>
              <a:t>[1904] 1 KB 558 </a:t>
            </a:r>
            <a:r>
              <a:rPr lang="en-GB" dirty="0"/>
              <a:t>an adult child insured the life of his mother who cooked and kept house for him. The insurance was said to be for the purpose of funeral expenses. The court found that the policy was void for lack of interest. There was no obligation for a son to incur financial expense in burying his mother (the council would cover such expenses, if necessary) and there was no legal obligation for the mother to keep house for her </a:t>
            </a:r>
            <a:r>
              <a:rPr lang="en-GB" dirty="0" smtClean="0"/>
              <a:t>son.</a:t>
            </a:r>
            <a:endParaRPr lang="en-GB" dirty="0"/>
          </a:p>
        </p:txBody>
      </p:sp>
    </p:spTree>
    <p:extLst>
      <p:ext uri="{BB962C8B-B14F-4D97-AF65-F5344CB8AC3E}">
        <p14:creationId xmlns:p14="http://schemas.microsoft.com/office/powerpoint/2010/main" val="3464088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Interest In Lives</a:t>
            </a:r>
            <a:endParaRPr lang="en-GB" dirty="0"/>
          </a:p>
        </p:txBody>
      </p:sp>
      <p:sp>
        <p:nvSpPr>
          <p:cNvPr id="3" name="Content Placeholder 2"/>
          <p:cNvSpPr>
            <a:spLocks noGrp="1"/>
          </p:cNvSpPr>
          <p:nvPr>
            <p:ph idx="1"/>
          </p:nvPr>
        </p:nvSpPr>
        <p:spPr/>
        <p:txBody>
          <a:bodyPr/>
          <a:lstStyle/>
          <a:p>
            <a:pPr marL="0" indent="0">
              <a:buNone/>
            </a:pPr>
            <a:r>
              <a:rPr lang="en-ZA" dirty="0" smtClean="0">
                <a:cs typeface="Times New Roman" pitchFamily="18" charset="0"/>
              </a:rPr>
              <a:t>In</a:t>
            </a:r>
            <a:r>
              <a:rPr lang="en-ZA" b="1" i="1" dirty="0" smtClean="0">
                <a:cs typeface="Times New Roman" pitchFamily="18" charset="0"/>
              </a:rPr>
              <a:t> </a:t>
            </a:r>
            <a:r>
              <a:rPr lang="en-ZA" b="1" i="1" dirty="0" err="1" smtClean="0">
                <a:cs typeface="Times New Roman" pitchFamily="18" charset="0"/>
              </a:rPr>
              <a:t>Halford</a:t>
            </a:r>
            <a:r>
              <a:rPr lang="en-ZA" b="1" i="1" dirty="0" smtClean="0">
                <a:cs typeface="Times New Roman" pitchFamily="18" charset="0"/>
              </a:rPr>
              <a:t> </a:t>
            </a:r>
            <a:r>
              <a:rPr lang="en-ZA" b="1" i="1" dirty="0">
                <a:cs typeface="Times New Roman" pitchFamily="18" charset="0"/>
              </a:rPr>
              <a:t>v </a:t>
            </a:r>
            <a:r>
              <a:rPr lang="en-ZA" b="1" i="1" dirty="0" err="1">
                <a:cs typeface="Times New Roman" pitchFamily="18" charset="0"/>
              </a:rPr>
              <a:t>Kymer</a:t>
            </a:r>
            <a:r>
              <a:rPr lang="en-ZA" b="1" i="1" dirty="0">
                <a:cs typeface="Times New Roman" pitchFamily="18" charset="0"/>
              </a:rPr>
              <a:t> </a:t>
            </a:r>
            <a:r>
              <a:rPr lang="en-ZA" b="1" dirty="0">
                <a:cs typeface="Times New Roman" pitchFamily="18" charset="0"/>
              </a:rPr>
              <a:t>(1830) 10 B &amp; C </a:t>
            </a:r>
            <a:r>
              <a:rPr lang="en-ZA" b="1" dirty="0" smtClean="0">
                <a:cs typeface="Times New Roman" pitchFamily="18" charset="0"/>
              </a:rPr>
              <a:t>724</a:t>
            </a:r>
          </a:p>
          <a:p>
            <a:pPr marL="0" indent="0">
              <a:buNone/>
            </a:pPr>
            <a:r>
              <a:rPr lang="en-GB" dirty="0" smtClean="0"/>
              <a:t>A </a:t>
            </a:r>
            <a:r>
              <a:rPr lang="en-GB" dirty="0"/>
              <a:t>father took out a policy of life insurance on the life of his son. When the insurance company refused to pay on the grounds that the contract was void for lack of insurable interest, the father argued that he had an insurable interest because if his son died his chances of receiving care and maintenance would be reduced. The judge stated that, as the parish was bound to maintain him, it was a matter of indifference to the father whether he were maintained by the parish or by his son. He ruled that the father did not have an insurable interest in the life of his son</a:t>
            </a:r>
            <a:endParaRPr lang="en-GB" dirty="0">
              <a:cs typeface="Times New Roman" panose="02020603050405020304" pitchFamily="18" charset="0"/>
            </a:endParaRPr>
          </a:p>
          <a:p>
            <a:endParaRPr lang="en-GB" dirty="0"/>
          </a:p>
        </p:txBody>
      </p:sp>
    </p:spTree>
    <p:extLst>
      <p:ext uri="{BB962C8B-B14F-4D97-AF65-F5344CB8AC3E}">
        <p14:creationId xmlns:p14="http://schemas.microsoft.com/office/powerpoint/2010/main" val="419568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Insurable </a:t>
            </a:r>
            <a:r>
              <a:rPr lang="en-GB" b="1" dirty="0"/>
              <a:t>Interest on the life of other </a:t>
            </a:r>
            <a:r>
              <a:rPr lang="en-GB" b="1" dirty="0" smtClean="0"/>
              <a:t>relations.</a:t>
            </a:r>
            <a:endParaRPr lang="en-GB" b="1" dirty="0"/>
          </a:p>
        </p:txBody>
      </p:sp>
      <p:sp>
        <p:nvSpPr>
          <p:cNvPr id="3" name="Content Placeholder 2"/>
          <p:cNvSpPr>
            <a:spLocks noGrp="1"/>
          </p:cNvSpPr>
          <p:nvPr>
            <p:ph idx="1"/>
          </p:nvPr>
        </p:nvSpPr>
        <p:spPr/>
        <p:txBody>
          <a:bodyPr>
            <a:normAutofit/>
          </a:bodyPr>
          <a:lstStyle/>
          <a:p>
            <a:r>
              <a:rPr lang="en-GB" b="1" dirty="0"/>
              <a:t>Employer – Employee: </a:t>
            </a:r>
            <a:r>
              <a:rPr lang="en-GB" dirty="0"/>
              <a:t>An employer has insurable interest in the life of his employee, and the employee in the life of the employer; </a:t>
            </a:r>
            <a:endParaRPr lang="en-GB" dirty="0" smtClean="0"/>
          </a:p>
          <a:p>
            <a:r>
              <a:rPr lang="en-GB" dirty="0" smtClean="0"/>
              <a:t>An </a:t>
            </a:r>
            <a:r>
              <a:rPr lang="en-GB" dirty="0"/>
              <a:t>employer can create insurable interest in the lives of his employees by undertaking to provide monetary benefit to the family or estate of the employees in the event of death.  </a:t>
            </a:r>
            <a:r>
              <a:rPr lang="en-GB" dirty="0" smtClean="0"/>
              <a:t>Group </a:t>
            </a:r>
            <a:r>
              <a:rPr lang="en-GB" dirty="0"/>
              <a:t>Insurances effected by companies on the lives of their employees are on the basis of such insurable interest</a:t>
            </a:r>
            <a:r>
              <a:rPr lang="en-GB" dirty="0" smtClean="0"/>
              <a:t>.</a:t>
            </a:r>
          </a:p>
        </p:txBody>
      </p:sp>
    </p:spTree>
    <p:extLst>
      <p:ext uri="{BB962C8B-B14F-4D97-AF65-F5344CB8AC3E}">
        <p14:creationId xmlns:p14="http://schemas.microsoft.com/office/powerpoint/2010/main" val="3433001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Insurable Interest on the life of other relations.</a:t>
            </a:r>
            <a:endParaRPr lang="en-GB" dirty="0"/>
          </a:p>
        </p:txBody>
      </p:sp>
      <p:sp>
        <p:nvSpPr>
          <p:cNvPr id="3" name="Content Placeholder 2"/>
          <p:cNvSpPr>
            <a:spLocks noGrp="1"/>
          </p:cNvSpPr>
          <p:nvPr>
            <p:ph idx="1"/>
          </p:nvPr>
        </p:nvSpPr>
        <p:spPr/>
        <p:txBody>
          <a:bodyPr>
            <a:normAutofit lnSpcReduction="10000"/>
          </a:bodyPr>
          <a:lstStyle/>
          <a:p>
            <a:r>
              <a:rPr lang="en-ZA" dirty="0" smtClean="0">
                <a:cs typeface="Times New Roman" pitchFamily="18" charset="0"/>
              </a:rPr>
              <a:t>An </a:t>
            </a:r>
            <a:r>
              <a:rPr lang="en-ZA" dirty="0">
                <a:cs typeface="Times New Roman" pitchFamily="18" charset="0"/>
              </a:rPr>
              <a:t>employee working under a fixed term of contract has an insurable interest in the employer’s life up to the value of the wages to be paid during that term</a:t>
            </a:r>
            <a:r>
              <a:rPr lang="en-ZA" dirty="0" smtClean="0">
                <a:cs typeface="Times New Roman" pitchFamily="18" charset="0"/>
              </a:rPr>
              <a:t>.  See;</a:t>
            </a:r>
          </a:p>
          <a:p>
            <a:pPr marL="0" indent="0">
              <a:buNone/>
            </a:pPr>
            <a:r>
              <a:rPr lang="en-ZA" b="1" i="1" dirty="0" err="1" smtClean="0">
                <a:cs typeface="Times New Roman" pitchFamily="18" charset="0"/>
              </a:rPr>
              <a:t>Hebdon</a:t>
            </a:r>
            <a:r>
              <a:rPr lang="en-ZA" b="1" i="1" dirty="0" smtClean="0">
                <a:cs typeface="Times New Roman" pitchFamily="18" charset="0"/>
              </a:rPr>
              <a:t> v West </a:t>
            </a:r>
            <a:r>
              <a:rPr lang="en-ZA" b="1" dirty="0" smtClean="0">
                <a:cs typeface="Times New Roman" pitchFamily="18" charset="0"/>
              </a:rPr>
              <a:t>(1863) 3 B &amp; S 579</a:t>
            </a:r>
          </a:p>
          <a:p>
            <a:pPr marL="0" indent="0">
              <a:buNone/>
            </a:pPr>
            <a:r>
              <a:rPr lang="en-ZA" b="1" i="1" dirty="0" smtClean="0">
                <a:cs typeface="Times New Roman" pitchFamily="18" charset="0"/>
              </a:rPr>
              <a:t>Wainwright v Bland</a:t>
            </a:r>
            <a:r>
              <a:rPr lang="en-ZA" b="1" dirty="0" smtClean="0">
                <a:cs typeface="Times New Roman" pitchFamily="18" charset="0"/>
              </a:rPr>
              <a:t> </a:t>
            </a:r>
            <a:r>
              <a:rPr lang="en-GB" b="1" dirty="0" smtClean="0"/>
              <a:t>(</a:t>
            </a:r>
            <a:r>
              <a:rPr lang="en-GB" b="1" dirty="0"/>
              <a:t>1835) 1 M. &amp; Rob. 481</a:t>
            </a:r>
            <a:endParaRPr lang="en-ZA" b="1" i="1" dirty="0">
              <a:cs typeface="Times New Roman" pitchFamily="18" charset="0"/>
            </a:endParaRPr>
          </a:p>
          <a:p>
            <a:r>
              <a:rPr lang="en-GB" b="1" dirty="0"/>
              <a:t>Creditor – debtor</a:t>
            </a:r>
            <a:r>
              <a:rPr lang="en-GB" dirty="0"/>
              <a:t>: A creditor has insurable interest in the life of his debtor </a:t>
            </a:r>
            <a:r>
              <a:rPr lang="en-GB" dirty="0" smtClean="0"/>
              <a:t>up to </a:t>
            </a:r>
            <a:r>
              <a:rPr lang="en-GB" dirty="0"/>
              <a:t>the amount of the debt; This is not a satisfactory basis; for in the event of death of the debtor after the debt has been repaid, the creditor would still be entitled to the policy moneys and thus can be in a position to gain by the death of the debtor once the loan is repaid.</a:t>
            </a:r>
          </a:p>
        </p:txBody>
      </p:sp>
    </p:spTree>
    <p:extLst>
      <p:ext uri="{BB962C8B-B14F-4D97-AF65-F5344CB8AC3E}">
        <p14:creationId xmlns:p14="http://schemas.microsoft.com/office/powerpoint/2010/main" val="639509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Insurable Interest on the life of other relations.</a:t>
            </a:r>
            <a:endParaRPr lang="en-GB" dirty="0"/>
          </a:p>
        </p:txBody>
      </p:sp>
      <p:sp>
        <p:nvSpPr>
          <p:cNvPr id="3" name="Content Placeholder 2"/>
          <p:cNvSpPr>
            <a:spLocks noGrp="1"/>
          </p:cNvSpPr>
          <p:nvPr>
            <p:ph idx="1"/>
          </p:nvPr>
        </p:nvSpPr>
        <p:spPr/>
        <p:txBody>
          <a:bodyPr/>
          <a:lstStyle/>
          <a:p>
            <a:r>
              <a:rPr lang="en-GB" dirty="0"/>
              <a:t>Cases such as </a:t>
            </a:r>
            <a:r>
              <a:rPr lang="en-GB" b="1" i="1" dirty="0" err="1"/>
              <a:t>Hebden</a:t>
            </a:r>
            <a:r>
              <a:rPr lang="en-GB" dirty="0"/>
              <a:t> and </a:t>
            </a:r>
            <a:r>
              <a:rPr lang="en-GB" b="1" dirty="0"/>
              <a:t>section 3 </a:t>
            </a:r>
            <a:r>
              <a:rPr lang="en-GB" dirty="0"/>
              <a:t>of the Life Assurance Act 1774 seem to align policies of life insurance with indemnity contracts, in that the amount that the insured can recover appears to be linked to the value of his loss. However, this is not correct. The sum paid under a contract of life insurance is dependent on the value of the interest when the policy was taken out, not on the actual amount that the insured loses as a result of the death or accident. </a:t>
            </a:r>
          </a:p>
          <a:p>
            <a:endParaRPr lang="en-GB" dirty="0"/>
          </a:p>
        </p:txBody>
      </p:sp>
    </p:spTree>
    <p:extLst>
      <p:ext uri="{BB962C8B-B14F-4D97-AF65-F5344CB8AC3E}">
        <p14:creationId xmlns:p14="http://schemas.microsoft.com/office/powerpoint/2010/main" val="3075663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a:t>
            </a:r>
            <a:r>
              <a:rPr lang="en-ZA" b="1" dirty="0" smtClean="0">
                <a:cs typeface="Times New Roman" pitchFamily="18" charset="0"/>
              </a:rPr>
              <a:t>Interest in Property</a:t>
            </a:r>
            <a:endParaRPr lang="en-GB" dirty="0"/>
          </a:p>
        </p:txBody>
      </p:sp>
      <p:sp>
        <p:nvSpPr>
          <p:cNvPr id="3" name="Content Placeholder 2"/>
          <p:cNvSpPr>
            <a:spLocks noGrp="1"/>
          </p:cNvSpPr>
          <p:nvPr>
            <p:ph idx="1"/>
          </p:nvPr>
        </p:nvSpPr>
        <p:spPr/>
        <p:txBody>
          <a:bodyPr>
            <a:normAutofit/>
          </a:bodyPr>
          <a:lstStyle/>
          <a:p>
            <a:r>
              <a:rPr lang="en-GB" dirty="0"/>
              <a:t>I</a:t>
            </a:r>
            <a:r>
              <a:rPr lang="en-GB" dirty="0" smtClean="0"/>
              <a:t>nsurance generally requires the assured to have an interest in the insurance other than that created by the contract itself or otherwise he will incur no loss through the happening of the event insured against.</a:t>
            </a:r>
          </a:p>
          <a:p>
            <a:r>
              <a:rPr lang="en-GB" dirty="0"/>
              <a:t>A shareholder has no insurable interest in the assets of a company. See; </a:t>
            </a:r>
            <a:r>
              <a:rPr lang="en-GB" b="1" i="1" dirty="0" err="1"/>
              <a:t>Macaura</a:t>
            </a:r>
            <a:r>
              <a:rPr lang="en-GB" b="1" i="1" dirty="0"/>
              <a:t> v Northern Assurance Co Ltd </a:t>
            </a:r>
            <a:r>
              <a:rPr lang="en-GB" b="1" dirty="0"/>
              <a:t>(1925) All ER Rep 51</a:t>
            </a:r>
          </a:p>
          <a:p>
            <a:endParaRPr lang="en-GB" dirty="0" smtClean="0"/>
          </a:p>
          <a:p>
            <a:pPr marL="0" indent="0">
              <a:buNone/>
            </a:pPr>
            <a:endParaRPr lang="en-ZA" dirty="0">
              <a:cs typeface="Times New Roman" pitchFamily="18" charset="0"/>
            </a:endParaRPr>
          </a:p>
          <a:p>
            <a:pPr marL="0" indent="0">
              <a:buNone/>
            </a:pPr>
            <a:endParaRPr lang="en-GB" b="1" dirty="0" smtClean="0"/>
          </a:p>
        </p:txBody>
      </p:sp>
    </p:spTree>
    <p:extLst>
      <p:ext uri="{BB962C8B-B14F-4D97-AF65-F5344CB8AC3E}">
        <p14:creationId xmlns:p14="http://schemas.microsoft.com/office/powerpoint/2010/main" val="1318569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Interest in Property</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ZA" dirty="0" smtClean="0">
                <a:cs typeface="Times New Roman" pitchFamily="18" charset="0"/>
              </a:rPr>
              <a:t>This </a:t>
            </a:r>
            <a:r>
              <a:rPr lang="en-ZA" dirty="0">
                <a:cs typeface="Times New Roman" pitchFamily="18" charset="0"/>
              </a:rPr>
              <a:t>is a leading authority on the need for an insured to have a proprietary right in the insured property. In this case although </a:t>
            </a:r>
            <a:r>
              <a:rPr lang="en-ZA" b="1" i="1" dirty="0" err="1">
                <a:cs typeface="Times New Roman" pitchFamily="18" charset="0"/>
              </a:rPr>
              <a:t>Macaura</a:t>
            </a:r>
            <a:r>
              <a:rPr lang="en-ZA" dirty="0">
                <a:cs typeface="Times New Roman" pitchFamily="18" charset="0"/>
              </a:rPr>
              <a:t> was the only shareholder in a limited company which owned a substantial quantity of timber the insurance claim by </a:t>
            </a:r>
            <a:r>
              <a:rPr lang="en-ZA" b="1" i="1" dirty="0" err="1">
                <a:cs typeface="Times New Roman" pitchFamily="18" charset="0"/>
              </a:rPr>
              <a:t>Macaura</a:t>
            </a:r>
            <a:r>
              <a:rPr lang="en-ZA" dirty="0">
                <a:cs typeface="Times New Roman" pitchFamily="18" charset="0"/>
              </a:rPr>
              <a:t> was disallowed on the basis that he lacked insurable interest in the timber. In the words of the court the plaintiff “</a:t>
            </a:r>
            <a:r>
              <a:rPr lang="en-ZA" b="1" dirty="0">
                <a:cs typeface="Times New Roman" pitchFamily="18" charset="0"/>
              </a:rPr>
              <a:t>stood in no ‘legal or equitable relation to’ the timber at all”</a:t>
            </a:r>
            <a:r>
              <a:rPr lang="en-ZA" dirty="0">
                <a:cs typeface="Times New Roman" pitchFamily="18" charset="0"/>
              </a:rPr>
              <a:t> It must be pointed out that the overriding consideration in the </a:t>
            </a:r>
            <a:r>
              <a:rPr lang="en-ZA" b="1" dirty="0">
                <a:cs typeface="Times New Roman" pitchFamily="18" charset="0"/>
              </a:rPr>
              <a:t>MACAURA</a:t>
            </a:r>
            <a:r>
              <a:rPr lang="en-ZA" dirty="0">
                <a:cs typeface="Times New Roman" pitchFamily="18" charset="0"/>
              </a:rPr>
              <a:t> case is the separate and legal distinct personality of a company from its members.</a:t>
            </a:r>
            <a:r>
              <a:rPr lang="en-ZA" b="1" i="1" dirty="0">
                <a:cs typeface="Times New Roman" pitchFamily="18" charset="0"/>
              </a:rPr>
              <a:t> </a:t>
            </a:r>
          </a:p>
          <a:p>
            <a:pPr marL="0" indent="0">
              <a:buNone/>
            </a:pPr>
            <a:r>
              <a:rPr lang="en-ZA" b="1" i="1" dirty="0" err="1">
                <a:cs typeface="Times New Roman" pitchFamily="18" charset="0"/>
              </a:rPr>
              <a:t>Nyimba</a:t>
            </a:r>
            <a:r>
              <a:rPr lang="en-ZA" b="1" i="1" dirty="0">
                <a:cs typeface="Times New Roman" pitchFamily="18" charset="0"/>
              </a:rPr>
              <a:t> v Nico Insurance Zambia Ltd  </a:t>
            </a:r>
            <a:r>
              <a:rPr lang="en-GB" b="1" dirty="0"/>
              <a:t>(Appeal No. 130/2016) [2017] ZMSC 32</a:t>
            </a:r>
            <a:endParaRPr lang="en-ZA" b="1" dirty="0">
              <a:cs typeface="Times New Roman" pitchFamily="18" charset="0"/>
            </a:endParaRPr>
          </a:p>
          <a:p>
            <a:endParaRPr lang="en-GB" dirty="0"/>
          </a:p>
        </p:txBody>
      </p:sp>
    </p:spTree>
    <p:extLst>
      <p:ext uri="{BB962C8B-B14F-4D97-AF65-F5344CB8AC3E}">
        <p14:creationId xmlns:p14="http://schemas.microsoft.com/office/powerpoint/2010/main" val="1161698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Insurable Interest</a:t>
            </a:r>
            <a:endParaRPr lang="en-GB" b="1" dirty="0"/>
          </a:p>
        </p:txBody>
      </p:sp>
      <p:sp>
        <p:nvSpPr>
          <p:cNvPr id="3" name="Content Placeholder 2"/>
          <p:cNvSpPr>
            <a:spLocks noGrp="1"/>
          </p:cNvSpPr>
          <p:nvPr>
            <p:ph idx="1"/>
          </p:nvPr>
        </p:nvSpPr>
        <p:spPr/>
        <p:txBody>
          <a:bodyPr>
            <a:normAutofit/>
          </a:bodyPr>
          <a:lstStyle/>
          <a:p>
            <a:pPr>
              <a:buNone/>
            </a:pPr>
            <a:r>
              <a:rPr lang="en-ZA" dirty="0">
                <a:cs typeface="Times New Roman" pitchFamily="18" charset="0"/>
              </a:rPr>
              <a:t>History and Rationale:-Scholarly authorities and historians have advanced diverse reasons behind the principle of </a:t>
            </a:r>
            <a:r>
              <a:rPr lang="en-ZA" b="1" dirty="0">
                <a:cs typeface="Times New Roman" pitchFamily="18" charset="0"/>
              </a:rPr>
              <a:t>insurable interest</a:t>
            </a:r>
            <a:r>
              <a:rPr lang="en-ZA" dirty="0">
                <a:cs typeface="Times New Roman" pitchFamily="18" charset="0"/>
              </a:rPr>
              <a:t>. The two prominent reasons are the prohibition of wagering agreements under the </a:t>
            </a:r>
            <a:r>
              <a:rPr lang="en-ZA" b="1" dirty="0">
                <a:cs typeface="Times New Roman" pitchFamily="18" charset="0"/>
              </a:rPr>
              <a:t>GAMING ACT 1845 </a:t>
            </a:r>
            <a:r>
              <a:rPr lang="en-ZA" dirty="0">
                <a:cs typeface="Times New Roman" pitchFamily="18" charset="0"/>
              </a:rPr>
              <a:t>and the likelihood of fraud where an insured had no interest in the insurance subject. </a:t>
            </a:r>
            <a:endParaRPr lang="en-ZA" dirty="0" smtClean="0">
              <a:cs typeface="Times New Roman" pitchFamily="18" charset="0"/>
            </a:endParaRPr>
          </a:p>
          <a:p>
            <a:r>
              <a:rPr lang="en-ZA" dirty="0">
                <a:cs typeface="Times New Roman" pitchFamily="18" charset="0"/>
              </a:rPr>
              <a:t>	</a:t>
            </a:r>
            <a:endParaRPr lang="en-GB" dirty="0"/>
          </a:p>
        </p:txBody>
      </p:sp>
    </p:spTree>
    <p:extLst>
      <p:ext uri="{BB962C8B-B14F-4D97-AF65-F5344CB8AC3E}">
        <p14:creationId xmlns:p14="http://schemas.microsoft.com/office/powerpoint/2010/main" val="769467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cs typeface="Times New Roman" pitchFamily="18" charset="0"/>
              </a:rPr>
              <a:t>Insurable </a:t>
            </a:r>
            <a:r>
              <a:rPr lang="en-ZA" b="1" dirty="0" smtClean="0">
                <a:cs typeface="Times New Roman" pitchFamily="18" charset="0"/>
              </a:rPr>
              <a:t>Interest </a:t>
            </a:r>
            <a:r>
              <a:rPr lang="en-ZA" b="1" smtClean="0">
                <a:cs typeface="Times New Roman" pitchFamily="18" charset="0"/>
              </a:rPr>
              <a:t>in Property </a:t>
            </a:r>
            <a:endParaRPr lang="en-GB" dirty="0"/>
          </a:p>
        </p:txBody>
      </p:sp>
      <p:sp>
        <p:nvSpPr>
          <p:cNvPr id="3" name="Content Placeholder 2"/>
          <p:cNvSpPr>
            <a:spLocks noGrp="1"/>
          </p:cNvSpPr>
          <p:nvPr>
            <p:ph idx="1"/>
          </p:nvPr>
        </p:nvSpPr>
        <p:spPr/>
        <p:txBody>
          <a:bodyPr/>
          <a:lstStyle/>
          <a:p>
            <a:r>
              <a:rPr lang="en-GB" dirty="0"/>
              <a:t>In a sale of goods contract, once the  buyer rejects the goods delivered as not conforming to the contract, he/she will not be deemed to have insurable interest and can, therefore, not insure the property in his name. See;</a:t>
            </a:r>
          </a:p>
          <a:p>
            <a:pPr marL="0" indent="0">
              <a:buNone/>
            </a:pPr>
            <a:r>
              <a:rPr lang="en-GB" b="1" i="1" dirty="0" err="1"/>
              <a:t>Livio</a:t>
            </a:r>
            <a:r>
              <a:rPr lang="en-GB" b="1" i="1" dirty="0"/>
              <a:t> Carli &amp; Others v </a:t>
            </a:r>
            <a:r>
              <a:rPr lang="en-GB" b="1" i="1" dirty="0" err="1"/>
              <a:t>Satem</a:t>
            </a:r>
            <a:r>
              <a:rPr lang="en-GB" b="1" i="1" dirty="0"/>
              <a:t> &amp; Mohamed </a:t>
            </a:r>
            <a:r>
              <a:rPr lang="en-GB" b="1" i="1" dirty="0" err="1"/>
              <a:t>Bashanifer</a:t>
            </a:r>
            <a:r>
              <a:rPr lang="en-GB" b="1" i="1" dirty="0"/>
              <a:t> &amp; Others </a:t>
            </a:r>
            <a:r>
              <a:rPr lang="en-GB" b="1" dirty="0"/>
              <a:t>(1959) EALR 701</a:t>
            </a:r>
          </a:p>
          <a:p>
            <a:pPr marL="0" indent="0">
              <a:buNone/>
            </a:pPr>
            <a:r>
              <a:rPr lang="en-GB" b="1" i="1" dirty="0" err="1"/>
              <a:t>Datoo</a:t>
            </a:r>
            <a:r>
              <a:rPr lang="en-GB" b="1" i="1" dirty="0"/>
              <a:t> &amp; Another v Estate Duty Commissioner (1967) EALR 208 </a:t>
            </a:r>
            <a:r>
              <a:rPr lang="en-GB" b="1" dirty="0"/>
              <a:t>(High Court of Tanzania)</a:t>
            </a:r>
          </a:p>
          <a:p>
            <a:endParaRPr lang="en-GB" dirty="0"/>
          </a:p>
        </p:txBody>
      </p:sp>
    </p:spTree>
    <p:extLst>
      <p:ext uri="{BB962C8B-B14F-4D97-AF65-F5344CB8AC3E}">
        <p14:creationId xmlns:p14="http://schemas.microsoft.com/office/powerpoint/2010/main" val="335972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Insurable Interest</a:t>
            </a:r>
            <a:endParaRPr lang="en-GB" dirty="0"/>
          </a:p>
        </p:txBody>
      </p:sp>
      <p:sp>
        <p:nvSpPr>
          <p:cNvPr id="3" name="Content Placeholder 2"/>
          <p:cNvSpPr>
            <a:spLocks noGrp="1"/>
          </p:cNvSpPr>
          <p:nvPr>
            <p:ph idx="1"/>
          </p:nvPr>
        </p:nvSpPr>
        <p:spPr/>
        <p:txBody>
          <a:bodyPr/>
          <a:lstStyle/>
          <a:p>
            <a:r>
              <a:rPr lang="en-GB" dirty="0"/>
              <a:t>In the law of insurance, the insured must have an interest in the subject matter of his or her policy, or such policy will be void and unenforceable since it will be regarded as a form of gambling</a:t>
            </a:r>
            <a:r>
              <a:rPr lang="en-GB" dirty="0" smtClean="0"/>
              <a:t>.</a:t>
            </a:r>
          </a:p>
          <a:p>
            <a:r>
              <a:rPr lang="en-GB" dirty="0"/>
              <a:t>An insurable interest is an economic stake in an event for which an insurance policy is purchased to mitigate risk of loss. An insurable interest is a basic requirement for an insurance company to issue a policy. </a:t>
            </a:r>
            <a:endParaRPr lang="en-GB" dirty="0" smtClean="0"/>
          </a:p>
          <a:p>
            <a:r>
              <a:rPr lang="en-GB" dirty="0"/>
              <a:t>Insurable interest is what makes an insurance contract legal and valid, and protects against intentionally harmful acts.</a:t>
            </a:r>
            <a:endParaRPr lang="en-GB" dirty="0" smtClean="0"/>
          </a:p>
          <a:p>
            <a:endParaRPr lang="en-GB" dirty="0"/>
          </a:p>
        </p:txBody>
      </p:sp>
    </p:spTree>
    <p:extLst>
      <p:ext uri="{BB962C8B-B14F-4D97-AF65-F5344CB8AC3E}">
        <p14:creationId xmlns:p14="http://schemas.microsoft.com/office/powerpoint/2010/main" val="3636850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Insurable Interest</a:t>
            </a:r>
            <a:endParaRPr lang="en-GB" dirty="0"/>
          </a:p>
        </p:txBody>
      </p:sp>
      <p:sp>
        <p:nvSpPr>
          <p:cNvPr id="3" name="Content Placeholder 2"/>
          <p:cNvSpPr>
            <a:spLocks noGrp="1"/>
          </p:cNvSpPr>
          <p:nvPr>
            <p:ph idx="1"/>
          </p:nvPr>
        </p:nvSpPr>
        <p:spPr/>
        <p:txBody>
          <a:bodyPr/>
          <a:lstStyle/>
          <a:p>
            <a:r>
              <a:rPr lang="en-GB" dirty="0" smtClean="0"/>
              <a:t>If </a:t>
            </a:r>
            <a:r>
              <a:rPr lang="en-GB" dirty="0"/>
              <a:t>there is no insurable interest, the contract becomes wagering (gambling) contract. All wagering contracts are illegal &amp; therefore null &amp; void. </a:t>
            </a:r>
            <a:endParaRPr lang="en-GB" dirty="0" smtClean="0"/>
          </a:p>
          <a:p>
            <a:r>
              <a:rPr lang="en-ZA" b="1" dirty="0">
                <a:cs typeface="Times New Roman" pitchFamily="18" charset="0"/>
              </a:rPr>
              <a:t>Section 18 </a:t>
            </a:r>
            <a:r>
              <a:rPr lang="en-ZA" dirty="0">
                <a:cs typeface="Times New Roman" pitchFamily="18" charset="0"/>
              </a:rPr>
              <a:t>of the </a:t>
            </a:r>
            <a:r>
              <a:rPr lang="en-ZA" b="1" dirty="0">
                <a:cs typeface="Times New Roman" pitchFamily="18" charset="0"/>
              </a:rPr>
              <a:t>GAMING ACT </a:t>
            </a:r>
            <a:r>
              <a:rPr lang="en-ZA" dirty="0">
                <a:cs typeface="Times New Roman" pitchFamily="18" charset="0"/>
              </a:rPr>
              <a:t>renders a contract made by way of gaming or wagering null and void</a:t>
            </a:r>
            <a:r>
              <a:rPr lang="en-ZA" dirty="0" smtClean="0">
                <a:cs typeface="Times New Roman" pitchFamily="18" charset="0"/>
              </a:rPr>
              <a:t>.</a:t>
            </a:r>
          </a:p>
          <a:p>
            <a:endParaRPr lang="en-ZA" dirty="0" smtClean="0">
              <a:cs typeface="Times New Roman" pitchFamily="18" charset="0"/>
            </a:endParaRPr>
          </a:p>
          <a:p>
            <a:r>
              <a:rPr lang="en-ZA" dirty="0">
                <a:cs typeface="Times New Roman" pitchFamily="18" charset="0"/>
              </a:rPr>
              <a:t>Under the </a:t>
            </a:r>
            <a:r>
              <a:rPr lang="en-ZA" b="1" dirty="0">
                <a:cs typeface="Times New Roman" pitchFamily="18" charset="0"/>
              </a:rPr>
              <a:t>LIFE ASSURANCE ACT 1774</a:t>
            </a:r>
            <a:r>
              <a:rPr lang="en-ZA" dirty="0">
                <a:cs typeface="Times New Roman" pitchFamily="18" charset="0"/>
              </a:rPr>
              <a:t>, </a:t>
            </a:r>
            <a:r>
              <a:rPr lang="en-ZA" b="1" dirty="0">
                <a:cs typeface="Times New Roman" pitchFamily="18" charset="0"/>
              </a:rPr>
              <a:t>Section 1 </a:t>
            </a:r>
            <a:r>
              <a:rPr lang="en-ZA" dirty="0">
                <a:cs typeface="Times New Roman" pitchFamily="18" charset="0"/>
              </a:rPr>
              <a:t>requires policy holders to have insurable interest in the life assured. </a:t>
            </a:r>
          </a:p>
          <a:p>
            <a:endParaRPr lang="en-GB" dirty="0" smtClean="0"/>
          </a:p>
          <a:p>
            <a:endParaRPr lang="en-GB" dirty="0"/>
          </a:p>
        </p:txBody>
      </p:sp>
    </p:spTree>
    <p:extLst>
      <p:ext uri="{BB962C8B-B14F-4D97-AF65-F5344CB8AC3E}">
        <p14:creationId xmlns:p14="http://schemas.microsoft.com/office/powerpoint/2010/main" val="2517964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Insurable Interest?</a:t>
            </a:r>
            <a:endParaRPr lang="en-GB" b="1" dirty="0"/>
          </a:p>
        </p:txBody>
      </p:sp>
      <p:sp>
        <p:nvSpPr>
          <p:cNvPr id="3" name="Content Placeholder 2"/>
          <p:cNvSpPr>
            <a:spLocks noGrp="1"/>
          </p:cNvSpPr>
          <p:nvPr>
            <p:ph idx="1"/>
          </p:nvPr>
        </p:nvSpPr>
        <p:spPr/>
        <p:txBody>
          <a:bodyPr>
            <a:normAutofit fontScale="92500" lnSpcReduction="20000"/>
          </a:bodyPr>
          <a:lstStyle/>
          <a:p>
            <a:r>
              <a:rPr lang="en-GB" dirty="0" smtClean="0"/>
              <a:t>Insurable interest means that the insured must have a particular relationship with the subject matter of insurance. If the insured has no insurable interest in the subject matter, the contract is illegal, void or simply unenforceable depending on the type of insurance. See;</a:t>
            </a:r>
          </a:p>
          <a:p>
            <a:pPr marL="0" indent="0">
              <a:buNone/>
            </a:pPr>
            <a:r>
              <a:rPr lang="en-ZA" b="1" i="1" dirty="0" err="1" smtClean="0">
                <a:cs typeface="Times New Roman" pitchFamily="18" charset="0"/>
              </a:rPr>
              <a:t>Lucena</a:t>
            </a:r>
            <a:r>
              <a:rPr lang="en-ZA" b="1" i="1" dirty="0" smtClean="0">
                <a:cs typeface="Times New Roman" pitchFamily="18" charset="0"/>
              </a:rPr>
              <a:t> V </a:t>
            </a:r>
            <a:r>
              <a:rPr lang="en-ZA" b="1" i="1" dirty="0" err="1" smtClean="0">
                <a:cs typeface="Times New Roman" pitchFamily="18" charset="0"/>
              </a:rPr>
              <a:t>Crauford</a:t>
            </a:r>
            <a:r>
              <a:rPr lang="en-ZA" b="1" i="1" dirty="0" smtClean="0">
                <a:cs typeface="Times New Roman" pitchFamily="18" charset="0"/>
              </a:rPr>
              <a:t> </a:t>
            </a:r>
            <a:r>
              <a:rPr lang="en-ZA" b="1" dirty="0" smtClean="0">
                <a:cs typeface="Times New Roman" pitchFamily="18" charset="0"/>
              </a:rPr>
              <a:t>(</a:t>
            </a:r>
            <a:r>
              <a:rPr lang="en-ZA" b="1" dirty="0">
                <a:cs typeface="Times New Roman" pitchFamily="18" charset="0"/>
              </a:rPr>
              <a:t>1806) 2 BOS &amp; PNR 269</a:t>
            </a:r>
            <a:r>
              <a:rPr lang="en-ZA" dirty="0">
                <a:cs typeface="Times New Roman" pitchFamily="18" charset="0"/>
              </a:rPr>
              <a:t> </a:t>
            </a:r>
            <a:r>
              <a:rPr lang="en-ZA" b="1" dirty="0" smtClean="0">
                <a:cs typeface="Times New Roman" pitchFamily="18" charset="0"/>
              </a:rPr>
              <a:t>p302</a:t>
            </a:r>
          </a:p>
          <a:p>
            <a:pPr marL="0" indent="0">
              <a:buNone/>
            </a:pPr>
            <a:r>
              <a:rPr lang="en-ZA" b="1" i="1" dirty="0" err="1" smtClean="0">
                <a:cs typeface="Times New Roman" pitchFamily="18" charset="0"/>
              </a:rPr>
              <a:t>Nyimba</a:t>
            </a:r>
            <a:r>
              <a:rPr lang="en-ZA" b="1" i="1" dirty="0" smtClean="0">
                <a:cs typeface="Times New Roman" pitchFamily="18" charset="0"/>
              </a:rPr>
              <a:t> v Nico Insurance Zambia Ltd  </a:t>
            </a:r>
            <a:r>
              <a:rPr lang="en-GB" b="1" dirty="0"/>
              <a:t>(Appeal No. 130/2016) [2017] ZMSC 32</a:t>
            </a:r>
            <a:endParaRPr lang="en-ZA" b="1" dirty="0" smtClean="0">
              <a:cs typeface="Times New Roman" pitchFamily="18" charset="0"/>
            </a:endParaRPr>
          </a:p>
          <a:p>
            <a:r>
              <a:rPr lang="en-ZA" dirty="0" smtClean="0">
                <a:cs typeface="Times New Roman" pitchFamily="18" charset="0"/>
              </a:rPr>
              <a:t>The requirement of insurable interest was introduced on public policy consideration. </a:t>
            </a:r>
          </a:p>
          <a:p>
            <a:r>
              <a:rPr lang="en-ZA" dirty="0" smtClean="0">
                <a:cs typeface="Times New Roman" pitchFamily="18" charset="0"/>
              </a:rPr>
              <a:t>Before its introduction, people were making wagers in the form of insurance policies on the lives of people with whom they had no connection. This was against public policy as it could lead to murder.</a:t>
            </a:r>
            <a:endParaRPr lang="en-GB" dirty="0">
              <a:cs typeface="Times New Roman" panose="02020603050405020304" pitchFamily="18" charset="0"/>
            </a:endParaRPr>
          </a:p>
        </p:txBody>
      </p:sp>
    </p:spTree>
    <p:extLst>
      <p:ext uri="{BB962C8B-B14F-4D97-AF65-F5344CB8AC3E}">
        <p14:creationId xmlns:p14="http://schemas.microsoft.com/office/powerpoint/2010/main" val="3746341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Insurable Interest?</a:t>
            </a:r>
            <a:endParaRPr lang="en-GB" dirty="0"/>
          </a:p>
        </p:txBody>
      </p:sp>
      <p:sp>
        <p:nvSpPr>
          <p:cNvPr id="3" name="Content Placeholder 2"/>
          <p:cNvSpPr>
            <a:spLocks noGrp="1"/>
          </p:cNvSpPr>
          <p:nvPr>
            <p:ph idx="1"/>
          </p:nvPr>
        </p:nvSpPr>
        <p:spPr/>
        <p:txBody>
          <a:bodyPr>
            <a:normAutofit/>
          </a:bodyPr>
          <a:lstStyle/>
          <a:p>
            <a:r>
              <a:rPr lang="en-GB" dirty="0" smtClean="0"/>
              <a:t>In 1774 the English Parliament passed the </a:t>
            </a:r>
            <a:r>
              <a:rPr lang="en-GB" b="1" dirty="0" smtClean="0"/>
              <a:t>Life Assurance Act 1774 </a:t>
            </a:r>
            <a:r>
              <a:rPr lang="en-GB" dirty="0" smtClean="0"/>
              <a:t>to defeat these wagers. This act is part of Zambia’s laws.</a:t>
            </a:r>
          </a:p>
          <a:p>
            <a:r>
              <a:rPr lang="en-GB" dirty="0"/>
              <a:t>Insurance resembles a wager in that both contracts contemplate the payment of a sum of money on the happening of future uncertain event.</a:t>
            </a:r>
          </a:p>
          <a:p>
            <a:r>
              <a:rPr lang="en-GB" dirty="0"/>
              <a:t>Wagering contract itself creates the risk of loss while an insurance contract is made to guard against the consequences of a loss. Wagering contacts are deemed to be gambling contract.</a:t>
            </a:r>
          </a:p>
          <a:p>
            <a:endParaRPr lang="en-GB" dirty="0" smtClean="0"/>
          </a:p>
          <a:p>
            <a:endParaRPr lang="en-GB" dirty="0"/>
          </a:p>
        </p:txBody>
      </p:sp>
    </p:spTree>
    <p:extLst>
      <p:ext uri="{BB962C8B-B14F-4D97-AF65-F5344CB8AC3E}">
        <p14:creationId xmlns:p14="http://schemas.microsoft.com/office/powerpoint/2010/main" val="2083651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Insurance and Wager </a:t>
            </a:r>
            <a:endParaRPr lang="en-GB" b="1" dirty="0"/>
          </a:p>
        </p:txBody>
      </p:sp>
      <p:sp>
        <p:nvSpPr>
          <p:cNvPr id="3" name="Content Placeholder 2"/>
          <p:cNvSpPr>
            <a:spLocks noGrp="1"/>
          </p:cNvSpPr>
          <p:nvPr>
            <p:ph idx="1"/>
          </p:nvPr>
        </p:nvSpPr>
        <p:spPr/>
        <p:txBody>
          <a:bodyPr>
            <a:normAutofit lnSpcReduction="10000"/>
          </a:bodyPr>
          <a:lstStyle/>
          <a:p>
            <a:r>
              <a:rPr lang="en-GB" dirty="0" smtClean="0"/>
              <a:t>The presence of an insurable interest distinguishes an insurance contract from a wager (bet or gamble) see;</a:t>
            </a:r>
            <a:r>
              <a:rPr lang="en-GB" b="1" dirty="0" smtClean="0"/>
              <a:t> </a:t>
            </a:r>
            <a:r>
              <a:rPr lang="en-GB" b="1" i="1" dirty="0" smtClean="0"/>
              <a:t>Wilson v Jones </a:t>
            </a:r>
            <a:r>
              <a:rPr lang="en-GB" b="1" dirty="0" smtClean="0"/>
              <a:t>[1867] 2 LR </a:t>
            </a:r>
            <a:r>
              <a:rPr lang="en-GB" b="1" dirty="0" err="1" smtClean="0"/>
              <a:t>Exch</a:t>
            </a:r>
            <a:r>
              <a:rPr lang="en-GB" b="1" dirty="0" smtClean="0"/>
              <a:t> 139</a:t>
            </a:r>
          </a:p>
          <a:p>
            <a:r>
              <a:rPr lang="en-GB" dirty="0"/>
              <a:t>A gambling contract was defined in </a:t>
            </a:r>
            <a:r>
              <a:rPr lang="en-GB" b="1" i="1" dirty="0" err="1"/>
              <a:t>Carlill</a:t>
            </a:r>
            <a:r>
              <a:rPr lang="en-GB" b="1" i="1" dirty="0"/>
              <a:t> v Carbolic Smoke Ball Company </a:t>
            </a:r>
            <a:r>
              <a:rPr lang="en-GB" b="1" dirty="0"/>
              <a:t>[1893] 1 QB 256 </a:t>
            </a:r>
            <a:r>
              <a:rPr lang="en-GB" dirty="0"/>
              <a:t>as a contract in which neither of the contracting parties had an interest. </a:t>
            </a:r>
            <a:r>
              <a:rPr lang="en-GB" dirty="0" smtClean="0"/>
              <a:t>Held: </a:t>
            </a:r>
            <a:r>
              <a:rPr lang="en-GB" dirty="0"/>
              <a:t>that a wager was a contract “by which two persons professing to hold opposite views touching the issue of a future uncertain event, mutually agree that, dependent on the determination of that event, one shall win from the other... a sum of money or other stake; neither of the contracting parties having any other interest in that contract other than the sum or stake he will so win or lose</a:t>
            </a:r>
            <a:r>
              <a:rPr lang="en-GB" dirty="0" smtClean="0"/>
              <a:t>”. see; </a:t>
            </a:r>
            <a:r>
              <a:rPr lang="en-GB" b="1" dirty="0" smtClean="0"/>
              <a:t>Hawkins</a:t>
            </a:r>
            <a:r>
              <a:rPr lang="en-GB" b="1" dirty="0"/>
              <a:t> </a:t>
            </a:r>
            <a:r>
              <a:rPr lang="en-GB" b="1" dirty="0" smtClean="0"/>
              <a:t>J judgment </a:t>
            </a:r>
          </a:p>
        </p:txBody>
      </p:sp>
    </p:spTree>
    <p:extLst>
      <p:ext uri="{BB962C8B-B14F-4D97-AF65-F5344CB8AC3E}">
        <p14:creationId xmlns:p14="http://schemas.microsoft.com/office/powerpoint/2010/main" val="1747414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Insurable Interest?</a:t>
            </a:r>
            <a:endParaRPr lang="en-GB" dirty="0"/>
          </a:p>
        </p:txBody>
      </p:sp>
      <p:sp>
        <p:nvSpPr>
          <p:cNvPr id="3" name="Content Placeholder 2"/>
          <p:cNvSpPr>
            <a:spLocks noGrp="1"/>
          </p:cNvSpPr>
          <p:nvPr>
            <p:ph idx="1"/>
          </p:nvPr>
        </p:nvSpPr>
        <p:spPr/>
        <p:txBody>
          <a:bodyPr>
            <a:normAutofit/>
          </a:bodyPr>
          <a:lstStyle/>
          <a:p>
            <a:pPr marL="0" indent="0">
              <a:buNone/>
            </a:pPr>
            <a:r>
              <a:rPr lang="en-ZA" dirty="0" smtClean="0">
                <a:cs typeface="Times New Roman" pitchFamily="18" charset="0"/>
              </a:rPr>
              <a:t>in </a:t>
            </a:r>
            <a:r>
              <a:rPr lang="en-ZA" b="1" i="1" dirty="0" err="1" smtClean="0">
                <a:cs typeface="Times New Roman" pitchFamily="18" charset="0"/>
              </a:rPr>
              <a:t>Lucena</a:t>
            </a:r>
            <a:r>
              <a:rPr lang="en-ZA" b="1" i="1" dirty="0" smtClean="0">
                <a:cs typeface="Times New Roman" pitchFamily="18" charset="0"/>
              </a:rPr>
              <a:t> V </a:t>
            </a:r>
            <a:r>
              <a:rPr lang="en-ZA" b="1" i="1" dirty="0" err="1" smtClean="0">
                <a:cs typeface="Times New Roman" pitchFamily="18" charset="0"/>
              </a:rPr>
              <a:t>Crauford</a:t>
            </a:r>
            <a:r>
              <a:rPr lang="en-ZA" b="1" i="1" dirty="0" smtClean="0">
                <a:cs typeface="Times New Roman" pitchFamily="18" charset="0"/>
              </a:rPr>
              <a:t> </a:t>
            </a:r>
            <a:r>
              <a:rPr lang="en-ZA" b="1" dirty="0" smtClean="0">
                <a:cs typeface="Times New Roman" pitchFamily="18" charset="0"/>
              </a:rPr>
              <a:t>(</a:t>
            </a:r>
            <a:r>
              <a:rPr lang="en-ZA" b="1" dirty="0">
                <a:cs typeface="Times New Roman" pitchFamily="18" charset="0"/>
              </a:rPr>
              <a:t>1806) 2 BOS &amp; PNR 269</a:t>
            </a:r>
            <a:r>
              <a:rPr lang="en-ZA" dirty="0">
                <a:cs typeface="Times New Roman" pitchFamily="18" charset="0"/>
              </a:rPr>
              <a:t> </a:t>
            </a:r>
            <a:r>
              <a:rPr lang="en-ZA" dirty="0" smtClean="0">
                <a:cs typeface="Times New Roman" pitchFamily="18" charset="0"/>
              </a:rPr>
              <a:t>insurable interest was defined as:</a:t>
            </a:r>
            <a:endParaRPr lang="en-ZA" dirty="0">
              <a:cs typeface="Times New Roman" pitchFamily="18" charset="0"/>
            </a:endParaRPr>
          </a:p>
          <a:p>
            <a:pPr marL="0" indent="0">
              <a:buNone/>
            </a:pPr>
            <a:r>
              <a:rPr lang="en-GB" i="1" dirty="0" smtClean="0"/>
              <a:t>“A </a:t>
            </a:r>
            <a:r>
              <a:rPr lang="en-GB" i="1" dirty="0"/>
              <a:t>right in the property, or a right derivable out of some contract about the property, which in either case may be lost upon some contingency affecting the possession or enjoyment of the party</a:t>
            </a:r>
            <a:r>
              <a:rPr lang="en-GB" i="1" dirty="0" smtClean="0"/>
              <a:t>.”</a:t>
            </a:r>
            <a:endParaRPr lang="en-GB" i="1" dirty="0">
              <a:cs typeface="Times New Roman" panose="02020603050405020304" pitchFamily="18" charset="0"/>
            </a:endParaRPr>
          </a:p>
        </p:txBody>
      </p:sp>
    </p:spTree>
    <p:extLst>
      <p:ext uri="{BB962C8B-B14F-4D97-AF65-F5344CB8AC3E}">
        <p14:creationId xmlns:p14="http://schemas.microsoft.com/office/powerpoint/2010/main" val="838074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Essentials of Insurable Interest</a:t>
            </a:r>
            <a:endParaRPr lang="en-GB" b="1" dirty="0"/>
          </a:p>
        </p:txBody>
      </p:sp>
      <p:sp>
        <p:nvSpPr>
          <p:cNvPr id="3" name="Content Placeholder 2"/>
          <p:cNvSpPr>
            <a:spLocks noGrp="1"/>
          </p:cNvSpPr>
          <p:nvPr>
            <p:ph idx="1"/>
          </p:nvPr>
        </p:nvSpPr>
        <p:spPr/>
        <p:txBody>
          <a:bodyPr>
            <a:normAutofit lnSpcReduction="10000"/>
          </a:bodyPr>
          <a:lstStyle/>
          <a:p>
            <a:r>
              <a:rPr lang="en-GB" dirty="0" smtClean="0"/>
              <a:t>The essentials of insurable interest may be summarised in three propositions;</a:t>
            </a:r>
          </a:p>
          <a:p>
            <a:pPr marL="0" indent="0">
              <a:buNone/>
            </a:pPr>
            <a:r>
              <a:rPr lang="en-GB" dirty="0" smtClean="0"/>
              <a:t>(a) There must be property, life or limb, rights, interest or potential liability devolving upon the insured capable of being insured against.</a:t>
            </a:r>
          </a:p>
          <a:p>
            <a:pPr marL="0" indent="0">
              <a:buNone/>
            </a:pPr>
            <a:r>
              <a:rPr lang="en-GB" dirty="0" smtClean="0"/>
              <a:t>(b) Such property, life or limb, right, interest or potential liability must be the subject matter of the insurance; and</a:t>
            </a:r>
          </a:p>
          <a:p>
            <a:pPr marL="0" indent="0">
              <a:buNone/>
            </a:pPr>
            <a:r>
              <a:rPr lang="en-GB" dirty="0" smtClean="0"/>
              <a:t>(c) The insured or policy holder must bear some relationship recognised by law, to the subject matter whereby he/she would benefit by the safety of the property, life or limb, rights interest or freedom from liability, and  he/she would be prejudiced by any loss, injury, damage or creation of liability.</a:t>
            </a:r>
            <a:endParaRPr lang="en-GB" dirty="0"/>
          </a:p>
        </p:txBody>
      </p:sp>
    </p:spTree>
    <p:extLst>
      <p:ext uri="{BB962C8B-B14F-4D97-AF65-F5344CB8AC3E}">
        <p14:creationId xmlns:p14="http://schemas.microsoft.com/office/powerpoint/2010/main" val="154613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TotalTime>
  <Words>2154</Words>
  <Application>Microsoft Office PowerPoint</Application>
  <PresentationFormat>Widescreen</PresentationFormat>
  <Paragraphs>75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Insurable Interest </vt:lpstr>
      <vt:lpstr>Insurable Interest</vt:lpstr>
      <vt:lpstr>Insurable Interest</vt:lpstr>
      <vt:lpstr>Insurable Interest</vt:lpstr>
      <vt:lpstr>What is Insurable Interest?</vt:lpstr>
      <vt:lpstr>What is Insurable Interest?</vt:lpstr>
      <vt:lpstr>Insurance and Wager </vt:lpstr>
      <vt:lpstr>What is Insurable Interest?</vt:lpstr>
      <vt:lpstr>Essentials of Insurable Interest</vt:lpstr>
      <vt:lpstr>Insurable Interest In Lives</vt:lpstr>
      <vt:lpstr>Insurable Interest In Lives</vt:lpstr>
      <vt:lpstr>Insurable Interest In Lives</vt:lpstr>
      <vt:lpstr>Insurable Interest In Lives</vt:lpstr>
      <vt:lpstr>Insurable Interest In Lives</vt:lpstr>
      <vt:lpstr>Insurable Interest on the life of other relations.</vt:lpstr>
      <vt:lpstr>Insurable Interest on the life of other relations.</vt:lpstr>
      <vt:lpstr>Insurable Interest on the life of other relations.</vt:lpstr>
      <vt:lpstr>Insurable Interest in Property</vt:lpstr>
      <vt:lpstr>Insurable Interest in Property</vt:lpstr>
      <vt:lpstr>Insurable Interest in Property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Insurable Interest</dc:title>
  <dc:creator>Pam Kay</dc:creator>
  <cp:lastModifiedBy>Pamela Kayuma</cp:lastModifiedBy>
  <cp:revision>30</cp:revision>
  <cp:lastPrinted>2022-02-09T15:10:08Z</cp:lastPrinted>
  <dcterms:created xsi:type="dcterms:W3CDTF">2021-08-10T07:27:51Z</dcterms:created>
  <dcterms:modified xsi:type="dcterms:W3CDTF">2022-02-10T06:53:58Z</dcterms:modified>
</cp:coreProperties>
</file>