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7"/>
  </p:handoutMasterIdLst>
  <p:sldIdLst>
    <p:sldId id="256" r:id="rId2"/>
    <p:sldId id="257" r:id="rId3"/>
    <p:sldId id="268" r:id="rId4"/>
    <p:sldId id="258" r:id="rId5"/>
    <p:sldId id="270" r:id="rId6"/>
    <p:sldId id="269" r:id="rId7"/>
    <p:sldId id="259" r:id="rId8"/>
    <p:sldId id="260" r:id="rId9"/>
    <p:sldId id="261" r:id="rId10"/>
    <p:sldId id="262" r:id="rId11"/>
    <p:sldId id="263" r:id="rId12"/>
    <p:sldId id="264" r:id="rId13"/>
    <p:sldId id="265" r:id="rId14"/>
    <p:sldId id="266" r:id="rId15"/>
    <p:sldId id="267" r:id="rId1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D6C7AD32-7B37-43D2-B947-A373F29FF0AB}" type="datetimeFigureOut">
              <a:rPr lang="en-GB" smtClean="0"/>
              <a:t>07/02/2022</a:t>
            </a:fld>
            <a:endParaRPr lang="en-GB"/>
          </a:p>
        </p:txBody>
      </p:sp>
      <p:sp>
        <p:nvSpPr>
          <p:cNvPr id="4" name="Footer Placeholder 3"/>
          <p:cNvSpPr>
            <a:spLocks noGrp="1"/>
          </p:cNvSpPr>
          <p:nvPr>
            <p:ph type="ftr" sz="quarter" idx="2"/>
          </p:nvPr>
        </p:nvSpPr>
        <p:spPr>
          <a:xfrm>
            <a:off x="0" y="9428585"/>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5"/>
            <a:ext cx="2945659" cy="498055"/>
          </a:xfrm>
          <a:prstGeom prst="rect">
            <a:avLst/>
          </a:prstGeom>
        </p:spPr>
        <p:txBody>
          <a:bodyPr vert="horz" lIns="91440" tIns="45720" rIns="91440" bIns="45720" rtlCol="0" anchor="b"/>
          <a:lstStyle>
            <a:lvl1pPr algn="r">
              <a:defRPr sz="1200"/>
            </a:lvl1pPr>
          </a:lstStyle>
          <a:p>
            <a:fld id="{8943D8F2-EC97-4C8E-8B5C-AA99D2FD44BF}" type="slidenum">
              <a:rPr lang="en-GB" smtClean="0"/>
              <a:t>‹#›</a:t>
            </a:fld>
            <a:endParaRPr lang="en-GB"/>
          </a:p>
        </p:txBody>
      </p:sp>
    </p:spTree>
    <p:extLst>
      <p:ext uri="{BB962C8B-B14F-4D97-AF65-F5344CB8AC3E}">
        <p14:creationId xmlns:p14="http://schemas.microsoft.com/office/powerpoint/2010/main" val="401921387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046303E-D5DD-4E1C-B1B5-19F0E6B7274B}"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264733-D4F8-4BC2-8A24-926AF0ABD7C4}" type="slidenum">
              <a:rPr lang="en-GB" smtClean="0"/>
              <a:t>‹#›</a:t>
            </a:fld>
            <a:endParaRPr lang="en-GB"/>
          </a:p>
        </p:txBody>
      </p:sp>
    </p:spTree>
    <p:extLst>
      <p:ext uri="{BB962C8B-B14F-4D97-AF65-F5344CB8AC3E}">
        <p14:creationId xmlns:p14="http://schemas.microsoft.com/office/powerpoint/2010/main" val="2700496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046303E-D5DD-4E1C-B1B5-19F0E6B7274B}"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264733-D4F8-4BC2-8A24-926AF0ABD7C4}" type="slidenum">
              <a:rPr lang="en-GB" smtClean="0"/>
              <a:t>‹#›</a:t>
            </a:fld>
            <a:endParaRPr lang="en-GB"/>
          </a:p>
        </p:txBody>
      </p:sp>
    </p:spTree>
    <p:extLst>
      <p:ext uri="{BB962C8B-B14F-4D97-AF65-F5344CB8AC3E}">
        <p14:creationId xmlns:p14="http://schemas.microsoft.com/office/powerpoint/2010/main" val="503529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046303E-D5DD-4E1C-B1B5-19F0E6B7274B}"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264733-D4F8-4BC2-8A24-926AF0ABD7C4}" type="slidenum">
              <a:rPr lang="en-GB" smtClean="0"/>
              <a:t>‹#›</a:t>
            </a:fld>
            <a:endParaRPr lang="en-GB"/>
          </a:p>
        </p:txBody>
      </p:sp>
    </p:spTree>
    <p:extLst>
      <p:ext uri="{BB962C8B-B14F-4D97-AF65-F5344CB8AC3E}">
        <p14:creationId xmlns:p14="http://schemas.microsoft.com/office/powerpoint/2010/main" val="3706961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046303E-D5DD-4E1C-B1B5-19F0E6B7274B}"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264733-D4F8-4BC2-8A24-926AF0ABD7C4}" type="slidenum">
              <a:rPr lang="en-GB" smtClean="0"/>
              <a:t>‹#›</a:t>
            </a:fld>
            <a:endParaRPr lang="en-GB"/>
          </a:p>
        </p:txBody>
      </p:sp>
    </p:spTree>
    <p:extLst>
      <p:ext uri="{BB962C8B-B14F-4D97-AF65-F5344CB8AC3E}">
        <p14:creationId xmlns:p14="http://schemas.microsoft.com/office/powerpoint/2010/main" val="1563722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46303E-D5DD-4E1C-B1B5-19F0E6B7274B}"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264733-D4F8-4BC2-8A24-926AF0ABD7C4}" type="slidenum">
              <a:rPr lang="en-GB" smtClean="0"/>
              <a:t>‹#›</a:t>
            </a:fld>
            <a:endParaRPr lang="en-GB"/>
          </a:p>
        </p:txBody>
      </p:sp>
    </p:spTree>
    <p:extLst>
      <p:ext uri="{BB962C8B-B14F-4D97-AF65-F5344CB8AC3E}">
        <p14:creationId xmlns:p14="http://schemas.microsoft.com/office/powerpoint/2010/main" val="71433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046303E-D5DD-4E1C-B1B5-19F0E6B7274B}" type="datetimeFigureOut">
              <a:rPr lang="en-GB" smtClean="0"/>
              <a:t>07/02/2022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264733-D4F8-4BC2-8A24-926AF0ABD7C4}" type="slidenum">
              <a:rPr lang="en-GB" smtClean="0"/>
              <a:t>‹#›</a:t>
            </a:fld>
            <a:endParaRPr lang="en-GB"/>
          </a:p>
        </p:txBody>
      </p:sp>
    </p:spTree>
    <p:extLst>
      <p:ext uri="{BB962C8B-B14F-4D97-AF65-F5344CB8AC3E}">
        <p14:creationId xmlns:p14="http://schemas.microsoft.com/office/powerpoint/2010/main" val="1526334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046303E-D5DD-4E1C-B1B5-19F0E6B7274B}" type="datetimeFigureOut">
              <a:rPr lang="en-GB" smtClean="0"/>
              <a:t>07/02/2022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264733-D4F8-4BC2-8A24-926AF0ABD7C4}" type="slidenum">
              <a:rPr lang="en-GB" smtClean="0"/>
              <a:t>‹#›</a:t>
            </a:fld>
            <a:endParaRPr lang="en-GB"/>
          </a:p>
        </p:txBody>
      </p:sp>
    </p:spTree>
    <p:extLst>
      <p:ext uri="{BB962C8B-B14F-4D97-AF65-F5344CB8AC3E}">
        <p14:creationId xmlns:p14="http://schemas.microsoft.com/office/powerpoint/2010/main" val="3114365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046303E-D5DD-4E1C-B1B5-19F0E6B7274B}" type="datetimeFigureOut">
              <a:rPr lang="en-GB" smtClean="0"/>
              <a:t>07/02/2022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264733-D4F8-4BC2-8A24-926AF0ABD7C4}" type="slidenum">
              <a:rPr lang="en-GB" smtClean="0"/>
              <a:t>‹#›</a:t>
            </a:fld>
            <a:endParaRPr lang="en-GB"/>
          </a:p>
        </p:txBody>
      </p:sp>
    </p:spTree>
    <p:extLst>
      <p:ext uri="{BB962C8B-B14F-4D97-AF65-F5344CB8AC3E}">
        <p14:creationId xmlns:p14="http://schemas.microsoft.com/office/powerpoint/2010/main" val="1618818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46303E-D5DD-4E1C-B1B5-19F0E6B7274B}" type="datetimeFigureOut">
              <a:rPr lang="en-GB" smtClean="0"/>
              <a:t>07/02/2022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264733-D4F8-4BC2-8A24-926AF0ABD7C4}" type="slidenum">
              <a:rPr lang="en-GB" smtClean="0"/>
              <a:t>‹#›</a:t>
            </a:fld>
            <a:endParaRPr lang="en-GB"/>
          </a:p>
        </p:txBody>
      </p:sp>
    </p:spTree>
    <p:extLst>
      <p:ext uri="{BB962C8B-B14F-4D97-AF65-F5344CB8AC3E}">
        <p14:creationId xmlns:p14="http://schemas.microsoft.com/office/powerpoint/2010/main" val="3756885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46303E-D5DD-4E1C-B1B5-19F0E6B7274B}" type="datetimeFigureOut">
              <a:rPr lang="en-GB" smtClean="0"/>
              <a:t>07/02/2022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264733-D4F8-4BC2-8A24-926AF0ABD7C4}" type="slidenum">
              <a:rPr lang="en-GB" smtClean="0"/>
              <a:t>‹#›</a:t>
            </a:fld>
            <a:endParaRPr lang="en-GB"/>
          </a:p>
        </p:txBody>
      </p:sp>
    </p:spTree>
    <p:extLst>
      <p:ext uri="{BB962C8B-B14F-4D97-AF65-F5344CB8AC3E}">
        <p14:creationId xmlns:p14="http://schemas.microsoft.com/office/powerpoint/2010/main" val="281379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46303E-D5DD-4E1C-B1B5-19F0E6B7274B}" type="datetimeFigureOut">
              <a:rPr lang="en-GB" smtClean="0"/>
              <a:t>07/02/2022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264733-D4F8-4BC2-8A24-926AF0ABD7C4}" type="slidenum">
              <a:rPr lang="en-GB" smtClean="0"/>
              <a:t>‹#›</a:t>
            </a:fld>
            <a:endParaRPr lang="en-GB"/>
          </a:p>
        </p:txBody>
      </p:sp>
    </p:spTree>
    <p:extLst>
      <p:ext uri="{BB962C8B-B14F-4D97-AF65-F5344CB8AC3E}">
        <p14:creationId xmlns:p14="http://schemas.microsoft.com/office/powerpoint/2010/main" val="2724580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46303E-D5DD-4E1C-B1B5-19F0E6B7274B}" type="datetimeFigureOut">
              <a:rPr lang="en-GB" smtClean="0"/>
              <a:t>07/02/2022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264733-D4F8-4BC2-8A24-926AF0ABD7C4}" type="slidenum">
              <a:rPr lang="en-GB" smtClean="0"/>
              <a:t>‹#›</a:t>
            </a:fld>
            <a:endParaRPr lang="en-GB"/>
          </a:p>
        </p:txBody>
      </p:sp>
    </p:spTree>
    <p:extLst>
      <p:ext uri="{BB962C8B-B14F-4D97-AF65-F5344CB8AC3E}">
        <p14:creationId xmlns:p14="http://schemas.microsoft.com/office/powerpoint/2010/main" val="26661840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t>Formation of Contracts</a:t>
            </a:r>
            <a:endParaRPr lang="en-GB" b="1" dirty="0"/>
          </a:p>
        </p:txBody>
      </p:sp>
      <p:sp>
        <p:nvSpPr>
          <p:cNvPr id="3" name="Subtitle 2"/>
          <p:cNvSpPr>
            <a:spLocks noGrp="1"/>
          </p:cNvSpPr>
          <p:nvPr>
            <p:ph type="subTitle" idx="1"/>
          </p:nvPr>
        </p:nvSpPr>
        <p:spPr/>
        <p:txBody>
          <a:bodyPr>
            <a:normAutofit/>
          </a:bodyPr>
          <a:lstStyle/>
          <a:p>
            <a:pPr algn="r"/>
            <a:r>
              <a:rPr lang="en-GB" sz="2800" b="1" dirty="0" smtClean="0"/>
              <a:t>Lecture 2</a:t>
            </a:r>
          </a:p>
          <a:p>
            <a:pPr algn="r"/>
            <a:r>
              <a:rPr lang="en-GB" sz="2800" b="1" dirty="0" smtClean="0"/>
              <a:t>Ms P Kayuma </a:t>
            </a:r>
            <a:endParaRPr lang="en-GB" sz="2800" b="1" dirty="0"/>
          </a:p>
        </p:txBody>
      </p:sp>
    </p:spTree>
    <p:extLst>
      <p:ext uri="{BB962C8B-B14F-4D97-AF65-F5344CB8AC3E}">
        <p14:creationId xmlns:p14="http://schemas.microsoft.com/office/powerpoint/2010/main" val="2825956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Temporary Cover </a:t>
            </a:r>
            <a:endParaRPr lang="en-US" dirty="0"/>
          </a:p>
        </p:txBody>
      </p:sp>
      <p:sp>
        <p:nvSpPr>
          <p:cNvPr id="3" name="Content Placeholder 2"/>
          <p:cNvSpPr>
            <a:spLocks noGrp="1"/>
          </p:cNvSpPr>
          <p:nvPr>
            <p:ph idx="1"/>
          </p:nvPr>
        </p:nvSpPr>
        <p:spPr/>
        <p:txBody>
          <a:bodyPr/>
          <a:lstStyle/>
          <a:p>
            <a:pPr>
              <a:buNone/>
            </a:pPr>
            <a:r>
              <a:rPr lang="en-ZA" dirty="0" smtClean="0">
                <a:cs typeface="Times New Roman" pitchFamily="18" charset="0"/>
              </a:rPr>
              <a:t>See; </a:t>
            </a:r>
            <a:r>
              <a:rPr lang="en-ZA" b="1" i="1" dirty="0" err="1" smtClean="0">
                <a:cs typeface="Times New Roman" pitchFamily="18" charset="0"/>
              </a:rPr>
              <a:t>Mornach</a:t>
            </a:r>
            <a:r>
              <a:rPr lang="en-ZA" b="1" i="1" dirty="0" smtClean="0">
                <a:cs typeface="Times New Roman" pitchFamily="18" charset="0"/>
              </a:rPr>
              <a:t> Steel  Ltd V </a:t>
            </a:r>
            <a:r>
              <a:rPr lang="en-ZA" b="1" i="1" dirty="0" err="1" smtClean="0">
                <a:cs typeface="Times New Roman" pitchFamily="18" charset="0"/>
              </a:rPr>
              <a:t>Jessons</a:t>
            </a:r>
            <a:r>
              <a:rPr lang="en-ZA" b="1" i="1" dirty="0" smtClean="0">
                <a:cs typeface="Times New Roman" pitchFamily="18" charset="0"/>
              </a:rPr>
              <a:t> Insurance Agency Ltd </a:t>
            </a:r>
            <a:r>
              <a:rPr lang="en-ZA" b="1" dirty="0" smtClean="0">
                <a:cs typeface="Times New Roman" pitchFamily="18" charset="0"/>
              </a:rPr>
              <a:t>SCZ </a:t>
            </a:r>
            <a:r>
              <a:rPr lang="en-ZA" b="1" dirty="0">
                <a:cs typeface="Times New Roman" pitchFamily="18" charset="0"/>
              </a:rPr>
              <a:t>JUDGMENT NO 6 OF 2013(UNREPORTED) </a:t>
            </a:r>
            <a:r>
              <a:rPr lang="en-ZA" dirty="0">
                <a:cs typeface="Times New Roman" pitchFamily="18" charset="0"/>
              </a:rPr>
              <a:t>considered the significance of Cover Notes and generally the provisions of </a:t>
            </a:r>
            <a:r>
              <a:rPr lang="en-ZA" b="1" dirty="0">
                <a:cs typeface="Times New Roman" pitchFamily="18" charset="0"/>
              </a:rPr>
              <a:t> </a:t>
            </a:r>
            <a:r>
              <a:rPr lang="en-ZA" b="1" dirty="0" smtClean="0">
                <a:cs typeface="Times New Roman" pitchFamily="18" charset="0"/>
              </a:rPr>
              <a:t>S26 </a:t>
            </a:r>
            <a:r>
              <a:rPr lang="en-ZA" dirty="0">
                <a:cs typeface="Times New Roman" pitchFamily="18" charset="0"/>
              </a:rPr>
              <a:t>which relates to the payment of premiums within 60[30] days or such other mutually agreed period</a:t>
            </a:r>
            <a:r>
              <a:rPr lang="en-ZA" dirty="0" smtClean="0">
                <a:cs typeface="Times New Roman" pitchFamily="18" charset="0"/>
              </a:rPr>
              <a:t>.</a:t>
            </a:r>
          </a:p>
          <a:p>
            <a:pPr>
              <a:buNone/>
            </a:pPr>
            <a:r>
              <a:rPr lang="en-ZA" b="1" i="1" dirty="0" smtClean="0">
                <a:cs typeface="Times New Roman" pitchFamily="18" charset="0"/>
              </a:rPr>
              <a:t>Julien </a:t>
            </a:r>
            <a:r>
              <a:rPr lang="en-ZA" b="1" i="1" dirty="0" err="1" smtClean="0">
                <a:cs typeface="Times New Roman" pitchFamily="18" charset="0"/>
              </a:rPr>
              <a:t>Praet</a:t>
            </a:r>
            <a:r>
              <a:rPr lang="en-ZA" b="1" i="1" dirty="0" smtClean="0">
                <a:cs typeface="Times New Roman" pitchFamily="18" charset="0"/>
              </a:rPr>
              <a:t> Et </a:t>
            </a:r>
            <a:r>
              <a:rPr lang="en-ZA" b="1" i="1" dirty="0" err="1" smtClean="0">
                <a:cs typeface="Times New Roman" pitchFamily="18" charset="0"/>
              </a:rPr>
              <a:t>Cie</a:t>
            </a:r>
            <a:r>
              <a:rPr lang="en-ZA" b="1" i="1" dirty="0" smtClean="0">
                <a:cs typeface="Times New Roman" pitchFamily="18" charset="0"/>
              </a:rPr>
              <a:t>, S.A. v H.G. Poland Ltd </a:t>
            </a:r>
            <a:r>
              <a:rPr lang="en-ZA" b="1" dirty="0" smtClean="0">
                <a:cs typeface="Times New Roman" pitchFamily="18" charset="0"/>
              </a:rPr>
              <a:t>(1960) I Lloyd’s Rep. 420</a:t>
            </a:r>
          </a:p>
          <a:p>
            <a:pPr>
              <a:buNone/>
            </a:pPr>
            <a:r>
              <a:rPr lang="en-ZA" b="1" i="1" dirty="0" smtClean="0">
                <a:cs typeface="Times New Roman" pitchFamily="18" charset="0"/>
              </a:rPr>
              <a:t>Hercules Insurance  G. Ltd v Trivedi &amp; Co Ltd (Tanganyika) </a:t>
            </a:r>
            <a:r>
              <a:rPr lang="en-ZA" b="1" dirty="0" smtClean="0">
                <a:cs typeface="Times New Roman" pitchFamily="18" charset="0"/>
              </a:rPr>
              <a:t>EALR (1962) P358</a:t>
            </a:r>
            <a:endParaRPr lang="en-ZA" b="1" dirty="0">
              <a:cs typeface="Times New Roman" pitchFamily="18" charset="0"/>
            </a:endParaRPr>
          </a:p>
          <a:p>
            <a:endParaRPr lang="en-ZA"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066189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Regulation of Insurance Industry </a:t>
            </a:r>
          </a:p>
        </p:txBody>
      </p:sp>
      <p:sp>
        <p:nvSpPr>
          <p:cNvPr id="3" name="Content Placeholder 2"/>
          <p:cNvSpPr>
            <a:spLocks noGrp="1"/>
          </p:cNvSpPr>
          <p:nvPr>
            <p:ph idx="1"/>
          </p:nvPr>
        </p:nvSpPr>
        <p:spPr/>
        <p:txBody>
          <a:bodyPr>
            <a:normAutofit/>
          </a:bodyPr>
          <a:lstStyle/>
          <a:p>
            <a:r>
              <a:rPr lang="en-GB" dirty="0" smtClean="0"/>
              <a:t>Agents in insurance business – agents have certain duties and obligations both to their principals and the insuring public. These are imposed by the Act. See; </a:t>
            </a:r>
            <a:r>
              <a:rPr lang="en-GB" b="1" i="1" dirty="0" smtClean="0"/>
              <a:t>Blackburn, Law &amp; Co v </a:t>
            </a:r>
            <a:r>
              <a:rPr lang="en-GB" b="1" i="1" dirty="0" err="1" smtClean="0"/>
              <a:t>Vigors</a:t>
            </a:r>
            <a:r>
              <a:rPr lang="en-GB" b="1" dirty="0" smtClean="0"/>
              <a:t> (1887) 12 App </a:t>
            </a:r>
            <a:r>
              <a:rPr lang="en-GB" b="1" dirty="0" err="1" smtClean="0"/>
              <a:t>Cas</a:t>
            </a:r>
            <a:r>
              <a:rPr lang="en-GB" b="1" dirty="0" smtClean="0"/>
              <a:t>. 531 </a:t>
            </a:r>
          </a:p>
          <a:p>
            <a:r>
              <a:rPr lang="en-GB" dirty="0" smtClean="0"/>
              <a:t>Insurance brokers – the Act defines the term ‘broker’ in </a:t>
            </a:r>
            <a:r>
              <a:rPr lang="en-GB" b="1" dirty="0" smtClean="0"/>
              <a:t>Section 2 </a:t>
            </a:r>
            <a:r>
              <a:rPr lang="en-GB" dirty="0" smtClean="0"/>
              <a:t>as “means a company not being an agent of an insurer or reinsurer, acting independently and carries on insurance </a:t>
            </a:r>
            <a:r>
              <a:rPr lang="en-GB" dirty="0"/>
              <a:t>o</a:t>
            </a:r>
            <a:r>
              <a:rPr lang="en-GB" dirty="0" smtClean="0"/>
              <a:t>r reinsurance brokerage, in consideration for a commission or other compensation from an insurer or reinsurer. </a:t>
            </a:r>
            <a:endParaRPr lang="en-GB" dirty="0"/>
          </a:p>
          <a:p>
            <a:r>
              <a:rPr lang="en-GB" dirty="0" smtClean="0"/>
              <a:t>Insurance brokers are carefully regulated by the </a:t>
            </a:r>
            <a:r>
              <a:rPr lang="en-GB" b="1" dirty="0" smtClean="0"/>
              <a:t>Insurance Act.</a:t>
            </a:r>
            <a:endParaRPr lang="en-GB" b="1" dirty="0"/>
          </a:p>
        </p:txBody>
      </p:sp>
    </p:spTree>
    <p:extLst>
      <p:ext uri="{BB962C8B-B14F-4D97-AF65-F5344CB8AC3E}">
        <p14:creationId xmlns:p14="http://schemas.microsoft.com/office/powerpoint/2010/main" val="829951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Regulation of Insurance Industry </a:t>
            </a:r>
            <a:endParaRPr lang="en-GB" dirty="0"/>
          </a:p>
        </p:txBody>
      </p:sp>
      <p:sp>
        <p:nvSpPr>
          <p:cNvPr id="3" name="Content Placeholder 2"/>
          <p:cNvSpPr>
            <a:spLocks noGrp="1"/>
          </p:cNvSpPr>
          <p:nvPr>
            <p:ph idx="1"/>
          </p:nvPr>
        </p:nvSpPr>
        <p:spPr/>
        <p:txBody>
          <a:bodyPr>
            <a:normAutofit fontScale="77500" lnSpcReduction="20000"/>
          </a:bodyPr>
          <a:lstStyle/>
          <a:p>
            <a:r>
              <a:rPr lang="en-GB" b="1" dirty="0" smtClean="0"/>
              <a:t>Section 6 </a:t>
            </a:r>
            <a:r>
              <a:rPr lang="en-GB" dirty="0" smtClean="0"/>
              <a:t>states </a:t>
            </a:r>
            <a:r>
              <a:rPr lang="en-GB" dirty="0"/>
              <a:t>that no person shall engage in </a:t>
            </a:r>
            <a:r>
              <a:rPr lang="en-GB" dirty="0" smtClean="0"/>
              <a:t>insurance </a:t>
            </a:r>
            <a:r>
              <a:rPr lang="en-GB" dirty="0"/>
              <a:t>business </a:t>
            </a:r>
            <a:r>
              <a:rPr lang="en-GB" dirty="0" smtClean="0"/>
              <a:t>or hold oneself out as an insurer, reinsurer, intermediary, assessor, claims agent, loss adjustor or risk surveyor unless</a:t>
            </a:r>
            <a:r>
              <a:rPr lang="en-GB" dirty="0"/>
              <a:t>, the person </a:t>
            </a:r>
            <a:r>
              <a:rPr lang="en-GB" dirty="0" smtClean="0"/>
              <a:t>is </a:t>
            </a:r>
            <a:r>
              <a:rPr lang="en-GB" dirty="0"/>
              <a:t>licensed under </a:t>
            </a:r>
            <a:r>
              <a:rPr lang="en-GB" dirty="0" smtClean="0"/>
              <a:t>this Act</a:t>
            </a:r>
            <a:r>
              <a:rPr lang="en-GB" dirty="0"/>
              <a:t>.</a:t>
            </a:r>
            <a:endParaRPr lang="en-GB" b="1" dirty="0"/>
          </a:p>
          <a:p>
            <a:r>
              <a:rPr lang="en-GB" b="1" dirty="0" smtClean="0"/>
              <a:t>Section 7 – </a:t>
            </a:r>
            <a:r>
              <a:rPr lang="en-GB" dirty="0" smtClean="0"/>
              <a:t>deals with what type of licences the Authority will issue under insurance services</a:t>
            </a:r>
            <a:r>
              <a:rPr lang="en-GB" b="1" dirty="0" smtClean="0"/>
              <a:t>. </a:t>
            </a:r>
          </a:p>
          <a:p>
            <a:r>
              <a:rPr lang="en-GB" b="1" dirty="0" smtClean="0"/>
              <a:t>Section 10 </a:t>
            </a:r>
            <a:r>
              <a:rPr lang="en-GB" dirty="0" smtClean="0"/>
              <a:t>– Application for insurance licence.</a:t>
            </a:r>
            <a:endParaRPr lang="en-GB" dirty="0"/>
          </a:p>
          <a:p>
            <a:pPr marL="0" indent="0">
              <a:buNone/>
            </a:pPr>
            <a:r>
              <a:rPr lang="en-GB" b="1" dirty="0" smtClean="0"/>
              <a:t>Section 18 </a:t>
            </a:r>
            <a:r>
              <a:rPr lang="en-GB" dirty="0" smtClean="0"/>
              <a:t>– Accepting insurance business from unlicensed person </a:t>
            </a:r>
          </a:p>
          <a:p>
            <a:pPr marL="0" indent="0">
              <a:buNone/>
            </a:pPr>
            <a:r>
              <a:rPr lang="en-GB" b="1" dirty="0" smtClean="0"/>
              <a:t>Section 19 </a:t>
            </a:r>
            <a:r>
              <a:rPr lang="en-GB" dirty="0" smtClean="0"/>
              <a:t>– Entering into an insurance contract with unlicensed person</a:t>
            </a:r>
            <a:endParaRPr lang="en-GB" b="1" dirty="0" smtClean="0"/>
          </a:p>
          <a:p>
            <a:pPr marL="0" indent="0">
              <a:buNone/>
            </a:pPr>
            <a:r>
              <a:rPr lang="en-GB" b="1" dirty="0" smtClean="0"/>
              <a:t>Section 21 – </a:t>
            </a:r>
            <a:r>
              <a:rPr lang="en-GB" dirty="0" smtClean="0"/>
              <a:t>Transmitting of premiums </a:t>
            </a:r>
          </a:p>
          <a:p>
            <a:pPr marL="0" indent="0">
              <a:buNone/>
            </a:pPr>
            <a:r>
              <a:rPr lang="en-GB" b="1" dirty="0" smtClean="0"/>
              <a:t>Section 22 </a:t>
            </a:r>
            <a:r>
              <a:rPr lang="en-GB" dirty="0" smtClean="0"/>
              <a:t>– Separate client money </a:t>
            </a:r>
            <a:endParaRPr lang="en-GB" b="1" dirty="0" smtClean="0"/>
          </a:p>
          <a:p>
            <a:pPr marL="0" indent="0">
              <a:buNone/>
            </a:pPr>
            <a:r>
              <a:rPr lang="en-GB" b="1" dirty="0" smtClean="0"/>
              <a:t>Section 175 (2)</a:t>
            </a:r>
          </a:p>
          <a:p>
            <a:pPr marL="0" indent="0">
              <a:buNone/>
            </a:pPr>
            <a:r>
              <a:rPr lang="en-GB" b="1" i="1" dirty="0" err="1" smtClean="0"/>
              <a:t>Newholme</a:t>
            </a:r>
            <a:r>
              <a:rPr lang="en-GB" b="1" i="1" dirty="0" smtClean="0"/>
              <a:t> Brothers v Road Transport &amp; General Insurance Co. Ltd </a:t>
            </a:r>
            <a:r>
              <a:rPr lang="en-GB" b="1" dirty="0" smtClean="0"/>
              <a:t>(1929) All ER 442</a:t>
            </a:r>
          </a:p>
          <a:p>
            <a:pPr marL="0" indent="0">
              <a:buNone/>
            </a:pPr>
            <a:endParaRPr lang="en-GB" b="1" dirty="0"/>
          </a:p>
        </p:txBody>
      </p:sp>
    </p:spTree>
    <p:extLst>
      <p:ext uri="{BB962C8B-B14F-4D97-AF65-F5344CB8AC3E}">
        <p14:creationId xmlns:p14="http://schemas.microsoft.com/office/powerpoint/2010/main" val="2802705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Regulation of Insurance Industry </a:t>
            </a:r>
            <a:endParaRPr lang="en-GB" dirty="0"/>
          </a:p>
        </p:txBody>
      </p:sp>
      <p:sp>
        <p:nvSpPr>
          <p:cNvPr id="3" name="Content Placeholder 2"/>
          <p:cNvSpPr>
            <a:spLocks noGrp="1"/>
          </p:cNvSpPr>
          <p:nvPr>
            <p:ph idx="1"/>
          </p:nvPr>
        </p:nvSpPr>
        <p:spPr/>
        <p:txBody>
          <a:bodyPr/>
          <a:lstStyle/>
          <a:p>
            <a:r>
              <a:rPr lang="en-GB" dirty="0" smtClean="0"/>
              <a:t>Broker’s authority to issue Cover notes – insurance brokers are often given authority to conclude binding cover notes. The fact that brokers are entrusted with blank cover notes. See; </a:t>
            </a:r>
            <a:r>
              <a:rPr lang="en-GB" b="1" i="1" dirty="0" smtClean="0"/>
              <a:t>Mackie v European Assurance Society </a:t>
            </a:r>
            <a:r>
              <a:rPr lang="en-GB" b="1" dirty="0" smtClean="0"/>
              <a:t>(1869) 21 LT 102</a:t>
            </a:r>
          </a:p>
          <a:p>
            <a:r>
              <a:rPr lang="en-GB" dirty="0" smtClean="0"/>
              <a:t>Brokers duty of care – brokers tend to possess the knowledge and expertise in the insurance market – they are expected to exercise care and skill in advising the would be clients. See; </a:t>
            </a:r>
          </a:p>
          <a:p>
            <a:pPr marL="0" indent="0">
              <a:buNone/>
            </a:pPr>
            <a:r>
              <a:rPr lang="en-GB" b="1" i="1" dirty="0" err="1" smtClean="0"/>
              <a:t>Mariane</a:t>
            </a:r>
            <a:r>
              <a:rPr lang="en-GB" b="1" i="1" dirty="0" smtClean="0"/>
              <a:t> </a:t>
            </a:r>
            <a:r>
              <a:rPr lang="en-GB" b="1" i="1" dirty="0" err="1" smtClean="0"/>
              <a:t>Inqurid</a:t>
            </a:r>
            <a:r>
              <a:rPr lang="en-GB" b="1" i="1" dirty="0" smtClean="0"/>
              <a:t> </a:t>
            </a:r>
            <a:r>
              <a:rPr lang="en-GB" b="1" i="1" dirty="0" err="1" smtClean="0"/>
              <a:t>Winther</a:t>
            </a:r>
            <a:r>
              <a:rPr lang="en-GB" b="1" i="1" dirty="0" smtClean="0"/>
              <a:t> v </a:t>
            </a:r>
            <a:r>
              <a:rPr lang="en-GB" b="1" i="1" dirty="0" err="1" smtClean="0"/>
              <a:t>Arbon</a:t>
            </a:r>
            <a:r>
              <a:rPr lang="en-GB" b="1" i="1" dirty="0" smtClean="0"/>
              <a:t> Languish and southern Ltd </a:t>
            </a:r>
            <a:r>
              <a:rPr lang="en-GB" b="1" dirty="0" smtClean="0"/>
              <a:t>EALR P292 (1966)</a:t>
            </a:r>
            <a:endParaRPr lang="en-GB" b="1" dirty="0"/>
          </a:p>
        </p:txBody>
      </p:sp>
    </p:spTree>
    <p:extLst>
      <p:ext uri="{BB962C8B-B14F-4D97-AF65-F5344CB8AC3E}">
        <p14:creationId xmlns:p14="http://schemas.microsoft.com/office/powerpoint/2010/main" val="2808062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Regulation of Insurance Industry </a:t>
            </a:r>
            <a:endParaRPr lang="en-GB" dirty="0"/>
          </a:p>
        </p:txBody>
      </p:sp>
      <p:sp>
        <p:nvSpPr>
          <p:cNvPr id="3" name="Content Placeholder 2"/>
          <p:cNvSpPr>
            <a:spLocks noGrp="1"/>
          </p:cNvSpPr>
          <p:nvPr>
            <p:ph idx="1"/>
          </p:nvPr>
        </p:nvSpPr>
        <p:spPr/>
        <p:txBody>
          <a:bodyPr/>
          <a:lstStyle/>
          <a:p>
            <a:r>
              <a:rPr lang="en-GB" dirty="0" smtClean="0"/>
              <a:t>Proposal form – requires the adoption of a fair and reasonable construction of questions and answers in a proposal form in order not to cause unnecessary injustices to the parties. See; </a:t>
            </a:r>
          </a:p>
          <a:p>
            <a:pPr marL="0" indent="0">
              <a:buNone/>
            </a:pPr>
            <a:r>
              <a:rPr lang="en-GB" b="1" i="1" dirty="0" smtClean="0"/>
              <a:t>Austin v Zurich General accident &amp; Liability Insurance Co. Ltd </a:t>
            </a:r>
            <a:r>
              <a:rPr lang="en-GB" b="1" dirty="0" smtClean="0"/>
              <a:t>(1944) 77 Lloyds Rep. 409</a:t>
            </a:r>
          </a:p>
          <a:p>
            <a:pPr marL="0" indent="0">
              <a:buNone/>
            </a:pPr>
            <a:r>
              <a:rPr lang="en-GB" b="1" i="1" dirty="0" err="1" smtClean="0"/>
              <a:t>Condogianis</a:t>
            </a:r>
            <a:r>
              <a:rPr lang="en-GB" b="1" i="1" dirty="0" smtClean="0"/>
              <a:t> v Guardian Assurance Co Ltd </a:t>
            </a:r>
            <a:r>
              <a:rPr lang="en-GB" b="1" dirty="0" smtClean="0"/>
              <a:t>(1921) 125 LT 610</a:t>
            </a:r>
            <a:endParaRPr lang="en-GB" b="1" dirty="0"/>
          </a:p>
        </p:txBody>
      </p:sp>
    </p:spTree>
    <p:extLst>
      <p:ext uri="{BB962C8B-B14F-4D97-AF65-F5344CB8AC3E}">
        <p14:creationId xmlns:p14="http://schemas.microsoft.com/office/powerpoint/2010/main" val="2089519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Regulation of Insurance Industry </a:t>
            </a:r>
          </a:p>
        </p:txBody>
      </p:sp>
      <p:sp>
        <p:nvSpPr>
          <p:cNvPr id="3" name="Content Placeholder 2"/>
          <p:cNvSpPr>
            <a:spLocks noGrp="1"/>
          </p:cNvSpPr>
          <p:nvPr>
            <p:ph idx="1"/>
          </p:nvPr>
        </p:nvSpPr>
        <p:spPr/>
        <p:txBody>
          <a:bodyPr/>
          <a:lstStyle/>
          <a:p>
            <a:r>
              <a:rPr lang="en-GB" dirty="0" smtClean="0"/>
              <a:t>An insurance agent is defined in </a:t>
            </a:r>
            <a:r>
              <a:rPr lang="en-GB" b="1" dirty="0" smtClean="0"/>
              <a:t>section 2 </a:t>
            </a:r>
            <a:r>
              <a:rPr lang="en-GB" dirty="0" smtClean="0"/>
              <a:t>of the Insurance Act.</a:t>
            </a:r>
          </a:p>
          <a:p>
            <a:r>
              <a:rPr lang="en-GB" dirty="0" smtClean="0"/>
              <a:t>As with brokers, insurance agents are bound by the various agency rules that bind agents generally under the common law. See; </a:t>
            </a:r>
            <a:r>
              <a:rPr lang="en-GB" b="1" dirty="0" smtClean="0"/>
              <a:t>Section </a:t>
            </a:r>
            <a:r>
              <a:rPr lang="en-GB" b="1" dirty="0"/>
              <a:t>6</a:t>
            </a:r>
            <a:endParaRPr lang="en-GB" dirty="0" smtClean="0"/>
          </a:p>
          <a:p>
            <a:r>
              <a:rPr lang="en-GB" dirty="0" smtClean="0"/>
              <a:t>No insurer is allowed to accept business from unlicensed agents.  It is an offence under </a:t>
            </a:r>
            <a:r>
              <a:rPr lang="en-GB" b="1" dirty="0" smtClean="0"/>
              <a:t>Section 18</a:t>
            </a:r>
            <a:r>
              <a:rPr lang="en-GB" b="1" dirty="0"/>
              <a:t> </a:t>
            </a:r>
            <a:r>
              <a:rPr lang="en-GB" b="1" dirty="0" smtClean="0"/>
              <a:t>and 19 </a:t>
            </a:r>
            <a:r>
              <a:rPr lang="en-GB" dirty="0" smtClean="0"/>
              <a:t>of the Act. </a:t>
            </a:r>
            <a:r>
              <a:rPr lang="en-GB" b="1" dirty="0" smtClean="0"/>
              <a:t>S59 (3)</a:t>
            </a:r>
            <a:r>
              <a:rPr lang="en-GB" dirty="0" smtClean="0"/>
              <a:t> prescribes the holding by an insurer, any subsidiary company of an insurer or any director of an insurer or any of its subsidiary companies whether directly or indirectly, of shares in, or have any other financial or controlling interest in the affairs of an insurance agent.</a:t>
            </a:r>
          </a:p>
          <a:p>
            <a:endParaRPr lang="en-GB" dirty="0" smtClean="0"/>
          </a:p>
          <a:p>
            <a:pPr marL="0" indent="0">
              <a:buNone/>
            </a:pPr>
            <a:endParaRPr lang="en-GB" dirty="0"/>
          </a:p>
        </p:txBody>
      </p:sp>
    </p:spTree>
    <p:extLst>
      <p:ext uri="{BB962C8B-B14F-4D97-AF65-F5344CB8AC3E}">
        <p14:creationId xmlns:p14="http://schemas.microsoft.com/office/powerpoint/2010/main" val="1750614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Offer and Acceptance </a:t>
            </a:r>
            <a:endParaRPr lang="en-GB" b="1" dirty="0"/>
          </a:p>
        </p:txBody>
      </p:sp>
      <p:sp>
        <p:nvSpPr>
          <p:cNvPr id="3" name="Content Placeholder 2"/>
          <p:cNvSpPr>
            <a:spLocks noGrp="1"/>
          </p:cNvSpPr>
          <p:nvPr>
            <p:ph idx="1"/>
          </p:nvPr>
        </p:nvSpPr>
        <p:spPr/>
        <p:txBody>
          <a:bodyPr/>
          <a:lstStyle/>
          <a:p>
            <a:r>
              <a:rPr lang="en-GB" b="1" dirty="0" smtClean="0"/>
              <a:t>Form</a:t>
            </a:r>
            <a:r>
              <a:rPr lang="en-GB" dirty="0" smtClean="0"/>
              <a:t> -  a contract of insurance can be in any form but in practice it is embodied in a written document called a policy.</a:t>
            </a:r>
          </a:p>
          <a:p>
            <a:r>
              <a:rPr lang="en-ZA" u="none" baseline="0" dirty="0" smtClean="0"/>
              <a:t>An insurance contract is generally not different from any legally enforceable agreement i.e. the rules relating to formation of contracts generally apply to insurance contracts (As Law of Contract is a prerequisite for Insurance Law, students are expected to refer to their Law of Contract study materials on Offer, Acceptance, Misrepresentation and Mistake).</a:t>
            </a:r>
            <a:endParaRPr lang="en-GB" dirty="0"/>
          </a:p>
        </p:txBody>
      </p:sp>
    </p:spTree>
    <p:extLst>
      <p:ext uri="{BB962C8B-B14F-4D97-AF65-F5344CB8AC3E}">
        <p14:creationId xmlns:p14="http://schemas.microsoft.com/office/powerpoint/2010/main" val="3625643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Essentials for a </a:t>
            </a:r>
            <a:r>
              <a:rPr lang="en-GB" b="1" dirty="0"/>
              <a:t>V</a:t>
            </a:r>
            <a:r>
              <a:rPr lang="en-GB" b="1" dirty="0" smtClean="0"/>
              <a:t>alid Contract </a:t>
            </a:r>
            <a:endParaRPr lang="en-GB" b="1" dirty="0"/>
          </a:p>
        </p:txBody>
      </p:sp>
      <p:sp>
        <p:nvSpPr>
          <p:cNvPr id="3" name="Content Placeholder 2"/>
          <p:cNvSpPr>
            <a:spLocks noGrp="1"/>
          </p:cNvSpPr>
          <p:nvPr>
            <p:ph idx="1"/>
          </p:nvPr>
        </p:nvSpPr>
        <p:spPr/>
        <p:txBody>
          <a:bodyPr/>
          <a:lstStyle/>
          <a:p>
            <a:r>
              <a:rPr lang="en-GB" b="1" dirty="0" smtClean="0"/>
              <a:t>Proposal </a:t>
            </a:r>
            <a:r>
              <a:rPr lang="en-GB" dirty="0" smtClean="0"/>
              <a:t>- In Insurance, </a:t>
            </a:r>
            <a:r>
              <a:rPr lang="en-GB" dirty="0"/>
              <a:t>a Proposal form (also called application for insurance) is filled in by the person who wants to avail insurance cover giving the information required by the insurance company to assess the risk and arrive at a price to be charged for covering the risk (called “premium). </a:t>
            </a:r>
            <a:endParaRPr lang="en-GB" dirty="0" smtClean="0"/>
          </a:p>
          <a:p>
            <a:r>
              <a:rPr lang="en-GB" dirty="0"/>
              <a:t>When a proposal form is submitted, the Customer does not make a proposal, but it is only </a:t>
            </a:r>
            <a:r>
              <a:rPr lang="en-GB" b="1" dirty="0"/>
              <a:t>“invitation to offer”.</a:t>
            </a:r>
          </a:p>
        </p:txBody>
      </p:sp>
    </p:spTree>
    <p:extLst>
      <p:ext uri="{BB962C8B-B14F-4D97-AF65-F5344CB8AC3E}">
        <p14:creationId xmlns:p14="http://schemas.microsoft.com/office/powerpoint/2010/main" val="1769505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Essentials for a Valid Contract </a:t>
            </a:r>
            <a:endParaRPr lang="en-GB" dirty="0"/>
          </a:p>
        </p:txBody>
      </p:sp>
      <p:sp>
        <p:nvSpPr>
          <p:cNvPr id="3" name="Content Placeholder 2"/>
          <p:cNvSpPr>
            <a:spLocks noGrp="1"/>
          </p:cNvSpPr>
          <p:nvPr>
            <p:ph idx="1"/>
          </p:nvPr>
        </p:nvSpPr>
        <p:spPr/>
        <p:txBody>
          <a:bodyPr/>
          <a:lstStyle/>
          <a:p>
            <a:r>
              <a:rPr lang="en-GB" dirty="0" smtClean="0"/>
              <a:t>The usual procedure followed is for the person seeking insurance to complete a proposal form which is then submitted to the insurers. If they reject the proposal, there is no contract.  If the accept it, a contract may come into existence but the precise moment at which it does so essentially </a:t>
            </a:r>
            <a:r>
              <a:rPr lang="en-GB" dirty="0" smtClean="0"/>
              <a:t>is a </a:t>
            </a:r>
            <a:r>
              <a:rPr lang="en-GB" dirty="0" smtClean="0"/>
              <a:t>question of construction of the relevant documents. See; </a:t>
            </a:r>
          </a:p>
          <a:p>
            <a:pPr marL="0" indent="0">
              <a:buNone/>
            </a:pPr>
            <a:r>
              <a:rPr lang="en-GB" b="1" i="1" dirty="0" smtClean="0"/>
              <a:t>Taylor v </a:t>
            </a:r>
            <a:r>
              <a:rPr lang="en-GB" b="1" i="1" dirty="0" err="1" smtClean="0"/>
              <a:t>Allon</a:t>
            </a:r>
            <a:r>
              <a:rPr lang="en-GB" b="1" i="1" dirty="0" smtClean="0"/>
              <a:t> </a:t>
            </a:r>
            <a:r>
              <a:rPr lang="en-GB" b="1" dirty="0" smtClean="0"/>
              <a:t>[1966] 1 QB 304</a:t>
            </a:r>
          </a:p>
          <a:p>
            <a:r>
              <a:rPr lang="en-ZA" dirty="0" smtClean="0"/>
              <a:t>It is important that the acceptance matches the offer otherwise it amounts to a </a:t>
            </a:r>
            <a:r>
              <a:rPr lang="en-ZA" b="1" dirty="0" smtClean="0"/>
              <a:t>counter-offer</a:t>
            </a:r>
            <a:r>
              <a:rPr lang="en-ZA" dirty="0" smtClean="0"/>
              <a:t> which is a rejection of the original offer. Case authority </a:t>
            </a:r>
            <a:r>
              <a:rPr lang="en-ZA" b="1" i="1" dirty="0" smtClean="0"/>
              <a:t>Hyde V Wrench </a:t>
            </a:r>
            <a:r>
              <a:rPr lang="en-ZA" b="1" dirty="0" smtClean="0"/>
              <a:t>(1840) 3 </a:t>
            </a:r>
            <a:r>
              <a:rPr lang="en-ZA" b="1" dirty="0" err="1" smtClean="0"/>
              <a:t>Beave</a:t>
            </a:r>
            <a:r>
              <a:rPr lang="en-ZA" b="1" dirty="0" smtClean="0"/>
              <a:t> 334</a:t>
            </a:r>
            <a:r>
              <a:rPr lang="en-ZA" dirty="0" smtClean="0"/>
              <a:t>.</a:t>
            </a:r>
          </a:p>
          <a:p>
            <a:pPr marL="0" indent="0">
              <a:buNone/>
            </a:pPr>
            <a:endParaRPr lang="en-GB" dirty="0"/>
          </a:p>
        </p:txBody>
      </p:sp>
    </p:spTree>
    <p:extLst>
      <p:ext uri="{BB962C8B-B14F-4D97-AF65-F5344CB8AC3E}">
        <p14:creationId xmlns:p14="http://schemas.microsoft.com/office/powerpoint/2010/main" val="1222138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Essentials for a Valid Contract </a:t>
            </a:r>
            <a:endParaRPr lang="en-GB" dirty="0"/>
          </a:p>
        </p:txBody>
      </p:sp>
      <p:sp>
        <p:nvSpPr>
          <p:cNvPr id="3" name="Content Placeholder 2"/>
          <p:cNvSpPr>
            <a:spLocks noGrp="1"/>
          </p:cNvSpPr>
          <p:nvPr>
            <p:ph idx="1"/>
          </p:nvPr>
        </p:nvSpPr>
        <p:spPr/>
        <p:txBody>
          <a:bodyPr/>
          <a:lstStyle/>
          <a:p>
            <a:r>
              <a:rPr lang="en-ZA" dirty="0"/>
              <a:t>A mere inquiry about the terms of an offer does not necessarily amount to a rejection of the offer and this should be distinguished from a counter offer. -refer to </a:t>
            </a:r>
            <a:r>
              <a:rPr lang="en-ZA" b="1" i="1" dirty="0"/>
              <a:t>Stevenson V McLean </a:t>
            </a:r>
            <a:r>
              <a:rPr lang="en-ZA" b="1" dirty="0"/>
              <a:t>(1880) 5 QBD </a:t>
            </a:r>
            <a:r>
              <a:rPr lang="en-ZA" b="1" dirty="0" smtClean="0"/>
              <a:t>346</a:t>
            </a:r>
          </a:p>
          <a:p>
            <a:r>
              <a:rPr lang="en-GB" b="1" dirty="0"/>
              <a:t>Acceptance -  </a:t>
            </a:r>
            <a:r>
              <a:rPr lang="en-GB" dirty="0"/>
              <a:t>When a person to whom the proposal is made, signifies his/her assent thereto, the proposal is said to be accepted (“</a:t>
            </a:r>
            <a:r>
              <a:rPr lang="en-GB" dirty="0" err="1"/>
              <a:t>Promisee</a:t>
            </a:r>
            <a:r>
              <a:rPr lang="en-GB" dirty="0"/>
              <a:t>”). A proposal, when a accepted, becomes a promise; </a:t>
            </a:r>
          </a:p>
          <a:p>
            <a:endParaRPr lang="en-ZA" b="1" dirty="0">
              <a:cs typeface="Times New Roman" pitchFamily="18" charset="0"/>
            </a:endParaRPr>
          </a:p>
          <a:p>
            <a:endParaRPr lang="en-GB" dirty="0"/>
          </a:p>
        </p:txBody>
      </p:sp>
    </p:spTree>
    <p:extLst>
      <p:ext uri="{BB962C8B-B14F-4D97-AF65-F5344CB8AC3E}">
        <p14:creationId xmlns:p14="http://schemas.microsoft.com/office/powerpoint/2010/main" val="1287149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Essentials for a Valid Contract </a:t>
            </a:r>
            <a:endParaRPr lang="en-GB" dirty="0"/>
          </a:p>
        </p:txBody>
      </p:sp>
      <p:sp>
        <p:nvSpPr>
          <p:cNvPr id="3" name="Content Placeholder 2"/>
          <p:cNvSpPr>
            <a:spLocks noGrp="1"/>
          </p:cNvSpPr>
          <p:nvPr>
            <p:ph idx="1"/>
          </p:nvPr>
        </p:nvSpPr>
        <p:spPr/>
        <p:txBody>
          <a:bodyPr>
            <a:normAutofit/>
          </a:bodyPr>
          <a:lstStyle/>
          <a:p>
            <a:r>
              <a:rPr lang="en-GB" b="1" dirty="0" smtClean="0"/>
              <a:t>Consideration -</a:t>
            </a:r>
            <a:r>
              <a:rPr lang="en-GB" dirty="0"/>
              <a:t>When the Customer accepts the terms of the offer and signifies </a:t>
            </a:r>
            <a:r>
              <a:rPr lang="en-GB" dirty="0" smtClean="0"/>
              <a:t>his/her </a:t>
            </a:r>
            <a:r>
              <a:rPr lang="en-GB" dirty="0"/>
              <a:t>assent by paying the First Premium (the amount payable as the consideration), the proposal is accepted by the Customer. A proposal of the insurance company (terms of offer), when accepted by the Customer, becomes a promise</a:t>
            </a:r>
            <a:r>
              <a:rPr lang="en-GB" dirty="0" smtClean="0"/>
              <a:t>.</a:t>
            </a:r>
          </a:p>
          <a:p>
            <a:r>
              <a:rPr lang="en-GB" dirty="0" smtClean="0"/>
              <a:t>Amount </a:t>
            </a:r>
            <a:r>
              <a:rPr lang="en-GB" dirty="0"/>
              <a:t>equal to First Premium paid by the Customer becomes the consideration for the contract. This first premium would be the first instalment premium (either first annual, quarterly, half yearly or monthly premium. </a:t>
            </a:r>
          </a:p>
        </p:txBody>
      </p:sp>
    </p:spTree>
    <p:extLst>
      <p:ext uri="{BB962C8B-B14F-4D97-AF65-F5344CB8AC3E}">
        <p14:creationId xmlns:p14="http://schemas.microsoft.com/office/powerpoint/2010/main" val="2697899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Essentials for a Valid Contract </a:t>
            </a:r>
            <a:endParaRPr lang="en-GB" dirty="0"/>
          </a:p>
        </p:txBody>
      </p:sp>
      <p:sp>
        <p:nvSpPr>
          <p:cNvPr id="3" name="Content Placeholder 2"/>
          <p:cNvSpPr>
            <a:spLocks noGrp="1"/>
          </p:cNvSpPr>
          <p:nvPr>
            <p:ph idx="1"/>
          </p:nvPr>
        </p:nvSpPr>
        <p:spPr/>
        <p:txBody>
          <a:bodyPr>
            <a:normAutofit/>
          </a:bodyPr>
          <a:lstStyle/>
          <a:p>
            <a:r>
              <a:rPr lang="en-ZA" dirty="0" smtClean="0">
                <a:cs typeface="Times New Roman" pitchFamily="18" charset="0"/>
              </a:rPr>
              <a:t>Formalities - The </a:t>
            </a:r>
            <a:r>
              <a:rPr lang="en-ZA" dirty="0">
                <a:cs typeface="Times New Roman" pitchFamily="18" charset="0"/>
              </a:rPr>
              <a:t>Insurance Act does not prescribe  a specific form for insurance contracts. What the Act does in </a:t>
            </a:r>
            <a:r>
              <a:rPr lang="en-ZA" b="1" dirty="0">
                <a:cs typeface="Times New Roman" pitchFamily="18" charset="0"/>
              </a:rPr>
              <a:t>Section </a:t>
            </a:r>
            <a:r>
              <a:rPr lang="en-ZA" b="1" dirty="0" smtClean="0">
                <a:cs typeface="Times New Roman" pitchFamily="18" charset="0"/>
              </a:rPr>
              <a:t>23 </a:t>
            </a:r>
            <a:r>
              <a:rPr lang="en-ZA" dirty="0">
                <a:cs typeface="Times New Roman" pitchFamily="18" charset="0"/>
              </a:rPr>
              <a:t>is to subject all proposals and policy to the Registrar’s </a:t>
            </a:r>
            <a:r>
              <a:rPr lang="en-ZA" dirty="0" smtClean="0">
                <a:cs typeface="Times New Roman" pitchFamily="18" charset="0"/>
              </a:rPr>
              <a:t>approval.</a:t>
            </a:r>
          </a:p>
          <a:p>
            <a:r>
              <a:rPr lang="en-ZA" dirty="0" smtClean="0">
                <a:cs typeface="Times New Roman" pitchFamily="18" charset="0"/>
              </a:rPr>
              <a:t>Insurance </a:t>
            </a:r>
            <a:r>
              <a:rPr lang="en-ZA" dirty="0">
                <a:cs typeface="Times New Roman" pitchFamily="18" charset="0"/>
              </a:rPr>
              <a:t>Act requires </a:t>
            </a:r>
            <a:r>
              <a:rPr lang="en-ZA" dirty="0" smtClean="0">
                <a:cs typeface="Times New Roman" pitchFamily="18" charset="0"/>
              </a:rPr>
              <a:t>under </a:t>
            </a:r>
            <a:r>
              <a:rPr lang="en-ZA" b="1" dirty="0" smtClean="0">
                <a:cs typeface="Times New Roman" pitchFamily="18" charset="0"/>
              </a:rPr>
              <a:t>Section 24</a:t>
            </a:r>
            <a:r>
              <a:rPr lang="en-ZA" dirty="0">
                <a:cs typeface="Times New Roman" pitchFamily="18" charset="0"/>
              </a:rPr>
              <a:t> </a:t>
            </a:r>
            <a:r>
              <a:rPr lang="en-ZA" dirty="0" smtClean="0">
                <a:cs typeface="Times New Roman" pitchFamily="18" charset="0"/>
              </a:rPr>
              <a:t>insurer shall issue a policy which contains terms and conditions that are legible print and clear typeface of legible font as prescribed.</a:t>
            </a:r>
            <a:endParaRPr lang="en-ZA" dirty="0">
              <a:cs typeface="Times New Roman" pitchFamily="18" charset="0"/>
            </a:endParaRPr>
          </a:p>
          <a:p>
            <a:endParaRPr lang="en-ZA" u="none" dirty="0" smtClean="0"/>
          </a:p>
          <a:p>
            <a:endParaRPr lang="en-GB" dirty="0"/>
          </a:p>
        </p:txBody>
      </p:sp>
    </p:spTree>
    <p:extLst>
      <p:ext uri="{BB962C8B-B14F-4D97-AF65-F5344CB8AC3E}">
        <p14:creationId xmlns:p14="http://schemas.microsoft.com/office/powerpoint/2010/main" val="3269089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Renewal </a:t>
            </a:r>
            <a:endParaRPr lang="en-US" b="1" dirty="0"/>
          </a:p>
        </p:txBody>
      </p:sp>
      <p:sp>
        <p:nvSpPr>
          <p:cNvPr id="3" name="Content Placeholder 2"/>
          <p:cNvSpPr>
            <a:spLocks noGrp="1"/>
          </p:cNvSpPr>
          <p:nvPr>
            <p:ph idx="1"/>
          </p:nvPr>
        </p:nvSpPr>
        <p:spPr/>
        <p:txBody>
          <a:bodyPr>
            <a:normAutofit/>
          </a:bodyPr>
          <a:lstStyle/>
          <a:p>
            <a:pPr>
              <a:buNone/>
            </a:pPr>
            <a:r>
              <a:rPr lang="en-ZA" dirty="0" smtClean="0">
                <a:cs typeface="Times New Roman" pitchFamily="18" charset="0"/>
              </a:rPr>
              <a:t>Renewals - Insurance </a:t>
            </a:r>
            <a:r>
              <a:rPr lang="en-ZA" dirty="0">
                <a:cs typeface="Times New Roman" pitchFamily="18" charset="0"/>
              </a:rPr>
              <a:t>contracts like life policies are renewed automatically upon payment of a premium. Such a renewal does not amount to a new contract. Other insurance contracts e.g. motor and insurance policies which are for a limited period call for a new contract upon expiry if both parties are agreeable and subject to attendant full disclosure e.g. motorist to disclose convictions during preceding period of insurance. The insured may be given extra time called “days of  grace” within which to pay premiums after due date.</a:t>
            </a:r>
          </a:p>
          <a:p>
            <a:pPr>
              <a:buNone/>
            </a:pPr>
            <a:r>
              <a:rPr lang="en-ZA" dirty="0" smtClean="0">
                <a:cs typeface="Times New Roman" pitchFamily="18" charset="0"/>
              </a:rPr>
              <a:t>See; </a:t>
            </a:r>
            <a:r>
              <a:rPr lang="en-ZA" b="1" i="1" dirty="0" err="1" smtClean="0">
                <a:cs typeface="Times New Roman" pitchFamily="18" charset="0"/>
              </a:rPr>
              <a:t>Mckenna</a:t>
            </a:r>
            <a:r>
              <a:rPr lang="en-ZA" b="1" i="1" dirty="0" smtClean="0">
                <a:cs typeface="Times New Roman" pitchFamily="18" charset="0"/>
              </a:rPr>
              <a:t> v City Life Assurance Co </a:t>
            </a:r>
            <a:r>
              <a:rPr lang="en-ZA" b="1" dirty="0" smtClean="0">
                <a:cs typeface="Times New Roman" pitchFamily="18" charset="0"/>
              </a:rPr>
              <a:t>[</a:t>
            </a:r>
            <a:r>
              <a:rPr lang="en-ZA" b="1" dirty="0">
                <a:cs typeface="Times New Roman" pitchFamily="18" charset="0"/>
              </a:rPr>
              <a:t>1919] </a:t>
            </a:r>
            <a:r>
              <a:rPr lang="en-ZA" b="1" dirty="0" smtClean="0">
                <a:cs typeface="Times New Roman" pitchFamily="18" charset="0"/>
              </a:rPr>
              <a:t>1 KB </a:t>
            </a:r>
            <a:r>
              <a:rPr lang="en-ZA" b="1" dirty="0">
                <a:cs typeface="Times New Roman" pitchFamily="18" charset="0"/>
              </a:rPr>
              <a:t>491</a:t>
            </a:r>
          </a:p>
          <a:p>
            <a:endParaRPr lang="en-US" dirty="0"/>
          </a:p>
        </p:txBody>
      </p:sp>
    </p:spTree>
    <p:extLst>
      <p:ext uri="{BB962C8B-B14F-4D97-AF65-F5344CB8AC3E}">
        <p14:creationId xmlns:p14="http://schemas.microsoft.com/office/powerpoint/2010/main" val="4167668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Temporary Cover </a:t>
            </a:r>
            <a:endParaRPr lang="en-US" b="1" dirty="0"/>
          </a:p>
        </p:txBody>
      </p:sp>
      <p:sp>
        <p:nvSpPr>
          <p:cNvPr id="3" name="Content Placeholder 2"/>
          <p:cNvSpPr>
            <a:spLocks noGrp="1"/>
          </p:cNvSpPr>
          <p:nvPr>
            <p:ph idx="1"/>
          </p:nvPr>
        </p:nvSpPr>
        <p:spPr/>
        <p:txBody>
          <a:bodyPr/>
          <a:lstStyle/>
          <a:p>
            <a:r>
              <a:rPr lang="en-GB" dirty="0" smtClean="0"/>
              <a:t>Sometimes a person may require immediate insurance while his/her proposal is being considered.</a:t>
            </a:r>
          </a:p>
          <a:p>
            <a:pPr>
              <a:buNone/>
            </a:pPr>
            <a:r>
              <a:rPr lang="en-GB" b="1" dirty="0"/>
              <a:t>C</a:t>
            </a:r>
            <a:r>
              <a:rPr lang="en-GB" b="1" dirty="0" smtClean="0"/>
              <a:t>over note </a:t>
            </a:r>
            <a:r>
              <a:rPr lang="en-GB" dirty="0" smtClean="0"/>
              <a:t>-</a:t>
            </a:r>
            <a:r>
              <a:rPr lang="en-ZA" dirty="0" smtClean="0">
                <a:cs typeface="Times New Roman" pitchFamily="18" charset="0"/>
              </a:rPr>
              <a:t> </a:t>
            </a:r>
            <a:r>
              <a:rPr lang="en-ZA" dirty="0">
                <a:cs typeface="Times New Roman" pitchFamily="18" charset="0"/>
              </a:rPr>
              <a:t>represent an independent contract and gives insurers an opportunity to consider whether or not to take on the risk for the full period desired whilst not depriving the insured of cover. A formal policy would normally follow but it is also possible that during the currency of the cover note the insurer may not take up the risk and the cover note expires when the insurer informs the insured</a:t>
            </a:r>
            <a:r>
              <a:rPr lang="en-ZA" dirty="0" smtClean="0">
                <a:cs typeface="Times New Roman" pitchFamily="18" charset="0"/>
              </a:rPr>
              <a:t>. See; </a:t>
            </a:r>
            <a:r>
              <a:rPr lang="en-ZA" b="1" i="1" dirty="0" smtClean="0">
                <a:cs typeface="Times New Roman" pitchFamily="18" charset="0"/>
              </a:rPr>
              <a:t>Taylor V </a:t>
            </a:r>
            <a:r>
              <a:rPr lang="en-ZA" b="1" i="1" dirty="0" err="1" smtClean="0">
                <a:cs typeface="Times New Roman" pitchFamily="18" charset="0"/>
              </a:rPr>
              <a:t>Allon</a:t>
            </a:r>
            <a:r>
              <a:rPr lang="en-ZA" b="1" i="1" dirty="0" smtClean="0">
                <a:cs typeface="Times New Roman" pitchFamily="18" charset="0"/>
              </a:rPr>
              <a:t> </a:t>
            </a:r>
            <a:r>
              <a:rPr lang="en-ZA" b="1" dirty="0" smtClean="0">
                <a:cs typeface="Times New Roman" pitchFamily="18" charset="0"/>
              </a:rPr>
              <a:t>[</a:t>
            </a:r>
            <a:r>
              <a:rPr lang="en-ZA" b="1" dirty="0">
                <a:cs typeface="Times New Roman" pitchFamily="18" charset="0"/>
              </a:rPr>
              <a:t>1966] 1 QB </a:t>
            </a:r>
            <a:r>
              <a:rPr lang="en-ZA" b="1" dirty="0" smtClean="0">
                <a:cs typeface="Times New Roman" pitchFamily="18" charset="0"/>
              </a:rPr>
              <a:t>304</a:t>
            </a:r>
          </a:p>
          <a:p>
            <a:pPr>
              <a:buNone/>
            </a:pPr>
            <a:endParaRPr lang="en-ZA" dirty="0">
              <a:cs typeface="Times New Roman" pitchFamily="18" charset="0"/>
            </a:endParaRPr>
          </a:p>
          <a:p>
            <a:endParaRPr lang="en-ZA" dirty="0">
              <a:cs typeface="Times New Roman" pitchFamily="18" charset="0"/>
            </a:endParaRPr>
          </a:p>
          <a:p>
            <a:endParaRPr lang="en-GB" dirty="0" smtClean="0"/>
          </a:p>
        </p:txBody>
      </p:sp>
    </p:spTree>
    <p:extLst>
      <p:ext uri="{BB962C8B-B14F-4D97-AF65-F5344CB8AC3E}">
        <p14:creationId xmlns:p14="http://schemas.microsoft.com/office/powerpoint/2010/main" val="16958661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1890</TotalTime>
  <Words>1368</Words>
  <Application>Microsoft Office PowerPoint</Application>
  <PresentationFormat>Custom</PresentationFormat>
  <Paragraphs>59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Formation of Contracts</vt:lpstr>
      <vt:lpstr>Offer and Acceptance </vt:lpstr>
      <vt:lpstr>Essentials for a Valid Contract </vt:lpstr>
      <vt:lpstr>Essentials for a Valid Contract </vt:lpstr>
      <vt:lpstr>Essentials for a Valid Contract </vt:lpstr>
      <vt:lpstr>Essentials for a Valid Contract </vt:lpstr>
      <vt:lpstr>Essentials for a Valid Contract </vt:lpstr>
      <vt:lpstr>Renewal </vt:lpstr>
      <vt:lpstr>Temporary Cover </vt:lpstr>
      <vt:lpstr>Temporary Cover </vt:lpstr>
      <vt:lpstr>Regulation of Insurance Industry </vt:lpstr>
      <vt:lpstr>Regulation of Insurance Industry </vt:lpstr>
      <vt:lpstr>Regulation of Insurance Industry </vt:lpstr>
      <vt:lpstr>Regulation of Insurance Industry </vt:lpstr>
      <vt:lpstr>Regulation of Insurance Industry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Kayuma</dc:creator>
  <cp:lastModifiedBy>Pamela Kayuma</cp:lastModifiedBy>
  <cp:revision>156</cp:revision>
  <cp:lastPrinted>2022-02-07T07:32:09Z</cp:lastPrinted>
  <dcterms:created xsi:type="dcterms:W3CDTF">2019-08-08T08:57:43Z</dcterms:created>
  <dcterms:modified xsi:type="dcterms:W3CDTF">2022-02-07T07:35:50Z</dcterms:modified>
</cp:coreProperties>
</file>