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73" r:id="rId6"/>
    <p:sldId id="258" r:id="rId7"/>
    <p:sldId id="274" r:id="rId8"/>
    <p:sldId id="281" r:id="rId9"/>
    <p:sldId id="282" r:id="rId10"/>
    <p:sldId id="283" r:id="rId11"/>
    <p:sldId id="284" r:id="rId12"/>
    <p:sldId id="285" r:id="rId13"/>
    <p:sldId id="286" r:id="rId14"/>
    <p:sldId id="287" r:id="rId15"/>
    <p:sldId id="288" r:id="rId16"/>
    <p:sldId id="289" r:id="rId17"/>
    <p:sldId id="259" r:id="rId18"/>
    <p:sldId id="275" r:id="rId19"/>
    <p:sldId id="264" r:id="rId20"/>
    <p:sldId id="265" r:id="rId21"/>
    <p:sldId id="266" r:id="rId22"/>
    <p:sldId id="267" r:id="rId23"/>
    <p:sldId id="268" r:id="rId24"/>
    <p:sldId id="269" r:id="rId25"/>
    <p:sldId id="270" r:id="rId26"/>
    <p:sldId id="271" r:id="rId27"/>
    <p:sldId id="272" r:id="rId28"/>
    <p:sldId id="276" r:id="rId29"/>
    <p:sldId id="277" r:id="rId30"/>
    <p:sldId id="278" r:id="rId31"/>
    <p:sldId id="260" r:id="rId32"/>
    <p:sldId id="279" r:id="rId33"/>
    <p:sldId id="280" r:id="rId34"/>
    <p:sldId id="290" r:id="rId35"/>
    <p:sldId id="291" r:id="rId36"/>
    <p:sldId id="292" r:id="rId37"/>
    <p:sldId id="295" r:id="rId38"/>
    <p:sldId id="293" r:id="rId39"/>
    <p:sldId id="29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380376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390200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928170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30811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955059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987548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0467097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746748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288938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987582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691349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5355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E889A1-2080-4B54-A3B1-D21FAB27A9DD}" type="datetimeFigureOut">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459182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613525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3652258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182277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E889A1-2080-4B54-A3B1-D21FAB27A9DD}" type="datetimeFigureOut">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4E362B-712C-48F9-AFBD-8E546A310F4D}" type="slidenum">
              <a:rPr lang="en-US" smtClean="0"/>
              <a:t>‹#›</a:t>
            </a:fld>
            <a:endParaRPr lang="en-US"/>
          </a:p>
        </p:txBody>
      </p:sp>
    </p:spTree>
    <p:extLst>
      <p:ext uri="{BB962C8B-B14F-4D97-AF65-F5344CB8AC3E}">
        <p14:creationId xmlns:p14="http://schemas.microsoft.com/office/powerpoint/2010/main" val="251611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6E889A1-2080-4B54-A3B1-D21FAB27A9DD}" type="datetimeFigureOut">
              <a:rPr lang="en-US" smtClean="0"/>
              <a:t>7/16/2022</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B4E362B-712C-48F9-AFBD-8E546A310F4D}" type="slidenum">
              <a:rPr lang="en-US" smtClean="0"/>
              <a:t>‹#›</a:t>
            </a:fld>
            <a:endParaRPr lang="en-US"/>
          </a:p>
        </p:txBody>
      </p:sp>
    </p:spTree>
    <p:extLst>
      <p:ext uri="{BB962C8B-B14F-4D97-AF65-F5344CB8AC3E}">
        <p14:creationId xmlns:p14="http://schemas.microsoft.com/office/powerpoint/2010/main" val="23222706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sz="6000" dirty="0" smtClean="0"/>
              <a:t>HUMAN RIGHTS LAW – L212</a:t>
            </a:r>
            <a:endParaRPr lang="en-US" sz="6000" dirty="0"/>
          </a:p>
        </p:txBody>
      </p:sp>
      <p:sp>
        <p:nvSpPr>
          <p:cNvPr id="3" name="Subtitle 2"/>
          <p:cNvSpPr>
            <a:spLocks noGrp="1"/>
          </p:cNvSpPr>
          <p:nvPr>
            <p:ph type="subTitle" idx="1"/>
          </p:nvPr>
        </p:nvSpPr>
        <p:spPr/>
        <p:txBody>
          <a:bodyPr/>
          <a:lstStyle/>
          <a:p>
            <a:pPr algn="ctr"/>
            <a:r>
              <a:rPr lang="en-GB" dirty="0" smtClean="0"/>
              <a:t>UNIT ONE</a:t>
            </a:r>
          </a:p>
          <a:p>
            <a:pPr algn="ctr"/>
            <a:r>
              <a:rPr lang="en-GB" dirty="0" smtClean="0"/>
              <a:t>INTRODUCTION TO HUMAN RIGHTS LAW</a:t>
            </a:r>
            <a:endParaRPr lang="en-US" dirty="0"/>
          </a:p>
        </p:txBody>
      </p:sp>
    </p:spTree>
    <p:extLst>
      <p:ext uri="{BB962C8B-B14F-4D97-AF65-F5344CB8AC3E}">
        <p14:creationId xmlns:p14="http://schemas.microsoft.com/office/powerpoint/2010/main" val="18848404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fontScale="77500" lnSpcReduction="20000"/>
          </a:bodyPr>
          <a:lstStyle/>
          <a:p>
            <a:r>
              <a:rPr lang="en-US" dirty="0"/>
              <a:t>This was as a result of what happened in 539 BC. Cyrus the Great, after conquering the city of Babylon, did something totally unexpected, he freed the slaves, declared that all people had the right to choose their own religion, and established racial equality. </a:t>
            </a:r>
          </a:p>
          <a:p>
            <a:r>
              <a:rPr lang="en-US" dirty="0"/>
              <a:t>From Babylon, the idea of human rights spread quickly to India, Greece and eventually Rome. There the concept of “natural law” arose, in observation of the fact that people tended to follow certain unwritten laws in the course of life, and Roman law was based on rational ideas derived from the nature of things.</a:t>
            </a:r>
          </a:p>
          <a:p>
            <a:r>
              <a:rPr lang="en-US" dirty="0"/>
              <a:t>The new phrase ' Human Rights' was adopted only in the present century from the expressions previously known as 'Naturals Rights or Rights of Men'. Introducing the concept of Human Rights it can be said that Human Rights is a twentieth century name for what has been traditionally known as natural rights or, in a more exhilarating phrase, the rights of men. The Greek thinkers developed the idea of 'natural law or natural right'. </a:t>
            </a:r>
          </a:p>
          <a:p>
            <a:r>
              <a:rPr lang="en-US" dirty="0"/>
              <a:t>They said man possesses "insight" and this insight reveals to him the goodness and badness of things and makes him to know the absolute and eternal values. According to Greek Philosophy, the laws of nature are unwritten. Human beings are born with human rights, which are inalienable.</a:t>
            </a:r>
          </a:p>
          <a:p>
            <a:endParaRPr lang="en-US" dirty="0"/>
          </a:p>
        </p:txBody>
      </p:sp>
    </p:spTree>
    <p:extLst>
      <p:ext uri="{BB962C8B-B14F-4D97-AF65-F5344CB8AC3E}">
        <p14:creationId xmlns:p14="http://schemas.microsoft.com/office/powerpoint/2010/main" val="425499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lnSpcReduction="10000"/>
          </a:bodyPr>
          <a:lstStyle/>
          <a:p>
            <a:r>
              <a:rPr lang="en-US" dirty="0"/>
              <a:t>In the middle age, great philosopher Thomas Aquinas reaffirmed that the "natural law" is higher than positive laws (man-made) and it should be obeyed by all. According to him, any order or authority which contravened the natural law, could be disobeyed, for "unjust law have no moral validity". </a:t>
            </a:r>
            <a:endParaRPr lang="en-US" dirty="0" smtClean="0"/>
          </a:p>
          <a:p>
            <a:r>
              <a:rPr lang="en-US" dirty="0" smtClean="0"/>
              <a:t>The </a:t>
            </a:r>
            <a:r>
              <a:rPr lang="en-US" dirty="0"/>
              <a:t>great scholars like Hobbes and John Locke of England provided the necessary wings to the movement of freedom and liberty. They were supporters and believers of individual freedom and equality of men. </a:t>
            </a:r>
            <a:endParaRPr lang="en-US" dirty="0" smtClean="0"/>
          </a:p>
          <a:p>
            <a:r>
              <a:rPr lang="en-US" dirty="0" smtClean="0"/>
              <a:t>John </a:t>
            </a:r>
            <a:r>
              <a:rPr lang="en-US" dirty="0"/>
              <a:t>Locke discussed that certain rights are apparently available to a person as a human being only, because they existed in the state of nature before humankind entered civil society and the main rights of those were the right to life, liberty and property. </a:t>
            </a:r>
          </a:p>
        </p:txBody>
      </p:sp>
    </p:spTree>
    <p:extLst>
      <p:ext uri="{BB962C8B-B14F-4D97-AF65-F5344CB8AC3E}">
        <p14:creationId xmlns:p14="http://schemas.microsoft.com/office/powerpoint/2010/main" val="913350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lstStyle/>
          <a:p>
            <a:r>
              <a:rPr lang="en-US" dirty="0"/>
              <a:t>Documents asserting individual rights, such the </a:t>
            </a:r>
            <a:r>
              <a:rPr lang="en-US" b="1" dirty="0"/>
              <a:t>Magna </a:t>
            </a:r>
            <a:r>
              <a:rPr lang="en-US" b="1" dirty="0" err="1"/>
              <a:t>Carta</a:t>
            </a:r>
            <a:r>
              <a:rPr lang="en-US" b="1" dirty="0"/>
              <a:t> (1215</a:t>
            </a:r>
            <a:r>
              <a:rPr lang="en-US" dirty="0"/>
              <a:t>), the </a:t>
            </a:r>
            <a:r>
              <a:rPr lang="en-US" b="1" dirty="0"/>
              <a:t>English Bill of Rights (1689</a:t>
            </a:r>
            <a:r>
              <a:rPr lang="en-US" dirty="0"/>
              <a:t>), the </a:t>
            </a:r>
            <a:r>
              <a:rPr lang="en-US" b="1" dirty="0"/>
              <a:t>French Declaration on the Rights of Man and Citizen (1789)</a:t>
            </a:r>
            <a:r>
              <a:rPr lang="en-US" dirty="0"/>
              <a:t>, and the </a:t>
            </a:r>
            <a:r>
              <a:rPr lang="en-US" b="1" dirty="0"/>
              <a:t>US Constitution and Bill of Rights (1791) </a:t>
            </a:r>
            <a:r>
              <a:rPr lang="en-US" dirty="0"/>
              <a:t>are the written precursors to many of today’s human rights documents. Yet many of these documents, when originally translated into policy, excluded women, people of color, and members of certain social, religious, economic, and political </a:t>
            </a:r>
            <a:r>
              <a:rPr lang="en-US" dirty="0" smtClean="0"/>
              <a:t>groups</a:t>
            </a:r>
          </a:p>
          <a:p>
            <a:r>
              <a:rPr lang="en-US" dirty="0"/>
              <a:t>Some of the earliest landmarks events relating to the demand by individual  citizens for personal autonomy from control of their states occurred in England.</a:t>
            </a:r>
          </a:p>
          <a:p>
            <a:endParaRPr lang="en-US" dirty="0"/>
          </a:p>
        </p:txBody>
      </p:sp>
    </p:spTree>
    <p:extLst>
      <p:ext uri="{BB962C8B-B14F-4D97-AF65-F5344CB8AC3E}">
        <p14:creationId xmlns:p14="http://schemas.microsoft.com/office/powerpoint/2010/main" val="560553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The </a:t>
            </a:r>
            <a:r>
              <a:rPr lang="en-US" b="1" dirty="0"/>
              <a:t>Magna </a:t>
            </a:r>
            <a:r>
              <a:rPr lang="en-US" b="1" dirty="0" err="1"/>
              <a:t>Carta</a:t>
            </a:r>
            <a:r>
              <a:rPr lang="en-US" dirty="0"/>
              <a:t>, or "Great Charter," was arguably the most significant early influence on the extensive historical process that led to the rule of constitutional law today in the English-speaking world. In 1215, after King John of England violated a number of ancient laws and customs by which England had been governed, his subjects forced him to sign the Magna </a:t>
            </a:r>
            <a:r>
              <a:rPr lang="en-US" dirty="0" err="1"/>
              <a:t>Carta</a:t>
            </a:r>
            <a:r>
              <a:rPr lang="en-US" dirty="0"/>
              <a:t>, which enumerates what later came to be thought of as human rights. </a:t>
            </a:r>
            <a:endParaRPr lang="en-US" dirty="0" smtClean="0"/>
          </a:p>
          <a:p>
            <a:r>
              <a:rPr lang="en-US" dirty="0" smtClean="0"/>
              <a:t>Among </a:t>
            </a:r>
            <a:r>
              <a:rPr lang="en-US" dirty="0"/>
              <a:t>them was the right of the church to be free from governmental interference, the rights of all free citizens to own and inherit property and to be protected from excessive taxes. It established the right of widows who owned property to choose not to remarry, and established principles of due process and equality before the law</a:t>
            </a:r>
          </a:p>
        </p:txBody>
      </p:sp>
    </p:spTree>
    <p:extLst>
      <p:ext uri="{BB962C8B-B14F-4D97-AF65-F5344CB8AC3E}">
        <p14:creationId xmlns:p14="http://schemas.microsoft.com/office/powerpoint/2010/main" val="2793600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fontScale="85000" lnSpcReduction="10000"/>
          </a:bodyPr>
          <a:lstStyle/>
          <a:p>
            <a:r>
              <a:rPr lang="en-US" dirty="0"/>
              <a:t>In1628 the magna </a:t>
            </a:r>
            <a:r>
              <a:rPr lang="en-US" dirty="0" err="1"/>
              <a:t>carta</a:t>
            </a:r>
            <a:r>
              <a:rPr lang="en-US" dirty="0"/>
              <a:t> was followed by the ‘</a:t>
            </a:r>
            <a:r>
              <a:rPr lang="en-US" b="1" dirty="0"/>
              <a:t>petition of rights</a:t>
            </a:r>
            <a:r>
              <a:rPr lang="en-US" dirty="0"/>
              <a:t>’ a petition which was caused by the imposition of taxes on the English tax payers by king Charles 1 through a royal command without parliamentary assent.</a:t>
            </a:r>
          </a:p>
          <a:p>
            <a:r>
              <a:rPr lang="en-US" dirty="0"/>
              <a:t>The tax payers reacted to those unilateral taxes with this petition which forced the king to give in to the people’s demands for a system of consented taxation</a:t>
            </a:r>
            <a:r>
              <a:rPr lang="en-US" dirty="0" smtClean="0"/>
              <a:t>.</a:t>
            </a:r>
          </a:p>
          <a:p>
            <a:r>
              <a:rPr lang="en-US" dirty="0"/>
              <a:t>In 1679 the </a:t>
            </a:r>
            <a:r>
              <a:rPr lang="en-US" b="1" dirty="0"/>
              <a:t>Habeas Corpus Act </a:t>
            </a:r>
            <a:r>
              <a:rPr lang="en-US" dirty="0"/>
              <a:t>was passed which prohibited arbitrary and unjustified detention of citizens</a:t>
            </a:r>
            <a:endParaRPr lang="en-US" dirty="0" smtClean="0"/>
          </a:p>
          <a:p>
            <a:r>
              <a:rPr lang="en-US" dirty="0"/>
              <a:t>In 1689 the English lawmakers presented to their ruler a much bolder document in which they declared their freedom of speech and other social political rights, the document is known as the </a:t>
            </a:r>
            <a:r>
              <a:rPr lang="en-US" b="1" dirty="0"/>
              <a:t>‘Bill of Rights 1689’</a:t>
            </a:r>
          </a:p>
          <a:p>
            <a:r>
              <a:rPr lang="en-US" dirty="0"/>
              <a:t>This early history of human rights had a tremendous influence on French and British philosophers whose writings between 1500 and 1770 had an impact on the framers of the French Bill of Rights and American Declaration of Independence.</a:t>
            </a:r>
          </a:p>
          <a:p>
            <a:endParaRPr lang="en-US" dirty="0"/>
          </a:p>
          <a:p>
            <a:endParaRPr lang="en-US" dirty="0"/>
          </a:p>
        </p:txBody>
      </p:sp>
    </p:spTree>
    <p:extLst>
      <p:ext uri="{BB962C8B-B14F-4D97-AF65-F5344CB8AC3E}">
        <p14:creationId xmlns:p14="http://schemas.microsoft.com/office/powerpoint/2010/main" val="21850246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On July 4, 1776, the United States Congress approved the Declaration of Independence. Its primary author, Thomas Jefferson, wrote the Declaration as a formal explanation of why Congress had voted on July 2 to declare independence from Great Britain, more than a year after the outbreak of the American Revolutionary War, and as a statement announcing that the thirteen American Colonies were no longer a part of the British Empire. Congress issued the Declaration of Independence in several forms. </a:t>
            </a:r>
            <a:endParaRPr lang="en-US" dirty="0" smtClean="0"/>
          </a:p>
          <a:p>
            <a:r>
              <a:rPr lang="en-US" dirty="0" smtClean="0"/>
              <a:t>Philosophically</a:t>
            </a:r>
            <a:r>
              <a:rPr lang="en-US" dirty="0"/>
              <a:t>, the Declaration stressed two themes: individual rights and the right of revolution. These ideas became widely held by Americans and spread internationally as well, influencing in particular the French Revolution</a:t>
            </a:r>
          </a:p>
          <a:p>
            <a:endParaRPr lang="en-US" dirty="0"/>
          </a:p>
        </p:txBody>
      </p:sp>
    </p:spTree>
    <p:extLst>
      <p:ext uri="{BB962C8B-B14F-4D97-AF65-F5344CB8AC3E}">
        <p14:creationId xmlns:p14="http://schemas.microsoft.com/office/powerpoint/2010/main" val="851934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RIGHTS CONT’D</a:t>
            </a:r>
          </a:p>
        </p:txBody>
      </p:sp>
      <p:sp>
        <p:nvSpPr>
          <p:cNvPr id="3" name="Content Placeholder 2"/>
          <p:cNvSpPr>
            <a:spLocks noGrp="1"/>
          </p:cNvSpPr>
          <p:nvPr>
            <p:ph idx="1"/>
          </p:nvPr>
        </p:nvSpPr>
        <p:spPr/>
        <p:txBody>
          <a:bodyPr>
            <a:normAutofit/>
          </a:bodyPr>
          <a:lstStyle/>
          <a:p>
            <a:r>
              <a:rPr lang="en-US" dirty="0"/>
              <a:t>In 1789 the people of France overthrew their monarchy and established the first French </a:t>
            </a:r>
            <a:r>
              <a:rPr lang="en-US" dirty="0" smtClean="0"/>
              <a:t>Republic. The Declaration </a:t>
            </a:r>
            <a:r>
              <a:rPr lang="en-US" dirty="0"/>
              <a:t>of the Rights of Man and of the Citizen was adopted by the National Constituent Assembly as the first step toward writing a constitution for the Republic of France.</a:t>
            </a:r>
          </a:p>
          <a:p>
            <a:r>
              <a:rPr lang="en-US" dirty="0"/>
              <a:t>The Declaration proclaims that all citizens are to be guaranteed the rights of "liberty, property, security, and resistance to oppression." It argues that the need for law derives from the fact that "...the exercise of the natural rights of each man has only those borders which assure other members of the society the enjoyment of these same rights." Thus, the Declaration sees law as an "expression of the general will," intended to promote this equality of rights and to forbid "only actions harmful to the society."</a:t>
            </a:r>
          </a:p>
          <a:p>
            <a:endParaRPr lang="en-US" dirty="0"/>
          </a:p>
        </p:txBody>
      </p:sp>
    </p:spTree>
    <p:extLst>
      <p:ext uri="{BB962C8B-B14F-4D97-AF65-F5344CB8AC3E}">
        <p14:creationId xmlns:p14="http://schemas.microsoft.com/office/powerpoint/2010/main" val="42151414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CHARACTERISTIC FEATURES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Human rights are universal and inalienable; </a:t>
            </a:r>
            <a:r>
              <a:rPr lang="en-US" dirty="0" smtClean="0"/>
              <a:t>indivisible; interdependent </a:t>
            </a:r>
            <a:r>
              <a:rPr lang="en-US" dirty="0"/>
              <a:t>and interrelated</a:t>
            </a:r>
          </a:p>
          <a:p>
            <a:r>
              <a:rPr lang="en-US" dirty="0" smtClean="0"/>
              <a:t>HUMAN </a:t>
            </a:r>
            <a:r>
              <a:rPr lang="en-US" dirty="0"/>
              <a:t>RIGHTS are:</a:t>
            </a:r>
          </a:p>
          <a:p>
            <a:pPr lvl="1"/>
            <a:r>
              <a:rPr lang="en-US" b="1" dirty="0" smtClean="0"/>
              <a:t>universal </a:t>
            </a:r>
            <a:r>
              <a:rPr lang="en-US" b="1" dirty="0"/>
              <a:t>→</a:t>
            </a:r>
            <a:r>
              <a:rPr lang="en-US" dirty="0"/>
              <a:t> they belong to all people equally regardless of status and they are </a:t>
            </a:r>
            <a:r>
              <a:rPr lang="en-US" dirty="0" smtClean="0"/>
              <a:t>the same </a:t>
            </a:r>
            <a:r>
              <a:rPr lang="en-US" dirty="0"/>
              <a:t>for all human beings everywhere in the world. The universality of human rights is encompassed in the words of Article 1 of the Universal Declaration of Human Rights: “All human beings are born free and equal in dignity and rights.” They belong to all people equally regardless of status and they are the same for all human beings everywhere in the world</a:t>
            </a:r>
          </a:p>
          <a:p>
            <a:pPr lvl="1"/>
            <a:r>
              <a:rPr lang="en-US" b="1" dirty="0" smtClean="0"/>
              <a:t>inalienable </a:t>
            </a:r>
            <a:r>
              <a:rPr lang="en-US" b="1" dirty="0"/>
              <a:t>→</a:t>
            </a:r>
            <a:r>
              <a:rPr lang="en-US" dirty="0"/>
              <a:t> they may not be taken away or transferred; people still have </a:t>
            </a:r>
            <a:r>
              <a:rPr lang="en-US" dirty="0" smtClean="0"/>
              <a:t>human rights </a:t>
            </a:r>
            <a:r>
              <a:rPr lang="en-US" dirty="0"/>
              <a:t>even when their governments violate those rights. Human rights are inalienable, they should not be taken away except in specific situations and according to due process. Therefore, Inalienability does not mean that rights are absolute or can never be overridden by other considerations. Rather it means that its holder cannot lose it temporarily or permanently by bad conduct or by voluntarily giving it up.</a:t>
            </a:r>
          </a:p>
        </p:txBody>
      </p:sp>
    </p:spTree>
    <p:extLst>
      <p:ext uri="{BB962C8B-B14F-4D97-AF65-F5344CB8AC3E}">
        <p14:creationId xmlns:p14="http://schemas.microsoft.com/office/powerpoint/2010/main" val="2679692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 FEATURES OF HUMAN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b="1" dirty="0" smtClean="0"/>
              <a:t>Interconnected (Interrelated)/interdependent</a:t>
            </a:r>
            <a:r>
              <a:rPr lang="en-US" dirty="0" smtClean="0"/>
              <a:t> </a:t>
            </a:r>
            <a:r>
              <a:rPr lang="en-US" dirty="0"/>
              <a:t>→ fulfilment or violation of one right affects the fulfilment of all other rights; together human rights form a complementary framework. Each one contributes to the realization of a person’s human dignity through the satisfaction of his or her developmental, physical, psychological and spiritual needs. The fulfilment of one right often depends, wholly or in part, upon the fulfilment of others</a:t>
            </a:r>
          </a:p>
          <a:p>
            <a:r>
              <a:rPr lang="en-US" b="1" dirty="0"/>
              <a:t>indivisible</a:t>
            </a:r>
            <a:r>
              <a:rPr lang="en-US" dirty="0"/>
              <a:t> → no right can be treated in isolation; no right is more important than another. Whether they relate to civil, cultural, economic, political or social issues, human rights are inherent to the dignity of every human person. Consequently, all human rights have equal status, and cannot be positioned in a hierarchical order. Denial of one right invariably impedes enjoyment of other rights. </a:t>
            </a:r>
          </a:p>
          <a:p>
            <a:endParaRPr lang="en-US" dirty="0"/>
          </a:p>
        </p:txBody>
      </p:sp>
    </p:spTree>
    <p:extLst>
      <p:ext uri="{BB962C8B-B14F-4D97-AF65-F5344CB8AC3E}">
        <p14:creationId xmlns:p14="http://schemas.microsoft.com/office/powerpoint/2010/main" val="22022067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CATEGORIES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the late 1970s, when </a:t>
            </a:r>
            <a:r>
              <a:rPr lang="en-US" b="1" dirty="0" err="1"/>
              <a:t>Karel</a:t>
            </a:r>
            <a:r>
              <a:rPr lang="en-US" b="1" dirty="0"/>
              <a:t> </a:t>
            </a:r>
            <a:r>
              <a:rPr lang="en-US" b="1" dirty="0" err="1"/>
              <a:t>Vasak</a:t>
            </a:r>
            <a:r>
              <a:rPr lang="en-US" b="1" dirty="0"/>
              <a:t> </a:t>
            </a:r>
            <a:r>
              <a:rPr lang="en-US" dirty="0"/>
              <a:t>offered his concept of the three generations of rights it was inclusive enough to embrace the whole spectrum of existing human rights</a:t>
            </a:r>
          </a:p>
          <a:p>
            <a:r>
              <a:rPr lang="en-US" dirty="0" err="1"/>
              <a:t>Karel</a:t>
            </a:r>
            <a:r>
              <a:rPr lang="en-US" dirty="0"/>
              <a:t> </a:t>
            </a:r>
            <a:r>
              <a:rPr lang="en-US" dirty="0" err="1"/>
              <a:t>Vasak</a:t>
            </a:r>
            <a:r>
              <a:rPr lang="en-US" dirty="0"/>
              <a:t> was a Czech-French international official and university professor</a:t>
            </a:r>
          </a:p>
          <a:p>
            <a:r>
              <a:rPr lang="en-US" dirty="0"/>
              <a:t> it is probably the most practical, commonly used, and comprehensive categorization of human rights</a:t>
            </a:r>
          </a:p>
          <a:p>
            <a:r>
              <a:rPr lang="en-US" dirty="0"/>
              <a:t>it encompasses the dichotomies (division or contrast) used in major attempts of human rights classification: </a:t>
            </a:r>
            <a:r>
              <a:rPr lang="en-US" b="1" dirty="0"/>
              <a:t>negative vs. positive rights, individual vs. collective rights, and national vs. international liability.</a:t>
            </a:r>
          </a:p>
          <a:p>
            <a:r>
              <a:rPr lang="en-US" dirty="0"/>
              <a:t>The classification is into three categories, namely:</a:t>
            </a:r>
          </a:p>
          <a:p>
            <a:pPr lvl="1"/>
            <a:r>
              <a:rPr lang="en-US" dirty="0"/>
              <a:t>First generation rights</a:t>
            </a:r>
          </a:p>
          <a:p>
            <a:pPr lvl="1"/>
            <a:r>
              <a:rPr lang="en-US" dirty="0"/>
              <a:t>Second generation rights</a:t>
            </a:r>
          </a:p>
          <a:p>
            <a:pPr lvl="1"/>
            <a:r>
              <a:rPr lang="en-US" dirty="0"/>
              <a:t>Third generation rights</a:t>
            </a:r>
          </a:p>
          <a:p>
            <a:endParaRPr lang="en-US" dirty="0"/>
          </a:p>
        </p:txBody>
      </p:sp>
    </p:spTree>
    <p:extLst>
      <p:ext uri="{BB962C8B-B14F-4D97-AF65-F5344CB8AC3E}">
        <p14:creationId xmlns:p14="http://schemas.microsoft.com/office/powerpoint/2010/main" val="3204625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UNIT 1</a:t>
            </a:r>
            <a:endParaRPr lang="en-US" dirty="0"/>
          </a:p>
        </p:txBody>
      </p:sp>
      <p:sp>
        <p:nvSpPr>
          <p:cNvPr id="3" name="Content Placeholder 2"/>
          <p:cNvSpPr>
            <a:spLocks noGrp="1"/>
          </p:cNvSpPr>
          <p:nvPr>
            <p:ph idx="1"/>
          </p:nvPr>
        </p:nvSpPr>
        <p:spPr/>
        <p:txBody>
          <a:bodyPr>
            <a:normAutofit fontScale="77500" lnSpcReduction="20000"/>
          </a:bodyPr>
          <a:lstStyle/>
          <a:p>
            <a:pPr lvl="1"/>
            <a:r>
              <a:rPr lang="en-US" sz="4000" dirty="0"/>
              <a:t>The meaning of `Rights' and `Freedoms'</a:t>
            </a:r>
          </a:p>
          <a:p>
            <a:pPr lvl="1"/>
            <a:r>
              <a:rPr lang="en-US" sz="4000" dirty="0"/>
              <a:t>Legal Rights, Constitutional Rights and Human </a:t>
            </a:r>
            <a:r>
              <a:rPr lang="en-US" sz="4000" dirty="0" smtClean="0"/>
              <a:t>Rights</a:t>
            </a:r>
          </a:p>
          <a:p>
            <a:pPr lvl="1"/>
            <a:r>
              <a:rPr lang="en-US" sz="4000" dirty="0" smtClean="0"/>
              <a:t>Historical </a:t>
            </a:r>
            <a:r>
              <a:rPr lang="en-US" sz="4000" dirty="0"/>
              <a:t>development of Human Rights</a:t>
            </a:r>
          </a:p>
          <a:p>
            <a:pPr lvl="1"/>
            <a:r>
              <a:rPr lang="en-US" sz="4000" dirty="0"/>
              <a:t>Characteristics of Human Rights</a:t>
            </a:r>
          </a:p>
          <a:p>
            <a:pPr lvl="1"/>
            <a:r>
              <a:rPr lang="en-US" sz="4000" dirty="0"/>
              <a:t>Categories of Human Rights</a:t>
            </a:r>
          </a:p>
          <a:p>
            <a:pPr lvl="1"/>
            <a:r>
              <a:rPr lang="en-US" sz="4000" dirty="0"/>
              <a:t>Obligations of the State in relation to Human </a:t>
            </a:r>
            <a:r>
              <a:rPr lang="en-US" sz="4000" dirty="0" smtClean="0"/>
              <a:t>rights</a:t>
            </a:r>
            <a:endParaRPr lang="en-US" sz="4000" dirty="0"/>
          </a:p>
          <a:p>
            <a:endParaRPr lang="en-US" dirty="0"/>
          </a:p>
        </p:txBody>
      </p:sp>
    </p:spTree>
    <p:extLst>
      <p:ext uri="{BB962C8B-B14F-4D97-AF65-F5344CB8AC3E}">
        <p14:creationId xmlns:p14="http://schemas.microsoft.com/office/powerpoint/2010/main" val="12390008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58A5-5046-4DDB-9351-5A210ED6D148}"/>
              </a:ext>
            </a:extLst>
          </p:cNvPr>
          <p:cNvSpPr>
            <a:spLocks noGrp="1"/>
          </p:cNvSpPr>
          <p:nvPr>
            <p:ph type="title"/>
          </p:nvPr>
        </p:nvSpPr>
        <p:spPr/>
        <p:txBody>
          <a:bodyPr/>
          <a:lstStyle/>
          <a:p>
            <a:r>
              <a:rPr lang="en-US" dirty="0"/>
              <a:t>CATEGORIES OF HUMAN RIGHTS </a:t>
            </a:r>
            <a:r>
              <a:rPr lang="en-US" dirty="0" smtClean="0"/>
              <a:t>CONT’D</a:t>
            </a:r>
            <a:endParaRPr lang="x-none" dirty="0"/>
          </a:p>
        </p:txBody>
      </p:sp>
      <p:sp>
        <p:nvSpPr>
          <p:cNvPr id="3" name="Content Placeholder 2">
            <a:extLst>
              <a:ext uri="{FF2B5EF4-FFF2-40B4-BE49-F238E27FC236}">
                <a16:creationId xmlns:a16="http://schemas.microsoft.com/office/drawing/2014/main" id="{4238C278-A443-4321-9ED4-AB181874A5C3}"/>
              </a:ext>
            </a:extLst>
          </p:cNvPr>
          <p:cNvSpPr>
            <a:spLocks noGrp="1"/>
          </p:cNvSpPr>
          <p:nvPr>
            <p:ph idx="1"/>
          </p:nvPr>
        </p:nvSpPr>
        <p:spPr/>
        <p:txBody>
          <a:bodyPr>
            <a:normAutofit lnSpcReduction="10000"/>
          </a:bodyPr>
          <a:lstStyle/>
          <a:p>
            <a:r>
              <a:rPr lang="en-US" dirty="0"/>
              <a:t>The first generation regards negative rights and corresponds to civil and political liberties. The second generation presumes a positive action of the state and includes social, economic, and cultural rights</a:t>
            </a:r>
          </a:p>
          <a:p>
            <a:r>
              <a:rPr lang="en-US" dirty="0"/>
              <a:t>The first two generations of rights have their corresponding covenants signed in 1966: the International Covenant </a:t>
            </a:r>
            <a:r>
              <a:rPr lang="en-US" dirty="0" smtClean="0"/>
              <a:t>on </a:t>
            </a:r>
            <a:r>
              <a:rPr lang="en-US" smtClean="0"/>
              <a:t>Civil and Political Rights (ICCPR) </a:t>
            </a:r>
            <a:r>
              <a:rPr lang="en-US" dirty="0"/>
              <a:t>for the first and </a:t>
            </a:r>
            <a:r>
              <a:rPr lang="en-US" dirty="0" smtClean="0"/>
              <a:t>International Covenant on Economic Social and </a:t>
            </a:r>
            <a:r>
              <a:rPr lang="en-US" smtClean="0"/>
              <a:t>Cultural Rights (ICESCR) </a:t>
            </a:r>
            <a:r>
              <a:rPr lang="en-US" dirty="0"/>
              <a:t>for the second</a:t>
            </a:r>
          </a:p>
          <a:p>
            <a:r>
              <a:rPr lang="en-US" dirty="0"/>
              <a:t>The </a:t>
            </a:r>
            <a:r>
              <a:rPr lang="en-US" b="1" dirty="0"/>
              <a:t>sharp</a:t>
            </a:r>
            <a:r>
              <a:rPr lang="en-US" dirty="0"/>
              <a:t> distinction between the two covenants lies in the parties’ obligations stemming from the respective Article 2.1. for each of them. The ICCPR relevant provision requires states’ “respect and insurance” of the rights enlisted in the Covenant, whereas the ICESCR binds countries only of “taking steps” in certain direction aiming at the fulfillment of the Covenant’s provisions</a:t>
            </a:r>
            <a:endParaRPr lang="x-none" dirty="0"/>
          </a:p>
        </p:txBody>
      </p:sp>
    </p:spTree>
    <p:extLst>
      <p:ext uri="{BB962C8B-B14F-4D97-AF65-F5344CB8AC3E}">
        <p14:creationId xmlns:p14="http://schemas.microsoft.com/office/powerpoint/2010/main" val="1266462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1AA3F-E5EF-406F-81CA-3C4EFFCA7386}"/>
              </a:ext>
            </a:extLst>
          </p:cNvPr>
          <p:cNvSpPr>
            <a:spLocks noGrp="1"/>
          </p:cNvSpPr>
          <p:nvPr>
            <p:ph type="title"/>
          </p:nvPr>
        </p:nvSpPr>
        <p:spPr/>
        <p:txBody>
          <a:bodyPr/>
          <a:lstStyle/>
          <a:p>
            <a:r>
              <a:rPr lang="en-US" dirty="0"/>
              <a:t>CATEGORIES OF HUMAN RIGHTS CONT’D</a:t>
            </a:r>
            <a:endParaRPr lang="x-none" dirty="0"/>
          </a:p>
        </p:txBody>
      </p:sp>
      <p:sp>
        <p:nvSpPr>
          <p:cNvPr id="3" name="Content Placeholder 2">
            <a:extLst>
              <a:ext uri="{FF2B5EF4-FFF2-40B4-BE49-F238E27FC236}">
                <a16:creationId xmlns:a16="http://schemas.microsoft.com/office/drawing/2014/main" id="{32E3405A-5EA4-4D30-8B40-A0541FD312CC}"/>
              </a:ext>
            </a:extLst>
          </p:cNvPr>
          <p:cNvSpPr>
            <a:spLocks noGrp="1"/>
          </p:cNvSpPr>
          <p:nvPr>
            <p:ph idx="1"/>
          </p:nvPr>
        </p:nvSpPr>
        <p:spPr/>
        <p:txBody>
          <a:bodyPr/>
          <a:lstStyle/>
          <a:p>
            <a:r>
              <a:rPr lang="en-US" dirty="0"/>
              <a:t>While differentiating between the first and second generations of rights, </a:t>
            </a:r>
            <a:r>
              <a:rPr lang="en-US" dirty="0" err="1"/>
              <a:t>Vašák</a:t>
            </a:r>
            <a:r>
              <a:rPr lang="en-US" dirty="0"/>
              <a:t> contrasted the negative character of the former and the positive of the latter</a:t>
            </a:r>
          </a:p>
          <a:p>
            <a:r>
              <a:rPr lang="en-US" dirty="0"/>
              <a:t>Finally, </a:t>
            </a:r>
            <a:r>
              <a:rPr lang="en-US" dirty="0" err="1"/>
              <a:t>Vašák’s</a:t>
            </a:r>
            <a:r>
              <a:rPr lang="en-US" dirty="0"/>
              <a:t> third generation of human rights is referred to as “rights of solidarity.” They require collective action of individuals as well as states and other political units</a:t>
            </a:r>
            <a:endParaRPr lang="x-none" dirty="0"/>
          </a:p>
        </p:txBody>
      </p:sp>
    </p:spTree>
    <p:extLst>
      <p:ext uri="{BB962C8B-B14F-4D97-AF65-F5344CB8AC3E}">
        <p14:creationId xmlns:p14="http://schemas.microsoft.com/office/powerpoint/2010/main" val="7335094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generation rights</a:t>
            </a:r>
          </a:p>
        </p:txBody>
      </p:sp>
      <p:sp>
        <p:nvSpPr>
          <p:cNvPr id="3" name="Content Placeholder 2"/>
          <p:cNvSpPr>
            <a:spLocks noGrp="1"/>
          </p:cNvSpPr>
          <p:nvPr>
            <p:ph idx="1"/>
          </p:nvPr>
        </p:nvSpPr>
        <p:spPr>
          <a:xfrm>
            <a:off x="295835" y="1825624"/>
            <a:ext cx="11725836" cy="4776881"/>
          </a:xfrm>
        </p:spPr>
        <p:txBody>
          <a:bodyPr>
            <a:normAutofit/>
          </a:bodyPr>
          <a:lstStyle/>
          <a:p>
            <a:r>
              <a:rPr lang="en-US" dirty="0"/>
              <a:t>The first generation also has a long history of accenting (emphasizing) liberty, dating back to the Magna Carta (1215) and including such milestone documents as the United States Bill of Rights (1791) and the Declaration of Rights of Man and of the Citizen (1789)</a:t>
            </a:r>
          </a:p>
          <a:p>
            <a:r>
              <a:rPr lang="en-US" dirty="0"/>
              <a:t>They refer to the civil and political rights as set forth in articles 2 to 31 of the universal declaration of human rights</a:t>
            </a:r>
          </a:p>
          <a:p>
            <a:r>
              <a:rPr lang="en-US" dirty="0"/>
              <a:t>Since the UDHR is not legally binding the civil and political rights where given a binding force in 1966 when they were put together in the international covenant on civil and political rights</a:t>
            </a:r>
          </a:p>
          <a:p>
            <a:r>
              <a:rPr lang="en-US" dirty="0"/>
              <a:t>The first generation rights can be enforced against their violators through the courts of law</a:t>
            </a:r>
          </a:p>
          <a:p>
            <a:r>
              <a:rPr lang="en-US" dirty="0"/>
              <a:t>This enforcement process is called </a:t>
            </a:r>
            <a:r>
              <a:rPr lang="en-US" b="1" dirty="0"/>
              <a:t>justiciability</a:t>
            </a:r>
          </a:p>
        </p:txBody>
      </p:sp>
    </p:spTree>
    <p:extLst>
      <p:ext uri="{BB962C8B-B14F-4D97-AF65-F5344CB8AC3E}">
        <p14:creationId xmlns:p14="http://schemas.microsoft.com/office/powerpoint/2010/main" val="25963017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generation </a:t>
            </a:r>
            <a:r>
              <a:rPr lang="en-US" dirty="0" smtClean="0"/>
              <a:t>rights 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 comparison with the second and third generation rights, civil and political rights are easier to enforce in that their implementation only requires the act of persuading a state to abstain from interfering with individual rights. </a:t>
            </a:r>
            <a:r>
              <a:rPr lang="en-US" dirty="0" smtClean="0"/>
              <a:t>E.g. </a:t>
            </a:r>
            <a:r>
              <a:rPr lang="en-US" dirty="0"/>
              <a:t>asking the state through a </a:t>
            </a:r>
            <a:r>
              <a:rPr lang="en-US" dirty="0" smtClean="0"/>
              <a:t>Habeas Corpus application </a:t>
            </a:r>
            <a:r>
              <a:rPr lang="en-US" dirty="0"/>
              <a:t>to set free a citizen whom it has wrongfully detained.</a:t>
            </a:r>
          </a:p>
          <a:p>
            <a:r>
              <a:rPr lang="en-US" dirty="0"/>
              <a:t>Among those rights are the right to life, freedom of speech, freedom of religion, right to fair trial, equality before the law, and other civil and political </a:t>
            </a:r>
            <a:r>
              <a:rPr lang="en-US" dirty="0" smtClean="0"/>
              <a:t>rights</a:t>
            </a:r>
          </a:p>
          <a:p>
            <a:r>
              <a:rPr lang="en-US" dirty="0"/>
              <a:t>Also included in this category are political rights, which guarantee individuals the right to participate in their government either directly or through elected representatives. It should be noted, however, that some first generation rights also impose positive duties on the state. For example, the state has a duty to ensure a fair and prompt trial for anyone accused of an offence.</a:t>
            </a:r>
          </a:p>
          <a:p>
            <a:pPr marL="0" indent="0">
              <a:buNone/>
            </a:pPr>
            <a:endParaRPr lang="en-US" dirty="0"/>
          </a:p>
        </p:txBody>
      </p:sp>
    </p:spTree>
    <p:extLst>
      <p:ext uri="{BB962C8B-B14F-4D97-AF65-F5344CB8AC3E}">
        <p14:creationId xmlns:p14="http://schemas.microsoft.com/office/powerpoint/2010/main" val="24102242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second generation rights</a:t>
            </a:r>
          </a:p>
        </p:txBody>
      </p:sp>
      <p:sp>
        <p:nvSpPr>
          <p:cNvPr id="3" name="Content Placeholder 2"/>
          <p:cNvSpPr>
            <a:spLocks noGrp="1"/>
          </p:cNvSpPr>
          <p:nvPr>
            <p:ph idx="1"/>
          </p:nvPr>
        </p:nvSpPr>
        <p:spPr>
          <a:xfrm>
            <a:off x="134471" y="1825624"/>
            <a:ext cx="11914094" cy="4803775"/>
          </a:xfrm>
        </p:spPr>
        <p:txBody>
          <a:bodyPr>
            <a:normAutofit/>
          </a:bodyPr>
          <a:lstStyle/>
          <a:p>
            <a:r>
              <a:rPr lang="en-US" dirty="0" smtClean="0"/>
              <a:t>Comprises </a:t>
            </a:r>
            <a:r>
              <a:rPr lang="en-US" dirty="0"/>
              <a:t>the economic social and cultural rights as stated in articles 22 to 27 of the universal </a:t>
            </a:r>
            <a:r>
              <a:rPr lang="en-US" dirty="0" smtClean="0"/>
              <a:t>declaration of human rights 1948</a:t>
            </a:r>
            <a:endParaRPr lang="en-US" dirty="0"/>
          </a:p>
          <a:p>
            <a:r>
              <a:rPr lang="en-US" dirty="0"/>
              <a:t>Their distinct feature is the prerequisite for active state involvement.</a:t>
            </a:r>
          </a:p>
          <a:p>
            <a:r>
              <a:rPr lang="en-US" dirty="0"/>
              <a:t>They promote the free development of personality through national effort, such as the right to clean water, right to education, the right to work</a:t>
            </a:r>
          </a:p>
          <a:p>
            <a:r>
              <a:rPr lang="en-US" dirty="0"/>
              <a:t>These are difficult rights to implement in developing countries like southern African states because they demand large amounts of material, financial and human resources which are in short supply in these countries. </a:t>
            </a:r>
          </a:p>
        </p:txBody>
      </p:sp>
    </p:spTree>
    <p:extLst>
      <p:ext uri="{BB962C8B-B14F-4D97-AF65-F5344CB8AC3E}">
        <p14:creationId xmlns:p14="http://schemas.microsoft.com/office/powerpoint/2010/main" val="24209016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generation rights</a:t>
            </a:r>
          </a:p>
        </p:txBody>
      </p:sp>
      <p:sp>
        <p:nvSpPr>
          <p:cNvPr id="3" name="Content Placeholder 2"/>
          <p:cNvSpPr>
            <a:spLocks noGrp="1"/>
          </p:cNvSpPr>
          <p:nvPr>
            <p:ph idx="1"/>
          </p:nvPr>
        </p:nvSpPr>
        <p:spPr>
          <a:xfrm>
            <a:off x="0" y="1825625"/>
            <a:ext cx="11353800" cy="4938246"/>
          </a:xfrm>
        </p:spPr>
        <p:txBody>
          <a:bodyPr>
            <a:normAutofit/>
          </a:bodyPr>
          <a:lstStyle/>
          <a:p>
            <a:r>
              <a:rPr lang="en-US" dirty="0"/>
              <a:t>These are also known as the solidarity rights, collective rights or people’s </a:t>
            </a:r>
            <a:r>
              <a:rPr lang="en-US" dirty="0" smtClean="0"/>
              <a:t>rights</a:t>
            </a:r>
            <a:endParaRPr lang="en-US" b="1" dirty="0">
              <a:highlight>
                <a:srgbClr val="FFFF00"/>
              </a:highlight>
            </a:endParaRPr>
          </a:p>
          <a:p>
            <a:r>
              <a:rPr lang="en-US" dirty="0"/>
              <a:t>They relate to the idea of human solidarity or universal brotherhood</a:t>
            </a:r>
          </a:p>
          <a:p>
            <a:r>
              <a:rPr lang="en-US" dirty="0"/>
              <a:t>They are also referred to as group rights such as women’s rights and children’s rights</a:t>
            </a:r>
          </a:p>
          <a:p>
            <a:r>
              <a:rPr lang="en-US" dirty="0"/>
              <a:t>Article 1 of the UDHR represents these rights, 1972 Stockholm (Sweden) declaration of the united nations conference on human </a:t>
            </a:r>
            <a:r>
              <a:rPr lang="en-US" dirty="0" smtClean="0"/>
              <a:t>environment Rio </a:t>
            </a:r>
            <a:r>
              <a:rPr lang="en-US" dirty="0"/>
              <a:t>Declaration (UN General Assembly 1992), and other international documents of declaratory character</a:t>
            </a:r>
          </a:p>
          <a:p>
            <a:r>
              <a:rPr lang="en-US" dirty="0"/>
              <a:t>They include the right to self determination of a people that occupy a definite territory with the same language and culture, economic and social development, healthy environment, natural resources, and participation in cultural </a:t>
            </a:r>
            <a:r>
              <a:rPr lang="en-US" dirty="0" smtClean="0"/>
              <a:t>heritage</a:t>
            </a:r>
            <a:endParaRPr lang="en-US" dirty="0"/>
          </a:p>
        </p:txBody>
      </p:sp>
    </p:spTree>
    <p:extLst>
      <p:ext uri="{BB962C8B-B14F-4D97-AF65-F5344CB8AC3E}">
        <p14:creationId xmlns:p14="http://schemas.microsoft.com/office/powerpoint/2010/main" val="9413244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generation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dirty="0"/>
              <a:t>They extend to the rights of ethnic minorities and the disabled</a:t>
            </a:r>
          </a:p>
          <a:p>
            <a:r>
              <a:rPr lang="en-US" b="1" dirty="0"/>
              <a:t>a group within a community which has different national or cultural traditions from the main population</a:t>
            </a:r>
            <a:r>
              <a:rPr lang="en-US" dirty="0"/>
              <a:t>.</a:t>
            </a:r>
          </a:p>
          <a:p>
            <a:r>
              <a:rPr lang="en-US" dirty="0"/>
              <a:t>The African charter on human and people’s rights have a good number of these rights</a:t>
            </a:r>
          </a:p>
          <a:p>
            <a:r>
              <a:rPr lang="en-US" dirty="0"/>
              <a:t>Hence, such rights are positive and collective and demand responsibility, which lies beyond the nation-state.</a:t>
            </a:r>
          </a:p>
          <a:p>
            <a:endParaRPr lang="en-US" dirty="0"/>
          </a:p>
        </p:txBody>
      </p:sp>
    </p:spTree>
    <p:extLst>
      <p:ext uri="{BB962C8B-B14F-4D97-AF65-F5344CB8AC3E}">
        <p14:creationId xmlns:p14="http://schemas.microsoft.com/office/powerpoint/2010/main" val="11280620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CC013-B6BA-4FA2-9BBF-F62D98027D9D}"/>
              </a:ext>
            </a:extLst>
          </p:cNvPr>
          <p:cNvSpPr>
            <a:spLocks noGrp="1"/>
          </p:cNvSpPr>
          <p:nvPr>
            <p:ph type="title"/>
          </p:nvPr>
        </p:nvSpPr>
        <p:spPr/>
        <p:txBody>
          <a:bodyPr/>
          <a:lstStyle/>
          <a:p>
            <a:r>
              <a:rPr lang="en-US" dirty="0" smtClean="0"/>
              <a:t>Categories cont’d</a:t>
            </a:r>
            <a:endParaRPr lang="x-none" dirty="0"/>
          </a:p>
        </p:txBody>
      </p:sp>
      <p:sp>
        <p:nvSpPr>
          <p:cNvPr id="3" name="Content Placeholder 2">
            <a:extLst>
              <a:ext uri="{FF2B5EF4-FFF2-40B4-BE49-F238E27FC236}">
                <a16:creationId xmlns:a16="http://schemas.microsoft.com/office/drawing/2014/main" id="{0BB5116B-A65B-4DD8-B375-4BBB9AA16444}"/>
              </a:ext>
            </a:extLst>
          </p:cNvPr>
          <p:cNvSpPr>
            <a:spLocks noGrp="1"/>
          </p:cNvSpPr>
          <p:nvPr>
            <p:ph idx="1"/>
          </p:nvPr>
        </p:nvSpPr>
        <p:spPr>
          <a:xfrm>
            <a:off x="186431" y="1825625"/>
            <a:ext cx="11647503" cy="4877016"/>
          </a:xfrm>
        </p:spPr>
        <p:txBody>
          <a:bodyPr>
            <a:normAutofit/>
          </a:bodyPr>
          <a:lstStyle/>
          <a:p>
            <a:r>
              <a:rPr lang="en-US" dirty="0"/>
              <a:t>Thus, </a:t>
            </a:r>
            <a:r>
              <a:rPr lang="en-US" dirty="0" err="1"/>
              <a:t>Vašák’s</a:t>
            </a:r>
            <a:r>
              <a:rPr lang="en-US" dirty="0"/>
              <a:t> differentiation between the three generations quite neatly fits into the three dichotomies based on the major approaches to human rights categorization: </a:t>
            </a:r>
          </a:p>
          <a:p>
            <a:r>
              <a:rPr lang="en-US" dirty="0"/>
              <a:t>(1) negative (first generation) and positive (second and third generations), (2) individual (first and second generations) and collective (third generation), and (3) national (first and second generations) and international (third generation) liability</a:t>
            </a:r>
          </a:p>
          <a:p>
            <a:r>
              <a:rPr lang="en-US" dirty="0"/>
              <a:t>the third generation of rights assumes that they are positive, in terms of requiring active participation of duty-bearers; collective, in terms that focus on people or collectivities instead of individuals; and international, that they operate within the international relations </a:t>
            </a:r>
            <a:r>
              <a:rPr lang="en-US" dirty="0" smtClean="0"/>
              <a:t>instead </a:t>
            </a:r>
            <a:r>
              <a:rPr lang="en-US" dirty="0"/>
              <a:t>of the sole relationship between the state and the individual</a:t>
            </a:r>
          </a:p>
          <a:p>
            <a:pPr marL="0" indent="0">
              <a:buNone/>
            </a:pPr>
            <a:endParaRPr lang="en-US" b="1" i="1" dirty="0" err="1"/>
          </a:p>
        </p:txBody>
      </p:sp>
    </p:spTree>
    <p:extLst>
      <p:ext uri="{BB962C8B-B14F-4D97-AF65-F5344CB8AC3E}">
        <p14:creationId xmlns:p14="http://schemas.microsoft.com/office/powerpoint/2010/main" val="23831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rights</a:t>
            </a:r>
          </a:p>
        </p:txBody>
      </p:sp>
      <p:sp>
        <p:nvSpPr>
          <p:cNvPr id="3" name="Content Placeholder 2"/>
          <p:cNvSpPr>
            <a:spLocks noGrp="1"/>
          </p:cNvSpPr>
          <p:nvPr>
            <p:ph idx="1"/>
          </p:nvPr>
        </p:nvSpPr>
        <p:spPr/>
        <p:txBody>
          <a:bodyPr>
            <a:normAutofit fontScale="92500" lnSpcReduction="10000"/>
          </a:bodyPr>
          <a:lstStyle/>
          <a:p>
            <a:r>
              <a:rPr lang="en-US" dirty="0"/>
              <a:t>It has to be first acknowledged, however, that any categorization of human rights inevitably leads to some problem or other. The main problem with the three generations classification, as has already been mentioned, is that it is inconsistent with the principles of universality, indivisibility and interdependence of human rights.  </a:t>
            </a:r>
            <a:endParaRPr lang="en-US" dirty="0" smtClean="0"/>
          </a:p>
          <a:p>
            <a:r>
              <a:rPr lang="en-US" dirty="0" smtClean="0"/>
              <a:t>The </a:t>
            </a:r>
            <a:r>
              <a:rPr lang="en-US" dirty="0"/>
              <a:t>principle of universality of human rights is founded on the notion that all human rights apply uniformly and with equal force throughout the world. The principle of interdependence of all human rights holds that the full and meaningful enjoyment of a particular right is dependent on the possession of all the other rights. And the principle of the indivisibility of human rights is founded on the assumption that all human rights have the same basic characteristics and should be upheld through the medium of equally potent enforcement mechanisms.</a:t>
            </a:r>
          </a:p>
        </p:txBody>
      </p:sp>
    </p:spTree>
    <p:extLst>
      <p:ext uri="{BB962C8B-B14F-4D97-AF65-F5344CB8AC3E}">
        <p14:creationId xmlns:p14="http://schemas.microsoft.com/office/powerpoint/2010/main" val="11653529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a:t>
            </a:r>
            <a:r>
              <a:rPr lang="en-US" dirty="0" smtClean="0"/>
              <a:t>rights cont’d</a:t>
            </a:r>
            <a:endParaRPr lang="en-US" dirty="0"/>
          </a:p>
        </p:txBody>
      </p:sp>
      <p:sp>
        <p:nvSpPr>
          <p:cNvPr id="3" name="Content Placeholder 2"/>
          <p:cNvSpPr>
            <a:spLocks noGrp="1"/>
          </p:cNvSpPr>
          <p:nvPr>
            <p:ph idx="1"/>
          </p:nvPr>
        </p:nvSpPr>
        <p:spPr/>
        <p:txBody>
          <a:bodyPr/>
          <a:lstStyle/>
          <a:p>
            <a:r>
              <a:rPr lang="en-US" dirty="0" smtClean="0"/>
              <a:t>Categorizing tends </a:t>
            </a:r>
            <a:r>
              <a:rPr lang="en-US" dirty="0"/>
              <a:t>to imply that human rights are not inter-related, a notion that ignores the universally accepted holistic approach towards the protection of human rights</a:t>
            </a:r>
            <a:r>
              <a:rPr lang="en-US" dirty="0" smtClean="0"/>
              <a:t>.</a:t>
            </a:r>
          </a:p>
          <a:p>
            <a:r>
              <a:rPr lang="en-US" dirty="0"/>
              <a:t>The three generations </a:t>
            </a:r>
            <a:r>
              <a:rPr lang="en-US" dirty="0" err="1"/>
              <a:t>categorisation</a:t>
            </a:r>
            <a:r>
              <a:rPr lang="en-US" dirty="0"/>
              <a:t> may also be seen as fuelling the debate on individualism and collectivism. It is often assumed that the first generation (civil and political) rights are individual rights, which can easily be enforced through domestic courts of law. Second and third generation rights, on the other hand, are seen as collective rights based on notions of international solidarity and therefore not justiciable in domestic courts</a:t>
            </a:r>
          </a:p>
        </p:txBody>
      </p:sp>
    </p:spTree>
    <p:extLst>
      <p:ext uri="{BB962C8B-B14F-4D97-AF65-F5344CB8AC3E}">
        <p14:creationId xmlns:p14="http://schemas.microsoft.com/office/powerpoint/2010/main" val="3204986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 of rights and freedoms</a:t>
            </a:r>
            <a:endParaRPr lang="en-US" dirty="0"/>
          </a:p>
        </p:txBody>
      </p:sp>
      <p:sp>
        <p:nvSpPr>
          <p:cNvPr id="3" name="Content Placeholder 2"/>
          <p:cNvSpPr>
            <a:spLocks noGrp="1"/>
          </p:cNvSpPr>
          <p:nvPr>
            <p:ph idx="1"/>
          </p:nvPr>
        </p:nvSpPr>
        <p:spPr/>
        <p:txBody>
          <a:bodyPr>
            <a:normAutofit/>
          </a:bodyPr>
          <a:lstStyle/>
          <a:p>
            <a:r>
              <a:rPr lang="en-US" dirty="0"/>
              <a:t>A </a:t>
            </a:r>
            <a:r>
              <a:rPr lang="en-US" b="1" dirty="0"/>
              <a:t>Right</a:t>
            </a:r>
            <a:r>
              <a:rPr lang="en-US" dirty="0"/>
              <a:t> is a common privilege given to all citizens for example the right to vote, the right to property, the right to worship, the right to </a:t>
            </a:r>
            <a:r>
              <a:rPr lang="en-US" dirty="0" smtClean="0"/>
              <a:t>information</a:t>
            </a:r>
          </a:p>
          <a:p>
            <a:r>
              <a:rPr lang="en-US" b="1" dirty="0"/>
              <a:t>Freedom</a:t>
            </a:r>
            <a:r>
              <a:rPr lang="en-US" dirty="0"/>
              <a:t> is when you have no constraints to conduct your actions ‘“freedom of speech, freedom of the press, freedom to religion, freedom to complain</a:t>
            </a:r>
            <a:r>
              <a:rPr lang="en-US" dirty="0" smtClean="0"/>
              <a:t>.</a:t>
            </a:r>
          </a:p>
          <a:p>
            <a:r>
              <a:rPr lang="en-US" dirty="0"/>
              <a:t>In modern language both words refer to similar things like Freedom of the Press and Right to Information. Freedom means having a good environment where Rights and Duties are honorably preserved. If you are entitled to something, you have a Right towards it. Freedom itself is the fundamental human right</a:t>
            </a:r>
          </a:p>
        </p:txBody>
      </p:sp>
    </p:spTree>
    <p:extLst>
      <p:ext uri="{BB962C8B-B14F-4D97-AF65-F5344CB8AC3E}">
        <p14:creationId xmlns:p14="http://schemas.microsoft.com/office/powerpoint/2010/main" val="34159605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disadvantages of categorization human rights cont’d</a:t>
            </a:r>
          </a:p>
        </p:txBody>
      </p:sp>
      <p:sp>
        <p:nvSpPr>
          <p:cNvPr id="3" name="Content Placeholder 2"/>
          <p:cNvSpPr>
            <a:spLocks noGrp="1"/>
          </p:cNvSpPr>
          <p:nvPr>
            <p:ph idx="1"/>
          </p:nvPr>
        </p:nvSpPr>
        <p:spPr/>
        <p:txBody>
          <a:bodyPr/>
          <a:lstStyle/>
          <a:p>
            <a:r>
              <a:rPr lang="en-US" dirty="0"/>
              <a:t>This is not necessarily correct, as has been demonstrated in South Africa where the Constitutional Court has, over the years, handed down several decisions which demonstrate that socio-economic rights are in fact justiciable and enforceable through domestic courts. </a:t>
            </a:r>
            <a:endParaRPr lang="en-US" dirty="0" smtClean="0"/>
          </a:p>
          <a:p>
            <a:r>
              <a:rPr lang="en-US" dirty="0" smtClean="0"/>
              <a:t>For </a:t>
            </a:r>
            <a:r>
              <a:rPr lang="en-US" dirty="0"/>
              <a:t>instance in the south African case of </a:t>
            </a:r>
            <a:r>
              <a:rPr lang="en-US" b="1" dirty="0"/>
              <a:t>Government of the Republic of South Africa v </a:t>
            </a:r>
            <a:r>
              <a:rPr lang="en-US" b="1" dirty="0" err="1"/>
              <a:t>Grootboom</a:t>
            </a:r>
            <a:r>
              <a:rPr lang="en-US" b="1" dirty="0"/>
              <a:t> &amp; Others  </a:t>
            </a:r>
            <a:r>
              <a:rPr lang="en-US" i="1" dirty="0"/>
              <a:t>The Court emphasized that civil, political, social and economic rights in the Constitution are all interrelated and mutually supporting, and that affording socio-economic rights to people enables them to enjoy their other rights.</a:t>
            </a:r>
          </a:p>
        </p:txBody>
      </p:sp>
    </p:spTree>
    <p:extLst>
      <p:ext uri="{BB962C8B-B14F-4D97-AF65-F5344CB8AC3E}">
        <p14:creationId xmlns:p14="http://schemas.microsoft.com/office/powerpoint/2010/main" val="8180367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r>
              <a:rPr lang="en-US" sz="4400" dirty="0">
                <a:latin typeface="+mj-lt"/>
              </a:rPr>
              <a:t>Obligations of the State in relation to Human rights</a:t>
            </a:r>
          </a:p>
        </p:txBody>
      </p:sp>
      <p:sp>
        <p:nvSpPr>
          <p:cNvPr id="3" name="Content Placeholder 2"/>
          <p:cNvSpPr>
            <a:spLocks noGrp="1"/>
          </p:cNvSpPr>
          <p:nvPr>
            <p:ph idx="1"/>
          </p:nvPr>
        </p:nvSpPr>
        <p:spPr/>
        <p:txBody>
          <a:bodyPr>
            <a:normAutofit fontScale="92500" lnSpcReduction="10000"/>
          </a:bodyPr>
          <a:lstStyle/>
          <a:p>
            <a:r>
              <a:rPr lang="en-US" dirty="0"/>
              <a:t>All human rights—economic, civil, social, political and cultural—impose negative as well as positive obligations on States, as is captured in the distinction between the duties to </a:t>
            </a:r>
            <a:r>
              <a:rPr lang="en-US" b="1" dirty="0"/>
              <a:t>respect</a:t>
            </a:r>
            <a:r>
              <a:rPr lang="en-US" dirty="0"/>
              <a:t>, </a:t>
            </a:r>
            <a:r>
              <a:rPr lang="en-US" b="1" dirty="0"/>
              <a:t>protect</a:t>
            </a:r>
            <a:r>
              <a:rPr lang="en-US" dirty="0"/>
              <a:t> and </a:t>
            </a:r>
            <a:r>
              <a:rPr lang="en-US" b="1" dirty="0"/>
              <a:t>fulfil</a:t>
            </a:r>
            <a:r>
              <a:rPr lang="en-US" dirty="0"/>
              <a:t>. </a:t>
            </a:r>
            <a:endParaRPr lang="en-GB" dirty="0" smtClean="0"/>
          </a:p>
          <a:p>
            <a:r>
              <a:rPr lang="en-GB" b="1" dirty="0" smtClean="0"/>
              <a:t>RESPECT</a:t>
            </a:r>
            <a:r>
              <a:rPr lang="en-GB" dirty="0" smtClean="0"/>
              <a:t>: governments must not curtail the scope of a right or interfere with people exercising their rights</a:t>
            </a:r>
          </a:p>
          <a:p>
            <a:r>
              <a:rPr lang="en-US" dirty="0"/>
              <a:t>Governments can respect human rights by:</a:t>
            </a:r>
          </a:p>
          <a:p>
            <a:pPr lvl="1"/>
            <a:r>
              <a:rPr lang="en-US" dirty="0" smtClean="0"/>
              <a:t>Creating </a:t>
            </a:r>
            <a:r>
              <a:rPr lang="en-US" dirty="0"/>
              <a:t>constitutional guarantees of human rights.</a:t>
            </a:r>
          </a:p>
          <a:p>
            <a:pPr lvl="1"/>
            <a:r>
              <a:rPr lang="en-US" dirty="0" smtClean="0"/>
              <a:t>Refraining </a:t>
            </a:r>
            <a:r>
              <a:rPr lang="en-US" dirty="0"/>
              <a:t>from limiting individual freedom unless absolutely necessary for the well-being of society</a:t>
            </a:r>
          </a:p>
          <a:p>
            <a:pPr lvl="1"/>
            <a:r>
              <a:rPr lang="en-US" dirty="0" smtClean="0"/>
              <a:t>Providing </a:t>
            </a:r>
            <a:r>
              <a:rPr lang="en-US" dirty="0"/>
              <a:t>ways for people who have suffered human rights abuses by the government to seek legal remedies from domestic and international courts; and</a:t>
            </a:r>
          </a:p>
          <a:p>
            <a:pPr lvl="1"/>
            <a:r>
              <a:rPr lang="en-US" dirty="0" smtClean="0"/>
              <a:t>Ratifying </a:t>
            </a:r>
            <a:r>
              <a:rPr lang="en-US" dirty="0"/>
              <a:t>and implementing human rights treaties</a:t>
            </a:r>
          </a:p>
          <a:p>
            <a:pPr lvl="1"/>
            <a:endParaRPr lang="en-GB" dirty="0" smtClean="0"/>
          </a:p>
        </p:txBody>
      </p:sp>
    </p:spTree>
    <p:extLst>
      <p:ext uri="{BB962C8B-B14F-4D97-AF65-F5344CB8AC3E}">
        <p14:creationId xmlns:p14="http://schemas.microsoft.com/office/powerpoint/2010/main" val="24095736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Obligations of the State in relation to Human </a:t>
            </a:r>
            <a:r>
              <a:rPr lang="en-US" dirty="0" smtClean="0"/>
              <a:t>rights cont’d</a:t>
            </a:r>
            <a:endParaRPr lang="en-US" dirty="0"/>
          </a:p>
        </p:txBody>
      </p:sp>
      <p:sp>
        <p:nvSpPr>
          <p:cNvPr id="3" name="Content Placeholder 2"/>
          <p:cNvSpPr>
            <a:spLocks noGrp="1"/>
          </p:cNvSpPr>
          <p:nvPr>
            <p:ph idx="1"/>
          </p:nvPr>
        </p:nvSpPr>
        <p:spPr/>
        <p:txBody>
          <a:bodyPr>
            <a:normAutofit/>
          </a:bodyPr>
          <a:lstStyle/>
          <a:p>
            <a:r>
              <a:rPr lang="en-US" b="1" dirty="0"/>
              <a:t>PROTECT</a:t>
            </a:r>
            <a:r>
              <a:rPr lang="en-US" dirty="0"/>
              <a:t>: Governments must prevent private actors from violating rights of others</a:t>
            </a:r>
            <a:r>
              <a:rPr lang="en-US" dirty="0" smtClean="0"/>
              <a:t>.</a:t>
            </a:r>
          </a:p>
          <a:p>
            <a:r>
              <a:rPr lang="en-US" dirty="0"/>
              <a:t>This protection is to be granted equally to all. Governments can protect human rights by:</a:t>
            </a:r>
          </a:p>
          <a:p>
            <a:pPr lvl="1"/>
            <a:r>
              <a:rPr lang="en-US" dirty="0" smtClean="0"/>
              <a:t>Passing </a:t>
            </a:r>
            <a:r>
              <a:rPr lang="en-US" dirty="0"/>
              <a:t>laws that prohibit individuals from committing human rights violations</a:t>
            </a:r>
          </a:p>
          <a:p>
            <a:pPr lvl="1"/>
            <a:r>
              <a:rPr lang="en-US" dirty="0" smtClean="0"/>
              <a:t>Prosecuting </a:t>
            </a:r>
            <a:r>
              <a:rPr lang="en-US" dirty="0"/>
              <a:t>or pursuing civil actions for crimes and other violations, such as domestic violence, hazardous work conditions and discrimination.</a:t>
            </a:r>
          </a:p>
          <a:p>
            <a:pPr lvl="1"/>
            <a:r>
              <a:rPr lang="en-US" dirty="0" smtClean="0"/>
              <a:t>Educating </a:t>
            </a:r>
            <a:r>
              <a:rPr lang="en-US" dirty="0"/>
              <a:t>people about human rights and the importance of respecting the human rights of others; and</a:t>
            </a:r>
          </a:p>
          <a:p>
            <a:pPr lvl="1"/>
            <a:r>
              <a:rPr lang="en-US" dirty="0" smtClean="0"/>
              <a:t>Cooperating </a:t>
            </a:r>
            <a:r>
              <a:rPr lang="en-US" dirty="0"/>
              <a:t>with international community in preventing and prosecuting crimes against humanity and other violations.</a:t>
            </a:r>
          </a:p>
          <a:p>
            <a:endParaRPr lang="en-US" dirty="0"/>
          </a:p>
          <a:p>
            <a:endParaRPr lang="en-US" dirty="0"/>
          </a:p>
        </p:txBody>
      </p:sp>
    </p:spTree>
    <p:extLst>
      <p:ext uri="{BB962C8B-B14F-4D97-AF65-F5344CB8AC3E}">
        <p14:creationId xmlns:p14="http://schemas.microsoft.com/office/powerpoint/2010/main" val="37458906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Obligations of the State in relation to Human rights cont’d</a:t>
            </a:r>
          </a:p>
        </p:txBody>
      </p:sp>
      <p:sp>
        <p:nvSpPr>
          <p:cNvPr id="3" name="Content Placeholder 2"/>
          <p:cNvSpPr>
            <a:spLocks noGrp="1"/>
          </p:cNvSpPr>
          <p:nvPr>
            <p:ph idx="1"/>
          </p:nvPr>
        </p:nvSpPr>
        <p:spPr/>
        <p:txBody>
          <a:bodyPr>
            <a:normAutofit fontScale="92500" lnSpcReduction="10000"/>
          </a:bodyPr>
          <a:lstStyle/>
          <a:p>
            <a:r>
              <a:rPr lang="en-US" b="1" dirty="0"/>
              <a:t>FULFIL</a:t>
            </a:r>
            <a:r>
              <a:rPr lang="en-US" dirty="0"/>
              <a:t>: governments must take positive action to facilitate the enjoyment of basic human </a:t>
            </a:r>
            <a:r>
              <a:rPr lang="en-US" dirty="0" smtClean="0"/>
              <a:t>rights. A </a:t>
            </a:r>
            <a:r>
              <a:rPr lang="en-US" dirty="0"/>
              <a:t>rights-based approach develops the capacity of duty-bearers to meet their obligations and encourages rights holders to claim their rights. </a:t>
            </a:r>
            <a:endParaRPr lang="en-US" dirty="0" smtClean="0"/>
          </a:p>
          <a:p>
            <a:r>
              <a:rPr lang="en-US" dirty="0" smtClean="0"/>
              <a:t>Governments </a:t>
            </a:r>
            <a:r>
              <a:rPr lang="en-US" dirty="0"/>
              <a:t>can fulfil human rights by:</a:t>
            </a:r>
          </a:p>
          <a:p>
            <a:pPr lvl="1"/>
            <a:r>
              <a:rPr lang="en-US" dirty="0" smtClean="0"/>
              <a:t>Providing </a:t>
            </a:r>
            <a:r>
              <a:rPr lang="en-US" dirty="0"/>
              <a:t>free high quality education</a:t>
            </a:r>
          </a:p>
          <a:p>
            <a:pPr lvl="1"/>
            <a:r>
              <a:rPr lang="en-US" dirty="0" smtClean="0"/>
              <a:t>Creating </a:t>
            </a:r>
            <a:r>
              <a:rPr lang="en-US" dirty="0"/>
              <a:t>a public defender service to provide indigent people access to lawyers</a:t>
            </a:r>
          </a:p>
          <a:p>
            <a:pPr lvl="1"/>
            <a:r>
              <a:rPr lang="en-US" dirty="0" smtClean="0"/>
              <a:t>Supporting </a:t>
            </a:r>
            <a:r>
              <a:rPr lang="en-US" dirty="0"/>
              <a:t>civil society organizations and public participation in order to encourage freedom of expression and association</a:t>
            </a:r>
          </a:p>
          <a:p>
            <a:pPr lvl="1"/>
            <a:r>
              <a:rPr lang="en-US" dirty="0" smtClean="0"/>
              <a:t>Assisting </a:t>
            </a:r>
            <a:r>
              <a:rPr lang="en-US" dirty="0"/>
              <a:t>those people in need by through funding of social service programmes; and</a:t>
            </a:r>
          </a:p>
          <a:p>
            <a:pPr lvl="1"/>
            <a:r>
              <a:rPr lang="en-US" dirty="0" smtClean="0"/>
              <a:t>Funding </a:t>
            </a:r>
            <a:r>
              <a:rPr lang="en-US" dirty="0"/>
              <a:t>public education campaign on the right to vote</a:t>
            </a:r>
          </a:p>
          <a:p>
            <a:endParaRPr lang="en-US" dirty="0"/>
          </a:p>
          <a:p>
            <a:endParaRPr lang="en-US" dirty="0"/>
          </a:p>
        </p:txBody>
      </p:sp>
    </p:spTree>
    <p:extLst>
      <p:ext uri="{BB962C8B-B14F-4D97-AF65-F5344CB8AC3E}">
        <p14:creationId xmlns:p14="http://schemas.microsoft.com/office/powerpoint/2010/main" val="12239542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Restriction </a:t>
            </a:r>
            <a:r>
              <a:rPr lang="en-US" sz="3200" dirty="0"/>
              <a:t>of rights by the state (derogation clause and limitation clauses)</a:t>
            </a:r>
          </a:p>
        </p:txBody>
      </p:sp>
      <p:sp>
        <p:nvSpPr>
          <p:cNvPr id="3" name="Content Placeholder 2"/>
          <p:cNvSpPr>
            <a:spLocks noGrp="1"/>
          </p:cNvSpPr>
          <p:nvPr>
            <p:ph idx="1"/>
          </p:nvPr>
        </p:nvSpPr>
        <p:spPr>
          <a:xfrm>
            <a:off x="646111" y="2052918"/>
            <a:ext cx="9798655" cy="4566823"/>
          </a:xfrm>
        </p:spPr>
        <p:txBody>
          <a:bodyPr>
            <a:noAutofit/>
          </a:bodyPr>
          <a:lstStyle/>
          <a:p>
            <a:r>
              <a:rPr lang="en-US" sz="1400" dirty="0"/>
              <a:t>Laws and policies are able to restrict human rights, but only in a way that is reasonable and justifiable</a:t>
            </a:r>
          </a:p>
          <a:p>
            <a:r>
              <a:rPr lang="en-US" sz="1400" dirty="0"/>
              <a:t>Not all human rights principles enjoy the same level of protection. Instead, they can have different legal characteristics, being absolute or non-absolute in nature or having inherent limitations.</a:t>
            </a:r>
          </a:p>
          <a:p>
            <a:r>
              <a:rPr lang="en-US" sz="1400" dirty="0"/>
              <a:t>Examples of human rights which are </a:t>
            </a:r>
            <a:r>
              <a:rPr lang="en-US" sz="1400" dirty="0" err="1"/>
              <a:t>recognised</a:t>
            </a:r>
            <a:r>
              <a:rPr lang="en-US" sz="1400" dirty="0"/>
              <a:t> as absolute rights and cannot be limited for whatever reason: </a:t>
            </a:r>
          </a:p>
          <a:p>
            <a:r>
              <a:rPr lang="en-US" sz="1400" dirty="0"/>
              <a:t>    Freedom from torture and other cruel, inhuman or degrading treatment or punishment (ICCPR Article 7)</a:t>
            </a:r>
          </a:p>
          <a:p>
            <a:r>
              <a:rPr lang="en-US" sz="1400" dirty="0"/>
              <a:t>    Freedom from slavery and servitude (ICCPR Article 8)</a:t>
            </a:r>
          </a:p>
          <a:p>
            <a:r>
              <a:rPr lang="en-US" sz="1400" dirty="0"/>
              <a:t>    Freedom from imprisonment for inability to fulfil a contractual obligation (ICCPR Article 11)</a:t>
            </a:r>
          </a:p>
          <a:p>
            <a:r>
              <a:rPr lang="en-US" sz="1400" dirty="0"/>
              <a:t>    Prohibition against the retrospective operation of criminal laws (ICCPR Article 15)</a:t>
            </a:r>
          </a:p>
          <a:p>
            <a:r>
              <a:rPr lang="en-US" sz="1400" dirty="0"/>
              <a:t>    Right to recognition as a person before the law (ICCPR Article 16)</a:t>
            </a:r>
          </a:p>
          <a:p>
            <a:r>
              <a:rPr lang="en-US" sz="1400" dirty="0"/>
              <a:t>The absolute character of these rights means that it is not permitted to restrict these rights by balancing their enjoyment against the pursuit of a legitimate </a:t>
            </a:r>
            <a:r>
              <a:rPr lang="en-US" sz="1400" dirty="0" smtClean="0"/>
              <a:t>aim</a:t>
            </a:r>
            <a:endParaRPr lang="en-US" sz="1400" dirty="0"/>
          </a:p>
        </p:txBody>
      </p:sp>
    </p:spTree>
    <p:extLst>
      <p:ext uri="{BB962C8B-B14F-4D97-AF65-F5344CB8AC3E}">
        <p14:creationId xmlns:p14="http://schemas.microsoft.com/office/powerpoint/2010/main" val="4885423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a:t>
            </a:r>
            <a:r>
              <a:rPr lang="en-US" sz="3200" dirty="0" smtClean="0"/>
              <a:t>) cont’d</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a:t>Most rights, however, are not absolute in character. </a:t>
            </a:r>
          </a:p>
          <a:p>
            <a:r>
              <a:rPr lang="en-US" dirty="0"/>
              <a:t>States can limit the exercise of these rights for valid reasons, including the needs of countering terrorism, as long as they respect a number of conditions</a:t>
            </a:r>
            <a:r>
              <a:rPr lang="en-US" dirty="0" smtClean="0"/>
              <a:t>.</a:t>
            </a:r>
          </a:p>
          <a:p>
            <a:r>
              <a:rPr lang="en-US" dirty="0"/>
              <a:t>Some rights are expressly subject to limitation on grounds such as public order and the protection of the rights and freedoms of others: for example freedom of information (but not freedom of </a:t>
            </a:r>
            <a:r>
              <a:rPr lang="en-US" dirty="0" smtClean="0"/>
              <a:t>opinion, </a:t>
            </a:r>
            <a:r>
              <a:rPr lang="en-US" dirty="0"/>
              <a:t>under ICCPR Article </a:t>
            </a:r>
            <a:r>
              <a:rPr lang="en-US" dirty="0" smtClean="0"/>
              <a:t>19 (3)).</a:t>
            </a:r>
            <a:endParaRPr lang="en-US" dirty="0"/>
          </a:p>
          <a:p>
            <a:r>
              <a:rPr lang="en-US" dirty="0"/>
              <a:t>These rights are accompanied by various grounds, such as national security or public order, as well as conditions to be met in order for them to be legitimately limited</a:t>
            </a:r>
          </a:p>
          <a:p>
            <a:r>
              <a:rPr lang="en-US" dirty="0"/>
              <a:t>Any permitted measures restricting rights need to :</a:t>
            </a:r>
          </a:p>
          <a:p>
            <a:r>
              <a:rPr lang="en-US" dirty="0"/>
              <a:t>    be prescribed by law</a:t>
            </a:r>
          </a:p>
          <a:p>
            <a:r>
              <a:rPr lang="en-US" dirty="0"/>
              <a:t>    be on grounds permitted in relation to the right concerned</a:t>
            </a:r>
          </a:p>
          <a:p>
            <a:r>
              <a:rPr lang="en-US" dirty="0"/>
              <a:t>    be a reasonable, necessary and proportionate means for pursuit of a legitimate objective</a:t>
            </a:r>
          </a:p>
          <a:p>
            <a:pPr marL="0" indent="0">
              <a:buNone/>
            </a:pPr>
            <a:endParaRPr lang="en-US" dirty="0"/>
          </a:p>
        </p:txBody>
      </p:sp>
    </p:spTree>
    <p:extLst>
      <p:ext uri="{BB962C8B-B14F-4D97-AF65-F5344CB8AC3E}">
        <p14:creationId xmlns:p14="http://schemas.microsoft.com/office/powerpoint/2010/main" val="25982656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lstStyle/>
          <a:p>
            <a:r>
              <a:rPr lang="en-US" dirty="0"/>
              <a:t>Limitation clauses (or “</a:t>
            </a:r>
            <a:r>
              <a:rPr lang="en-US" dirty="0" err="1"/>
              <a:t>clawback</a:t>
            </a:r>
            <a:r>
              <a:rPr lang="en-US" dirty="0"/>
              <a:t>” clauses) suspend or restrict guaranteed rights to which they apply and appear in numerous international covenants and national constitutions.  </a:t>
            </a:r>
          </a:p>
          <a:p>
            <a:r>
              <a:rPr lang="en-US" dirty="0"/>
              <a:t>They are distinct from derogation clauses because they allow states to breach obligations to uphold certain rights for reasons unrelated to war or public emergency.  </a:t>
            </a:r>
          </a:p>
          <a:p>
            <a:r>
              <a:rPr lang="en-US" dirty="0"/>
              <a:t>Limitation clauses typically stipulate that the restriction of constitutional or human rights should be done through enacting a “law” and said law must be “necessary” or “reasonably required” to accomplish certain specified social or public </a:t>
            </a:r>
            <a:r>
              <a:rPr lang="en-US" dirty="0" smtClean="0"/>
              <a:t>goals</a:t>
            </a:r>
            <a:endParaRPr lang="en-US" dirty="0"/>
          </a:p>
        </p:txBody>
      </p:sp>
    </p:spTree>
    <p:extLst>
      <p:ext uri="{BB962C8B-B14F-4D97-AF65-F5344CB8AC3E}">
        <p14:creationId xmlns:p14="http://schemas.microsoft.com/office/powerpoint/2010/main" val="17475209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lstStyle/>
          <a:p>
            <a:r>
              <a:rPr lang="en-US" dirty="0"/>
              <a:t>“In accordance with law”</a:t>
            </a:r>
          </a:p>
          <a:p>
            <a:r>
              <a:rPr lang="en-US" dirty="0"/>
              <a:t>"In accordance with the law" (or “prescribed by law”, “provided for by law”) means that restrictions must have an adequate basis in domestic law; the domestic law in turn must satisfy </a:t>
            </a:r>
            <a:r>
              <a:rPr lang="en-US" dirty="0" smtClean="0"/>
              <a:t>treaty requirements and in accordance with the rule of law</a:t>
            </a:r>
            <a:endParaRPr lang="en-US" dirty="0"/>
          </a:p>
        </p:txBody>
      </p:sp>
    </p:spTree>
    <p:extLst>
      <p:ext uri="{BB962C8B-B14F-4D97-AF65-F5344CB8AC3E}">
        <p14:creationId xmlns:p14="http://schemas.microsoft.com/office/powerpoint/2010/main" val="42407020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Restriction of rights by the state (derogation clause and limitation clauses) cont’d</a:t>
            </a:r>
          </a:p>
        </p:txBody>
      </p:sp>
      <p:sp>
        <p:nvSpPr>
          <p:cNvPr id="3" name="Content Placeholder 2"/>
          <p:cNvSpPr>
            <a:spLocks noGrp="1"/>
          </p:cNvSpPr>
          <p:nvPr>
            <p:ph idx="1"/>
          </p:nvPr>
        </p:nvSpPr>
        <p:spPr/>
        <p:txBody>
          <a:bodyPr>
            <a:normAutofit fontScale="85000" lnSpcReduction="20000"/>
          </a:bodyPr>
          <a:lstStyle/>
          <a:p>
            <a:r>
              <a:rPr lang="en-US" dirty="0" smtClean="0"/>
              <a:t>NECESSARY/LEGITIMATE AIM</a:t>
            </a:r>
            <a:endParaRPr lang="en-US" dirty="0"/>
          </a:p>
          <a:p>
            <a:r>
              <a:rPr lang="en-US" dirty="0"/>
              <a:t>Human rights can only be restricted to achieve an important and legitimate purpose. </a:t>
            </a:r>
          </a:p>
          <a:p>
            <a:r>
              <a:rPr lang="en-US" dirty="0"/>
              <a:t>Protecting the lives and health of people during the COVID-19 pandemic is such a purpose.</a:t>
            </a:r>
          </a:p>
          <a:p>
            <a:r>
              <a:rPr lang="en-US" dirty="0"/>
              <a:t> Decisions to restrict people’s rights should be based on evidence that the restriction is needed to achieve that purpose.</a:t>
            </a:r>
          </a:p>
          <a:p>
            <a:r>
              <a:rPr lang="en-US" dirty="0"/>
              <a:t> If circumstances change, and the restriction is no longer needed to achieve the purpose, it will no longer be justifiable</a:t>
            </a:r>
            <a:r>
              <a:rPr lang="en-US" dirty="0" smtClean="0"/>
              <a:t>.</a:t>
            </a:r>
            <a:endParaRPr lang="en-US" dirty="0"/>
          </a:p>
          <a:p>
            <a:r>
              <a:rPr lang="en-US" dirty="0"/>
              <a:t>The specific or “legitimate aim” criterion essentially requires that the authorities act to achieve a goal specified in the limitation clause when restricting rights.  Legitimate interests include national security; territorial integrity and public safety; the economic well-being of the country; the prevention of disorder or crime; the protection of health or morals; the protection of the rights, freedoms, and reputation of others; the prevention of disclosure of information received in confidence; and the impartiality of the judiciary</a:t>
            </a:r>
          </a:p>
          <a:p>
            <a:endParaRPr lang="en-US" dirty="0"/>
          </a:p>
        </p:txBody>
      </p:sp>
    </p:spTree>
    <p:extLst>
      <p:ext uri="{BB962C8B-B14F-4D97-AF65-F5344CB8AC3E}">
        <p14:creationId xmlns:p14="http://schemas.microsoft.com/office/powerpoint/2010/main" val="17261147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7"/>
            <a:ext cx="9404723" cy="1600201"/>
          </a:xfrm>
        </p:spPr>
        <p:txBody>
          <a:bodyPr/>
          <a:lstStyle/>
          <a:p>
            <a:r>
              <a:rPr lang="en-US" sz="3600" dirty="0"/>
              <a:t>Restriction of rights by the state (derogation clause and limitation clauses) cont’d</a:t>
            </a:r>
          </a:p>
        </p:txBody>
      </p:sp>
      <p:sp>
        <p:nvSpPr>
          <p:cNvPr id="3" name="Content Placeholder 2"/>
          <p:cNvSpPr>
            <a:spLocks noGrp="1"/>
          </p:cNvSpPr>
          <p:nvPr>
            <p:ph idx="1"/>
          </p:nvPr>
        </p:nvSpPr>
        <p:spPr/>
        <p:txBody>
          <a:bodyPr/>
          <a:lstStyle/>
          <a:p>
            <a:endParaRPr lang="en-US" dirty="0" smtClean="0"/>
          </a:p>
          <a:p>
            <a:r>
              <a:rPr lang="en-US" dirty="0" smtClean="0"/>
              <a:t>PROPORTIONATE</a:t>
            </a:r>
            <a:endParaRPr lang="en-US" dirty="0"/>
          </a:p>
          <a:p>
            <a:r>
              <a:rPr lang="en-US" dirty="0"/>
              <a:t>The principle of proportionality- an important criterion for assessing whether an interference with a right is "necessary in a democratic society"- has been used by </a:t>
            </a:r>
            <a:r>
              <a:rPr lang="en-US" dirty="0" smtClean="0"/>
              <a:t>many </a:t>
            </a:r>
            <a:r>
              <a:rPr lang="en-US" dirty="0"/>
              <a:t>national constitutional courts</a:t>
            </a:r>
          </a:p>
          <a:p>
            <a:r>
              <a:rPr lang="en-US" dirty="0" smtClean="0"/>
              <a:t>The </a:t>
            </a:r>
            <a:r>
              <a:rPr lang="en-US" dirty="0"/>
              <a:t>means used to enforce these measures (such as fines and ‘move on’ powers) must be proportionate to their purpose. </a:t>
            </a:r>
          </a:p>
          <a:p>
            <a:r>
              <a:rPr lang="en-US" dirty="0"/>
              <a:t>The courts have used the proportionality test as a means of controlling the breadth and reach of state restriction of rights; it serves to balance the legitimate purpose of the state with individual rights in each case brought before the judiciary</a:t>
            </a:r>
          </a:p>
        </p:txBody>
      </p:sp>
    </p:spTree>
    <p:extLst>
      <p:ext uri="{BB962C8B-B14F-4D97-AF65-F5344CB8AC3E}">
        <p14:creationId xmlns:p14="http://schemas.microsoft.com/office/powerpoint/2010/main" val="823988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Rights</a:t>
            </a:r>
          </a:p>
        </p:txBody>
      </p:sp>
      <p:sp>
        <p:nvSpPr>
          <p:cNvPr id="3" name="Content Placeholder 2"/>
          <p:cNvSpPr>
            <a:spLocks noGrp="1"/>
          </p:cNvSpPr>
          <p:nvPr>
            <p:ph idx="1"/>
          </p:nvPr>
        </p:nvSpPr>
        <p:spPr/>
        <p:txBody>
          <a:bodyPr/>
          <a:lstStyle/>
          <a:p>
            <a:r>
              <a:rPr lang="en-US" b="1" dirty="0"/>
              <a:t>Legal Rights, Constitutional Rights and Human </a:t>
            </a:r>
            <a:r>
              <a:rPr lang="en-US" b="1" dirty="0" smtClean="0"/>
              <a:t>Rights</a:t>
            </a:r>
          </a:p>
          <a:p>
            <a:r>
              <a:rPr lang="en-US" b="1" dirty="0"/>
              <a:t>Legal rights </a:t>
            </a:r>
            <a:r>
              <a:rPr lang="en-US" dirty="0"/>
              <a:t>refer to a set of rights formulated by the legal system of a government. They are given as privileges to the citizens of that particular state. Thus, they are those liberties or protections of individuals that are originated through the </a:t>
            </a:r>
            <a:r>
              <a:rPr lang="en-US" dirty="0" smtClean="0"/>
              <a:t>laws</a:t>
            </a:r>
          </a:p>
          <a:p>
            <a:r>
              <a:rPr lang="en-US" dirty="0"/>
              <a:t>In brief, legal rights are the privileges given to citizens by their governments. Hence, these liberties/right are created and enforced by the legal system of governments, which also means that they can also be redefined or altered by the same parties</a:t>
            </a:r>
          </a:p>
        </p:txBody>
      </p:sp>
    </p:spTree>
    <p:extLst>
      <p:ext uri="{BB962C8B-B14F-4D97-AF65-F5344CB8AC3E}">
        <p14:creationId xmlns:p14="http://schemas.microsoft.com/office/powerpoint/2010/main" val="1477116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Rights </a:t>
            </a:r>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b="1" dirty="0"/>
              <a:t>Constitutional rights </a:t>
            </a:r>
            <a:r>
              <a:rPr lang="en-US" dirty="0"/>
              <a:t>are the most highly guaranteed freedoms within a legal system. A constitutional right can be a prerogative or a duty, a power or a restraint of power, recognized and established by a sovereign state. </a:t>
            </a:r>
            <a:endParaRPr lang="en-US" dirty="0" smtClean="0"/>
          </a:p>
          <a:p>
            <a:r>
              <a:rPr lang="en-US" dirty="0" smtClean="0"/>
              <a:t>Constitutional </a:t>
            </a:r>
            <a:r>
              <a:rPr lang="en-US" dirty="0"/>
              <a:t>rights may be expressly stipulated in a national constitution, or they may be inferred from the language of a national constitution, which is the supreme law of the land, meaning that laws that contradict it are considered unconstitutional and </a:t>
            </a:r>
            <a:r>
              <a:rPr lang="en-US" dirty="0" smtClean="0"/>
              <a:t>invalid</a:t>
            </a:r>
          </a:p>
          <a:p>
            <a:r>
              <a:rPr lang="en-US" dirty="0"/>
              <a:t>. e.g. the right to vote article 46, the right to pension benefit article 187, the right to request for presidential pardon article 97(2), right to petition and make comments on legislation and decision of national assembly article 88, right to challenge constitutionality of statutory instrument article 67(3).</a:t>
            </a:r>
          </a:p>
        </p:txBody>
      </p:sp>
    </p:spTree>
    <p:extLst>
      <p:ext uri="{BB962C8B-B14F-4D97-AF65-F5344CB8AC3E}">
        <p14:creationId xmlns:p14="http://schemas.microsoft.com/office/powerpoint/2010/main" val="4692931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Legal </a:t>
            </a:r>
            <a:r>
              <a:rPr lang="en-US" b="1" dirty="0"/>
              <a:t>Rights, Constitutional Rights and Human </a:t>
            </a:r>
            <a:r>
              <a:rPr lang="en-US" b="1" dirty="0" smtClean="0"/>
              <a:t>Rights Cont’d</a:t>
            </a:r>
            <a:r>
              <a:rPr lang="en-US" dirty="0" smtClean="0"/>
              <a:t/>
            </a:r>
            <a:br>
              <a:rPr lang="en-US" dirty="0" smtClean="0"/>
            </a:br>
            <a:endParaRPr lang="en-US" b="1" dirty="0"/>
          </a:p>
        </p:txBody>
      </p:sp>
      <p:sp>
        <p:nvSpPr>
          <p:cNvPr id="3" name="Content Placeholder 2"/>
          <p:cNvSpPr>
            <a:spLocks noGrp="1"/>
          </p:cNvSpPr>
          <p:nvPr>
            <p:ph idx="1"/>
          </p:nvPr>
        </p:nvSpPr>
        <p:spPr/>
        <p:txBody>
          <a:bodyPr>
            <a:normAutofit fontScale="92500" lnSpcReduction="10000"/>
          </a:bodyPr>
          <a:lstStyle/>
          <a:p>
            <a:r>
              <a:rPr lang="en-US" b="1" dirty="0"/>
              <a:t>HUMAN RIGHTS → </a:t>
            </a:r>
            <a:r>
              <a:rPr lang="en-US" dirty="0"/>
              <a:t>set of norms governing the treatment of individuals and </a:t>
            </a:r>
            <a:r>
              <a:rPr lang="en-US" dirty="0" smtClean="0"/>
              <a:t>groups by </a:t>
            </a:r>
            <a:r>
              <a:rPr lang="en-US" dirty="0"/>
              <a:t>a state and non-state actors on the basis of ethical principles regarding what </a:t>
            </a:r>
            <a:r>
              <a:rPr lang="en-US" dirty="0" smtClean="0"/>
              <a:t>society considers </a:t>
            </a:r>
            <a:r>
              <a:rPr lang="en-US" dirty="0"/>
              <a:t>fundamental to a decent life</a:t>
            </a:r>
            <a:r>
              <a:rPr lang="en-US" dirty="0" smtClean="0"/>
              <a:t>.</a:t>
            </a:r>
          </a:p>
          <a:p>
            <a:r>
              <a:rPr lang="en-US" b="1" dirty="0"/>
              <a:t>HUMAN RIGHTS → </a:t>
            </a:r>
            <a:r>
              <a:rPr lang="en-US" dirty="0"/>
              <a:t>moral principles or norms that describe certain standards </a:t>
            </a:r>
            <a:r>
              <a:rPr lang="en-US" dirty="0" smtClean="0"/>
              <a:t>of human </a:t>
            </a:r>
            <a:r>
              <a:rPr lang="en-US" dirty="0" err="1"/>
              <a:t>behaviour</a:t>
            </a:r>
            <a:r>
              <a:rPr lang="en-US" dirty="0"/>
              <a:t> and are regularly protected in national and international law. </a:t>
            </a:r>
            <a:r>
              <a:rPr lang="en-US" dirty="0" smtClean="0"/>
              <a:t>They are </a:t>
            </a:r>
            <a:r>
              <a:rPr lang="en-US" dirty="0"/>
              <a:t>applicable everywhere and at every time in the sense of being universal</a:t>
            </a:r>
            <a:r>
              <a:rPr lang="en-US" dirty="0" smtClean="0"/>
              <a:t>.</a:t>
            </a:r>
          </a:p>
          <a:p>
            <a:r>
              <a:rPr lang="en-US" dirty="0"/>
              <a:t>Human rights are not given by a government or another institution. Every human possesses them innately, or simply because they are human. Human rights are inalienable, meaning a person cannot give them away or have them taken </a:t>
            </a:r>
            <a:r>
              <a:rPr lang="en-US" dirty="0" smtClean="0"/>
              <a:t>away</a:t>
            </a:r>
          </a:p>
          <a:p>
            <a:r>
              <a:rPr lang="en-US" dirty="0"/>
              <a:t>Human rights include the right to life and liberty, freedom from slavery and torture, freedom of opinion and expression</a:t>
            </a:r>
          </a:p>
        </p:txBody>
      </p:sp>
    </p:spTree>
    <p:extLst>
      <p:ext uri="{BB962C8B-B14F-4D97-AF65-F5344CB8AC3E}">
        <p14:creationId xmlns:p14="http://schemas.microsoft.com/office/powerpoint/2010/main" val="27448117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t>
            </a:r>
            <a:r>
              <a:rPr lang="en-US" dirty="0"/>
              <a:t>Rights, Constitutional Rights and Human </a:t>
            </a:r>
            <a:r>
              <a:rPr lang="en-US" dirty="0" smtClean="0"/>
              <a:t>Rights Cont’d</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Human </a:t>
            </a:r>
            <a:r>
              <a:rPr lang="en-US" b="1" dirty="0"/>
              <a:t>Rights </a:t>
            </a:r>
            <a:r>
              <a:rPr lang="en-US" b="1" dirty="0" smtClean="0"/>
              <a:t>Principles</a:t>
            </a:r>
          </a:p>
          <a:p>
            <a:r>
              <a:rPr lang="en-US" u="sng" dirty="0"/>
              <a:t>Equality and Non-discrimination</a:t>
            </a:r>
            <a:r>
              <a:rPr lang="en-US" dirty="0"/>
              <a:t>: All individuals are equal as human beings and by virtue of the inherent dignity of each human person. No one, therefore, should suffer discrimination on the basis of race, </a:t>
            </a:r>
            <a:r>
              <a:rPr lang="en-US" dirty="0" err="1"/>
              <a:t>colour</a:t>
            </a:r>
            <a:r>
              <a:rPr lang="en-US" dirty="0"/>
              <a:t>, ethnicity, gender, age, language, sexual orientation, religion, political or other opinion, </a:t>
            </a:r>
            <a:r>
              <a:rPr lang="en-US" dirty="0" smtClean="0"/>
              <a:t>national</a:t>
            </a:r>
          </a:p>
          <a:p>
            <a:r>
              <a:rPr lang="en-US" u="sng" dirty="0"/>
              <a:t>Participation and Inclusion</a:t>
            </a:r>
            <a:r>
              <a:rPr lang="en-US" dirty="0"/>
              <a:t>: All people have the right to participate in and access information relating to the decision-making processes that affect their lives and well-being</a:t>
            </a:r>
            <a:r>
              <a:rPr lang="en-US" dirty="0" smtClean="0"/>
              <a:t>.</a:t>
            </a:r>
          </a:p>
          <a:p>
            <a:r>
              <a:rPr lang="en-US" u="sng" dirty="0"/>
              <a:t>Accountability and Rule of Law</a:t>
            </a:r>
            <a:r>
              <a:rPr lang="en-US" dirty="0"/>
              <a:t>: States and other duty-bearers are answerable for the observance of human rights. In this regard, they have to comply with the legal norms and standards enshrined in international human rights instruments.</a:t>
            </a:r>
          </a:p>
        </p:txBody>
      </p:sp>
    </p:spTree>
    <p:extLst>
      <p:ext uri="{BB962C8B-B14F-4D97-AF65-F5344CB8AC3E}">
        <p14:creationId xmlns:p14="http://schemas.microsoft.com/office/powerpoint/2010/main" val="3360155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DEVELOPMENT OF HUMAN RIGHTS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history of human rights covers thousands of years and draws upon religious, cultural, philosophical and legal developments throughout the recorded history. It seems that the concept of human rights is as old as the civilization. </a:t>
            </a:r>
          </a:p>
          <a:p>
            <a:r>
              <a:rPr lang="en-US" dirty="0"/>
              <a:t>This is evident from the fact that almost at all stages of mankind there have been a human rights documents in one form or the other in existence. Several ancient documents and later religious and philosophies included a variety of concepts that may be considered to be human rights. </a:t>
            </a:r>
          </a:p>
          <a:p>
            <a:r>
              <a:rPr lang="en-US" dirty="0"/>
              <a:t>Notable among such documents are:</a:t>
            </a:r>
          </a:p>
          <a:p>
            <a:r>
              <a:rPr lang="en-US" dirty="0"/>
              <a:t>The Code of Hammurabi; one of the most significant and remarkable contributions to the historical evolution of law came from King Hammurabi (c 1792-1750 BCE), who ruled ancient Babylon. His famous Code of Hammurabi is the oldest set of complete laws known to exist in the world.</a:t>
            </a:r>
          </a:p>
          <a:p>
            <a:endParaRPr lang="en-US" dirty="0"/>
          </a:p>
        </p:txBody>
      </p:sp>
    </p:spTree>
    <p:extLst>
      <p:ext uri="{BB962C8B-B14F-4D97-AF65-F5344CB8AC3E}">
        <p14:creationId xmlns:p14="http://schemas.microsoft.com/office/powerpoint/2010/main" val="3587971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 OF HUMAN </a:t>
            </a:r>
            <a:r>
              <a:rPr lang="en-US" dirty="0" smtClean="0"/>
              <a:t>RIGHTS CONT’D</a:t>
            </a:r>
            <a:endParaRPr lang="en-US" dirty="0"/>
          </a:p>
        </p:txBody>
      </p:sp>
      <p:sp>
        <p:nvSpPr>
          <p:cNvPr id="3" name="Content Placeholder 2"/>
          <p:cNvSpPr>
            <a:spLocks noGrp="1"/>
          </p:cNvSpPr>
          <p:nvPr>
            <p:ph idx="1"/>
          </p:nvPr>
        </p:nvSpPr>
        <p:spPr/>
        <p:txBody>
          <a:bodyPr>
            <a:normAutofit lnSpcReduction="10000"/>
          </a:bodyPr>
          <a:lstStyle/>
          <a:p>
            <a:r>
              <a:rPr lang="en-US" dirty="0"/>
              <a:t>The Cyrus Cylinder: The cylinder was created in 539 BCE. The Cyrus Cylinder or Cyrus Charter is an ancient clay cylinder a declaration by Cyrus the Great (ruler of the Persian Empire) who established reforms through this cylinder. The Cylinder has also been called the oldest known charter or symbol of universal human rights and also considered a base of the human rights declaration (UDHR)</a:t>
            </a:r>
          </a:p>
          <a:p>
            <a:r>
              <a:rPr lang="en-US" dirty="0"/>
              <a:t>It is translated into all six official languages  of the United Nations and its provisions parallel the first four Articles of the Universal Declaration of Human Rights. Cyrus the Great recognized and protected, what are now called the right to liberty and security, freedom of movement, right to property and even certain economic and social rights and created the first humane, equal and religiously tolerant empire that consisted of different languages, races, religions and cultures.</a:t>
            </a:r>
          </a:p>
          <a:p>
            <a:endParaRPr lang="en-US" dirty="0"/>
          </a:p>
        </p:txBody>
      </p:sp>
    </p:spTree>
    <p:extLst>
      <p:ext uri="{BB962C8B-B14F-4D97-AF65-F5344CB8AC3E}">
        <p14:creationId xmlns:p14="http://schemas.microsoft.com/office/powerpoint/2010/main" val="13343070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1817</TotalTime>
  <Words>5045</Words>
  <Application>Microsoft Office PowerPoint</Application>
  <PresentationFormat>Widescreen</PresentationFormat>
  <Paragraphs>192</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Century Gothic</vt:lpstr>
      <vt:lpstr>Wingdings 3</vt:lpstr>
      <vt:lpstr>Ion</vt:lpstr>
      <vt:lpstr>HUMAN RIGHTS LAW – L212</vt:lpstr>
      <vt:lpstr>UNIT 1</vt:lpstr>
      <vt:lpstr>Definition of rights and freedoms</vt:lpstr>
      <vt:lpstr>Legal Rights, Constitutional Rights and Human Rights</vt:lpstr>
      <vt:lpstr>Legal Rights, Constitutional Rights and Human Rights Cont’d</vt:lpstr>
      <vt:lpstr>Legal Rights, Constitutional Rights and Human Rights Cont’d </vt:lpstr>
      <vt:lpstr>Legal Rights, Constitutional Rights and Human Rights Cont’d</vt:lpstr>
      <vt:lpstr>HISTORICAL DEVELOPMENT OF HUMAN RIGHTS</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HISTORICAL DEVELOPMENT OF HUMAN RIGHTS CONT’D</vt:lpstr>
      <vt:lpstr>CHARACTERISTIC FEATURES OF HUMAN RIGHTS</vt:lpstr>
      <vt:lpstr>CHARACTERISTIC FEATURES OF HUMAN RIGHTS CONT’D</vt:lpstr>
      <vt:lpstr>CATEGORIES OF HUMAN RIGHTS</vt:lpstr>
      <vt:lpstr>CATEGORIES OF HUMAN RIGHTS CONT’D</vt:lpstr>
      <vt:lpstr>CATEGORIES OF HUMAN RIGHTS CONT’D</vt:lpstr>
      <vt:lpstr>First generation rights</vt:lpstr>
      <vt:lpstr>First generation rights cont’d</vt:lpstr>
      <vt:lpstr>The second generation rights</vt:lpstr>
      <vt:lpstr>Third generation rights</vt:lpstr>
      <vt:lpstr>Third generation rights  cont’d</vt:lpstr>
      <vt:lpstr>Categories cont’d</vt:lpstr>
      <vt:lpstr>The disadvantages of categorization human rights</vt:lpstr>
      <vt:lpstr>The disadvantages of categorization human rights cont’d</vt:lpstr>
      <vt:lpstr>The disadvantages of categorization human rights cont’d</vt:lpstr>
      <vt:lpstr>Obligations of the State in relation to Human rights</vt:lpstr>
      <vt:lpstr>Obligations of the State in relation to Human rights cont’d</vt:lpstr>
      <vt:lpstr>Obligations of the State in relation to Human rights cont’d</vt:lpstr>
      <vt:lpstr>Restriction of rights by the state (derogation clause and limitation clauses)</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lpstr>Restriction of rights by the state (derogation clause and limitation clauses)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RIGHTS LAW – L212</dc:title>
  <dc:creator>Nachizya</dc:creator>
  <cp:lastModifiedBy>User</cp:lastModifiedBy>
  <cp:revision>80</cp:revision>
  <dcterms:created xsi:type="dcterms:W3CDTF">2022-01-17T10:44:22Z</dcterms:created>
  <dcterms:modified xsi:type="dcterms:W3CDTF">2022-07-17T02:54:37Z</dcterms:modified>
</cp:coreProperties>
</file>