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4B22E07-45A3-4563-A46E-310302CB9C4E}" type="datetimeFigureOut">
              <a:rPr lang="en-US" smtClean="0"/>
              <a:t>4/28/2022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41DBBF1-361A-40D2-9E53-C1BAF411F8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87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22E07-45A3-4563-A46E-310302CB9C4E}"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DBBF1-361A-40D2-9E53-C1BAF411F8A3}" type="slidenum">
              <a:rPr lang="en-US" smtClean="0"/>
              <a:t>‹#›</a:t>
            </a:fld>
            <a:endParaRPr lang="en-US"/>
          </a:p>
        </p:txBody>
      </p:sp>
    </p:spTree>
    <p:extLst>
      <p:ext uri="{BB962C8B-B14F-4D97-AF65-F5344CB8AC3E}">
        <p14:creationId xmlns:p14="http://schemas.microsoft.com/office/powerpoint/2010/main" val="100297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22E07-45A3-4563-A46E-310302CB9C4E}"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DBBF1-361A-40D2-9E53-C1BAF411F8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245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22E07-45A3-4563-A46E-310302CB9C4E}"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DBBF1-361A-40D2-9E53-C1BAF411F8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61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22E07-45A3-4563-A46E-310302CB9C4E}"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DBBF1-361A-40D2-9E53-C1BAF411F8A3}" type="slidenum">
              <a:rPr lang="en-US" smtClean="0"/>
              <a:t>‹#›</a:t>
            </a:fld>
            <a:endParaRPr lang="en-US"/>
          </a:p>
        </p:txBody>
      </p:sp>
    </p:spTree>
    <p:extLst>
      <p:ext uri="{BB962C8B-B14F-4D97-AF65-F5344CB8AC3E}">
        <p14:creationId xmlns:p14="http://schemas.microsoft.com/office/powerpoint/2010/main" val="900266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22E07-45A3-4563-A46E-310302CB9C4E}"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DBBF1-361A-40D2-9E53-C1BAF411F8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32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22E07-45A3-4563-A46E-310302CB9C4E}"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DBBF1-361A-40D2-9E53-C1BAF411F8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597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22E07-45A3-4563-A46E-310302CB9C4E}"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DBBF1-361A-40D2-9E53-C1BAF411F8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1035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22E07-45A3-4563-A46E-310302CB9C4E}"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DBBF1-361A-40D2-9E53-C1BAF411F8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50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22E07-45A3-4563-A46E-310302CB9C4E}"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DBBF1-361A-40D2-9E53-C1BAF411F8A3}" type="slidenum">
              <a:rPr lang="en-US" smtClean="0"/>
              <a:t>‹#›</a:t>
            </a:fld>
            <a:endParaRPr lang="en-US"/>
          </a:p>
        </p:txBody>
      </p:sp>
    </p:spTree>
    <p:extLst>
      <p:ext uri="{BB962C8B-B14F-4D97-AF65-F5344CB8AC3E}">
        <p14:creationId xmlns:p14="http://schemas.microsoft.com/office/powerpoint/2010/main" val="328373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22E07-45A3-4563-A46E-310302CB9C4E}"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DBBF1-361A-40D2-9E53-C1BAF411F8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8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B22E07-45A3-4563-A46E-310302CB9C4E}"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DBBF1-361A-40D2-9E53-C1BAF411F8A3}" type="slidenum">
              <a:rPr lang="en-US" smtClean="0"/>
              <a:t>‹#›</a:t>
            </a:fld>
            <a:endParaRPr lang="en-US"/>
          </a:p>
        </p:txBody>
      </p:sp>
    </p:spTree>
    <p:extLst>
      <p:ext uri="{BB962C8B-B14F-4D97-AF65-F5344CB8AC3E}">
        <p14:creationId xmlns:p14="http://schemas.microsoft.com/office/powerpoint/2010/main" val="50556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B22E07-45A3-4563-A46E-310302CB9C4E}"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DBBF1-361A-40D2-9E53-C1BAF411F8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15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B22E07-45A3-4563-A46E-310302CB9C4E}"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DBBF1-361A-40D2-9E53-C1BAF411F8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39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22E07-45A3-4563-A46E-310302CB9C4E}"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1DBBF1-361A-40D2-9E53-C1BAF411F8A3}" type="slidenum">
              <a:rPr lang="en-US" smtClean="0"/>
              <a:t>‹#›</a:t>
            </a:fld>
            <a:endParaRPr lang="en-US"/>
          </a:p>
        </p:txBody>
      </p:sp>
    </p:spTree>
    <p:extLst>
      <p:ext uri="{BB962C8B-B14F-4D97-AF65-F5344CB8AC3E}">
        <p14:creationId xmlns:p14="http://schemas.microsoft.com/office/powerpoint/2010/main" val="299209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22E07-45A3-4563-A46E-310302CB9C4E}"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DBBF1-361A-40D2-9E53-C1BAF411F8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970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22E07-45A3-4563-A46E-310302CB9C4E}"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DBBF1-361A-40D2-9E53-C1BAF411F8A3}" type="slidenum">
              <a:rPr lang="en-US" smtClean="0"/>
              <a:t>‹#›</a:t>
            </a:fld>
            <a:endParaRPr lang="en-US"/>
          </a:p>
        </p:txBody>
      </p:sp>
    </p:spTree>
    <p:extLst>
      <p:ext uri="{BB962C8B-B14F-4D97-AF65-F5344CB8AC3E}">
        <p14:creationId xmlns:p14="http://schemas.microsoft.com/office/powerpoint/2010/main" val="48614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B22E07-45A3-4563-A46E-310302CB9C4E}" type="datetimeFigureOut">
              <a:rPr lang="en-US" smtClean="0"/>
              <a:t>4/28/2022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1DBBF1-361A-40D2-9E53-C1BAF411F8A3}" type="slidenum">
              <a:rPr lang="en-US" smtClean="0"/>
              <a:t>‹#›</a:t>
            </a:fld>
            <a:endParaRPr lang="en-US"/>
          </a:p>
        </p:txBody>
      </p:sp>
    </p:spTree>
    <p:extLst>
      <p:ext uri="{BB962C8B-B14F-4D97-AF65-F5344CB8AC3E}">
        <p14:creationId xmlns:p14="http://schemas.microsoft.com/office/powerpoint/2010/main" val="422602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HUMAN RIGHTS LAW –UNIT 5</a:t>
            </a:r>
            <a:endParaRPr lang="en-US" dirty="0"/>
          </a:p>
        </p:txBody>
      </p:sp>
      <p:sp>
        <p:nvSpPr>
          <p:cNvPr id="3" name="Subtitle 2"/>
          <p:cNvSpPr>
            <a:spLocks noGrp="1"/>
          </p:cNvSpPr>
          <p:nvPr>
            <p:ph type="subTitle" idx="1"/>
          </p:nvPr>
        </p:nvSpPr>
        <p:spPr/>
        <p:txBody>
          <a:bodyPr/>
          <a:lstStyle/>
          <a:p>
            <a:r>
              <a:rPr lang="en-GB" dirty="0" smtClean="0"/>
              <a:t>SPECIALISED HUMAN RIGHTS TREATIES</a:t>
            </a:r>
            <a:endParaRPr lang="en-US" dirty="0"/>
          </a:p>
        </p:txBody>
      </p:sp>
    </p:spTree>
    <p:extLst>
      <p:ext uri="{BB962C8B-B14F-4D97-AF65-F5344CB8AC3E}">
        <p14:creationId xmlns:p14="http://schemas.microsoft.com/office/powerpoint/2010/main" val="1376451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cont’d</a:t>
            </a:r>
          </a:p>
        </p:txBody>
      </p:sp>
      <p:sp>
        <p:nvSpPr>
          <p:cNvPr id="3" name="Content Placeholder 2"/>
          <p:cNvSpPr>
            <a:spLocks noGrp="1"/>
          </p:cNvSpPr>
          <p:nvPr>
            <p:ph idx="1"/>
          </p:nvPr>
        </p:nvSpPr>
        <p:spPr/>
        <p:txBody>
          <a:bodyPr>
            <a:normAutofit lnSpcReduction="10000"/>
          </a:bodyPr>
          <a:lstStyle/>
          <a:p>
            <a:r>
              <a:rPr lang="en-US" dirty="0"/>
              <a:t>A law or policy may not have the intention of denying a woman the enjoyment of rights but if it has the effect of doing so then it constitutes discrimination</a:t>
            </a:r>
            <a:r>
              <a:rPr lang="en-US" dirty="0" smtClean="0"/>
              <a:t>.</a:t>
            </a:r>
          </a:p>
          <a:p>
            <a:r>
              <a:rPr lang="en-US" b="1" dirty="0"/>
              <a:t>State obligation </a:t>
            </a:r>
            <a:r>
              <a:rPr lang="en-US" dirty="0"/>
              <a:t>embodies the elements, that is, respect, protection, promotion, and fulfillment of human rights. By becoming a party to CEDAW, a State is legally obliged to take all appropriate measures to eliminate discrimination against women and advance gender equality. The content of these obligations, set out in Articles 2 to 5 of the Convention, is not open to alteration by individual governments or organizations.</a:t>
            </a:r>
          </a:p>
        </p:txBody>
      </p:sp>
    </p:spTree>
    <p:extLst>
      <p:ext uri="{BB962C8B-B14F-4D97-AF65-F5344CB8AC3E}">
        <p14:creationId xmlns:p14="http://schemas.microsoft.com/office/powerpoint/2010/main" val="166674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cont’d</a:t>
            </a:r>
          </a:p>
        </p:txBody>
      </p:sp>
      <p:sp>
        <p:nvSpPr>
          <p:cNvPr id="3" name="Content Placeholder 2"/>
          <p:cNvSpPr>
            <a:spLocks noGrp="1"/>
          </p:cNvSpPr>
          <p:nvPr>
            <p:ph idx="1"/>
          </p:nvPr>
        </p:nvSpPr>
        <p:spPr/>
        <p:txBody>
          <a:bodyPr>
            <a:normAutofit fontScale="92500" lnSpcReduction="10000"/>
          </a:bodyPr>
          <a:lstStyle/>
          <a:p>
            <a:r>
              <a:rPr lang="en-US" dirty="0"/>
              <a:t>The State’s obligations extend to private life as well as public life. Article 16 provides that States must eliminate discrimination against women in marriage and family life, areas considered by many countries to fall within the private sphere. Historically, one of the biggest obstacles to realizing women’s rights in many countries has been the perception that the State should not interfere in the private realm of family </a:t>
            </a:r>
            <a:r>
              <a:rPr lang="en-US" dirty="0" smtClean="0"/>
              <a:t>relations</a:t>
            </a:r>
          </a:p>
          <a:p>
            <a:r>
              <a:rPr lang="en-US" dirty="0"/>
              <a:t>In cases where the long-term effects of discrimination have seriously disadvantaged women, this may require measures that give women not just formally equal treatment to men, but preferential treatment, in order to create actual equality for women.</a:t>
            </a:r>
          </a:p>
        </p:txBody>
      </p:sp>
    </p:spTree>
    <p:extLst>
      <p:ext uri="{BB962C8B-B14F-4D97-AF65-F5344CB8AC3E}">
        <p14:creationId xmlns:p14="http://schemas.microsoft.com/office/powerpoint/2010/main" val="302120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cont’d</a:t>
            </a:r>
          </a:p>
        </p:txBody>
      </p:sp>
      <p:sp>
        <p:nvSpPr>
          <p:cNvPr id="3" name="Content Placeholder 2"/>
          <p:cNvSpPr>
            <a:spLocks noGrp="1"/>
          </p:cNvSpPr>
          <p:nvPr>
            <p:ph idx="1"/>
          </p:nvPr>
        </p:nvSpPr>
        <p:spPr/>
        <p:txBody>
          <a:bodyPr>
            <a:normAutofit fontScale="85000" lnSpcReduction="10000"/>
          </a:bodyPr>
          <a:lstStyle/>
          <a:p>
            <a:r>
              <a:rPr lang="en-US" b="1" dirty="0" smtClean="0"/>
              <a:t>Article </a:t>
            </a:r>
            <a:r>
              <a:rPr lang="en-US" b="1" dirty="0"/>
              <a:t>4, paragraph 1</a:t>
            </a:r>
            <a:r>
              <a:rPr lang="en-US" dirty="0"/>
              <a:t>, directs States to take </a:t>
            </a:r>
            <a:r>
              <a:rPr lang="en-US" b="1" dirty="0"/>
              <a:t>temporary special measures </a:t>
            </a:r>
            <a:r>
              <a:rPr lang="en-US" dirty="0"/>
              <a:t>as may be required for a period of time, to speed up the achievement of women’s de facto or substantive equality with men, and to effect the structural, social and cultural changes necessary to correct past and current forms of discrimination against women. </a:t>
            </a:r>
            <a:r>
              <a:rPr lang="en-US" b="1" dirty="0"/>
              <a:t>Temporary special measures </a:t>
            </a:r>
            <a:r>
              <a:rPr lang="en-US" dirty="0"/>
              <a:t>can include a wide range of legislative, executive, administrative and other regulatory instruments, policies and practices, such as outreach or support programmes; allocation and/or reallocation of resources, preferential treatment; targeted recruitment, hiring and promotion</a:t>
            </a:r>
            <a:r>
              <a:rPr lang="en-US" dirty="0" smtClean="0"/>
              <a:t>…</a:t>
            </a:r>
          </a:p>
          <a:p>
            <a:r>
              <a:rPr lang="en-US" dirty="0" smtClean="0"/>
              <a:t>The </a:t>
            </a:r>
            <a:r>
              <a:rPr lang="en-US" dirty="0"/>
              <a:t>emphasis is on the temporary nature of the measures - their duration is determined by their result in response to a concrete problem, and must be discontinued when the desired result has been achieved and sustained for a period of time.</a:t>
            </a:r>
          </a:p>
        </p:txBody>
      </p:sp>
    </p:spTree>
    <p:extLst>
      <p:ext uri="{BB962C8B-B14F-4D97-AF65-F5344CB8AC3E}">
        <p14:creationId xmlns:p14="http://schemas.microsoft.com/office/powerpoint/2010/main" val="1245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cont’d</a:t>
            </a:r>
            <a:endParaRPr lang="en-US" dirty="0"/>
          </a:p>
        </p:txBody>
      </p:sp>
      <p:sp>
        <p:nvSpPr>
          <p:cNvPr id="3" name="Content Placeholder 2"/>
          <p:cNvSpPr>
            <a:spLocks noGrp="1"/>
          </p:cNvSpPr>
          <p:nvPr>
            <p:ph idx="1"/>
          </p:nvPr>
        </p:nvSpPr>
        <p:spPr/>
        <p:txBody>
          <a:bodyPr>
            <a:normAutofit lnSpcReduction="10000"/>
          </a:bodyPr>
          <a:lstStyle/>
          <a:p>
            <a:r>
              <a:rPr lang="en-US" dirty="0"/>
              <a:t>The </a:t>
            </a:r>
            <a:r>
              <a:rPr lang="en-US" b="1" dirty="0"/>
              <a:t>substantive equality </a:t>
            </a:r>
            <a:r>
              <a:rPr lang="en-US" dirty="0"/>
              <a:t>approach recognizes that women and men cannot be treated the same, and for equality of results to occur, women and men may need to be treated differently. Thus it recognizes the biological and man-made social differences between women and men. The formal model of equality prescribes that equality exists where the law treats people the same. However, this formal approach is not nearly comprehensive enough to create conditions of actual equality in women’s lives, because the factors that discriminate against women, and hold them in subordinate positions, extend far beyond the problems posed by overtly discriminatory laws.</a:t>
            </a:r>
          </a:p>
        </p:txBody>
      </p:sp>
    </p:spTree>
    <p:extLst>
      <p:ext uri="{BB962C8B-B14F-4D97-AF65-F5344CB8AC3E}">
        <p14:creationId xmlns:p14="http://schemas.microsoft.com/office/powerpoint/2010/main" val="355966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cont’d</a:t>
            </a:r>
          </a:p>
        </p:txBody>
      </p:sp>
      <p:sp>
        <p:nvSpPr>
          <p:cNvPr id="3" name="Content Placeholder 2"/>
          <p:cNvSpPr>
            <a:spLocks noGrp="1"/>
          </p:cNvSpPr>
          <p:nvPr>
            <p:ph idx="1"/>
          </p:nvPr>
        </p:nvSpPr>
        <p:spPr/>
        <p:txBody>
          <a:bodyPr>
            <a:normAutofit fontScale="92500" lnSpcReduction="10000"/>
          </a:bodyPr>
          <a:lstStyle/>
          <a:p>
            <a:r>
              <a:rPr lang="en-US" dirty="0"/>
              <a:t>In recognition of this, CEDAW takes a three-dimensional view of equality that it calls ‘substantive equality’. Instead of considering equality only in formal and legalistic terms, and saying that laws and policies ensure equality between men and women simply by being gender-neutral, CEDAW requires that their actual impact and effect also be considered. The substantive model of equality therefore requires using the actual conditions of women’s lives, rather than the wording used in laws, as the true measure of whether equality has been achieved. The State thus must do more than just ensuring that there are no existing laws that directly discriminate against women. It must also take whatever measures are needed to ensure that women actually experience equality </a:t>
            </a:r>
          </a:p>
        </p:txBody>
      </p:sp>
    </p:spTree>
    <p:extLst>
      <p:ext uri="{BB962C8B-B14F-4D97-AF65-F5344CB8AC3E}">
        <p14:creationId xmlns:p14="http://schemas.microsoft.com/office/powerpoint/2010/main" val="341381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Women’s Rights in Zambia: The Anti-Gender Based Violence Act</a:t>
            </a:r>
          </a:p>
        </p:txBody>
      </p:sp>
      <p:sp>
        <p:nvSpPr>
          <p:cNvPr id="3" name="Content Placeholder 2"/>
          <p:cNvSpPr>
            <a:spLocks noGrp="1"/>
          </p:cNvSpPr>
          <p:nvPr>
            <p:ph idx="1"/>
          </p:nvPr>
        </p:nvSpPr>
        <p:spPr/>
        <p:txBody>
          <a:bodyPr>
            <a:normAutofit fontScale="92500" lnSpcReduction="10000"/>
          </a:bodyPr>
          <a:lstStyle/>
          <a:p>
            <a:r>
              <a:rPr lang="en-US" dirty="0"/>
              <a:t>Women’s rights in Zambia play an important role in combating poverty and discrimination in the country. Nonprofit and grassroots organizations have stepped in to fight for women’s rights in Zambia. These organizations are working to make Zambia a fairer and equal society for women and girls</a:t>
            </a:r>
            <a:r>
              <a:rPr lang="en-US" dirty="0" smtClean="0"/>
              <a:t>.</a:t>
            </a:r>
          </a:p>
          <a:p>
            <a:r>
              <a:rPr lang="en-US" dirty="0"/>
              <a:t>The country has enacted various pieces of legislation to ensure the effective mainstreaming of gender in all sector policies, laws, plans, programmes, projects, and outputs. The aim is to ensure equitable distribution and access to national resources among women and men, girls and boys, and people with disabilities. These pieces of legislation include, among others, the 2016 Constitution of Zambia, Gender Equity and Equality Act No. 22 of 2015, and the National Gender Policy.</a:t>
            </a:r>
          </a:p>
        </p:txBody>
      </p:sp>
    </p:spTree>
    <p:extLst>
      <p:ext uri="{BB962C8B-B14F-4D97-AF65-F5344CB8AC3E}">
        <p14:creationId xmlns:p14="http://schemas.microsoft.com/office/powerpoint/2010/main" val="4080703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Women’s Rights in Zambia: The Anti-Gender Based Violence Act</a:t>
            </a:r>
          </a:p>
        </p:txBody>
      </p:sp>
      <p:sp>
        <p:nvSpPr>
          <p:cNvPr id="3" name="Content Placeholder 2"/>
          <p:cNvSpPr>
            <a:spLocks noGrp="1"/>
          </p:cNvSpPr>
          <p:nvPr>
            <p:ph idx="1"/>
          </p:nvPr>
        </p:nvSpPr>
        <p:spPr/>
        <p:txBody>
          <a:bodyPr>
            <a:normAutofit lnSpcReduction="10000"/>
          </a:bodyPr>
          <a:lstStyle/>
          <a:p>
            <a:r>
              <a:rPr lang="en-US" dirty="0"/>
              <a:t>The Constitution of Zambia Act No. 17 of 1996 provides for fundamental human rights under part III. Article 11 of the Constitution prohibits discrimination on the grounds of sex and marital status, inter alia; while articles 23(1) and (2) provide the most encompassing statements that can be attributed to gender equality and women’s rights. In </a:t>
            </a:r>
            <a:r>
              <a:rPr lang="en-US" b="1" dirty="0"/>
              <a:t>article 23(4)(c), </a:t>
            </a:r>
            <a:r>
              <a:rPr lang="en-US" dirty="0"/>
              <a:t>however, the guarantees of fundamental rights, given by the right hand, are taken away by the left, as that sub-article excludes the application of ant discriminatory provisions to matters of personal law, tribal customs, and traditional practices</a:t>
            </a:r>
          </a:p>
        </p:txBody>
      </p:sp>
    </p:spTree>
    <p:extLst>
      <p:ext uri="{BB962C8B-B14F-4D97-AF65-F5344CB8AC3E}">
        <p14:creationId xmlns:p14="http://schemas.microsoft.com/office/powerpoint/2010/main" val="27389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Women’s Rights in Zambia: The Anti-Gender Based Violence Act</a:t>
            </a:r>
          </a:p>
        </p:txBody>
      </p:sp>
      <p:sp>
        <p:nvSpPr>
          <p:cNvPr id="3" name="Content Placeholder 2"/>
          <p:cNvSpPr>
            <a:spLocks noGrp="1"/>
          </p:cNvSpPr>
          <p:nvPr>
            <p:ph idx="1"/>
          </p:nvPr>
        </p:nvSpPr>
        <p:spPr/>
        <p:txBody>
          <a:bodyPr>
            <a:normAutofit fontScale="85000" lnSpcReduction="10000"/>
          </a:bodyPr>
          <a:lstStyle/>
          <a:p>
            <a:r>
              <a:rPr lang="en-US" dirty="0" smtClean="0"/>
              <a:t>Personal </a:t>
            </a:r>
            <a:r>
              <a:rPr lang="en-US" dirty="0"/>
              <a:t>law represents particularly pernicious discrimination against women, because often a man, as head of the family, is endowed with roles that are superior to women. Personal law includes laws related to marriage, divorce, maintenance, custody of children, property rights, and, in many cases, participation in societal affairs</a:t>
            </a:r>
            <a:r>
              <a:rPr lang="en-US" dirty="0" smtClean="0"/>
              <a:t>.</a:t>
            </a:r>
          </a:p>
          <a:p>
            <a:r>
              <a:rPr lang="en-US" dirty="0"/>
              <a:t>There have been some judgments from the Zambian courts which sought to enforce women’s right to equal treatment. In </a:t>
            </a:r>
            <a:r>
              <a:rPr lang="en-US" b="1" dirty="0" err="1"/>
              <a:t>Nawakwi</a:t>
            </a:r>
            <a:r>
              <a:rPr lang="en-US" b="1" dirty="0"/>
              <a:t> v Attorney General1990/ HP/1724 (HC) the late </a:t>
            </a:r>
            <a:r>
              <a:rPr lang="en-US" b="1" dirty="0" err="1"/>
              <a:t>Musumali</a:t>
            </a:r>
            <a:r>
              <a:rPr lang="en-US" b="1" dirty="0"/>
              <a:t> CJ, held that discrimination based on gender had to be eliminated from society: </a:t>
            </a:r>
            <a:r>
              <a:rPr lang="en-US" b="1" i="1" dirty="0"/>
              <a:t>In my considered view it is not at all justified from whatever angle the issue is looked at, for a father to treat himself or to be treated by the institutions of society to be more entitled to the affairs of his child/</a:t>
            </a:r>
            <a:r>
              <a:rPr lang="en-US" b="1" i="1" dirty="0" err="1"/>
              <a:t>ren</a:t>
            </a:r>
            <a:r>
              <a:rPr lang="en-US" b="1" i="1" dirty="0"/>
              <a:t> than the mother of that child or those children...</a:t>
            </a:r>
          </a:p>
        </p:txBody>
      </p:sp>
    </p:spTree>
    <p:extLst>
      <p:ext uri="{BB962C8B-B14F-4D97-AF65-F5344CB8AC3E}">
        <p14:creationId xmlns:p14="http://schemas.microsoft.com/office/powerpoint/2010/main" val="3077279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Women’s Rights in Zambia: The Anti-Gender Based Violence Act</a:t>
            </a:r>
          </a:p>
        </p:txBody>
      </p:sp>
      <p:sp>
        <p:nvSpPr>
          <p:cNvPr id="3" name="Content Placeholder 2"/>
          <p:cNvSpPr>
            <a:spLocks noGrp="1"/>
          </p:cNvSpPr>
          <p:nvPr>
            <p:ph idx="1"/>
          </p:nvPr>
        </p:nvSpPr>
        <p:spPr>
          <a:xfrm>
            <a:off x="1295401" y="2556932"/>
            <a:ext cx="9601196" cy="3547654"/>
          </a:xfrm>
        </p:spPr>
        <p:txBody>
          <a:bodyPr>
            <a:normAutofit fontScale="92500" lnSpcReduction="10000"/>
          </a:bodyPr>
          <a:lstStyle/>
          <a:p>
            <a:r>
              <a:rPr lang="en-US" dirty="0"/>
              <a:t>The other landmark decision, also by </a:t>
            </a:r>
            <a:r>
              <a:rPr lang="en-US" dirty="0" err="1"/>
              <a:t>Musumali</a:t>
            </a:r>
            <a:r>
              <a:rPr lang="en-US" dirty="0"/>
              <a:t> J, is </a:t>
            </a:r>
            <a:r>
              <a:rPr lang="en-US" b="1" dirty="0" err="1"/>
              <a:t>Longwe</a:t>
            </a:r>
            <a:r>
              <a:rPr lang="en-US" b="1" dirty="0"/>
              <a:t> v Intercontinental </a:t>
            </a:r>
            <a:r>
              <a:rPr lang="en-US" b="1" dirty="0" smtClean="0"/>
              <a:t>Hotel 1992/HP/765 </a:t>
            </a:r>
            <a:r>
              <a:rPr lang="en-US" b="1" dirty="0"/>
              <a:t>(HC) </a:t>
            </a:r>
            <a:r>
              <a:rPr lang="en-US" dirty="0"/>
              <a:t>as well In the case of </a:t>
            </a:r>
            <a:r>
              <a:rPr lang="en-US" b="1" dirty="0"/>
              <a:t>Rachel </a:t>
            </a:r>
            <a:r>
              <a:rPr lang="en-US" b="1" dirty="0" err="1"/>
              <a:t>sakala</a:t>
            </a:r>
            <a:r>
              <a:rPr lang="en-US" b="1" dirty="0"/>
              <a:t> v the attorney </a:t>
            </a:r>
            <a:r>
              <a:rPr lang="en-US" b="1" dirty="0" smtClean="0"/>
              <a:t>General</a:t>
            </a:r>
            <a:r>
              <a:rPr lang="en-US" dirty="0" smtClean="0"/>
              <a:t> </a:t>
            </a:r>
            <a:r>
              <a:rPr lang="en-US" dirty="0"/>
              <a:t>illustrates how women can be discriminated against in </a:t>
            </a:r>
            <a:r>
              <a:rPr lang="en-US" dirty="0" smtClean="0"/>
              <a:t>employment</a:t>
            </a:r>
          </a:p>
          <a:p>
            <a:r>
              <a:rPr lang="en-US" dirty="0"/>
              <a:t>The Constitution of Zambia of 2016 provides for stronger human rights language and an institutional framework consistent with CEDAW. It provides for the establishment of a Gender Equity and Equality Commission with a mandate of promoting gender equality in all sectors. Parliament also passed the Gender Equity and Equality Act, No 22 of 2015, to give effect to the Convention on the Elimination of all Forms of Discrimination against Women and the Protocol to the African Charter on Human and People’s Rights on the Rights of Women in Africa. </a:t>
            </a:r>
          </a:p>
        </p:txBody>
      </p:sp>
    </p:spTree>
    <p:extLst>
      <p:ext uri="{BB962C8B-B14F-4D97-AF65-F5344CB8AC3E}">
        <p14:creationId xmlns:p14="http://schemas.microsoft.com/office/powerpoint/2010/main" val="280508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Substantial progress has been achieved since the promulgation of the Anti-Gender Based Violence Act in 2011. Gender-based violence (GBV) in Zambia takes the form of physical, mental, social or economic abuse against a person because of that person’s gender and includes violence that may result in physical, sexual or psychological harm and suffering to the victim</a:t>
            </a:r>
          </a:p>
          <a:p>
            <a:r>
              <a:rPr lang="en-US" dirty="0"/>
              <a:t>It may also include threats or coercion, or the arbitrary deprivation of liberty, whether in public or private life. Women in Zambia experience a variety of forms of violence including battery, sexual abuse and exploitation, rape, defilement (rape of a child) and incest.</a:t>
            </a:r>
          </a:p>
        </p:txBody>
      </p:sp>
    </p:spTree>
    <p:extLst>
      <p:ext uri="{BB962C8B-B14F-4D97-AF65-F5344CB8AC3E}">
        <p14:creationId xmlns:p14="http://schemas.microsoft.com/office/powerpoint/2010/main" val="4195466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Convention on the Elimination of Discrimination against Women (CEDAW</a:t>
            </a:r>
            <a:r>
              <a:rPr lang="en-US" dirty="0" smtClean="0"/>
              <a:t>) 1979</a:t>
            </a:r>
            <a:endParaRPr lang="en-US" dirty="0"/>
          </a:p>
        </p:txBody>
      </p:sp>
      <p:sp>
        <p:nvSpPr>
          <p:cNvPr id="3" name="Content Placeholder 2"/>
          <p:cNvSpPr>
            <a:spLocks noGrp="1"/>
          </p:cNvSpPr>
          <p:nvPr>
            <p:ph idx="1"/>
          </p:nvPr>
        </p:nvSpPr>
        <p:spPr/>
        <p:txBody>
          <a:bodyPr>
            <a:normAutofit fontScale="92500" lnSpcReduction="10000"/>
          </a:bodyPr>
          <a:lstStyle/>
          <a:p>
            <a:r>
              <a:rPr lang="en-US" dirty="0"/>
              <a:t>CEDAW is often described as the international bill of rights for women. Equal rights of women and men are a basic principle of law embodied in the charter of the United Nations and in numerous human rights instruments in the preamble and in the provisions dealing with non-discrimination, e.g. Article 1, Para. 3 and Article 55of the Charter. </a:t>
            </a:r>
            <a:endParaRPr lang="en-US" dirty="0" smtClean="0"/>
          </a:p>
          <a:p>
            <a:r>
              <a:rPr lang="en-US" dirty="0" smtClean="0"/>
              <a:t>This </a:t>
            </a:r>
            <a:r>
              <a:rPr lang="en-US" dirty="0"/>
              <a:t>principle is proclaimed in the Universal Declaration as well as in the two covenants (Articles 1 and 2 of the Universal Declaration and in both covenants, but in different paragraphs). In addition, states parties specifically undertake to ensure the equal right of men and women to the enjoyment of all rights set forth in each covenant (Article 3 of both covenants).</a:t>
            </a:r>
          </a:p>
        </p:txBody>
      </p:sp>
    </p:spTree>
    <p:extLst>
      <p:ext uri="{BB962C8B-B14F-4D97-AF65-F5344CB8AC3E}">
        <p14:creationId xmlns:p14="http://schemas.microsoft.com/office/powerpoint/2010/main" val="71851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Anti-Gender Based Violence Act (2011)</a:t>
            </a:r>
          </a:p>
        </p:txBody>
      </p:sp>
      <p:sp>
        <p:nvSpPr>
          <p:cNvPr id="3" name="Content Placeholder 2"/>
          <p:cNvSpPr>
            <a:spLocks noGrp="1"/>
          </p:cNvSpPr>
          <p:nvPr>
            <p:ph idx="1"/>
          </p:nvPr>
        </p:nvSpPr>
        <p:spPr/>
        <p:txBody>
          <a:bodyPr>
            <a:normAutofit fontScale="85000" lnSpcReduction="20000"/>
          </a:bodyPr>
          <a:lstStyle/>
          <a:p>
            <a:r>
              <a:rPr lang="en-US" dirty="0"/>
              <a:t>One of the most comprehensive laws on GBV in SADC, the Act gives hope to many women and children who have been subjected to GBV without adequate recourse. It offers a comprehensive framework for protection and means of survival for victims and survivors of GBV as well as prosecution of perpetrators. </a:t>
            </a:r>
            <a:endParaRPr lang="en-US" dirty="0" smtClean="0"/>
          </a:p>
          <a:p>
            <a:r>
              <a:rPr lang="en-US" dirty="0" smtClean="0"/>
              <a:t>The </a:t>
            </a:r>
            <a:r>
              <a:rPr lang="en-US" dirty="0"/>
              <a:t>Act takes its inspiration from the gender based violence provisions of Articles 20 – 25 of the SADC Protocol on Gender and Development which calls on States to enact and enforce legislation prohibiting all forms of GBV. It is an Act to provide for the protection of victims of gender-based violence; constitute the Anti-Gender -Based Violence Committee; establish the Anti-Gender-Based Violence Fund; and provide for matters connected with, or incidental to, the foregoing. It provides for the issuance of protection orders, the creation of shelters (Article 24) for child victims of violence (Article 27), and for the creation of shelters for adult victims and their children (Article 28)</a:t>
            </a:r>
          </a:p>
        </p:txBody>
      </p:sp>
    </p:spTree>
    <p:extLst>
      <p:ext uri="{BB962C8B-B14F-4D97-AF65-F5344CB8AC3E}">
        <p14:creationId xmlns:p14="http://schemas.microsoft.com/office/powerpoint/2010/main" val="3936865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SADC Protocol on Gender and Development has not been fully implemented and accounted for by the State. Progress on most indicators remained a back and forth affair. There are significantly fewer women in Parliament and powerful public decision making positions, land ownership, business, academia, and corporate leadership compared to men. Domestic violence is the most common form of GBV among partners. It refers to forms of abuse which include physical abuse; emotional, verbal and psychological abuse; economic abuse; intimidation; harassment; stalking; damage to property</a:t>
            </a:r>
          </a:p>
        </p:txBody>
      </p:sp>
    </p:spTree>
    <p:extLst>
      <p:ext uri="{BB962C8B-B14F-4D97-AF65-F5344CB8AC3E}">
        <p14:creationId xmlns:p14="http://schemas.microsoft.com/office/powerpoint/2010/main" val="245967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imbalance often leads to pervasive cultural stereotypes and attitudes that perpetuate the cycle of GBV. Communities, especially in the rural areas, have continued to embrace negative cultural beliefs whereby GBV is the norm. If a man does not beat his wife, it is taken to mean he does not love her. Some beliefs condone men’s infidelity but never women’s. The dependency syndrome, whereby women depend on the perpetrators of violence for survival, puts survivors in vulnerable situations.</a:t>
            </a:r>
          </a:p>
        </p:txBody>
      </p:sp>
    </p:spTree>
    <p:extLst>
      <p:ext uri="{BB962C8B-B14F-4D97-AF65-F5344CB8AC3E}">
        <p14:creationId xmlns:p14="http://schemas.microsoft.com/office/powerpoint/2010/main" val="156964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CONVENTION ON THE RIGHTS OF A CHILD (CRC) 1989</a:t>
            </a:r>
          </a:p>
        </p:txBody>
      </p:sp>
      <p:sp>
        <p:nvSpPr>
          <p:cNvPr id="3" name="Content Placeholder 2"/>
          <p:cNvSpPr>
            <a:spLocks noGrp="1"/>
          </p:cNvSpPr>
          <p:nvPr>
            <p:ph idx="1"/>
          </p:nvPr>
        </p:nvSpPr>
        <p:spPr/>
        <p:txBody>
          <a:bodyPr>
            <a:normAutofit fontScale="85000" lnSpcReduction="20000"/>
          </a:bodyPr>
          <a:lstStyle/>
          <a:p>
            <a:r>
              <a:rPr lang="en-US" dirty="0"/>
              <a:t>The Universal Declaration of Human Rights, adapted in 1948, recognized in article 25 that “childhood is entitled to special care and assistance” and that “all children, whether born in or out of wedlock, shall enjoy the same social protection.” In 1959, the United Nations adopted a Declaration on the Rights of the Child, where the rights from the old 1924 Declaration were reaffirmed and further elaborated. The need to give the force of legally binding obligations to children’s rights also became more evident, and in 1979- the International Year of the Child- the Commission on Human Rights started its work on the drafting of a convention. The drafting process took ten years</a:t>
            </a:r>
            <a:r>
              <a:rPr lang="en-US" dirty="0" smtClean="0"/>
              <a:t>.</a:t>
            </a:r>
          </a:p>
          <a:p>
            <a:r>
              <a:rPr lang="en-US" dirty="0"/>
              <a:t>The Convention was adopted by the General Assembly in 1989, and entered into force in 1990. It has 196 state parties. Contained in this treaty is a profound idea: that children are not just objects who belong to their parents and for whom decisions are made, or adults in training. Rather, they are human beings and individuals with their own rights. </a:t>
            </a:r>
          </a:p>
        </p:txBody>
      </p:sp>
    </p:spTree>
    <p:extLst>
      <p:ext uri="{BB962C8B-B14F-4D97-AF65-F5344CB8AC3E}">
        <p14:creationId xmlns:p14="http://schemas.microsoft.com/office/powerpoint/2010/main" val="2402884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a:t>
            </a:r>
            <a:r>
              <a:rPr lang="en-US" dirty="0"/>
              <a:t>UNCRC consists of 54 articles that spell out children’s rights and how governments should work together to make them available to all children. The first 42 articles are of a normative character. The Convention is all encompassing and sets up a holistic approach where civil, political, economic, social and cultural rights are included, all being of importance for safeguarding the dignity of the child and a harmonious development of his personality. A child is defined as “every human being below the age of eighteen years. Unless, under the law applicable to the child, majority is attained earlier” (Article 1 of the Convention).</a:t>
            </a:r>
          </a:p>
        </p:txBody>
      </p:sp>
    </p:spTree>
    <p:extLst>
      <p:ext uri="{BB962C8B-B14F-4D97-AF65-F5344CB8AC3E}">
        <p14:creationId xmlns:p14="http://schemas.microsoft.com/office/powerpoint/2010/main" val="3538399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1800" dirty="0"/>
              <a:t>Three Optional Protocols have been added to UNCRC so that it addresses issues that have emerged since the original treaty was adopted. These cover:</a:t>
            </a:r>
          </a:p>
          <a:p>
            <a:r>
              <a:rPr lang="en-US" sz="1800" dirty="0"/>
              <a:t>•	Optional Protocol on the sale of children, child prostitution and child pornography- requires parties to prohibit the sale of children, child prostitution and child pornography. Adopted in 2000   </a:t>
            </a:r>
          </a:p>
          <a:p>
            <a:r>
              <a:rPr lang="en-US" sz="1800" dirty="0"/>
              <a:t>•	The involvement in armed conflict- also known as the child soldier treaty. The Optional protocol is a commitment that: States will not recruit children under the age of 18 to send them to the battlefield. States will not conscript soldiers below the age of 18.</a:t>
            </a:r>
          </a:p>
          <a:p>
            <a:r>
              <a:rPr lang="en-US" sz="1800" dirty="0"/>
              <a:t>•	A communications procedure which allows children whose rights have been violated to complain to the UN Committee on the Rights of the Child. - The Optional Protocol on a Communications Procedure (OPCP) recognizes that children have the right to appeal to an international mechanism specific to them, when national mechanisms fail to address violations effectively</a:t>
            </a:r>
            <a:r>
              <a:rPr lang="en-US" sz="1800" dirty="0" smtClean="0"/>
              <a:t>.</a:t>
            </a:r>
            <a:endParaRPr lang="en-US" sz="1800" dirty="0"/>
          </a:p>
        </p:txBody>
      </p:sp>
    </p:spTree>
    <p:extLst>
      <p:ext uri="{BB962C8B-B14F-4D97-AF65-F5344CB8AC3E}">
        <p14:creationId xmlns:p14="http://schemas.microsoft.com/office/powerpoint/2010/main" val="4275000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the convention</a:t>
            </a:r>
          </a:p>
        </p:txBody>
      </p:sp>
      <p:sp>
        <p:nvSpPr>
          <p:cNvPr id="3" name="Content Placeholder 2"/>
          <p:cNvSpPr>
            <a:spLocks noGrp="1"/>
          </p:cNvSpPr>
          <p:nvPr>
            <p:ph idx="1"/>
          </p:nvPr>
        </p:nvSpPr>
        <p:spPr/>
        <p:txBody>
          <a:bodyPr>
            <a:normAutofit fontScale="77500" lnSpcReduction="20000"/>
          </a:bodyPr>
          <a:lstStyle/>
          <a:p>
            <a:r>
              <a:rPr lang="en-US" dirty="0"/>
              <a:t>Four general principles have guided the authors of the Convention, and later been highlighted by the committee on the Rights in the General Guidelines as the core message of the Convention. </a:t>
            </a:r>
          </a:p>
          <a:p>
            <a:r>
              <a:rPr lang="en-US" dirty="0"/>
              <a:t>•	Firstly, the principle of the full and equal value of children and that each child shall enjoy the rights set out in the convention without discrimination (Article 2 and 4 of the Convention.) </a:t>
            </a:r>
          </a:p>
          <a:p>
            <a:r>
              <a:rPr lang="en-US" dirty="0"/>
              <a:t>•	Secondly, the principle that in all actions concerning children the best interest of the child shall be the primarily consideration (Article 3 of the Convention). </a:t>
            </a:r>
          </a:p>
          <a:p>
            <a:r>
              <a:rPr lang="en-US" dirty="0"/>
              <a:t>•	Thirdly, the principle of the right to life does not only entail the right to be protected against being killed but a right to survival and development (Article 6 of the Convention). </a:t>
            </a:r>
          </a:p>
          <a:p>
            <a:r>
              <a:rPr lang="en-US" dirty="0"/>
              <a:t>•	Lastly, the principle that children, who are capable of forming their own views, shall also have the right to participate and express their views, which shall be duly respected (Article 12 of the Convention).</a:t>
            </a:r>
          </a:p>
          <a:p>
            <a:endParaRPr lang="en-US" dirty="0"/>
          </a:p>
        </p:txBody>
      </p:sp>
    </p:spTree>
    <p:extLst>
      <p:ext uri="{BB962C8B-B14F-4D97-AF65-F5344CB8AC3E}">
        <p14:creationId xmlns:p14="http://schemas.microsoft.com/office/powerpoint/2010/main" val="1010798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of the convention</a:t>
            </a:r>
          </a:p>
        </p:txBody>
      </p:sp>
      <p:sp>
        <p:nvSpPr>
          <p:cNvPr id="3" name="Content Placeholder 2"/>
          <p:cNvSpPr>
            <a:spLocks noGrp="1"/>
          </p:cNvSpPr>
          <p:nvPr>
            <p:ph idx="1"/>
          </p:nvPr>
        </p:nvSpPr>
        <p:spPr/>
        <p:txBody>
          <a:bodyPr>
            <a:normAutofit fontScale="85000" lnSpcReduction="10000"/>
          </a:bodyPr>
          <a:lstStyle/>
          <a:p>
            <a:r>
              <a:rPr lang="en-US" dirty="0"/>
              <a:t>Article 43 provides for the treaty body responsible for monitoring the provisions of the convention. For the purpose of examining the progress made by States Parties in achieving the realization of the obligations undertaken in the present Convention, there shall be established a Committee on the Rights of the Child, which shall carry out the functions hereinafter provided. The Committee shall consist of eighteen experts of high moral standing and recognized competence in the field covered by this Convention. The members of the Committee shall be elected by States Parties from among their nationals and shall serve in their personal capacity, consideration being given to equitable geographical distribution, as well as to the principal legal systems. The members of the Committee shall be elected by secret ballot from a list of persons nominated by States Parties. Each State Party may nominate one person from among its own nationals.</a:t>
            </a:r>
          </a:p>
        </p:txBody>
      </p:sp>
    </p:spTree>
    <p:extLst>
      <p:ext uri="{BB962C8B-B14F-4D97-AF65-F5344CB8AC3E}">
        <p14:creationId xmlns:p14="http://schemas.microsoft.com/office/powerpoint/2010/main" val="695035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rights in Zambia </a:t>
            </a:r>
          </a:p>
        </p:txBody>
      </p:sp>
      <p:sp>
        <p:nvSpPr>
          <p:cNvPr id="3" name="Content Placeholder 2"/>
          <p:cNvSpPr>
            <a:spLocks noGrp="1"/>
          </p:cNvSpPr>
          <p:nvPr>
            <p:ph idx="1"/>
          </p:nvPr>
        </p:nvSpPr>
        <p:spPr/>
        <p:txBody>
          <a:bodyPr>
            <a:normAutofit fontScale="85000" lnSpcReduction="20000"/>
          </a:bodyPr>
          <a:lstStyle/>
          <a:p>
            <a:r>
              <a:rPr lang="en-US" dirty="0"/>
              <a:t>Over the years, Zambia has signed two Children Rights declarations: The United Nations Convention on the Rights of the Child, ratified it in 1991, and the African Charter on the Rights and Welfare of the Child. Significant progress has been in improving the legal framework of Zambia in protecting the rights of children and in increasing compliance with the Convention on the Rights of the Child</a:t>
            </a:r>
            <a:r>
              <a:rPr lang="en-US" dirty="0" smtClean="0"/>
              <a:t>.</a:t>
            </a:r>
          </a:p>
          <a:p>
            <a:r>
              <a:rPr lang="en-US" dirty="0"/>
              <a:t>Zambia’s laws forbid many types of violence against children, but legal gaps and/or a lack of clarity remain that limit the scope of perceived protection in specific cases. The Zambian Constitution mandates general provisions that prohibit mental violence (Article 11) and any form of torture or other cruel, inhumane or degrading treatment or punishment (Article 15) against children and citizens alike. Zambian law also tackles gender-based violence and violence by caregivers and guardians against children that includes physical assault, ill-treatment, neglect and mental harm. </a:t>
            </a:r>
          </a:p>
        </p:txBody>
      </p:sp>
    </p:spTree>
    <p:extLst>
      <p:ext uri="{BB962C8B-B14F-4D97-AF65-F5344CB8AC3E}">
        <p14:creationId xmlns:p14="http://schemas.microsoft.com/office/powerpoint/2010/main" val="1091100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There is a question of harmony between international standards and Zambian law on corporal punishment in specific settings. The Education Act prohibits the use of corporal punishment or degrading treatment in education institutions (Section 28). Of particular significance to the issue of corporal punishment is article 19(1) which the Committee on the Rights of the Child has interpreted to call for a complete prohibition of all forms of corporal punishment of children. Similarly, on a regional level, the African Charter on the Rights and Welfare of the Child also contains a provision that relates to the protection of children against child abuse, torture and inhuman and degrading </a:t>
            </a:r>
            <a:r>
              <a:rPr lang="en-US" dirty="0" smtClean="0"/>
              <a:t>treatment</a:t>
            </a:r>
          </a:p>
          <a:p>
            <a:r>
              <a:rPr lang="en-US" dirty="0"/>
              <a:t>In the setting of criminal justice institutions, Zambia’s High Court ruled in the case of </a:t>
            </a:r>
            <a:r>
              <a:rPr lang="en-US" b="1" dirty="0"/>
              <a:t>John Banda v. the </a:t>
            </a:r>
            <a:r>
              <a:rPr lang="en-US" b="1" dirty="0" smtClean="0"/>
              <a:t>People</a:t>
            </a:r>
            <a:r>
              <a:rPr lang="de-DE" b="1" dirty="0"/>
              <a:t> 2002) AHRLR 260 (ZaHC 1999)</a:t>
            </a:r>
            <a:r>
              <a:rPr lang="en-US" b="1" dirty="0" smtClean="0"/>
              <a:t> </a:t>
            </a:r>
            <a:r>
              <a:rPr lang="en-US" dirty="0" smtClean="0"/>
              <a:t> </a:t>
            </a:r>
            <a:r>
              <a:rPr lang="en-US" dirty="0"/>
              <a:t>that the state could not impose corporal punishment as a sentence for a crime (as previously allowed under the Juveniles Act, Section 73)</a:t>
            </a:r>
          </a:p>
        </p:txBody>
      </p:sp>
    </p:spTree>
    <p:extLst>
      <p:ext uri="{BB962C8B-B14F-4D97-AF65-F5344CB8AC3E}">
        <p14:creationId xmlns:p14="http://schemas.microsoft.com/office/powerpoint/2010/main" val="390063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cont’d</a:t>
            </a:r>
            <a:endParaRPr lang="en-US" dirty="0"/>
          </a:p>
        </p:txBody>
      </p:sp>
      <p:sp>
        <p:nvSpPr>
          <p:cNvPr id="3" name="Content Placeholder 2"/>
          <p:cNvSpPr>
            <a:spLocks noGrp="1"/>
          </p:cNvSpPr>
          <p:nvPr>
            <p:ph idx="1"/>
          </p:nvPr>
        </p:nvSpPr>
        <p:spPr/>
        <p:txBody>
          <a:bodyPr>
            <a:normAutofit lnSpcReduction="10000"/>
          </a:bodyPr>
          <a:lstStyle/>
          <a:p>
            <a:r>
              <a:rPr lang="en-US" dirty="0"/>
              <a:t>Despite this basic principle of non-discrimination and of integration of all human rights regardless of gender, developments relating to their actual implementation in law and practice have been slow. The United Nations has therefore from the outset tried to promote the necessary changes in regard to the equal enjoyment by women of human rights and their equal status to </a:t>
            </a:r>
            <a:r>
              <a:rPr lang="en-US" dirty="0" smtClean="0"/>
              <a:t>men.</a:t>
            </a:r>
          </a:p>
          <a:p>
            <a:r>
              <a:rPr lang="en-US" dirty="0"/>
              <a:t>The creation of a special functional commission, the Commission on the Status of Women and a number of legal instruments relating to the enjoyment of women of human rights has been decided upon</a:t>
            </a:r>
          </a:p>
        </p:txBody>
      </p:sp>
    </p:spTree>
    <p:extLst>
      <p:ext uri="{BB962C8B-B14F-4D97-AF65-F5344CB8AC3E}">
        <p14:creationId xmlns:p14="http://schemas.microsoft.com/office/powerpoint/2010/main" val="950863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A number of penal laws have been repealed/amended to reflect the above High Court judgment – provisions </a:t>
            </a:r>
            <a:r>
              <a:rPr lang="en-US" dirty="0" err="1"/>
              <a:t>authorising</a:t>
            </a:r>
            <a:r>
              <a:rPr lang="en-US" dirty="0"/>
              <a:t> “disciplinary” corporal punishment in the Prisons Act 1966, provisions </a:t>
            </a:r>
            <a:r>
              <a:rPr lang="en-US" dirty="0" err="1"/>
              <a:t>authorising</a:t>
            </a:r>
            <a:r>
              <a:rPr lang="en-US" dirty="0"/>
              <a:t> judicial corporal punishment in the Penal Code 1931, the Supreme Court Act, the Local Courts Act, the Criminal Procedure Code 1934 and the Reformatory School Rules 1965. The provisions relating to corporal punishment in the Penal Code were amended by the Penal Code Amendment Act (10 of 2003). These amendments included the repeal of section 24(c) of the Penal Code which allowed for the imposition of corporal punishment as a sentence by the court, and also the repeal of section 27 which specified the circumstances and the manner in which the corporal punishment should be carried out. Section 36(c), which allowed the court to impose a sentence of corporal punishment in addition to any other punishment inflicted by the court, was also repealed. </a:t>
            </a:r>
            <a:r>
              <a:rPr lang="en-US" b="1" dirty="0" smtClean="0"/>
              <a:t>Refer to the notes in word document on this Unit</a:t>
            </a:r>
            <a:endParaRPr lang="en-US" b="1" dirty="0"/>
          </a:p>
        </p:txBody>
      </p:sp>
    </p:spTree>
    <p:extLst>
      <p:ext uri="{BB962C8B-B14F-4D97-AF65-F5344CB8AC3E}">
        <p14:creationId xmlns:p14="http://schemas.microsoft.com/office/powerpoint/2010/main" val="2923960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 </a:t>
            </a:r>
            <a:r>
              <a:rPr lang="en-US" dirty="0"/>
              <a:t>Other enhancements include the establishment of a Family Court and a Child Friendly Court as branches of the High Court in 2016 and the Penal Code Amendment Act which provides for 5 years imprisonment for assault on a child and 15 years to life imprisonment for child defilement. </a:t>
            </a:r>
            <a:endParaRPr lang="en-US" dirty="0" smtClean="0"/>
          </a:p>
          <a:p>
            <a:r>
              <a:rPr lang="en-US" dirty="0"/>
              <a:t>Laws forbidding sexual abuse and exploitation do not fully protect children. In cases of sexual abuse and violence, the law limits the protection of children ages 16 and above because it permits children to consent to sexual activity (Penal Code Act, Section 138). According to international standards, consent under the age of 18 is irrelevant because a child may believe they are voluntarily engaging in sexual activity despite a person’s intent to exploit. </a:t>
            </a:r>
          </a:p>
        </p:txBody>
      </p:sp>
    </p:spTree>
    <p:extLst>
      <p:ext uri="{BB962C8B-B14F-4D97-AF65-F5344CB8AC3E}">
        <p14:creationId xmlns:p14="http://schemas.microsoft.com/office/powerpoint/2010/main" val="1705159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Likewise, laws forbidding the commercial sexual exploitation of children and child pornography also fall short because they exclude children ages 16 and above (Juveniles Act, Section 47 and Penal Code Act, Section 140). The Child Code Bill, if passed, will protect all children (0-18) from sexual abuse and exploitation.</a:t>
            </a:r>
          </a:p>
          <a:p>
            <a:endParaRPr lang="en-US" dirty="0"/>
          </a:p>
        </p:txBody>
      </p:sp>
    </p:spTree>
    <p:extLst>
      <p:ext uri="{BB962C8B-B14F-4D97-AF65-F5344CB8AC3E}">
        <p14:creationId xmlns:p14="http://schemas.microsoft.com/office/powerpoint/2010/main" val="1669785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CONVENTION ON THE RIGHTS OF PERSONS WITH DISABILITIES (CRPD) 2006</a:t>
            </a:r>
          </a:p>
        </p:txBody>
      </p:sp>
      <p:sp>
        <p:nvSpPr>
          <p:cNvPr id="3" name="Content Placeholder 2"/>
          <p:cNvSpPr>
            <a:spLocks noGrp="1"/>
          </p:cNvSpPr>
          <p:nvPr>
            <p:ph idx="1"/>
          </p:nvPr>
        </p:nvSpPr>
        <p:spPr/>
        <p:txBody>
          <a:bodyPr>
            <a:normAutofit fontScale="92500" lnSpcReduction="20000"/>
          </a:bodyPr>
          <a:lstStyle/>
          <a:p>
            <a:r>
              <a:rPr lang="en-US" dirty="0"/>
              <a:t>The Convention on the Rights of Persons with Disabilities is an international human rights treaty of the United Nations intended to protect the rights and dignity of persons with disabilities. The Convention follows decades of work by the United Nations to change attitudes and approaches to persons with disabilities. It takes to a new height the movement from viewing persons with disabilities as “objects” of charity, medical treatment and social protection towards viewing persons with disabilities as “subjects” with rights, who are capable of claiming those rights and making decisions for their lives based on their free and informed consent as well as being active members of society. It adopts a broad categorization of persons with disabilities and reaffirms that all persons with all types of disabilities must enjoy all human rights and fundamental freedoms</a:t>
            </a:r>
          </a:p>
        </p:txBody>
      </p:sp>
    </p:spTree>
    <p:extLst>
      <p:ext uri="{BB962C8B-B14F-4D97-AF65-F5344CB8AC3E}">
        <p14:creationId xmlns:p14="http://schemas.microsoft.com/office/powerpoint/2010/main" val="2408077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There are eight guiding principles provided for in article 3 of the convention that underlie the Convention and each one of its specific articles:</a:t>
            </a:r>
          </a:p>
          <a:p>
            <a:r>
              <a:rPr lang="en-US" dirty="0"/>
              <a:t>1.	Respect for inherent dignity, individual autonomy including the freedom to make one’s own choices, and independence of persons</a:t>
            </a:r>
          </a:p>
          <a:p>
            <a:r>
              <a:rPr lang="en-US" dirty="0"/>
              <a:t>2.	Non-discrimination</a:t>
            </a:r>
          </a:p>
          <a:p>
            <a:r>
              <a:rPr lang="en-US" dirty="0"/>
              <a:t>3.	Full and effective participation and inclusion in society</a:t>
            </a:r>
          </a:p>
          <a:p>
            <a:r>
              <a:rPr lang="en-US" dirty="0"/>
              <a:t>4.	Respect for difference and acceptance of persons with disabilities as part of human diversity and humanity</a:t>
            </a:r>
          </a:p>
          <a:p>
            <a:r>
              <a:rPr lang="en-US" dirty="0"/>
              <a:t>5.	Equality of opportunity</a:t>
            </a:r>
          </a:p>
          <a:p>
            <a:r>
              <a:rPr lang="en-US" dirty="0"/>
              <a:t>6.	Accessibility – it is also a stand-alone article in article 9</a:t>
            </a:r>
          </a:p>
          <a:p>
            <a:r>
              <a:rPr lang="en-US" dirty="0"/>
              <a:t>7.	Equality between men and women</a:t>
            </a:r>
          </a:p>
          <a:p>
            <a:r>
              <a:rPr lang="en-US" dirty="0"/>
              <a:t>8.	Respect for the evolving capacities of children with disabilities and respect for the right of children with disabilities to preserve their </a:t>
            </a:r>
            <a:r>
              <a:rPr lang="en-US" dirty="0" smtClean="0"/>
              <a:t>identities</a:t>
            </a:r>
            <a:endParaRPr lang="en-US" dirty="0"/>
          </a:p>
        </p:txBody>
      </p:sp>
    </p:spTree>
    <p:extLst>
      <p:ext uri="{BB962C8B-B14F-4D97-AF65-F5344CB8AC3E}">
        <p14:creationId xmlns:p14="http://schemas.microsoft.com/office/powerpoint/2010/main" val="2744407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These general principles should premise the thinking, planning, and implementation of systems and processes in the justice field. They should also influence the development of laws and regulations and their interpretation. It must be </a:t>
            </a:r>
            <a:r>
              <a:rPr lang="en-US" dirty="0" err="1"/>
              <a:t>emphasised</a:t>
            </a:r>
            <a:r>
              <a:rPr lang="en-US" dirty="0"/>
              <a:t> that these general principles apply to all persons with disabilities, including those with psycho-social and intellectual disabilities.</a:t>
            </a:r>
          </a:p>
          <a:p>
            <a:r>
              <a:rPr lang="en-US" dirty="0"/>
              <a:t>The Convention does not legally define disability. </a:t>
            </a:r>
            <a:r>
              <a:rPr lang="en-US" b="1" dirty="0"/>
              <a:t>Preamble</a:t>
            </a:r>
            <a:r>
              <a:rPr lang="en-US" dirty="0"/>
              <a:t> of Convention states: </a:t>
            </a:r>
          </a:p>
          <a:p>
            <a:r>
              <a:rPr lang="en-US" b="1" i="1" dirty="0"/>
              <a:t>‘Disability is an evolving concept, and that disability results from the interaction between persons with impairments and attitudinal and environmental barriers that hinders full and effective participation in society on an equal basis with others’</a:t>
            </a:r>
          </a:p>
          <a:p>
            <a:endParaRPr lang="en-US" dirty="0"/>
          </a:p>
        </p:txBody>
      </p:sp>
    </p:spTree>
    <p:extLst>
      <p:ext uri="{BB962C8B-B14F-4D97-AF65-F5344CB8AC3E}">
        <p14:creationId xmlns:p14="http://schemas.microsoft.com/office/powerpoint/2010/main" val="2883421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Article 1</a:t>
            </a:r>
            <a:r>
              <a:rPr lang="en-US" dirty="0"/>
              <a:t> of the Convention states: </a:t>
            </a:r>
          </a:p>
          <a:p>
            <a:r>
              <a:rPr lang="en-US" b="1" i="1" dirty="0"/>
              <a:t>‘Persons with disabilities include those who have long-term physical, mental, intellectual or sensory impairments which in interaction with various barriers may hinder their full and effective participation in society on an equal basis with others</a:t>
            </a:r>
            <a:r>
              <a:rPr lang="en-US" b="1" i="1" dirty="0" smtClean="0"/>
              <a:t>’.</a:t>
            </a:r>
          </a:p>
          <a:p>
            <a:r>
              <a:rPr lang="en-GB" b="1" dirty="0" smtClean="0"/>
              <a:t>Article 4</a:t>
            </a:r>
            <a:r>
              <a:rPr lang="en-GB" dirty="0" smtClean="0"/>
              <a:t> provides for the general obligations of states</a:t>
            </a:r>
            <a:endParaRPr lang="en-US" dirty="0" smtClean="0"/>
          </a:p>
          <a:p>
            <a:endParaRPr lang="en-US" dirty="0"/>
          </a:p>
        </p:txBody>
      </p:sp>
    </p:spTree>
    <p:extLst>
      <p:ext uri="{BB962C8B-B14F-4D97-AF65-F5344CB8AC3E}">
        <p14:creationId xmlns:p14="http://schemas.microsoft.com/office/powerpoint/2010/main" val="1328766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MONITIORING THE CONVENTION</a:t>
            </a:r>
          </a:p>
        </p:txBody>
      </p:sp>
      <p:sp>
        <p:nvSpPr>
          <p:cNvPr id="3" name="Content Placeholder 2"/>
          <p:cNvSpPr>
            <a:spLocks noGrp="1"/>
          </p:cNvSpPr>
          <p:nvPr>
            <p:ph idx="1"/>
          </p:nvPr>
        </p:nvSpPr>
        <p:spPr/>
        <p:txBody>
          <a:bodyPr>
            <a:normAutofit fontScale="70000" lnSpcReduction="20000"/>
          </a:bodyPr>
          <a:lstStyle/>
          <a:p>
            <a:r>
              <a:rPr lang="en-US" b="1" dirty="0"/>
              <a:t>The Committee on the Rights of Persons with Disabilities (CRPD</a:t>
            </a:r>
            <a:r>
              <a:rPr lang="en-US" dirty="0"/>
              <a:t>) is the body of independent experts which monitors implementation of the Convention by the States Parties. All States parties are obliged to submit regular reports to the Committee on how the rights are being implemented. States must report initially within two years of accepting the Convention and thereafter every four years. The Committee examines each report and shall make such suggestions and general recommendations on the report as it may consider appropriate and shall forward these to the State Party concerned</a:t>
            </a:r>
          </a:p>
          <a:p>
            <a:r>
              <a:rPr lang="en-US" dirty="0"/>
              <a:t>Optional Protocol to the </a:t>
            </a:r>
            <a:r>
              <a:rPr lang="en-US" dirty="0" smtClean="0"/>
              <a:t>CRPD- Creates </a:t>
            </a:r>
            <a:r>
              <a:rPr lang="en-US" dirty="0"/>
              <a:t>additional functions for the Committee on the Rights of Persons with Disabilities: </a:t>
            </a:r>
          </a:p>
          <a:p>
            <a:pPr lvl="1"/>
            <a:r>
              <a:rPr lang="en-US" b="1" dirty="0"/>
              <a:t>Individual communications</a:t>
            </a:r>
            <a:r>
              <a:rPr lang="en-US" dirty="0"/>
              <a:t>: Committee considers communications from individuals or group of individuals claiming to be victims of a violation of the provisions of the Convention by a State Party of the party to the </a:t>
            </a:r>
            <a:r>
              <a:rPr lang="en-US" dirty="0" smtClean="0"/>
              <a:t>Protocol</a:t>
            </a:r>
          </a:p>
          <a:p>
            <a:pPr lvl="1"/>
            <a:r>
              <a:rPr lang="en-US" b="1" dirty="0"/>
              <a:t>Inquiries</a:t>
            </a:r>
            <a:r>
              <a:rPr lang="en-US" dirty="0"/>
              <a:t>: Committee member may conduct an inquiry on a State Party, following information received indicating grave or systemic violations of the Convention by State Party</a:t>
            </a:r>
          </a:p>
          <a:p>
            <a:endParaRPr lang="en-US" dirty="0"/>
          </a:p>
        </p:txBody>
      </p:sp>
    </p:spTree>
    <p:extLst>
      <p:ext uri="{BB962C8B-B14F-4D97-AF65-F5344CB8AC3E}">
        <p14:creationId xmlns:p14="http://schemas.microsoft.com/office/powerpoint/2010/main" val="924250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rights in Zambia</a:t>
            </a:r>
          </a:p>
        </p:txBody>
      </p:sp>
      <p:sp>
        <p:nvSpPr>
          <p:cNvPr id="3" name="Content Placeholder 2"/>
          <p:cNvSpPr>
            <a:spLocks noGrp="1"/>
          </p:cNvSpPr>
          <p:nvPr>
            <p:ph idx="1"/>
          </p:nvPr>
        </p:nvSpPr>
        <p:spPr>
          <a:xfrm>
            <a:off x="1295401" y="2556931"/>
            <a:ext cx="9601196" cy="3895383"/>
          </a:xfrm>
        </p:spPr>
        <p:txBody>
          <a:bodyPr>
            <a:normAutofit fontScale="85000" lnSpcReduction="20000"/>
          </a:bodyPr>
          <a:lstStyle/>
          <a:p>
            <a:r>
              <a:rPr lang="en-US" dirty="0"/>
              <a:t>As group, a majority of Zambians with disabilities live in poverty and generally have </a:t>
            </a:r>
            <a:r>
              <a:rPr lang="en-US" dirty="0" err="1"/>
              <a:t>unproportionally</a:t>
            </a:r>
            <a:r>
              <a:rPr lang="en-US" dirty="0"/>
              <a:t> low literacy levels compared to persons without disabilities. Disabled persons often have to resort to street begging as a means of survival.</a:t>
            </a:r>
          </a:p>
          <a:p>
            <a:r>
              <a:rPr lang="en-US" dirty="0"/>
              <a:t>The Government of Zambia has adopted a number of laws and policies pertaining to people with disabilities, including their right to productive and decent work and to basic services, workers’ compensation, social security, and entrepreneurship development. The main ones are:</a:t>
            </a:r>
          </a:p>
          <a:p>
            <a:pPr lvl="1"/>
            <a:r>
              <a:rPr lang="en-US" dirty="0"/>
              <a:t>•	The constitution of Zambia – While article 23 does not expressly prohibit discrimination on the basis of disability, the High Court in Zambia has held the Constitutional provisions that generally prohibit discrimination as capturing disability discrimination.</a:t>
            </a:r>
          </a:p>
          <a:p>
            <a:pPr lvl="1"/>
            <a:r>
              <a:rPr lang="en-US" dirty="0"/>
              <a:t>•	The Government of Zambia has domesticated the UN Convention on the Rights of Persons with Disabilities (UNCPRD) by enacting the Persons with Disabilities Act No 6 of 2012.</a:t>
            </a:r>
          </a:p>
          <a:p>
            <a:pPr lvl="1"/>
            <a:r>
              <a:rPr lang="en-US" dirty="0"/>
              <a:t>•	 The Citizen Economic Empowerment Commission Act, 2008, aims at empowering people with disabilities economically through start-up businesses that will employ others. </a:t>
            </a:r>
          </a:p>
          <a:p>
            <a:endParaRPr lang="en-US" dirty="0"/>
          </a:p>
        </p:txBody>
      </p:sp>
    </p:spTree>
    <p:extLst>
      <p:ext uri="{BB962C8B-B14F-4D97-AF65-F5344CB8AC3E}">
        <p14:creationId xmlns:p14="http://schemas.microsoft.com/office/powerpoint/2010/main" val="3444528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rights in Zambia</a:t>
            </a:r>
          </a:p>
        </p:txBody>
      </p:sp>
      <p:sp>
        <p:nvSpPr>
          <p:cNvPr id="3" name="Content Placeholder 2"/>
          <p:cNvSpPr>
            <a:spLocks noGrp="1"/>
          </p:cNvSpPr>
          <p:nvPr>
            <p:ph idx="1"/>
          </p:nvPr>
        </p:nvSpPr>
        <p:spPr/>
        <p:txBody>
          <a:bodyPr/>
          <a:lstStyle/>
          <a:p>
            <a:r>
              <a:rPr lang="en-US" dirty="0"/>
              <a:t>•	The Technical Education, Vocational and Entrepreneurship Training (TEVET) Act, 1998, states that the “special needs of people with disabilities will be taken into consideration”. </a:t>
            </a:r>
          </a:p>
          <a:p>
            <a:r>
              <a:rPr lang="en-US" dirty="0"/>
              <a:t>•	The Workers’ Compensation Act (No. 10 of 1999), revises the law relating to the compensation of workers for disabilities suffered or diseases contracted during the course of employment. </a:t>
            </a:r>
          </a:p>
          <a:p>
            <a:endParaRPr lang="en-US" dirty="0"/>
          </a:p>
        </p:txBody>
      </p:sp>
    </p:spTree>
    <p:extLst>
      <p:ext uri="{BB962C8B-B14F-4D97-AF65-F5344CB8AC3E}">
        <p14:creationId xmlns:p14="http://schemas.microsoft.com/office/powerpoint/2010/main" val="282597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Cont’d</a:t>
            </a:r>
            <a:endParaRPr lang="en-US" dirty="0"/>
          </a:p>
        </p:txBody>
      </p:sp>
      <p:sp>
        <p:nvSpPr>
          <p:cNvPr id="3" name="Content Placeholder 2"/>
          <p:cNvSpPr>
            <a:spLocks noGrp="1"/>
          </p:cNvSpPr>
          <p:nvPr>
            <p:ph idx="1"/>
          </p:nvPr>
        </p:nvSpPr>
        <p:spPr/>
        <p:txBody>
          <a:bodyPr>
            <a:normAutofit lnSpcReduction="10000"/>
          </a:bodyPr>
          <a:lstStyle/>
          <a:p>
            <a:r>
              <a:rPr lang="en-US" dirty="0"/>
              <a:t>The commission on the status of women was established in the early days of the United Nations, in 1943. In 1967, the General Assembly adopted the Declaration on the Elimination of Discrimination against Women. </a:t>
            </a:r>
            <a:endParaRPr lang="en-US" dirty="0" smtClean="0"/>
          </a:p>
          <a:p>
            <a:r>
              <a:rPr lang="en-US" dirty="0"/>
              <a:t>In 1972 the secretary-General asked the Commission on the Status of Women to request the view of member states as to the form and content of a possible legally binding instrument on the subject. In 1974 the Commission began drafting a convention. </a:t>
            </a:r>
            <a:r>
              <a:rPr lang="en-US"/>
              <a:t>The Convention was adopted by the General Assembly in 1979, which is entered into force in 1981, and CEDAW has been ratified or acceded to by 189 States Parties </a:t>
            </a:r>
          </a:p>
        </p:txBody>
      </p:sp>
    </p:spTree>
    <p:extLst>
      <p:ext uri="{BB962C8B-B14F-4D97-AF65-F5344CB8AC3E}">
        <p14:creationId xmlns:p14="http://schemas.microsoft.com/office/powerpoint/2010/main" val="472064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rights in Zambia</a:t>
            </a:r>
          </a:p>
        </p:txBody>
      </p:sp>
      <p:sp>
        <p:nvSpPr>
          <p:cNvPr id="3" name="Content Placeholder 2"/>
          <p:cNvSpPr>
            <a:spLocks noGrp="1"/>
          </p:cNvSpPr>
          <p:nvPr>
            <p:ph idx="1"/>
          </p:nvPr>
        </p:nvSpPr>
        <p:spPr/>
        <p:txBody>
          <a:bodyPr>
            <a:normAutofit fontScale="92500" lnSpcReduction="10000"/>
          </a:bodyPr>
          <a:lstStyle/>
          <a:p>
            <a:r>
              <a:rPr lang="en-US" dirty="0"/>
              <a:t>As </a:t>
            </a:r>
            <a:r>
              <a:rPr lang="en-US" dirty="0" smtClean="0"/>
              <a:t>mentioned, </a:t>
            </a:r>
            <a:r>
              <a:rPr lang="en-US" dirty="0"/>
              <a:t>the Zambian government domesticated the CRPD through the enactment of the Persons with Disabilities Act.16. The rights of persons with disabilities is elaborated in Part 2 of the Act. Section 5 states that </a:t>
            </a:r>
            <a:r>
              <a:rPr lang="en-US" b="1" dirty="0"/>
              <a:t>“[e]very person has a duty to uphold the rights of persons with disabilities and respect and safeguard the dignity of persons with disabilities”</a:t>
            </a:r>
            <a:r>
              <a:rPr lang="en-US" dirty="0"/>
              <a:t>. Section 8(1) of the Persons with Disabilities Act provides that </a:t>
            </a:r>
            <a:r>
              <a:rPr lang="en-US" b="1" dirty="0"/>
              <a:t>“a person with disability shall enjoy legal capacity on an equal basis with others in all aspects of life”. </a:t>
            </a:r>
            <a:r>
              <a:rPr lang="en-US" dirty="0"/>
              <a:t>Section 8(2) requires that </a:t>
            </a:r>
            <a:r>
              <a:rPr lang="en-US" b="1" dirty="0"/>
              <a:t>“the judicature shall take necessary measures to ensure that persons with disabilities have equal and effective protection and equal benefit of the law without discrimination”. </a:t>
            </a:r>
          </a:p>
        </p:txBody>
      </p:sp>
    </p:spTree>
    <p:extLst>
      <p:ext uri="{BB962C8B-B14F-4D97-AF65-F5344CB8AC3E}">
        <p14:creationId xmlns:p14="http://schemas.microsoft.com/office/powerpoint/2010/main" val="2404107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rights in Zambia</a:t>
            </a:r>
          </a:p>
        </p:txBody>
      </p:sp>
      <p:sp>
        <p:nvSpPr>
          <p:cNvPr id="3" name="Content Placeholder 2"/>
          <p:cNvSpPr>
            <a:spLocks noGrp="1"/>
          </p:cNvSpPr>
          <p:nvPr>
            <p:ph idx="1"/>
          </p:nvPr>
        </p:nvSpPr>
        <p:spPr/>
        <p:txBody>
          <a:bodyPr>
            <a:normAutofit fontScale="77500" lnSpcReduction="20000"/>
          </a:bodyPr>
          <a:lstStyle/>
          <a:p>
            <a:r>
              <a:rPr lang="en-US" dirty="0"/>
              <a:t>Section 8(3) states that: Where a person with disability is a party in any legal proceedings, the adjudicating body shall take into account the condition of the person with disability and provide procedural and other appropriate facilities to enable the person with disability to access justice and participate effectively in the proceedings</a:t>
            </a:r>
            <a:r>
              <a:rPr lang="en-US" dirty="0" smtClean="0"/>
              <a:t>.</a:t>
            </a:r>
          </a:p>
          <a:p>
            <a:r>
              <a:rPr lang="en-US" dirty="0"/>
              <a:t>Arguably, the law requires the provision of sign language for people who are deaf throughout the justice system. The law further requires the provision of Braille for people who are blind and that the built environment around courtrooms should be accessible. Despite domestication of the CRPD, several of Zambia’s laws still require reform. For example, section </a:t>
            </a:r>
            <a:r>
              <a:rPr lang="en-US" b="1" dirty="0"/>
              <a:t>163(1) of the Criminal </a:t>
            </a:r>
            <a:r>
              <a:rPr lang="en-US" dirty="0"/>
              <a:t>Procedure Code of Zambia still provides for detention, at the president’s pleasure, in a “mental institution”. Persons with a mental disability – who are required to undergo psychiatric assessment in order to ascertain whether or not they can stand trial – have been known to be incarcerated for protracted periods of time in prisons like the </a:t>
            </a:r>
            <a:r>
              <a:rPr lang="en-US" dirty="0" err="1"/>
              <a:t>Chainama</a:t>
            </a:r>
            <a:r>
              <a:rPr lang="en-US" dirty="0"/>
              <a:t> East prison in Lusaka.</a:t>
            </a:r>
          </a:p>
        </p:txBody>
      </p:sp>
    </p:spTree>
    <p:extLst>
      <p:ext uri="{BB962C8B-B14F-4D97-AF65-F5344CB8AC3E}">
        <p14:creationId xmlns:p14="http://schemas.microsoft.com/office/powerpoint/2010/main" val="152886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rights in Zambia</a:t>
            </a:r>
          </a:p>
        </p:txBody>
      </p:sp>
      <p:sp>
        <p:nvSpPr>
          <p:cNvPr id="3" name="Content Placeholder 2"/>
          <p:cNvSpPr>
            <a:spLocks noGrp="1"/>
          </p:cNvSpPr>
          <p:nvPr>
            <p:ph idx="1"/>
          </p:nvPr>
        </p:nvSpPr>
        <p:spPr/>
        <p:txBody>
          <a:bodyPr/>
          <a:lstStyle/>
          <a:p>
            <a:r>
              <a:rPr lang="en-US" dirty="0"/>
              <a:t>The High Court of Zambia has weighed in on the rights of persons with disabilities in </a:t>
            </a:r>
            <a:r>
              <a:rPr lang="en-US" b="1" dirty="0" err="1"/>
              <a:t>Brotherton</a:t>
            </a:r>
            <a:r>
              <a:rPr lang="en-US" b="1" dirty="0"/>
              <a:t> v Electoral Commission of Zambia2011/HP/0818 (HC</a:t>
            </a:r>
            <a:r>
              <a:rPr lang="en-US" b="1" dirty="0" smtClean="0"/>
              <a:t>) read case/refer to the brief facts in the notes in word</a:t>
            </a:r>
            <a:endParaRPr lang="en-US" b="1" dirty="0"/>
          </a:p>
        </p:txBody>
      </p:sp>
    </p:spTree>
    <p:extLst>
      <p:ext uri="{BB962C8B-B14F-4D97-AF65-F5344CB8AC3E}">
        <p14:creationId xmlns:p14="http://schemas.microsoft.com/office/powerpoint/2010/main" val="77140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Convention consists of </a:t>
            </a:r>
            <a:r>
              <a:rPr lang="en-US" b="1" dirty="0"/>
              <a:t>30 Articles</a:t>
            </a:r>
            <a:r>
              <a:rPr lang="en-US" dirty="0"/>
              <a:t>, of which the first </a:t>
            </a:r>
            <a:r>
              <a:rPr lang="en-US" b="1" dirty="0"/>
              <a:t>16 articles </a:t>
            </a:r>
            <a:r>
              <a:rPr lang="en-US" dirty="0"/>
              <a:t>are of a normative character. By becoming a state party to the CEDAW, states are obligated to take all appropriate measures to eliminate discrimination against women and advance gender equality The content of these obligations, set out in </a:t>
            </a:r>
            <a:r>
              <a:rPr lang="en-US" b="1" dirty="0"/>
              <a:t>Articles 2 to 5 </a:t>
            </a:r>
            <a:r>
              <a:rPr lang="en-US" dirty="0"/>
              <a:t>of the Convention, is not open to alteration by individual governments or organizations. </a:t>
            </a:r>
            <a:endParaRPr lang="en-US" dirty="0" smtClean="0"/>
          </a:p>
          <a:p>
            <a:r>
              <a:rPr lang="en-US" dirty="0" smtClean="0"/>
              <a:t>Under </a:t>
            </a:r>
            <a:r>
              <a:rPr lang="en-US" b="1" dirty="0"/>
              <a:t>articles 6 to 16 </a:t>
            </a:r>
            <a:r>
              <a:rPr lang="en-US" dirty="0"/>
              <a:t>it covers the spectrum of human rights across the lifespan of women and girls, from education to employment to health, from political participation to family life, from issues such as trafficking to the situation of rural women, and from laws to policy measures. </a:t>
            </a:r>
          </a:p>
        </p:txBody>
      </p:sp>
    </p:spTree>
    <p:extLst>
      <p:ext uri="{BB962C8B-B14F-4D97-AF65-F5344CB8AC3E}">
        <p14:creationId xmlns:p14="http://schemas.microsoft.com/office/powerpoint/2010/main" val="232450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definition of discrimination against women, contained in the first article, is more detailed than in many other discrimination clauses. In both its definition and in other provisions the convention on the elimination of All Forms of Discrimination against Women (Article 18 of the Convention) reflects the depth of exclusion and restriction practiced against women because of their sex. </a:t>
            </a:r>
            <a:endParaRPr lang="en-US" dirty="0" smtClean="0"/>
          </a:p>
          <a:p>
            <a:r>
              <a:rPr lang="en-US" dirty="0" smtClean="0"/>
              <a:t>It </a:t>
            </a:r>
            <a:r>
              <a:rPr lang="en-US" dirty="0"/>
              <a:t>identifies many areas where there have been a notorious discrimination against women; for example in regard to political and civil rights, economic rights and employment. It calls for equal rights for women, regardless of their marital status. It calls for national legislation to ban discrimination. It allows for </a:t>
            </a:r>
            <a:r>
              <a:rPr lang="en-US" b="1" dirty="0"/>
              <a:t>temporary special measures</a:t>
            </a:r>
            <a:r>
              <a:rPr lang="en-US" dirty="0"/>
              <a:t> to accelerate the achievement of equality between men and women.</a:t>
            </a:r>
          </a:p>
        </p:txBody>
      </p:sp>
    </p:spTree>
    <p:extLst>
      <p:ext uri="{BB962C8B-B14F-4D97-AF65-F5344CB8AC3E}">
        <p14:creationId xmlns:p14="http://schemas.microsoft.com/office/powerpoint/2010/main" val="416129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The Convention provides for equal rights of women in political and public life, equal access to education and employment, equality in access to health facilities and an end to discrimination in the field of finance and areas of economic and social rights. The Convention also stresses the need to eliminate discrimination in all matters relating to marriage and family related matters and stresses the social services needed especially childcare facilities for a full participation of women in public life.</a:t>
            </a:r>
          </a:p>
          <a:p>
            <a:r>
              <a:rPr lang="en-US" dirty="0" smtClean="0"/>
              <a:t>The </a:t>
            </a:r>
            <a:r>
              <a:rPr lang="en-US" dirty="0"/>
              <a:t>issues of gender-based violence are not specifically addressed in the convention. The committee set up under the convention has also addressed this subject in its General Recommendation of Article 19, in which it formally extends the general prohibition on gender-based discrimination to include gender based violence.</a:t>
            </a:r>
          </a:p>
        </p:txBody>
      </p:sp>
    </p:spTree>
    <p:extLst>
      <p:ext uri="{BB962C8B-B14F-4D97-AF65-F5344CB8AC3E}">
        <p14:creationId xmlns:p14="http://schemas.microsoft.com/office/powerpoint/2010/main" val="261847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the CEDAW</a:t>
            </a:r>
          </a:p>
        </p:txBody>
      </p:sp>
      <p:sp>
        <p:nvSpPr>
          <p:cNvPr id="3" name="Content Placeholder 2"/>
          <p:cNvSpPr>
            <a:spLocks noGrp="1"/>
          </p:cNvSpPr>
          <p:nvPr>
            <p:ph idx="1"/>
          </p:nvPr>
        </p:nvSpPr>
        <p:spPr>
          <a:xfrm>
            <a:off x="1171977" y="2556931"/>
            <a:ext cx="9724620" cy="3509017"/>
          </a:xfrm>
        </p:spPr>
        <p:txBody>
          <a:bodyPr>
            <a:normAutofit fontScale="77500" lnSpcReduction="20000"/>
          </a:bodyPr>
          <a:lstStyle/>
          <a:p>
            <a:r>
              <a:rPr lang="en-US" dirty="0"/>
              <a:t>The Convention establishes a Committee on the Elimination of Discrimination against Women consisting of 23 members nominated and elected by states parties but serving in their personal capacity. The Committee membership is regionally representative. Their terms last four years. The Committee is responsible for reviewing each State party’s progress, as well as the challenges they are experiencing in implementing the Convention. States that are parties to CEDAW must submit regular reports to the CEDAW Committee, typically at four-yearly intervals.</a:t>
            </a:r>
          </a:p>
          <a:p>
            <a:r>
              <a:rPr lang="en-US" dirty="0"/>
              <a:t>On 12 March 1999 an Optional Protocol was added to CEDAW. This Protocol contains two procedures: </a:t>
            </a:r>
          </a:p>
          <a:p>
            <a:r>
              <a:rPr lang="en-US" dirty="0"/>
              <a:t>1) A communications procedure allowing individual women or groups of women, to submit claims of violations of rights to the Committee on the Elimination of Discrimination against Women; </a:t>
            </a:r>
          </a:p>
          <a:p>
            <a:r>
              <a:rPr lang="en-US" dirty="0"/>
              <a:t>2) An inquiry procedure enabling the CEDAW Committee to initiate inquiries into situations of grave or systematic violations of women’s rights. In either case, States must be party to the Protocol. Ninety-nine countries have ratified the Optional Protocol</a:t>
            </a:r>
            <a:r>
              <a:rPr lang="en-US" dirty="0" smtClean="0"/>
              <a:t>.</a:t>
            </a:r>
            <a:endParaRPr lang="en-US" dirty="0"/>
          </a:p>
        </p:txBody>
      </p:sp>
    </p:spTree>
    <p:extLst>
      <p:ext uri="{BB962C8B-B14F-4D97-AF65-F5344CB8AC3E}">
        <p14:creationId xmlns:p14="http://schemas.microsoft.com/office/powerpoint/2010/main" val="145774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principles of the convention</a:t>
            </a:r>
          </a:p>
        </p:txBody>
      </p:sp>
      <p:sp>
        <p:nvSpPr>
          <p:cNvPr id="3" name="Content Placeholder 2"/>
          <p:cNvSpPr>
            <a:spLocks noGrp="1"/>
          </p:cNvSpPr>
          <p:nvPr>
            <p:ph idx="1"/>
          </p:nvPr>
        </p:nvSpPr>
        <p:spPr/>
        <p:txBody>
          <a:bodyPr>
            <a:normAutofit fontScale="85000" lnSpcReduction="10000"/>
          </a:bodyPr>
          <a:lstStyle/>
          <a:p>
            <a:r>
              <a:rPr lang="en-US" dirty="0"/>
              <a:t>The CEDAW Convention is built on three foundational principles</a:t>
            </a:r>
            <a:r>
              <a:rPr lang="en-US" dirty="0" smtClean="0"/>
              <a:t>:</a:t>
            </a:r>
          </a:p>
          <a:p>
            <a:r>
              <a:rPr lang="en-US" b="1" dirty="0"/>
              <a:t>Non-discrimination</a:t>
            </a:r>
            <a:r>
              <a:rPr lang="en-US" dirty="0"/>
              <a:t> is integral to the concept of equality. The Convention seeks to eliminate discrimination against women in all fields and spheres, and holds both state and non-state actors in the case of violation of rights. The principle of non-discrimination is based on the understanding that discrimination is socially constructed rather than “natural”. This </a:t>
            </a:r>
            <a:r>
              <a:rPr lang="en-US" dirty="0" err="1"/>
              <a:t>recognises</a:t>
            </a:r>
            <a:r>
              <a:rPr lang="en-US" dirty="0"/>
              <a:t> the need and paves the way for concerted action against inequality and the institutional mechanisms which perpetuate it. The definition of discrimination in Article 1 of CEDAW can be </a:t>
            </a:r>
            <a:r>
              <a:rPr lang="en-US" dirty="0" err="1"/>
              <a:t>summarised</a:t>
            </a:r>
            <a:r>
              <a:rPr lang="en-US" dirty="0"/>
              <a:t> as:</a:t>
            </a:r>
          </a:p>
          <a:p>
            <a:r>
              <a:rPr lang="en-US" b="1" dirty="0"/>
              <a:t>Any act of distinction, exclusion or distinction which has the intent/purpose or effect of nullifying, impairing or denying the enjoyment of rights by women.</a:t>
            </a:r>
          </a:p>
          <a:p>
            <a:endParaRPr lang="en-US" dirty="0"/>
          </a:p>
        </p:txBody>
      </p:sp>
    </p:spTree>
    <p:extLst>
      <p:ext uri="{BB962C8B-B14F-4D97-AF65-F5344CB8AC3E}">
        <p14:creationId xmlns:p14="http://schemas.microsoft.com/office/powerpoint/2010/main" val="31312463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130</TotalTime>
  <Words>5013</Words>
  <Application>Microsoft Office PowerPoint</Application>
  <PresentationFormat>Widescreen</PresentationFormat>
  <Paragraphs>121</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Garamond</vt:lpstr>
      <vt:lpstr>Organic</vt:lpstr>
      <vt:lpstr>HUMAN RIGHTS LAW –UNIT 5</vt:lpstr>
      <vt:lpstr>The Convention on the Elimination of Discrimination against Women (CEDAW) 1979</vt:lpstr>
      <vt:lpstr> cont’d</vt:lpstr>
      <vt:lpstr>Cont’d</vt:lpstr>
      <vt:lpstr>PowerPoint Presentation</vt:lpstr>
      <vt:lpstr>PowerPoint Presentation</vt:lpstr>
      <vt:lpstr>PowerPoint Presentation</vt:lpstr>
      <vt:lpstr>Monitoring the CEDAW</vt:lpstr>
      <vt:lpstr>Foundational principles of the convention</vt:lpstr>
      <vt:lpstr>Principles cont’d</vt:lpstr>
      <vt:lpstr>Principles cont’d</vt:lpstr>
      <vt:lpstr>Principles cont’d</vt:lpstr>
      <vt:lpstr>Principles cont’d</vt:lpstr>
      <vt:lpstr>Principles cont’d</vt:lpstr>
      <vt:lpstr>Women’s Rights in Zambia: The Anti-Gender Based Violence Act</vt:lpstr>
      <vt:lpstr>Women’s Rights in Zambia: The Anti-Gender Based Violence Act</vt:lpstr>
      <vt:lpstr>Women’s Rights in Zambia: The Anti-Gender Based Violence Act</vt:lpstr>
      <vt:lpstr>Women’s Rights in Zambia: The Anti-Gender Based Violence Act</vt:lpstr>
      <vt:lpstr>PowerPoint Presentation</vt:lpstr>
      <vt:lpstr>Anti-Gender Based Violence Act (2011)</vt:lpstr>
      <vt:lpstr>PowerPoint Presentation</vt:lpstr>
      <vt:lpstr>PowerPoint Presentation</vt:lpstr>
      <vt:lpstr>CONVENTION ON THE RIGHTS OF A CHILD (CRC) 1989</vt:lpstr>
      <vt:lpstr>PowerPoint Presentation</vt:lpstr>
      <vt:lpstr>PowerPoint Presentation</vt:lpstr>
      <vt:lpstr>Principles of the convention</vt:lpstr>
      <vt:lpstr>Monitoring of the convention</vt:lpstr>
      <vt:lpstr>Child rights in Zambia </vt:lpstr>
      <vt:lpstr>PowerPoint Presentation</vt:lpstr>
      <vt:lpstr>PowerPoint Presentation</vt:lpstr>
      <vt:lpstr>PowerPoint Presentation</vt:lpstr>
      <vt:lpstr>PowerPoint Presentation</vt:lpstr>
      <vt:lpstr>CONVENTION ON THE RIGHTS OF PERSONS WITH DISABILITIES (CRPD) 2006</vt:lpstr>
      <vt:lpstr>PRINCIPLES </vt:lpstr>
      <vt:lpstr>PowerPoint Presentation</vt:lpstr>
      <vt:lpstr>PowerPoint Presentation</vt:lpstr>
      <vt:lpstr>MONITIORING THE CONVENTION</vt:lpstr>
      <vt:lpstr>Disability rights in Zambia</vt:lpstr>
      <vt:lpstr>Disability rights in Zambia</vt:lpstr>
      <vt:lpstr>Disability rights in Zambia</vt:lpstr>
      <vt:lpstr>Disability rights in Zambia</vt:lpstr>
      <vt:lpstr>Disability rights in Zambia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LAW –UNIT 5</dc:title>
  <dc:creator>Mrs Pupwe</dc:creator>
  <cp:lastModifiedBy> Mrs Pupwe</cp:lastModifiedBy>
  <cp:revision>45</cp:revision>
  <dcterms:created xsi:type="dcterms:W3CDTF">2022-04-27T14:28:02Z</dcterms:created>
  <dcterms:modified xsi:type="dcterms:W3CDTF">2022-04-28T11:06:50Z</dcterms:modified>
</cp:coreProperties>
</file>