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7/16/2022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C9B5EC57-9C01-4E13-B216-F7BD2595CBD5}"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15042-A16C-40B2-B9B6-0C65CFDD9BB5}"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B5EC57-9C01-4E13-B216-F7BD2595CBD5}"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B5EC57-9C01-4E13-B216-F7BD2595CBD5}"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15042-A16C-40B2-B9B6-0C65CFDD9BB5}"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B5EC57-9C01-4E13-B216-F7BD2595CBD5}"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B5EC57-9C01-4E13-B216-F7BD2595CBD5}"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15042-A16C-40B2-B9B6-0C65CFDD9BB5}"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9B5EC57-9C01-4E13-B216-F7BD2595CBD5}"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9B5EC57-9C01-4E13-B216-F7BD2595CBD5}" type="datetimeFigureOut">
              <a:rPr lang="en-US" smtClean="0"/>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B5EC57-9C01-4E13-B216-F7BD2595CBD5}" type="datetimeFigureOut">
              <a:rPr lang="en-US" smtClean="0"/>
              <a:t>7/16/2022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5EC57-9C01-4E13-B216-F7BD2595CBD5}" type="datetimeFigureOut">
              <a:rPr lang="en-US" smtClean="0"/>
              <a:t>7/16/2022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5EC57-9C01-4E13-B216-F7BD2595CBD5}"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15042-A16C-40B2-B9B6-0C65CFDD9B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5EC57-9C01-4E13-B216-F7BD2595CBD5}"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15042-A16C-40B2-B9B6-0C65CFDD9BB5}"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9B5EC57-9C01-4E13-B216-F7BD2595CBD5}" type="datetimeFigureOut">
              <a:rPr lang="en-US" smtClean="0"/>
              <a:t>7/16/2022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DA15042-A16C-40B2-B9B6-0C65CFDD9BB5}"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 RIGHTS LAW – L212</a:t>
            </a:r>
            <a:endParaRPr lang="en-US" dirty="0"/>
          </a:p>
        </p:txBody>
      </p:sp>
      <p:sp>
        <p:nvSpPr>
          <p:cNvPr id="3" name="Subtitle 2"/>
          <p:cNvSpPr>
            <a:spLocks noGrp="1"/>
          </p:cNvSpPr>
          <p:nvPr>
            <p:ph type="subTitle" idx="1"/>
          </p:nvPr>
        </p:nvSpPr>
        <p:spPr/>
        <p:txBody>
          <a:bodyPr/>
          <a:lstStyle/>
          <a:p>
            <a:r>
              <a:rPr lang="en-GB" dirty="0" smtClean="0"/>
              <a:t>UNIT 4</a:t>
            </a:r>
          </a:p>
          <a:p>
            <a:r>
              <a:rPr lang="en-US" dirty="0" smtClean="0"/>
              <a:t>HUMAN RIGHTS PROTECTION IN ZAMBIA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p:txBody>
          <a:bodyPr>
            <a:normAutofit/>
          </a:bodyPr>
          <a:lstStyle/>
          <a:p>
            <a:r>
              <a:rPr lang="en-US" dirty="0" smtClean="0"/>
              <a:t>Part III of the 1996 Constitution, an embedded Bill of Rights, could not be amended through the Act of Parliament because it can be amended only through a national referendum. Such a referendum was held alongside the 2016 general elections but failed to meet the required threshold. The proposed amendments to the 1996 Bill of Rights would have significantly enhanced the provision and protection of rights, particularly by the inclusion for the first time of the so-called second generation rights (economic, social, cultural and special rights) as well as environment-related rights. </a:t>
            </a:r>
          </a:p>
          <a:p>
            <a:r>
              <a:rPr lang="en-US" dirty="0" smtClean="0"/>
              <a:t>The constitution-amending process thus remains incomplete and, despite progress on the provision and articulation of rights in the amended parts of the Constitution, because 1996 Part III remains unamended, there remains a deficit in rights protection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p:txBody>
          <a:bodyPr>
            <a:normAutofit lnSpcReduction="10000"/>
          </a:bodyPr>
          <a:lstStyle/>
          <a:p>
            <a:r>
              <a:rPr lang="en-US" dirty="0" smtClean="0"/>
              <a:t>The amended Constitution contains stronger human rights language. For example, the Preamble to the Constitution declares that the people of Zambia: "uphold the rights and fundamental freedoms of every person", "confirm the equal worth of women and men and their right to freely participate in determine and build a sustainable political, legal, economic and social order", and "</a:t>
            </a:r>
            <a:r>
              <a:rPr lang="en-US" dirty="0" err="1" smtClean="0"/>
              <a:t>recognise</a:t>
            </a:r>
            <a:r>
              <a:rPr lang="en-US" dirty="0" smtClean="0"/>
              <a:t> and uphold the multi-ethnic, multi-racial, multi-religious and multi-cultural character of our Nation and our right to manage our affairs and resources sustainably in a devolved system of governance". </a:t>
            </a:r>
          </a:p>
          <a:p>
            <a:r>
              <a:rPr lang="en-US" dirty="0" smtClean="0"/>
              <a:t>Part I asserts the supremacy of the Constitution over "any other written law, customary law and customary practice that is inconsistent with it provisions "   and voids them to the extent of the inconsistency, and also states (Article 3) the binding nature of the Constitution over all persons, State organs and State institutions in Zambia. Part II of the Constitution defines National Values, Principles and Economic Policies of Zambia</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a:xfrm>
            <a:off x="838200" y="1825625"/>
            <a:ext cx="10515600" cy="4819874"/>
          </a:xfrm>
        </p:spPr>
        <p:txBody>
          <a:bodyPr>
            <a:normAutofit/>
          </a:bodyPr>
          <a:lstStyle/>
          <a:p>
            <a:r>
              <a:rPr lang="en-US" dirty="0" smtClean="0"/>
              <a:t>The Constitution of Zambia (Amendment) Act No. 2 of 2016 establishes a National Human Rights Institution (NHRI) known as the Human Rights Commission whose mandate is to promote and protect human rights. Its broad mandate is provided for under Article 230 (2) and (3) of the Constitution and Section 9 of the Human Rights Commission Act Chapter 48 of the laws of Zambia. Further it also establishes the office of the public protector under article 243 and under art 193 (2) (e) it provides that The Zambia Police Service shall uphold the Bill of Rights.</a:t>
            </a:r>
          </a:p>
          <a:p>
            <a:r>
              <a:rPr lang="en-US" dirty="0" smtClean="0"/>
              <a:t>In certain circumstances, however, the State may limit the fundamental rights of persons, if it is reasonable to do so. If the State, however, seeks to limit the rights of any person, it must prove that the limitation of these rights is proportionate and reasonably justifiable in a democratic society. If the State fails to prove this, the limitation is unlawful and unjustifiable. The State must provide evidence to justify the limitation. This evidence must show that there is no alternative or lesser means to protect the valid State interest – other than the limitation of the right. ART 11</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a:xfrm>
            <a:off x="838200" y="1825625"/>
            <a:ext cx="10515600" cy="4910026"/>
          </a:xfrm>
        </p:spPr>
        <p:txBody>
          <a:bodyPr>
            <a:normAutofit/>
          </a:bodyPr>
          <a:lstStyle/>
          <a:p>
            <a:pPr marL="0" indent="0">
              <a:buNone/>
            </a:pPr>
            <a:r>
              <a:rPr lang="en-US" b="1" dirty="0" smtClean="0"/>
              <a:t>HUMAN RIGHT COMMISSION ACT CHAPTER 48 OF THE LAWS OF ZAMBIA</a:t>
            </a:r>
          </a:p>
          <a:p>
            <a:r>
              <a:rPr lang="en-US" dirty="0" smtClean="0"/>
              <a:t>An Act to provide for the functions and powers of the Human Rights Commission; to provide for its composition and to provide for matters connected with or incidental to the foregoing. This piece of legislation has four part with 27 sections.</a:t>
            </a:r>
          </a:p>
          <a:p>
            <a:r>
              <a:rPr lang="en-US" dirty="0" smtClean="0"/>
              <a:t>Section 3 provides for the independence of the commission. The Commission shall not, in the performance of its duties, be subject to the direction or control of any person or authority.</a:t>
            </a:r>
          </a:p>
          <a:p>
            <a:r>
              <a:rPr lang="en-US" dirty="0" smtClean="0"/>
              <a:t>The composition and appointment of the commission is provided for in section 5 as follows:</a:t>
            </a:r>
          </a:p>
          <a:p>
            <a:r>
              <a:rPr lang="en-US" dirty="0" smtClean="0"/>
              <a:t>a)	the Chairperson;</a:t>
            </a:r>
          </a:p>
          <a:p>
            <a:r>
              <a:rPr lang="en-US" dirty="0" smtClean="0"/>
              <a:t>b)	the Vice-Chairperson; and</a:t>
            </a:r>
          </a:p>
          <a:p>
            <a:r>
              <a:rPr lang="en-US" dirty="0" smtClean="0"/>
              <a:t>c)	Not more than five other Commissioners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152" y="365125"/>
            <a:ext cx="10515600" cy="1325563"/>
          </a:xfrm>
        </p:spPr>
        <p:txBody>
          <a:bodyPr/>
          <a:lstStyle/>
          <a:p>
            <a:r>
              <a:rPr lang="en-US" dirty="0" smtClean="0"/>
              <a:t>Human Rights legal framework cont’d</a:t>
            </a:r>
            <a:endParaRPr lang="en-US" dirty="0"/>
          </a:p>
        </p:txBody>
      </p:sp>
      <p:sp>
        <p:nvSpPr>
          <p:cNvPr id="3" name="Content Placeholder 2"/>
          <p:cNvSpPr>
            <a:spLocks noGrp="1"/>
          </p:cNvSpPr>
          <p:nvPr>
            <p:ph idx="1"/>
          </p:nvPr>
        </p:nvSpPr>
        <p:spPr/>
        <p:txBody>
          <a:bodyPr>
            <a:normAutofit/>
          </a:bodyPr>
          <a:lstStyle/>
          <a:p>
            <a:r>
              <a:rPr lang="en-US" dirty="0" smtClean="0"/>
              <a:t>The functions of the commissioners are outlined in section 9 of the Act to include inter alia:</a:t>
            </a:r>
          </a:p>
          <a:p>
            <a:pPr lvl="1"/>
            <a:r>
              <a:rPr lang="en-US" dirty="0" smtClean="0"/>
              <a:t>investigate human rights violations;</a:t>
            </a:r>
          </a:p>
          <a:p>
            <a:pPr lvl="1"/>
            <a:r>
              <a:rPr lang="en-US" dirty="0" smtClean="0"/>
              <a:t>investigate any maladministration of justice;</a:t>
            </a:r>
          </a:p>
          <a:p>
            <a:pPr lvl="1"/>
            <a:r>
              <a:rPr lang="en-US" dirty="0" smtClean="0"/>
              <a:t>propose effective measures to prevent human rights abuse;</a:t>
            </a:r>
          </a:p>
          <a:p>
            <a:r>
              <a:rPr lang="en-US" dirty="0" smtClean="0"/>
              <a:t>The powers of the commission to investigate any human rights abuses be it on its own initiative or on receipt of a complaint or allegation are outlined in section 10 of the Act.</a:t>
            </a:r>
          </a:p>
          <a:p>
            <a:r>
              <a:rPr lang="en-US" dirty="0" smtClean="0"/>
              <a:t> Section 11 of the Act provides for the format of the complaints to be made to the commission and the period within which to make such complaints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a:xfrm>
            <a:off x="838200" y="1825624"/>
            <a:ext cx="10515600" cy="4716843"/>
          </a:xfrm>
        </p:spPr>
        <p:txBody>
          <a:bodyPr>
            <a:normAutofit fontScale="92500"/>
          </a:bodyPr>
          <a:lstStyle/>
          <a:p>
            <a:pPr marL="0" indent="0">
              <a:buNone/>
            </a:pPr>
            <a:r>
              <a:rPr lang="en-US" b="1" dirty="0" smtClean="0"/>
              <a:t>PUBLIC PROTECTOR ACT NO. 15 OF 2016</a:t>
            </a:r>
          </a:p>
          <a:p>
            <a:r>
              <a:rPr lang="en-US" dirty="0" smtClean="0"/>
              <a:t>The public protector Act is divided in seven parts. An Act to provide for the functions, powers, operations and financial management of the Office of Public Protector; provide for the initiation and investigation of complaints; repeal and replace the Commission for Investigations Act, 1991; and provide for matters connected with, or incidental to, the foregoing.</a:t>
            </a:r>
          </a:p>
          <a:p>
            <a:r>
              <a:rPr lang="en-US" dirty="0" smtClean="0"/>
              <a:t>Section 3 provides the guiding principle of the office of the public protector to act in accordance with the values and principles set out in the Constitution and shall be guided by principles such as independence; integrity; accessibility; impartiality; professionalism; and transparency. </a:t>
            </a:r>
          </a:p>
          <a:p>
            <a:r>
              <a:rPr lang="en-US" dirty="0" smtClean="0"/>
              <a:t>Section 4 establishes the office of the public protector headed by the Public Protector as provided under the Constitution. The Office of the Public Protector consists of Deputy Public Protectors, the Registrar, Chief Administrator and other officers and staff appointed pursuant to sections seven, eight, nine and ten, respectively and the same officers shall not in the performance of their functions under this Act, be subject to the direction or control of a person or authority other than the Public Protector.</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p:txBody>
          <a:bodyPr/>
          <a:lstStyle/>
          <a:p>
            <a:r>
              <a:rPr lang="en-US" dirty="0" smtClean="0"/>
              <a:t>The function of the public protector are provided for in the constitution under art 244 as well section 6 of the Act. Complaints and investigations are provided for in part III between sections 13 and 19. Part IV provides for hearings to be held by the public protector for purposes of investigation. The powers of the public protector are provided for in part V between sections 25 and 30.</a:t>
            </a:r>
          </a:p>
          <a:p>
            <a:r>
              <a:rPr lang="en-GB" b="1" dirty="0" smtClean="0"/>
              <a:t>READ THE PROVISIONS</a:t>
            </a:r>
            <a:endParaRPr lang="en-US"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Policies</a:t>
            </a:r>
            <a:endParaRPr lang="en-US" dirty="0"/>
          </a:p>
        </p:txBody>
      </p:sp>
      <p:sp>
        <p:nvSpPr>
          <p:cNvPr id="3" name="Content Placeholder 2"/>
          <p:cNvSpPr>
            <a:spLocks noGrp="1"/>
          </p:cNvSpPr>
          <p:nvPr>
            <p:ph idx="1"/>
          </p:nvPr>
        </p:nvSpPr>
        <p:spPr/>
        <p:txBody>
          <a:bodyPr/>
          <a:lstStyle/>
          <a:p>
            <a:r>
              <a:rPr lang="en-US" dirty="0"/>
              <a:t>NATIONAL HIV AND AIDS POLICY</a:t>
            </a:r>
          </a:p>
          <a:p>
            <a:r>
              <a:rPr lang="en-US" dirty="0"/>
              <a:t>This Policy, provides a framework for addressing the HIV/AIDS/STI/TB situation in Zambia, outlining the causes and factors that perpetuate the transmission and the impact of HIV/AIDS/STI/TB on the Zambian population. </a:t>
            </a:r>
          </a:p>
          <a:p>
            <a:r>
              <a:rPr lang="en-US" dirty="0"/>
              <a:t>This document also outlines the response and impact mitigation-interventions already in place, while also stating the vision, objectives, policy measures, institutional legal framework and roles to be performed by Government and other stakeholders.</a:t>
            </a:r>
          </a:p>
          <a:p>
            <a:r>
              <a:rPr lang="en-US" dirty="0"/>
              <a:t>One of the guiding principles of the National Policy is that: “human rights and dignity of all people, irrespective of their HIV status, should be respected and stigma and discrimination against people with HIV/AIDS must be eliminated</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Rights Policies</a:t>
            </a:r>
          </a:p>
        </p:txBody>
      </p:sp>
      <p:sp>
        <p:nvSpPr>
          <p:cNvPr id="3" name="Content Placeholder 2"/>
          <p:cNvSpPr>
            <a:spLocks noGrp="1"/>
          </p:cNvSpPr>
          <p:nvPr>
            <p:ph idx="1"/>
          </p:nvPr>
        </p:nvSpPr>
        <p:spPr/>
        <p:txBody>
          <a:bodyPr>
            <a:normAutofit fontScale="92500" lnSpcReduction="10000"/>
          </a:bodyPr>
          <a:lstStyle/>
          <a:p>
            <a:r>
              <a:rPr lang="en-US" dirty="0"/>
              <a:t>NATIONAL LEGAL AID POLICY </a:t>
            </a:r>
          </a:p>
          <a:p>
            <a:r>
              <a:rPr lang="en-US" dirty="0"/>
              <a:t>Legal aid is the provision of assistance to people who are unable to afford legal representation and access to the court system.</a:t>
            </a:r>
          </a:p>
          <a:p>
            <a:r>
              <a:rPr lang="en-US" dirty="0"/>
              <a:t>the Legal Aid Policy establishes a renewed regulatory and implementation framework for the provision, administration, coordination, regulation and monitoring of legal aid in Zambia.</a:t>
            </a:r>
          </a:p>
          <a:p>
            <a:r>
              <a:rPr lang="en-US" dirty="0"/>
              <a:t>The Government of the Republic of Zambia has committed itself to enhancing equal access to justice particularly for the poor and vulnerable people, as part of its efforts to observe the rule of law and adhere to human rights</a:t>
            </a:r>
          </a:p>
          <a:p>
            <a:r>
              <a:rPr lang="en-US" dirty="0"/>
              <a:t>Access to justice is generally understood as the ability of people to seek and obtain a remedy through formal or informal institutions of justice, and in conformity with human rights standards</a:t>
            </a:r>
          </a:p>
          <a:p>
            <a:r>
              <a:rPr lang="en-US" dirty="0"/>
              <a:t>Access to justice is a fundamental human right in itself and essential for the protection and promotion of all other civil, cultural, economic, political and social rights.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Rights Policies</a:t>
            </a:r>
          </a:p>
        </p:txBody>
      </p:sp>
      <p:sp>
        <p:nvSpPr>
          <p:cNvPr id="3" name="Content Placeholder 2"/>
          <p:cNvSpPr>
            <a:spLocks noGrp="1"/>
          </p:cNvSpPr>
          <p:nvPr>
            <p:ph idx="1"/>
          </p:nvPr>
        </p:nvSpPr>
        <p:spPr/>
        <p:txBody>
          <a:bodyPr/>
          <a:lstStyle/>
          <a:p>
            <a:r>
              <a:rPr lang="en-US" dirty="0"/>
              <a:t>Without effective and affordable access to justice, people are denied the opportunity to claim their rights or challenge crimes, abuses or human rights violations committed against them.</a:t>
            </a:r>
          </a:p>
          <a:p>
            <a:r>
              <a:rPr lang="en-US" dirty="0"/>
              <a:t>The efficient and effective delivery of legal aid services will in turn enhance equal access to justice for the poor and vulnerable people in Zambia, in line with Zambia’s national and international commitments.</a:t>
            </a:r>
          </a:p>
          <a:p>
            <a:r>
              <a:rPr lang="en-US" dirty="0"/>
              <a:t>The policy outlines the rationale and principles on which the policy is founded, as well obstacles that impede the effective and efficient delivery of legal aid services </a:t>
            </a:r>
          </a:p>
          <a:p>
            <a:r>
              <a:rPr lang="en-US" dirty="0"/>
              <a:t>“Legal aid is both a right in itself and an essential precondition for the exercise and enjoyment of a number of human rights, including the rights to a fair trial and to an effective remedy,”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OUTLINE</a:t>
            </a:r>
            <a:endParaRPr lang="en-US" dirty="0"/>
          </a:p>
        </p:txBody>
      </p:sp>
      <p:sp>
        <p:nvSpPr>
          <p:cNvPr id="3" name="Content Placeholder 2"/>
          <p:cNvSpPr>
            <a:spLocks noGrp="1"/>
          </p:cNvSpPr>
          <p:nvPr>
            <p:ph idx="1"/>
          </p:nvPr>
        </p:nvSpPr>
        <p:spPr/>
        <p:txBody>
          <a:bodyPr/>
          <a:lstStyle/>
          <a:p>
            <a:pPr marL="0" indent="0">
              <a:buNone/>
            </a:pPr>
            <a:r>
              <a:rPr lang="en-US" sz="2800" dirty="0" smtClean="0"/>
              <a:t>The Ratification of International Agreements Act 34 of 2016</a:t>
            </a:r>
            <a:endParaRPr lang="en-US" sz="2800" dirty="0"/>
          </a:p>
          <a:p>
            <a:pPr marL="0" indent="0">
              <a:buNone/>
            </a:pPr>
            <a:r>
              <a:rPr lang="en-US" sz="2800" dirty="0" smtClean="0"/>
              <a:t>Human Rights legal framework</a:t>
            </a:r>
          </a:p>
          <a:p>
            <a:pPr marL="91440" lvl="1" indent="0">
              <a:spcBef>
                <a:spcPts val="1000"/>
              </a:spcBef>
              <a:buNone/>
            </a:pPr>
            <a:r>
              <a:rPr lang="en-US" sz="2800" dirty="0"/>
              <a:t>Human Rights Policies</a:t>
            </a:r>
          </a:p>
          <a:p>
            <a:pPr marL="0" indent="0">
              <a:buNone/>
            </a:pPr>
            <a:r>
              <a:rPr lang="en-US" sz="2800" dirty="0" smtClean="0"/>
              <a:t>Institutional Human Rights Framework</a:t>
            </a:r>
          </a:p>
          <a:p>
            <a:pPr marL="91440" lvl="1" indent="0">
              <a:spcBef>
                <a:spcPts val="1000"/>
              </a:spcBef>
              <a:buNone/>
            </a:pPr>
            <a:r>
              <a:rPr lang="en-US" sz="2800" dirty="0"/>
              <a:t>Traditional leaders and human rights protection</a:t>
            </a:r>
          </a:p>
          <a:p>
            <a:pPr marL="0" indent="0">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Rights Policies</a:t>
            </a:r>
          </a:p>
        </p:txBody>
      </p:sp>
      <p:sp>
        <p:nvSpPr>
          <p:cNvPr id="3" name="Content Placeholder 2"/>
          <p:cNvSpPr>
            <a:spLocks noGrp="1"/>
          </p:cNvSpPr>
          <p:nvPr>
            <p:ph idx="1"/>
          </p:nvPr>
        </p:nvSpPr>
        <p:spPr/>
        <p:txBody>
          <a:bodyPr/>
          <a:lstStyle/>
          <a:p>
            <a:r>
              <a:rPr lang="en-US" dirty="0"/>
              <a:t>CITIZENS ECONOMIC EMPOWERMENT COMMISSION</a:t>
            </a:r>
          </a:p>
          <a:p>
            <a:r>
              <a:rPr lang="en-US" dirty="0"/>
              <a:t>The Citizens Economic Empowerment Commission (CEEC) is a body corporate established through the enactment of the Citizens Economic Empowerment Act No. 9 of 2006 to foster broad-based economic empowerment in Zambia.</a:t>
            </a:r>
          </a:p>
          <a:p>
            <a:r>
              <a:rPr lang="en-US" dirty="0"/>
              <a:t> it is a body corporate the under the Ministry of Commerce, Trade and Industry</a:t>
            </a:r>
          </a:p>
          <a:p>
            <a:r>
              <a:rPr lang="en-US" dirty="0"/>
              <a:t>It was established with a mandate to promote broad-based economic empowerment for targeted citizens. </a:t>
            </a:r>
          </a:p>
          <a:p>
            <a:r>
              <a:rPr lang="en-US" dirty="0"/>
              <a:t>Commission provides interest bearing business loans to targeted citizens.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a:t>
            </a:r>
            <a:r>
              <a:rPr lang="en-US" dirty="0"/>
              <a:t>Human Rights Framework</a:t>
            </a:r>
          </a:p>
        </p:txBody>
      </p:sp>
      <p:sp>
        <p:nvSpPr>
          <p:cNvPr id="3" name="Content Placeholder 2"/>
          <p:cNvSpPr>
            <a:spLocks noGrp="1"/>
          </p:cNvSpPr>
          <p:nvPr>
            <p:ph idx="1"/>
          </p:nvPr>
        </p:nvSpPr>
        <p:spPr/>
        <p:txBody>
          <a:bodyPr/>
          <a:lstStyle/>
          <a:p>
            <a:r>
              <a:rPr lang="en-US" b="1" dirty="0" smtClean="0"/>
              <a:t>JUDICIARY</a:t>
            </a:r>
          </a:p>
          <a:p>
            <a:r>
              <a:rPr lang="en-US" dirty="0" smtClean="0"/>
              <a:t>The </a:t>
            </a:r>
            <a:r>
              <a:rPr lang="en-US" dirty="0"/>
              <a:t>judiciary has a pivotal role to play in the interpretation of fundamental rights and freedoms of the individual as enshrined in the national constitution. If there are any violations of the Human Rights then one can move the justice machinery by going to the court. Court has to take the cognizance of violation of Human Rights and has to deliver justice accordingly.</a:t>
            </a:r>
          </a:p>
          <a:p>
            <a:r>
              <a:rPr lang="en-US" dirty="0"/>
              <a:t>Article 28 of the constitution of Zambia provides that … ‘’if any person alleges that any of the provisions of Articles 11 to 26 inclusive has been, is being or is likely to be contravened in relation to him, then, without prejudice to any other action with respect to the same matter which is lawfully available, that person may apply for redress to the High Court…’’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618186" y="2285999"/>
            <a:ext cx="10126015" cy="4423893"/>
          </a:xfrm>
        </p:spPr>
        <p:txBody>
          <a:bodyPr>
            <a:normAutofit fontScale="92500" lnSpcReduction="10000"/>
          </a:bodyPr>
          <a:lstStyle/>
          <a:p>
            <a:r>
              <a:rPr lang="en-US" dirty="0"/>
              <a:t>Judicial review, or the threat of judicial review, helps give our legally protected human rights “teeth”, it is part of what makes them enforceable. Judicial review means that people who feel like a decision made by a public authority has breached their human rights, can challenge this. Really importantly, the potential that a person can bring a judicial review case encourages public authorities to use good decision-making processes in the first place. Ultimately this is an important way of protecting and respecting the human rights of the people the decision will affect, and all of us, by getting the processes as right as possible in the first place. </a:t>
            </a:r>
            <a:endParaRPr lang="en-US" dirty="0" smtClean="0"/>
          </a:p>
          <a:p>
            <a:r>
              <a:rPr lang="en-US" dirty="0" smtClean="0"/>
              <a:t>In </a:t>
            </a:r>
            <a:r>
              <a:rPr lang="en-US" dirty="0"/>
              <a:t>the case of </a:t>
            </a:r>
            <a:r>
              <a:rPr lang="en-US" dirty="0" err="1"/>
              <a:t>Esan</a:t>
            </a:r>
            <a:r>
              <a:rPr lang="en-US" dirty="0"/>
              <a:t> v Attorney General (Appeal 96 of 2014) [2016] ZMSC 225 (09 December 2016); shows protection and promotion of human rights by the courts through judicial review were it was stated among other things that:</a:t>
            </a:r>
          </a:p>
          <a:p>
            <a:r>
              <a:rPr lang="en-US" i="1" dirty="0"/>
              <a:t>In a situation, such as in this case, where legislation seems to grant absolute discretion by leaving little or no room to question the legitimacy of an exercise of public power, courts ought to be conscious of emerging trends towards a more open and transparent government that promote the rule law, human rights and curbs arbitrariness.  The Court should go behind the orders and delve into the circumstances in which the power was exercised especially where there is prima facie evidence of arbitrariness or perverse actions, to ensure that it was exercised lawfully and within the confines of the law.</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normAutofit fontScale="92500" lnSpcReduction="20000"/>
          </a:bodyPr>
          <a:lstStyle/>
          <a:p>
            <a:r>
              <a:rPr lang="en-US" b="1" dirty="0" smtClean="0"/>
              <a:t>HUMAN RIGHTS COMMISSION</a:t>
            </a:r>
          </a:p>
          <a:p>
            <a:r>
              <a:rPr lang="en-US" dirty="0" smtClean="0"/>
              <a:t>The </a:t>
            </a:r>
            <a:r>
              <a:rPr lang="en-US" dirty="0"/>
              <a:t>Human Rights Commission (HRC) is an autonomous (independent of government) National Human Rights Institution (NHRI) established pursuant to Article 230 (1) of the Constitution of Zambia (Amendment) Act No 2 of 2016 with a broad mandate of protecting, promoting as well as monitoring human rights . The Human Rights Commission was established in 1997 in accordance with the UN Principles relating to the Status and Functioning of National Institution for the Protection and Promotion of Human Rights (Paris Principles). It is mandated, inter alia, to investigate human rights violations and maladministration of justice, and propose measures to prevent human rights abuses. </a:t>
            </a:r>
            <a:endParaRPr lang="en-US" dirty="0" smtClean="0"/>
          </a:p>
          <a:p>
            <a:r>
              <a:rPr lang="en-US" dirty="0" smtClean="0"/>
              <a:t>Further </a:t>
            </a:r>
            <a:r>
              <a:rPr lang="en-US" dirty="0"/>
              <a:t>article 26 of the African charter on human and people’s rights provides that:</a:t>
            </a:r>
          </a:p>
          <a:p>
            <a:r>
              <a:rPr lang="en-US" b="1" i="1" dirty="0"/>
              <a:t>‘’State Parties to the present Charter shall have the duty to guarantee the independence of the Courts and shall allow the establishment and improvement of appropriate national institutions entrusted with the promotion and protection of the rights and freedoms guaranteed by the present Charter.’’</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lstStyle/>
          <a:p>
            <a:r>
              <a:rPr lang="en-US" dirty="0"/>
              <a:t>NHRIs are also required to assist the African Commission in the promotion of the human rights at the country level. For instance, NHRIs have encouraged their countries to ratify human rights treaties. They have also played and continue to play a significant role in enhancing the protective and promotional activities of the Commission. Their contributions include raising awareness of the Commission’s activities.</a:t>
            </a:r>
          </a:p>
          <a:p>
            <a:r>
              <a:rPr lang="en-US" dirty="0"/>
              <a:t>NHRIs affiliated to the Commission are entitled to attend and participate in the Commission’s public sessions. Like NGOs, they are required to submit report on their activities to the Commission every two years.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540913" y="2286000"/>
            <a:ext cx="10354613" cy="4572000"/>
          </a:xfrm>
        </p:spPr>
        <p:txBody>
          <a:bodyPr>
            <a:normAutofit fontScale="92500" lnSpcReduction="10000"/>
          </a:bodyPr>
          <a:lstStyle/>
          <a:p>
            <a:r>
              <a:rPr lang="en-US" b="1" dirty="0"/>
              <a:t>Functions of HRC</a:t>
            </a:r>
          </a:p>
          <a:p>
            <a:r>
              <a:rPr lang="en-US" dirty="0"/>
              <a:t>The Constitution specifies the mandate of the Commission as to “ensure the Bill of Rights is protected and upheld”.</a:t>
            </a:r>
          </a:p>
          <a:p>
            <a:r>
              <a:rPr lang="en-US" dirty="0"/>
              <a:t>The functions of the Commission as provided under Article 230 (2) are; </a:t>
            </a:r>
          </a:p>
          <a:p>
            <a:pPr lvl="1"/>
            <a:r>
              <a:rPr lang="en-US" dirty="0"/>
              <a:t>(a)	Investigate and report on the observance of rights and freedoms;</a:t>
            </a:r>
          </a:p>
          <a:p>
            <a:pPr lvl="1"/>
            <a:r>
              <a:rPr lang="en-US" dirty="0"/>
              <a:t>(b)	Take necessary steps to secure appropriate redress where rights and freedoms are violated; </a:t>
            </a:r>
          </a:p>
          <a:p>
            <a:pPr lvl="1"/>
            <a:r>
              <a:rPr lang="en-US" dirty="0"/>
              <a:t>(c)	Endeavor to resolve a dispute through negotiation, mediation or </a:t>
            </a:r>
            <a:r>
              <a:rPr lang="en-US" dirty="0" smtClean="0"/>
              <a:t>conciliation</a:t>
            </a:r>
          </a:p>
          <a:p>
            <a:pPr lvl="1"/>
            <a:r>
              <a:rPr lang="en-US" dirty="0"/>
              <a:t>(d)	Carry out research on rights and freedoms and related matters;</a:t>
            </a:r>
          </a:p>
          <a:p>
            <a:pPr lvl="1"/>
            <a:r>
              <a:rPr lang="en-US" dirty="0"/>
              <a:t>(e)	Conduct civic education on rights and freedoms; and </a:t>
            </a:r>
          </a:p>
          <a:p>
            <a:pPr lvl="1"/>
            <a:r>
              <a:rPr lang="en-US" dirty="0"/>
              <a:t>(f)	Perform such other functions as prescribe</a:t>
            </a:r>
          </a:p>
          <a:p>
            <a:r>
              <a:rPr lang="en-US" dirty="0"/>
              <a:t>In addition to the foregoing, Section 9 of the Human Rights Commission Act Chapter 48 of the Laws of Zambia provides among others that the Commission visits prisons and places of detention or related facilities with a view to assessing and inspecting conditions of the persons held in such places and make recommendations to redress existing problems</a:t>
            </a:r>
          </a:p>
          <a:p>
            <a:pPr lvl="1"/>
            <a:endParaRPr lang="en-US" dirty="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579550" y="2285999"/>
            <a:ext cx="10483402" cy="4372377"/>
          </a:xfrm>
        </p:spPr>
        <p:txBody>
          <a:bodyPr>
            <a:normAutofit lnSpcReduction="10000"/>
          </a:bodyPr>
          <a:lstStyle/>
          <a:p>
            <a:r>
              <a:rPr lang="en-US" b="1" dirty="0" smtClean="0"/>
              <a:t>PUBLIC PROTECTOR</a:t>
            </a:r>
          </a:p>
          <a:p>
            <a:r>
              <a:rPr lang="en-US" dirty="0" smtClean="0"/>
              <a:t>Following </a:t>
            </a:r>
            <a:r>
              <a:rPr lang="en-US" dirty="0"/>
              <a:t>the enactment of the Constitution of Zambia (Amendment) Act No.2 of 2016, the Office of the Public Protector was established to replace the Office of the Investigator General. This is by virtue of Article 243 (1) of the amended Constitution. Article 243 of the Constitution establishes the Public Protector and Section 4 of Act No. 15 of 2016, which is the Public Protector Act establishes the Office of the Public Protector. </a:t>
            </a:r>
            <a:endParaRPr lang="en-US" dirty="0" smtClean="0"/>
          </a:p>
          <a:p>
            <a:r>
              <a:rPr lang="en-US" dirty="0" smtClean="0"/>
              <a:t>The </a:t>
            </a:r>
            <a:r>
              <a:rPr lang="en-US" dirty="0"/>
              <a:t>Public Protector is the </a:t>
            </a:r>
            <a:r>
              <a:rPr lang="en-US" b="1" dirty="0"/>
              <a:t>OMBUDSMAN INSTITUTION </a:t>
            </a:r>
            <a:r>
              <a:rPr lang="en-US" dirty="0"/>
              <a:t>of Zambia entrusted with the mandate to promote and safeguard the interests and the rights of an individual in his or her quest to receive a “public service” that is just and fair. The institution also serves to promote practices of good governance within public institutions in the delivery of public services to the general public. A person qualifies to be appointed public protector if they qualify to be appointed as a judge.  The office of public protector shall not be subject to the direction or control of a person or an authority in the performance of the functions of office.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528034" y="2286000"/>
            <a:ext cx="10216167" cy="4436772"/>
          </a:xfrm>
        </p:spPr>
        <p:txBody>
          <a:bodyPr/>
          <a:lstStyle/>
          <a:p>
            <a:r>
              <a:rPr lang="en-US" dirty="0"/>
              <a:t>The mandate of this Office is to investigate, educate and redress matters relating to maladministration (bad management, dishonest) or administrative injustice in the Public Sector. It can also recommend corrective action to the affected agencies and obtain redress for a deserving complainant. It investigates any complaint of human rights abuse arising from maladministration or any conduct which the Public Protector has reasonable grounds to believe may be connected with, or conducive to, maladministration. Section 35 of the Act provides: </a:t>
            </a:r>
          </a:p>
          <a:p>
            <a:r>
              <a:rPr lang="en-US" b="1" i="1" dirty="0"/>
              <a:t>The Public Protector shall in the performance of the Public Protector’s functions under this Act, provide added protection to vulnerable persons, including children, women and persons with disabilities, where a State institution engages in or is about to engage in  a  maladministration  which  is  a  significant  and  substantial infringement of their rights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1024128" y="2285999"/>
            <a:ext cx="9720073" cy="4398135"/>
          </a:xfrm>
        </p:spPr>
        <p:txBody>
          <a:bodyPr>
            <a:normAutofit fontScale="92500" lnSpcReduction="20000"/>
          </a:bodyPr>
          <a:lstStyle/>
          <a:p>
            <a:r>
              <a:rPr lang="en-US" dirty="0"/>
              <a:t>Article 244(1) of the constitution provides for the functions of the office of pubic protector that may investigate an action or decision taken or omitted to be taken by a State institution in the performance of an administrative function. Article 244(3) provides that the Public Protector may—</a:t>
            </a:r>
          </a:p>
          <a:p>
            <a:pPr lvl="1"/>
            <a:r>
              <a:rPr lang="en-US" dirty="0"/>
              <a:t>(a)	bring an action before a court;</a:t>
            </a:r>
          </a:p>
          <a:p>
            <a:pPr lvl="1"/>
            <a:r>
              <a:rPr lang="en-US" dirty="0"/>
              <a:t>(b)	hear an appeal by a person relating to an action or decision taken or omitted to be taken in respect of that person; and</a:t>
            </a:r>
          </a:p>
          <a:p>
            <a:pPr lvl="1"/>
            <a:r>
              <a:rPr lang="en-US" dirty="0"/>
              <a:t>(c)	make a decision on an action to be taken against a public officer or Constitutional office holder, which decision shall be implemented by an appropriate </a:t>
            </a:r>
            <a:r>
              <a:rPr lang="en-US" dirty="0" smtClean="0"/>
              <a:t>authority</a:t>
            </a:r>
          </a:p>
          <a:p>
            <a:r>
              <a:rPr lang="en-US" dirty="0"/>
              <a:t>Article 244(5) provides for the powers of the public protector, that The Public Protector has the same powers as those of the High Court in—</a:t>
            </a:r>
          </a:p>
          <a:p>
            <a:pPr lvl="1"/>
            <a:r>
              <a:rPr lang="en-US" dirty="0"/>
              <a:t>(a)	enforcing the attendance of witnesses and examining them on oath;</a:t>
            </a:r>
          </a:p>
          <a:p>
            <a:pPr lvl="1"/>
            <a:r>
              <a:rPr lang="en-US" dirty="0"/>
              <a:t>(b)	examining witnesses outside Zambia;</a:t>
            </a:r>
          </a:p>
          <a:p>
            <a:pPr lvl="1"/>
            <a:r>
              <a:rPr lang="en-US" dirty="0"/>
              <a:t>(c)	compelling the production of documents;</a:t>
            </a:r>
          </a:p>
          <a:p>
            <a:pPr lvl="1"/>
            <a:r>
              <a:rPr lang="en-US" dirty="0"/>
              <a:t>(d)	enforcing decisions issued by the Public Protector; and</a:t>
            </a:r>
          </a:p>
          <a:p>
            <a:pPr lvl="1"/>
            <a:r>
              <a:rPr lang="en-US" dirty="0"/>
              <a:t>(e)	citing a person or an authority for contempt for failure to carry out a decision</a:t>
            </a:r>
          </a:p>
          <a:p>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Ratification of International Agreements Act 34 of 2016</a:t>
            </a:r>
            <a:br>
              <a:rPr lang="en-US" dirty="0" smtClean="0"/>
            </a:b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r>
              <a:rPr lang="en-US" dirty="0" smtClean="0"/>
              <a:t>It An Act to provide for the ratification of international agreements and the domestication process; and provide for matters connected with, or incidental to, the foregoing. The statute has 15 sections and provides for ratification processes of international agreements and protocols, withdrawal from international agreements, domestication process as well state reports.</a:t>
            </a:r>
          </a:p>
          <a:p>
            <a:r>
              <a:rPr lang="en-US" dirty="0" smtClean="0"/>
              <a:t>Before a State can ratify, accede to, approve or accept a treaty in accordance with the provisions of the Law of Treaties, it has to complete the necessary procedures at the national level. These procedures are governed by national law, frequently the national constitution. National law determines whether a given treaty is to be ratified by the executive or by parliament, and which procedure must be followed. </a:t>
            </a:r>
          </a:p>
          <a:p>
            <a:r>
              <a:rPr lang="en-US" dirty="0" smtClean="0"/>
              <a:t>It also determines whether a treaty automatically becomes domestically binding once it has become internationally binding, or whether implementing legislation is required.</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lstStyle/>
          <a:p>
            <a:r>
              <a:rPr lang="en-US" dirty="0"/>
              <a:t>Article 245 provides for limitations on the powers of the public protector. The Public Protector shall not investigate a matter which—</a:t>
            </a:r>
          </a:p>
          <a:p>
            <a:pPr lvl="1"/>
            <a:r>
              <a:rPr lang="en-US" dirty="0"/>
              <a:t>(a)	is before a court, court martial or a quasi-judicial body;</a:t>
            </a:r>
          </a:p>
          <a:p>
            <a:pPr lvl="1"/>
            <a:r>
              <a:rPr lang="en-US" dirty="0"/>
              <a:t>(b)	relates to an officer in the Parliamentary Service or Judicial Service;</a:t>
            </a:r>
          </a:p>
          <a:p>
            <a:pPr lvl="1"/>
            <a:r>
              <a:rPr lang="en-US" dirty="0"/>
              <a:t>(c)	involves the relations or dealings between the Government and foreign government or an international </a:t>
            </a:r>
            <a:r>
              <a:rPr lang="en-US" dirty="0" err="1"/>
              <a:t>organisation</a:t>
            </a:r>
            <a:r>
              <a:rPr lang="en-US" dirty="0"/>
              <a:t>;</a:t>
            </a:r>
          </a:p>
          <a:p>
            <a:pPr lvl="1"/>
            <a:r>
              <a:rPr lang="en-US" dirty="0"/>
              <a:t>(d)	relates to the exercise of the prerogative of mercy; or</a:t>
            </a:r>
          </a:p>
          <a:p>
            <a:pPr lvl="1"/>
            <a:r>
              <a:rPr lang="en-US" dirty="0"/>
              <a:t>(e)	Is criminal in nature.</a:t>
            </a:r>
          </a:p>
          <a:p>
            <a:pPr lvl="1"/>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normAutofit fontScale="92500" lnSpcReduction="10000"/>
          </a:bodyPr>
          <a:lstStyle/>
          <a:p>
            <a:r>
              <a:rPr lang="en-US" b="1" dirty="0" smtClean="0"/>
              <a:t>VICTIMS SUPPORT UNIT</a:t>
            </a:r>
          </a:p>
          <a:p>
            <a:r>
              <a:rPr lang="en-US" dirty="0" smtClean="0"/>
              <a:t>Victim </a:t>
            </a:r>
            <a:r>
              <a:rPr lang="en-US" dirty="0"/>
              <a:t>Support Unit is one of the Units under the Police which is mandated to Investigate, Arrest and prosecute all cases involving and committed against Spouse, Women, Children and the aged. The Unit also provides counseling to both victims and perpetrators of Gender Based Violence (GBV) and other crimes. It also creates awareness in the community on the prevention of GBV offences. The unit is mandated to partner with other stakeholders in fighting the GBV. The Unit was established through the Zambia Police Amendment Act No. 14 of 1999.</a:t>
            </a:r>
          </a:p>
          <a:p>
            <a:r>
              <a:rPr lang="en-US" dirty="0"/>
              <a:t>The Zambia Police Service, through the Victim Support Unit (VSU), is mandated to deal with all cases of GBV. The VSU is a section that is found in all police stations and police posts around the country. The officers under the unit are trained police officers who have been equipped with counselling skills to help victims and perpetrators of GBV. Among the objectives of the VSU is ensuring excellence in service delivery through counselling to the victims of domestic violence and their families, as well as creating awareness of crimes.</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lstStyle/>
          <a:p>
            <a:r>
              <a:rPr lang="en-US" dirty="0"/>
              <a:t>Non-governmental organizations /civil society</a:t>
            </a:r>
          </a:p>
          <a:p>
            <a:r>
              <a:rPr lang="en-US" dirty="0"/>
              <a:t>The term non-governmental or non-profit is normally used to cover the range of </a:t>
            </a:r>
            <a:r>
              <a:rPr lang="en-US" dirty="0" err="1"/>
              <a:t>organisations</a:t>
            </a:r>
            <a:r>
              <a:rPr lang="en-US" dirty="0"/>
              <a:t> which go to make up civil society. Such </a:t>
            </a:r>
            <a:r>
              <a:rPr lang="en-US" dirty="0" err="1"/>
              <a:t>organisations</a:t>
            </a:r>
            <a:r>
              <a:rPr lang="en-US" dirty="0"/>
              <a:t> are </a:t>
            </a:r>
            <a:r>
              <a:rPr lang="en-US" dirty="0" err="1"/>
              <a:t>characterised</a:t>
            </a:r>
            <a:r>
              <a:rPr lang="en-US" dirty="0"/>
              <a:t>, in general, by having as the purpose of their existence something other than financial profit. Civil society  - It now signifies a wide range of </a:t>
            </a:r>
            <a:r>
              <a:rPr lang="en-US" dirty="0" err="1"/>
              <a:t>organised</a:t>
            </a:r>
            <a:r>
              <a:rPr lang="en-US" dirty="0"/>
              <a:t> and organic groups including non-governmental organizations (NGOs), trade unions, social movements, grassroots organizations, online networks and communities, and faith groups</a:t>
            </a:r>
          </a:p>
          <a:p>
            <a:r>
              <a:rPr lang="en-US" dirty="0"/>
              <a:t>NGO activities include, but are not limited to, environmental, social, advocacy and human rights work. They can work to promote social or political change on a broad scale or very locally. NGOs play a critical part in developing society, improving communities, and promoting citizen participation.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normAutofit/>
          </a:bodyPr>
          <a:lstStyle/>
          <a:p>
            <a:r>
              <a:rPr lang="en-US" dirty="0"/>
              <a:t>Civil society roles include:</a:t>
            </a:r>
          </a:p>
          <a:p>
            <a:pPr lvl="1"/>
            <a:r>
              <a:rPr lang="en-US" dirty="0" smtClean="0"/>
              <a:t>service </a:t>
            </a:r>
            <a:r>
              <a:rPr lang="en-US" dirty="0"/>
              <a:t>provider (for example, running primary schools and providing basic community health care services)</a:t>
            </a:r>
          </a:p>
          <a:p>
            <a:pPr lvl="1"/>
            <a:r>
              <a:rPr lang="en-US" dirty="0" smtClean="0"/>
              <a:t>advocate/campaigner(for </a:t>
            </a:r>
            <a:r>
              <a:rPr lang="en-US" dirty="0"/>
              <a:t>example, lobbying governments or business on issues including indigenous rights or the environment)</a:t>
            </a:r>
          </a:p>
          <a:p>
            <a:pPr lvl="1"/>
            <a:r>
              <a:rPr lang="en-US" dirty="0" smtClean="0"/>
              <a:t>watchdog </a:t>
            </a:r>
            <a:r>
              <a:rPr lang="en-US" dirty="0"/>
              <a:t>(for example, monitoring government compliance with human rights treaties)</a:t>
            </a:r>
          </a:p>
          <a:p>
            <a:pPr lvl="1"/>
            <a:r>
              <a:rPr lang="en-US" dirty="0" smtClean="0"/>
              <a:t>building </a:t>
            </a:r>
            <a:r>
              <a:rPr lang="en-US" dirty="0"/>
              <a:t>active citizenship (for example, motivating civic engagement at the local level and engagement with local, regional and national governance)</a:t>
            </a:r>
          </a:p>
          <a:p>
            <a:pPr lvl="1"/>
            <a:r>
              <a:rPr lang="en-US" dirty="0" smtClean="0"/>
              <a:t>Strategic </a:t>
            </a:r>
            <a:r>
              <a:rPr lang="en-US" dirty="0"/>
              <a:t>litigation, sometimes also called impact litigation, involves selecting and bringing a case to the courtroom with the goal of creating broader changes in society. People who bring strategic litigation want to use the law to leave a lasting mark beyond just winning the matter at hand. This means that strategic litigation cases are as much concerned with the effects that they will have on larger populations and governments as they are with the end result of the cases themselves.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lstStyle/>
          <a:p>
            <a:r>
              <a:rPr lang="en-US" dirty="0"/>
              <a:t>Though there are many Non-Governmental Organizations working in the field of Human Rights Violations, their job is limited. These Organizations cannot try the cases of Human Rights violations as they are not Courts. Their work is mainly limited to documentation, research and creating awareness about Human Rights Violations in the country. </a:t>
            </a:r>
            <a:endParaRPr lang="en-US" dirty="0" smtClean="0"/>
          </a:p>
          <a:p>
            <a:r>
              <a:rPr lang="en-US" dirty="0" smtClean="0"/>
              <a:t>They </a:t>
            </a:r>
            <a:r>
              <a:rPr lang="en-US" dirty="0"/>
              <a:t>can provide help to victims with respect as to where to lodge a complaint or can assist them with court work. They also play an important job in creating pressure on the courts or investigation agencies. But actual work of investigating into the offence and trying the Human Rights violation case is the work of police machinery and courts.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normAutofit fontScale="92500" lnSpcReduction="10000"/>
          </a:bodyPr>
          <a:lstStyle/>
          <a:p>
            <a:r>
              <a:rPr lang="en-US" dirty="0"/>
              <a:t>Police Public Complaints Commission</a:t>
            </a:r>
          </a:p>
          <a:p>
            <a:r>
              <a:rPr lang="en-US" dirty="0"/>
              <a:t>The Police Public Complaint Commission (PPCC) is a civilian oversight Institution which was established under the Police Public Complaints Commission Act No. 18 of 2016.  The main functions of PPCA were to:</a:t>
            </a:r>
          </a:p>
          <a:p>
            <a:pPr lvl="1"/>
            <a:r>
              <a:rPr lang="en-US" dirty="0" smtClean="0"/>
              <a:t>To </a:t>
            </a:r>
            <a:r>
              <a:rPr lang="en-US" dirty="0"/>
              <a:t>receive and investigate all complaints against Police actions; and</a:t>
            </a:r>
          </a:p>
          <a:p>
            <a:pPr lvl="1"/>
            <a:r>
              <a:rPr lang="en-US" dirty="0" smtClean="0"/>
              <a:t>To </a:t>
            </a:r>
            <a:r>
              <a:rPr lang="en-US" dirty="0"/>
              <a:t>investigate all complaints against police actions which result in serious injury or death of a person.</a:t>
            </a:r>
          </a:p>
          <a:p>
            <a:r>
              <a:rPr lang="en-US" dirty="0"/>
              <a:t>It is provided for under article 237 of the constitution (2016). The mission statement is: “To secure individual fundamental Human Rights and freedoms from police abuse through sensitization of partners, the general public and other stakeholders.”</a:t>
            </a:r>
          </a:p>
          <a:p>
            <a:r>
              <a:rPr lang="en-US" dirty="0"/>
              <a:t>The Police Public Complaints Authority, established in 2002 following amendments to the Zambia Police Act  </a:t>
            </a:r>
          </a:p>
          <a:p>
            <a:r>
              <a:rPr lang="en-US" dirty="0"/>
              <a:t>Addresses public complaints against police misconduct in order to protect the rights of citizens.</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450762" y="2286000"/>
            <a:ext cx="10547796" cy="4411014"/>
          </a:xfrm>
        </p:spPr>
        <p:txBody>
          <a:bodyPr>
            <a:normAutofit/>
          </a:bodyPr>
          <a:lstStyle/>
          <a:p>
            <a:r>
              <a:rPr lang="en-US" dirty="0"/>
              <a:t>The PPC’s findings, recommendations and directions can be submitted to various authorities including the Director of Public Prosecutions, the Inspector-General of Police, or to the Anti-Corruption Commission. The Public Police Commission Act outlines how individuals can make a complaint:</a:t>
            </a:r>
          </a:p>
          <a:p>
            <a:pPr lvl="1"/>
            <a:r>
              <a:rPr lang="en-US" dirty="0" smtClean="0"/>
              <a:t>The </a:t>
            </a:r>
            <a:r>
              <a:rPr lang="en-US" dirty="0"/>
              <a:t>complaint should be made within a year of the complainant knowing about the harm</a:t>
            </a:r>
          </a:p>
          <a:p>
            <a:pPr lvl="1"/>
            <a:r>
              <a:rPr lang="en-US" dirty="0" smtClean="0"/>
              <a:t>The </a:t>
            </a:r>
            <a:r>
              <a:rPr lang="en-US" dirty="0"/>
              <a:t>complaint can be made either orally or written.</a:t>
            </a:r>
          </a:p>
          <a:p>
            <a:pPr lvl="1"/>
            <a:r>
              <a:rPr lang="en-US" dirty="0" smtClean="0"/>
              <a:t>The </a:t>
            </a:r>
            <a:r>
              <a:rPr lang="en-US" dirty="0"/>
              <a:t>complaint should be addressed to the Secretary of the Commission</a:t>
            </a:r>
          </a:p>
          <a:p>
            <a:pPr lvl="1"/>
            <a:r>
              <a:rPr lang="en-US" dirty="0" smtClean="0"/>
              <a:t>The </a:t>
            </a:r>
            <a:r>
              <a:rPr lang="en-US" dirty="0"/>
              <a:t>complaint needs to include the following:</a:t>
            </a:r>
          </a:p>
          <a:p>
            <a:pPr lvl="2"/>
            <a:r>
              <a:rPr lang="en-US" dirty="0" smtClean="0"/>
              <a:t>Name</a:t>
            </a:r>
            <a:r>
              <a:rPr lang="en-US" dirty="0"/>
              <a:t>, age and address of person making the complaints</a:t>
            </a:r>
          </a:p>
          <a:p>
            <a:pPr lvl="2"/>
            <a:r>
              <a:rPr lang="en-US" dirty="0" smtClean="0"/>
              <a:t>Detailed </a:t>
            </a:r>
            <a:r>
              <a:rPr lang="en-US" dirty="0"/>
              <a:t>statement of facts</a:t>
            </a:r>
          </a:p>
          <a:p>
            <a:pPr lvl="2"/>
            <a:r>
              <a:rPr lang="en-US" dirty="0" smtClean="0"/>
              <a:t>Signature </a:t>
            </a:r>
            <a:r>
              <a:rPr lang="en-US" dirty="0"/>
              <a:t>or thumbprint</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normAutofit fontScale="92500" lnSpcReduction="10000"/>
          </a:bodyPr>
          <a:lstStyle/>
          <a:p>
            <a:r>
              <a:rPr lang="en-US" b="1" dirty="0" smtClean="0"/>
              <a:t>TRADITIONAL LEADERS AND HUMAN RIGHTS PROTECTION</a:t>
            </a:r>
          </a:p>
          <a:p>
            <a:r>
              <a:rPr lang="en-US" dirty="0" smtClean="0"/>
              <a:t>Traditional </a:t>
            </a:r>
            <a:r>
              <a:rPr lang="en-US" dirty="0"/>
              <a:t>leaders, such as Chiefs are influential agents at community level. Chiefs are custodians of tradition and culture of the people. In the Traditional Zambia context, chiefs preside over different groups of people. Chiefs are at the apex of the traditional leadership in Zambia. While in the lower ranks, village headpersons and </a:t>
            </a:r>
            <a:r>
              <a:rPr lang="en-US" dirty="0" err="1"/>
              <a:t>indunas</a:t>
            </a:r>
            <a:r>
              <a:rPr lang="en-US" dirty="0"/>
              <a:t> who assist Chiefs are key traditional leaders who are in charge of overseeing the traditional mandate lower levels such as the village. Thus the traditional leadership, is in charge of providing leadership over the people. They ensure implementation of the laws and policies as per their custom and tradition.</a:t>
            </a:r>
          </a:p>
          <a:p>
            <a:r>
              <a:rPr lang="en-US" dirty="0"/>
              <a:t>Chiefs are expected to enforce and keep customary laws and practices in line with national laws. They contribute to the development of statutory laws and facilitate customary laws and practices to enable them prevent child labor, punish perpetrators and mitigate its consequences on children. In practice, they ensure that children are not married off until they attain the age of 18 and above</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a:xfrm>
            <a:off x="1024128" y="2286000"/>
            <a:ext cx="9720073" cy="4295104"/>
          </a:xfrm>
        </p:spPr>
        <p:txBody>
          <a:bodyPr>
            <a:normAutofit fontScale="92500" lnSpcReduction="10000"/>
          </a:bodyPr>
          <a:lstStyle/>
          <a:p>
            <a:r>
              <a:rPr lang="en-US" dirty="0"/>
              <a:t>The poor and members of vulnerable groups in Zambia, especially women and children, face violations of their rights in a range of civil matters, often related to family life (for instance, discriminatory practices on women and various forms of child abuse) and property ownership (such as denial of property upon divorce, property grabbing at succession).</a:t>
            </a:r>
          </a:p>
          <a:p>
            <a:r>
              <a:rPr lang="en-US" dirty="0"/>
              <a:t>The Local Courts (first level of the judiciary) and customary courts (mainly composed of traditional leaders) are the only justice providers present at community level and settle the vast majority of civil disputes, primarily according to customary law. However, their relationship has for long been </a:t>
            </a:r>
            <a:r>
              <a:rPr lang="en-US" dirty="0" err="1"/>
              <a:t>characterised</a:t>
            </a:r>
            <a:r>
              <a:rPr lang="en-US" dirty="0"/>
              <a:t> by a lack of interaction and a sense of competition for cases and authority.</a:t>
            </a:r>
          </a:p>
          <a:p>
            <a:r>
              <a:rPr lang="en-US" dirty="0"/>
              <a:t>“The judiciary and the house of chiefs took a landmark step to partner on issues of community justice, bridging the gap between Local Courts and customary courts and establishing a constructive and dynamic relationship between the courts based on mutual respect and active cooperation.” These courts also take measures to reconcile customary law with the guarantees of constitutional and human rights.</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Institutional Human Rights Framework</a:t>
            </a:r>
          </a:p>
        </p:txBody>
      </p:sp>
      <p:sp>
        <p:nvSpPr>
          <p:cNvPr id="3" name="Content Placeholder 2"/>
          <p:cNvSpPr>
            <a:spLocks noGrp="1"/>
          </p:cNvSpPr>
          <p:nvPr>
            <p:ph idx="1"/>
          </p:nvPr>
        </p:nvSpPr>
        <p:spPr/>
        <p:txBody>
          <a:bodyPr/>
          <a:lstStyle/>
          <a:p>
            <a:r>
              <a:rPr lang="en-US" dirty="0"/>
              <a:t>"For example, in a case of divorce, women's property rights are protected and courts will ensure that the property acquired during the course of the marriage is shared equally and fairly between the husband and wife,"</a:t>
            </a:r>
          </a:p>
          <a:p>
            <a:r>
              <a:rPr lang="en-US" dirty="0"/>
              <a:t>“Similarly, the principle of the ‘best interest of child’ is taken into consideration when courts decide on child custody.”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Signatory; Ratification; Domestication; Reservations</a:t>
            </a:r>
            <a:endParaRPr lang="en-US" dirty="0"/>
          </a:p>
        </p:txBody>
      </p:sp>
      <p:sp>
        <p:nvSpPr>
          <p:cNvPr id="3" name="Content Placeholder 2"/>
          <p:cNvSpPr>
            <a:spLocks noGrp="1"/>
          </p:cNvSpPr>
          <p:nvPr>
            <p:ph idx="1"/>
          </p:nvPr>
        </p:nvSpPr>
        <p:spPr/>
        <p:txBody>
          <a:bodyPr/>
          <a:lstStyle/>
          <a:p>
            <a:pPr marL="0" indent="0">
              <a:buNone/>
            </a:pPr>
            <a:r>
              <a:rPr lang="en-US" b="1" dirty="0" smtClean="0"/>
              <a:t>Signatory to a treaty </a:t>
            </a:r>
          </a:p>
          <a:p>
            <a:r>
              <a:rPr lang="en-US" dirty="0" smtClean="0"/>
              <a:t>The term “signatory” refers to a State that is in political support of the treaty and willing to continue its engagement with the treaty process. This intent is codified as a “signature” submitted to the qualifying international body with oversight of the treaty or the authoritative body defined by the treaty. Essentially, the treaty has not yet entered into force for that particular State.</a:t>
            </a:r>
          </a:p>
          <a:p>
            <a:r>
              <a:rPr lang="en-US" dirty="0" smtClean="0"/>
              <a:t>By signing a treaty, a state expresses the intention to comply with the treaty. However, this expression of intent in itself is not binding.</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Signatory; Ratification; Domestication; Reservations cont’d</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Ratification</a:t>
            </a:r>
          </a:p>
          <a:p>
            <a:r>
              <a:rPr lang="en-US" b="1" dirty="0" smtClean="0"/>
              <a:t>Section 2</a:t>
            </a:r>
            <a:r>
              <a:rPr lang="en-US" dirty="0" smtClean="0"/>
              <a:t> of the Ratification of International Agreements Act 34 of 2016  defines “ratification ” to mean </a:t>
            </a:r>
            <a:r>
              <a:rPr lang="en-US" i="1" dirty="0" smtClean="0"/>
              <a:t>the act by which the State signifies its consent to be bound by an international agreement, and includes acceptance, approval and accession where the international agreement so provides</a:t>
            </a:r>
            <a:r>
              <a:rPr lang="en-US" dirty="0" smtClean="0"/>
              <a:t>. The same section defines “instrument of ratification” means </a:t>
            </a:r>
            <a:r>
              <a:rPr lang="en-US" i="1" dirty="0" smtClean="0"/>
              <a:t>a document signed by the President, the Minister responsible for foreign affairs or a person with full powers to signify consent, by the State, to be bound by an international agreement</a:t>
            </a:r>
          </a:p>
          <a:p>
            <a:r>
              <a:rPr lang="en-US" dirty="0" smtClean="0"/>
              <a:t>The procedure for ratification is provided is section 3 to 5 of the Ratification of International Agreements Act 34 of 2016</a:t>
            </a:r>
            <a:r>
              <a:rPr lang="en-US" i="1" dirty="0" smtClean="0"/>
              <a:t>.(</a:t>
            </a:r>
            <a:r>
              <a:rPr lang="en-US" b="1" dirty="0" smtClean="0"/>
              <a:t>read or refer to the notes in word for a summary)</a:t>
            </a:r>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Signatory; Ratification; Domestication; Reservations cont’d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Domestication</a:t>
            </a:r>
          </a:p>
          <a:p>
            <a:r>
              <a:rPr lang="en-US" dirty="0" smtClean="0"/>
              <a:t>Domestication” in the Act has been defined to mean giving legal effect to an international agreement or a part of an international agreement, through legislation or any other enforceable means. In </a:t>
            </a:r>
            <a:r>
              <a:rPr lang="en-US" b="1" dirty="0" smtClean="0"/>
              <a:t>section 12 </a:t>
            </a:r>
            <a:r>
              <a:rPr lang="en-US" dirty="0" smtClean="0"/>
              <a:t>of the Act sets out how an international agreement can be domesticated. The ministry responsible for the relevant subject matter of the international agreement shall initiate the domestication process.  An international agreement may be domesticated by—</a:t>
            </a:r>
          </a:p>
          <a:p>
            <a:pPr marL="457200" lvl="1" indent="0">
              <a:buNone/>
            </a:pPr>
            <a:r>
              <a:rPr lang="en-US" dirty="0" smtClean="0"/>
              <a:t>a)An Act that sets out the international agreement in a schedule;</a:t>
            </a:r>
          </a:p>
          <a:p>
            <a:pPr marL="457200" lvl="1" indent="0">
              <a:buNone/>
            </a:pPr>
            <a:r>
              <a:rPr lang="en-US" dirty="0" smtClean="0"/>
              <a:t>b)setting out salient provisions of the international agreement, in the substantive part of an Act, that will require specific interventions or measures to be undertaken, and annexing the international agreement to the Act;</a:t>
            </a:r>
          </a:p>
          <a:p>
            <a:pPr marL="457200" lvl="1" indent="0">
              <a:buNone/>
            </a:pPr>
            <a:r>
              <a:rPr lang="en-US" dirty="0" smtClean="0"/>
              <a:t>c)Rephrasing the terms of the international agreement in an Act and annexing the agreement to the Act;</a:t>
            </a:r>
          </a:p>
          <a:p>
            <a:pPr marL="457200" lvl="1" indent="0">
              <a:buNone/>
            </a:pPr>
            <a:r>
              <a:rPr lang="en-US" dirty="0" smtClean="0"/>
              <a:t>d)Adopting, in an Act, the terms of the international agreement in its entirety; or</a:t>
            </a:r>
          </a:p>
          <a:p>
            <a:pPr marL="457200" lvl="1" indent="0">
              <a:buNone/>
            </a:pPr>
            <a:r>
              <a:rPr lang="en-US" dirty="0" smtClean="0"/>
              <a:t>e)The use of any other enforceable means, where applicable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Signatory; Ratification; Domestication; Reservations cont’d</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Reservations</a:t>
            </a:r>
          </a:p>
          <a:p>
            <a:r>
              <a:rPr lang="en-US" dirty="0" smtClean="0"/>
              <a:t>“Reservation” means </a:t>
            </a:r>
            <a:r>
              <a:rPr lang="en-US" i="1" dirty="0" smtClean="0"/>
              <a:t>a unilateral statement, however phrased or named, made by the State when signing or ratifying an international agreement whereby the State intends to exclude or modify the application of certain provisions of an international agreement to the State.  Section 2</a:t>
            </a:r>
          </a:p>
          <a:p>
            <a:r>
              <a:rPr lang="en-US" dirty="0" smtClean="0"/>
              <a:t>A reservation is a declaration made by a state by which it purports to exclude or alter the legal effect of certain provisions of the treaty in their application to that state. A reservation enables a state to accept a multilateral treaty as a whole by giving it the possibility not to apply certain provisions with which it does not want to comply. </a:t>
            </a:r>
          </a:p>
          <a:p>
            <a:r>
              <a:rPr lang="en-US" dirty="0" smtClean="0"/>
              <a:t>Reservations must not be incompatible with the object and the purpose of the treaty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a:t>
            </a:r>
            <a:endParaRPr lang="en-US" dirty="0"/>
          </a:p>
        </p:txBody>
      </p:sp>
      <p:sp>
        <p:nvSpPr>
          <p:cNvPr id="3" name="Content Placeholder 2"/>
          <p:cNvSpPr>
            <a:spLocks noGrp="1"/>
          </p:cNvSpPr>
          <p:nvPr>
            <p:ph idx="1"/>
          </p:nvPr>
        </p:nvSpPr>
        <p:spPr>
          <a:xfrm>
            <a:off x="838200" y="1825624"/>
            <a:ext cx="10515600" cy="5032375"/>
          </a:xfrm>
        </p:spPr>
        <p:txBody>
          <a:bodyPr/>
          <a:lstStyle/>
          <a:p>
            <a:r>
              <a:rPr lang="en-US" dirty="0" smtClean="0"/>
              <a:t>The fundamental human rights of all persons are protected in regional and international instruments which Zambia has signed and ratified, including: the African Charter on Human and Peoples’ Rights (African Charter) and the International Covenant on Civil and Political Rights (ICCPR). Other than these, Zambia has a human rights legal framework at a national level which is in line with international standards on human rights. Therefore the courts in Zambia can and have been seen to use international law as a guide when interpreting constitutional rights, this has been confirmed in Zambian courts</a:t>
            </a:r>
          </a:p>
          <a:p>
            <a:r>
              <a:rPr lang="en-US" b="1" dirty="0" smtClean="0"/>
              <a:t>Michael </a:t>
            </a:r>
            <a:r>
              <a:rPr lang="en-US" b="1" dirty="0" err="1" smtClean="0"/>
              <a:t>Sata</a:t>
            </a:r>
            <a:r>
              <a:rPr lang="en-US" b="1" dirty="0" smtClean="0"/>
              <a:t> v Post Newspapers Limited and Another, (HC) (1995) ZLR, 113,  </a:t>
            </a:r>
            <a:r>
              <a:rPr lang="en-US" b="1" dirty="0" err="1" smtClean="0"/>
              <a:t>Ngulube</a:t>
            </a:r>
            <a:r>
              <a:rPr lang="en-US" b="1" dirty="0" smtClean="0"/>
              <a:t> CJ </a:t>
            </a:r>
          </a:p>
          <a:p>
            <a:r>
              <a:rPr lang="en-US" b="1" dirty="0" err="1" smtClean="0"/>
              <a:t>Longwe</a:t>
            </a:r>
            <a:r>
              <a:rPr lang="en-US" b="1" dirty="0" smtClean="0"/>
              <a:t> v Inter-Continental Hotels (1993) 4 LRC 221</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legal framework cont’d</a:t>
            </a:r>
            <a:endParaRPr lang="en-US" dirty="0"/>
          </a:p>
        </p:txBody>
      </p:sp>
      <p:sp>
        <p:nvSpPr>
          <p:cNvPr id="3" name="Content Placeholder 2"/>
          <p:cNvSpPr>
            <a:spLocks noGrp="1"/>
          </p:cNvSpPr>
          <p:nvPr>
            <p:ph idx="1"/>
          </p:nvPr>
        </p:nvSpPr>
        <p:spPr>
          <a:xfrm>
            <a:off x="838200" y="1825624"/>
            <a:ext cx="10515600" cy="5032375"/>
          </a:xfrm>
        </p:spPr>
        <p:txBody>
          <a:bodyPr>
            <a:normAutofit lnSpcReduction="10000"/>
          </a:bodyPr>
          <a:lstStyle/>
          <a:p>
            <a:pPr marL="0" indent="0">
              <a:buNone/>
            </a:pPr>
            <a:r>
              <a:rPr lang="en-US" b="1" dirty="0" smtClean="0"/>
              <a:t>The Constitution of Zambia </a:t>
            </a:r>
          </a:p>
          <a:p>
            <a:r>
              <a:rPr lang="en-US" dirty="0" smtClean="0"/>
              <a:t>The Constitution is the supreme law of the nation, and all other written or customary law is subject to its provisions.  The Constitution protects the human rights and fundamental freedoms of every person, and this includes sex workers as well as criminals. When interpreting the Constitution, the courts must consider the national values – which include human dignity, social justice, equality, and non-discrimination.</a:t>
            </a:r>
          </a:p>
          <a:p>
            <a:r>
              <a:rPr lang="en-US" dirty="0" smtClean="0"/>
              <a:t>The rights contained in the Bill of Rights in the Constitution are universal rights, and apply to all persons equally. Currently, the Bill of Rights is found in the Constitution of 1996. The amendment of the Constitution by Act 2 of 2016 replaces parts of the Constitution. The Bill of Rights is contained in Part III of the Constitution, and has not been affected by these amendments. </a:t>
            </a:r>
          </a:p>
          <a:p>
            <a:r>
              <a:rPr lang="en-US" dirty="0" smtClean="0"/>
              <a:t>The manner of enforcement has however changed since the amendments to the Constitution introduce a new court structure – including a Constitutional Court but enforcement of part III is still under the jurisdiction of the High court pursuant to article 28 of the constitution which is part of the unamended bill of rights.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0</TotalTime>
  <Words>5236</Words>
  <Application>Microsoft Office PowerPoint</Application>
  <PresentationFormat>Widescreen</PresentationFormat>
  <Paragraphs>197</Paragraphs>
  <Slides>39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Tw Cen MT</vt:lpstr>
      <vt:lpstr>Tw Cen MT Condensed</vt:lpstr>
      <vt:lpstr>Wingdings 3</vt:lpstr>
      <vt:lpstr>Integral</vt:lpstr>
      <vt:lpstr>HUMAN RIGHTS LAW – L212</vt:lpstr>
      <vt:lpstr>OUTLINE</vt:lpstr>
      <vt:lpstr>The Ratification of International Agreements Act 34 of 2016 </vt:lpstr>
      <vt:lpstr>Understanding Signatory; Ratification; Domestication; Reservations</vt:lpstr>
      <vt:lpstr>Understanding Signatory; Ratification; Domestication; Reservations cont’d</vt:lpstr>
      <vt:lpstr>Understanding Signatory; Ratification; Domestication; Reservations cont’d</vt:lpstr>
      <vt:lpstr>Understanding Signatory; Ratification; Domestication; Reservations cont’d</vt:lpstr>
      <vt:lpstr>Human Rights legal framework</vt:lpstr>
      <vt:lpstr>Human Rights legal framework cont’d</vt:lpstr>
      <vt:lpstr>Human Rights legal framework cont’d</vt:lpstr>
      <vt:lpstr>Human Rights legal framework cont’d</vt:lpstr>
      <vt:lpstr>Human Rights legal framework cont’d</vt:lpstr>
      <vt:lpstr>Human Rights legal framework cont’d</vt:lpstr>
      <vt:lpstr>Human Rights legal framework cont’d</vt:lpstr>
      <vt:lpstr>Human Rights legal framework cont’d</vt:lpstr>
      <vt:lpstr>Human Rights legal framework cont’d</vt:lpstr>
      <vt:lpstr>Human Rights Policies</vt:lpstr>
      <vt:lpstr>Human Rights Policies</vt:lpstr>
      <vt:lpstr>Human Rights Policies</vt:lpstr>
      <vt:lpstr>Human Rights Policies</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lpstr>Institutional Human Rights Framework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LAW – L212</dc:title>
  <dc:creator>Nachizya</dc:creator>
  <cp:lastModifiedBy>User</cp:lastModifiedBy>
  <cp:revision>38</cp:revision>
  <dcterms:created xsi:type="dcterms:W3CDTF">2022-03-10T08:22:00Z</dcterms:created>
  <dcterms:modified xsi:type="dcterms:W3CDTF">2022-07-17T03:10:10Z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B6938F8F41764CECB0A847AB8A812B23</vt:lpwstr>
  </property>
  <property fmtid="{D5CDD505-2E9C-101B-9397-08002B2CF9AE}" pid="3" name="KSOProductBuildVer">
    <vt:lpwstr>1033-11.2.0.11130</vt:lpwstr>
  </property>
</Properties>
</file>