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5" r:id="rId32"/>
    <p:sldId id="296" r:id="rId33"/>
    <p:sldId id="297" r:id="rId34"/>
    <p:sldId id="286" r:id="rId35"/>
    <p:sldId id="287" r:id="rId36"/>
    <p:sldId id="290" r:id="rId37"/>
    <p:sldId id="288" r:id="rId38"/>
    <p:sldId id="289" r:id="rId39"/>
    <p:sldId id="291" r:id="rId40"/>
    <p:sldId id="292" r:id="rId41"/>
    <p:sldId id="293" r:id="rId42"/>
    <p:sldId id="294"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426706-E581-44AC-9927-6EF9DFF70407}"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8222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426706-E581-44AC-9927-6EF9DFF70407}"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2697753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426706-E581-44AC-9927-6EF9DFF70407}"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338787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426706-E581-44AC-9927-6EF9DFF70407}"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3236100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426706-E581-44AC-9927-6EF9DFF70407}"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B8045-7756-4B55-9B10-2017708A205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898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0426706-E581-44AC-9927-6EF9DFF70407}" type="datetimeFigureOut">
              <a:rPr lang="en-US" smtClean="0"/>
              <a:t>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1684658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426706-E581-44AC-9927-6EF9DFF70407}" type="datetimeFigureOut">
              <a:rPr lang="en-US" smtClean="0"/>
              <a:t>2/25/2022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436921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0426706-E581-44AC-9927-6EF9DFF70407}" type="datetimeFigureOut">
              <a:rPr lang="en-US" smtClean="0"/>
              <a:t>2/25/2022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1074697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0426706-E581-44AC-9927-6EF9DFF70407}" type="datetimeFigureOut">
              <a:rPr lang="en-US" smtClean="0"/>
              <a:t>2/25/2022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358857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0426706-E581-44AC-9927-6EF9DFF70407}" type="datetimeFigureOut">
              <a:rPr lang="en-US" smtClean="0"/>
              <a:t>2/25/2022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16B8045-7756-4B55-9B10-2017708A205D}" type="slidenum">
              <a:rPr lang="en-US" smtClean="0"/>
              <a:t>‹#›</a:t>
            </a:fld>
            <a:endParaRPr lang="en-US"/>
          </a:p>
        </p:txBody>
      </p:sp>
    </p:spTree>
    <p:extLst>
      <p:ext uri="{BB962C8B-B14F-4D97-AF65-F5344CB8AC3E}">
        <p14:creationId xmlns:p14="http://schemas.microsoft.com/office/powerpoint/2010/main" val="1896493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426706-E581-44AC-9927-6EF9DFF70407}" type="datetimeFigureOut">
              <a:rPr lang="en-US" smtClean="0"/>
              <a:t>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6B8045-7756-4B55-9B10-2017708A205D}" type="slidenum">
              <a:rPr lang="en-US" smtClean="0"/>
              <a:t>‹#›</a:t>
            </a:fld>
            <a:endParaRPr lang="en-US"/>
          </a:p>
        </p:txBody>
      </p:sp>
    </p:spTree>
    <p:extLst>
      <p:ext uri="{BB962C8B-B14F-4D97-AF65-F5344CB8AC3E}">
        <p14:creationId xmlns:p14="http://schemas.microsoft.com/office/powerpoint/2010/main" val="1640908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0426706-E581-44AC-9927-6EF9DFF70407}" type="datetimeFigureOut">
              <a:rPr lang="en-US" smtClean="0"/>
              <a:t>2/25/2022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16B8045-7756-4B55-9B10-2017708A205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83707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t>HUMAN RIGHTS LAW – L212</a:t>
            </a:r>
            <a:endParaRPr lang="en-US" dirty="0"/>
          </a:p>
        </p:txBody>
      </p:sp>
      <p:sp>
        <p:nvSpPr>
          <p:cNvPr id="3" name="Subtitle 2"/>
          <p:cNvSpPr>
            <a:spLocks noGrp="1"/>
          </p:cNvSpPr>
          <p:nvPr>
            <p:ph type="subTitle" idx="1"/>
          </p:nvPr>
        </p:nvSpPr>
        <p:spPr/>
        <p:txBody>
          <a:bodyPr>
            <a:normAutofit fontScale="92500"/>
          </a:bodyPr>
          <a:lstStyle/>
          <a:p>
            <a:r>
              <a:rPr lang="en-GB" dirty="0" smtClean="0"/>
              <a:t>UNIT 3</a:t>
            </a:r>
          </a:p>
          <a:p>
            <a:r>
              <a:rPr lang="en-US" dirty="0" smtClean="0"/>
              <a:t>REGIONAL AND INTERNATIONAL IMPLEMENTATION OF HUMAN RIGHTS </a:t>
            </a:r>
            <a:endParaRPr lang="en-US" dirty="0"/>
          </a:p>
        </p:txBody>
      </p:sp>
    </p:spTree>
    <p:extLst>
      <p:ext uri="{BB962C8B-B14F-4D97-AF65-F5344CB8AC3E}">
        <p14:creationId xmlns:p14="http://schemas.microsoft.com/office/powerpoint/2010/main" val="26417788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International Covenant on Civil and Political Rights (1966) with its two Optional Protocols cont’d</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b="1" dirty="0" smtClean="0"/>
              <a:t>preamble</a:t>
            </a:r>
            <a:r>
              <a:rPr lang="en-US" dirty="0" smtClean="0"/>
              <a:t> recognizes that the inherent dignity, equal and inalienable rights of all member of the human family is the foundation of freedom, justice and peace in the world.</a:t>
            </a:r>
          </a:p>
          <a:p>
            <a:r>
              <a:rPr lang="en-US" dirty="0" err="1" smtClean="0"/>
              <a:t>Art.l</a:t>
            </a:r>
            <a:r>
              <a:rPr lang="en-US" dirty="0" smtClean="0"/>
              <a:t> stipulates all peoples right to freedom of self-determination as to their political status and freedom to pursue their economic, social and cultural development. The </a:t>
            </a:r>
            <a:r>
              <a:rPr lang="en-US" b="1" dirty="0" smtClean="0"/>
              <a:t>Human Rights Committee in its general comment No. 12 </a:t>
            </a:r>
            <a:r>
              <a:rPr lang="en-US" dirty="0" smtClean="0"/>
              <a:t>considers that history has proved that the realization of and respect for the right of self-determination of peoples contributes to the establishment of friendly relations and cooperation between States and to strengthening international peace and understanding.</a:t>
            </a:r>
            <a:endParaRPr lang="en-US" dirty="0"/>
          </a:p>
        </p:txBody>
      </p:sp>
    </p:spTree>
    <p:extLst>
      <p:ext uri="{BB962C8B-B14F-4D97-AF65-F5344CB8AC3E}">
        <p14:creationId xmlns:p14="http://schemas.microsoft.com/office/powerpoint/2010/main" val="629962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International Covenant on Civil and Political Rights (1966) with its two Optional Protocols cont’d</a:t>
            </a:r>
            <a:endParaRPr lang="en-US" dirty="0"/>
          </a:p>
        </p:txBody>
      </p:sp>
      <p:sp>
        <p:nvSpPr>
          <p:cNvPr id="3" name="Content Placeholder 2"/>
          <p:cNvSpPr>
            <a:spLocks noGrp="1"/>
          </p:cNvSpPr>
          <p:nvPr>
            <p:ph idx="1"/>
          </p:nvPr>
        </p:nvSpPr>
        <p:spPr/>
        <p:txBody>
          <a:bodyPr/>
          <a:lstStyle/>
          <a:p>
            <a:r>
              <a:rPr lang="en-US" sz="3200" dirty="0" smtClean="0"/>
              <a:t>The Covenant draws up a complex catalogue of first generation human rights, and provides for categories of these rights</a:t>
            </a:r>
          </a:p>
          <a:p>
            <a:pPr lvl="1"/>
            <a:r>
              <a:rPr lang="en-US" sz="3200" b="1" dirty="0" smtClean="0"/>
              <a:t>human rights of absolute nature, from which no derogation is possible;</a:t>
            </a:r>
          </a:p>
          <a:p>
            <a:pPr lvl="1"/>
            <a:r>
              <a:rPr lang="en-US" sz="3200" b="1" dirty="0" smtClean="0"/>
              <a:t>human rights of absolute nature, but derogation is possible;</a:t>
            </a:r>
          </a:p>
          <a:p>
            <a:pPr lvl="1"/>
            <a:r>
              <a:rPr lang="en-US" sz="3200" b="1" dirty="0" smtClean="0"/>
              <a:t>Human rights of not absolute nature.</a:t>
            </a:r>
          </a:p>
          <a:p>
            <a:endParaRPr lang="en-US" dirty="0" smtClean="0"/>
          </a:p>
        </p:txBody>
      </p:sp>
    </p:spTree>
    <p:extLst>
      <p:ext uri="{BB962C8B-B14F-4D97-AF65-F5344CB8AC3E}">
        <p14:creationId xmlns:p14="http://schemas.microsoft.com/office/powerpoint/2010/main" val="3167393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09910"/>
            <a:ext cx="10515600" cy="1325563"/>
          </a:xfrm>
        </p:spPr>
        <p:txBody>
          <a:bodyPr>
            <a:norm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a:xfrm>
            <a:off x="838200" y="1825625"/>
            <a:ext cx="10515600" cy="4819874"/>
          </a:xfrm>
        </p:spPr>
        <p:txBody>
          <a:bodyPr>
            <a:normAutofit fontScale="92500" lnSpcReduction="10000"/>
          </a:bodyPr>
          <a:lstStyle/>
          <a:p>
            <a:r>
              <a:rPr lang="en-US" b="1" dirty="0" smtClean="0"/>
              <a:t>human rights of absolute nature, from which no derogation is possible</a:t>
            </a:r>
          </a:p>
          <a:p>
            <a:r>
              <a:rPr lang="en-US" dirty="0" smtClean="0"/>
              <a:t>The first category means human rights of absolute nature, meaning that no limitation is possible at all, and from which no derogation is possible under any circumstances. Not even wars, natural or other disasters threatening the existence of the state, whatsoever</a:t>
            </a:r>
          </a:p>
          <a:p>
            <a:r>
              <a:rPr lang="en-GB" b="1" dirty="0" smtClean="0"/>
              <a:t>E.G. </a:t>
            </a:r>
          </a:p>
          <a:p>
            <a:pPr lvl="1"/>
            <a:r>
              <a:rPr lang="en-US" dirty="0" smtClean="0"/>
              <a:t>Right to life (embodied in Article 6). The Covenant itself does not consider the death penalty being the violation of the right to life, if it is imposed and executed by the judicial system in a lawful manner – its prohibition is added only later with the second Optional Protocol in 1989;</a:t>
            </a:r>
          </a:p>
          <a:p>
            <a:pPr lvl="1"/>
            <a:r>
              <a:rPr lang="en-US" dirty="0" smtClean="0"/>
              <a:t>Prohibition of torture, cruel, inhuman or degrading treatment or punishment and the prohibition of forced medical or scientific experimentation (embodied in Article 7);</a:t>
            </a:r>
          </a:p>
          <a:p>
            <a:pPr lvl="1"/>
            <a:r>
              <a:rPr lang="en-US" dirty="0" smtClean="0"/>
              <a:t>Prohibition of slavery and servitude (embodied in Article 8, Paragraph 1 and 2);</a:t>
            </a:r>
          </a:p>
          <a:p>
            <a:pPr lvl="1"/>
            <a:r>
              <a:rPr lang="en-US" dirty="0" smtClean="0"/>
              <a:t>Prohibition of imprisonment merely on the ground of inability to fulfil a contractual obligation (embodied in Article 11)</a:t>
            </a:r>
          </a:p>
          <a:p>
            <a:pPr lvl="1"/>
            <a:r>
              <a:rPr lang="en-US" dirty="0" smtClean="0"/>
              <a:t>Right to recognition everywhere as a person before the law (embodied in Article 16)</a:t>
            </a:r>
          </a:p>
          <a:p>
            <a:pPr lvl="1"/>
            <a:r>
              <a:rPr lang="en-US" dirty="0" smtClean="0"/>
              <a:t>Right to freedom of thought, conscience and religion (embodied in Article 18, Paragraph 1 and 2)</a:t>
            </a:r>
          </a:p>
          <a:p>
            <a:pPr lvl="1"/>
            <a:r>
              <a:rPr lang="en-US" dirty="0" smtClean="0"/>
              <a:t>The freedom provided for by the principles of </a:t>
            </a:r>
            <a:r>
              <a:rPr lang="en-US" dirty="0" err="1" smtClean="0"/>
              <a:t>nullum</a:t>
            </a:r>
            <a:r>
              <a:rPr lang="en-US" dirty="0" smtClean="0"/>
              <a:t> </a:t>
            </a:r>
            <a:r>
              <a:rPr lang="en-US" dirty="0" err="1" smtClean="0"/>
              <a:t>crimen</a:t>
            </a:r>
            <a:r>
              <a:rPr lang="en-US" dirty="0" smtClean="0"/>
              <a:t> sine </a:t>
            </a:r>
            <a:r>
              <a:rPr lang="en-US" dirty="0" err="1" smtClean="0"/>
              <a:t>lege</a:t>
            </a:r>
            <a:r>
              <a:rPr lang="en-US" dirty="0" smtClean="0"/>
              <a:t> ("no crime without law") and </a:t>
            </a:r>
            <a:r>
              <a:rPr lang="en-US" dirty="0" err="1" smtClean="0"/>
              <a:t>nulla</a:t>
            </a:r>
            <a:r>
              <a:rPr lang="en-US" dirty="0" smtClean="0"/>
              <a:t> </a:t>
            </a:r>
            <a:r>
              <a:rPr lang="en-US" dirty="0" err="1" smtClean="0"/>
              <a:t>poena</a:t>
            </a:r>
            <a:r>
              <a:rPr lang="en-US" dirty="0" smtClean="0"/>
              <a:t> sine </a:t>
            </a:r>
            <a:r>
              <a:rPr lang="en-US" dirty="0" err="1" smtClean="0"/>
              <a:t>lege</a:t>
            </a:r>
            <a:r>
              <a:rPr lang="en-US" dirty="0" smtClean="0"/>
              <a:t> (no punishment without law) (embodied in Article 15) </a:t>
            </a:r>
          </a:p>
          <a:p>
            <a:endParaRPr lang="en-US" dirty="0"/>
          </a:p>
        </p:txBody>
      </p:sp>
    </p:spTree>
    <p:extLst>
      <p:ext uri="{BB962C8B-B14F-4D97-AF65-F5344CB8AC3E}">
        <p14:creationId xmlns:p14="http://schemas.microsoft.com/office/powerpoint/2010/main" val="789593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p:txBody>
          <a:bodyPr>
            <a:normAutofit lnSpcReduction="10000"/>
          </a:bodyPr>
          <a:lstStyle/>
          <a:p>
            <a:r>
              <a:rPr lang="en-US" b="1" dirty="0" smtClean="0"/>
              <a:t>human rights of absolute nature, but derogation is possible</a:t>
            </a:r>
          </a:p>
          <a:p>
            <a:r>
              <a:rPr lang="en-US" dirty="0" smtClean="0"/>
              <a:t>The second category of human rights are those which are considered to be of absolute nature, but under extreme circumstances it is allowed for the states party to derogate from them.</a:t>
            </a:r>
          </a:p>
          <a:p>
            <a:r>
              <a:rPr lang="en-US" dirty="0" smtClean="0"/>
              <a:t> Of course this possibility has to be allowed very carefully to avoid states’ attempts to misuse it.</a:t>
            </a:r>
          </a:p>
          <a:p>
            <a:r>
              <a:rPr lang="en-US" dirty="0" smtClean="0"/>
              <a:t>Article 4 of the Covenant makes this possible in cases of “time of public emergency which threatens the life of the nation” and sets the additional condition that “the existence of which is officially proclaimed” by the application of the relevant domestic rules. See art 30 of Cap 1 of Zambia  </a:t>
            </a:r>
          </a:p>
          <a:p>
            <a:r>
              <a:rPr lang="en-US" dirty="0" smtClean="0"/>
              <a:t>Additionally to this condition of domestic nature, international ones are also present: states deciding to derogate shall immediately inform other states party to the Covenant via the UN Secretary-General, and it shall inform them of the reason of derogation and the provisions this derogation touches upon. Termination of these derogations have to be communicated in the same manners</a:t>
            </a:r>
            <a:endParaRPr lang="en-US" dirty="0"/>
          </a:p>
        </p:txBody>
      </p:sp>
    </p:spTree>
    <p:extLst>
      <p:ext uri="{BB962C8B-B14F-4D97-AF65-F5344CB8AC3E}">
        <p14:creationId xmlns:p14="http://schemas.microsoft.com/office/powerpoint/2010/main" val="95727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p:txBody>
          <a:bodyPr>
            <a:normAutofit/>
          </a:bodyPr>
          <a:lstStyle/>
          <a:p>
            <a:r>
              <a:rPr lang="en-US" dirty="0" smtClean="0"/>
              <a:t>These human rights are:</a:t>
            </a:r>
          </a:p>
          <a:p>
            <a:pPr lvl="1"/>
            <a:r>
              <a:rPr lang="en-US" dirty="0" smtClean="0"/>
              <a:t>Prohibition of forced or compulsory labor (embodied in Article 8, Paragraph 3);</a:t>
            </a:r>
          </a:p>
          <a:p>
            <a:pPr lvl="1"/>
            <a:r>
              <a:rPr lang="en-US" dirty="0" smtClean="0"/>
              <a:t>Rights of detained persons (embodied in Article 10);</a:t>
            </a:r>
          </a:p>
          <a:p>
            <a:pPr lvl="1"/>
            <a:r>
              <a:rPr lang="en-US" dirty="0" smtClean="0"/>
              <a:t>Judicial guarantees, except for the publicity of trials (embodied in Article 14);</a:t>
            </a:r>
          </a:p>
          <a:p>
            <a:pPr lvl="1"/>
            <a:r>
              <a:rPr lang="en-US" dirty="0" smtClean="0"/>
              <a:t>Protection of privacy, family, home, correspondence against unlawful or arbitrary interference (embodied in Article 17);</a:t>
            </a:r>
          </a:p>
          <a:p>
            <a:pPr lvl="1"/>
            <a:r>
              <a:rPr lang="en-US" dirty="0" smtClean="0"/>
              <a:t>Protection of family life, right to marriage (embodied in Article 23);</a:t>
            </a:r>
          </a:p>
          <a:p>
            <a:pPr lvl="1"/>
            <a:r>
              <a:rPr lang="en-US" dirty="0" smtClean="0"/>
              <a:t>Children’s rights (embodied in Article 24);</a:t>
            </a:r>
          </a:p>
          <a:p>
            <a:pPr lvl="1"/>
            <a:r>
              <a:rPr lang="en-US" dirty="0" smtClean="0"/>
              <a:t>Equality before the law (embodied in Article 26);</a:t>
            </a:r>
          </a:p>
          <a:p>
            <a:pPr lvl="1"/>
            <a:r>
              <a:rPr lang="en-US" dirty="0" smtClean="0"/>
              <a:t>Rights of ethnic, religious or linguistic minorities (embodied in Article 27).</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17352063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p:txBody>
          <a:bodyPr>
            <a:normAutofit fontScale="92500"/>
          </a:bodyPr>
          <a:lstStyle/>
          <a:p>
            <a:r>
              <a:rPr lang="en-US" b="1" dirty="0" smtClean="0"/>
              <a:t>Human rights of not absolute nature</a:t>
            </a:r>
          </a:p>
          <a:p>
            <a:r>
              <a:rPr lang="en-US" dirty="0" smtClean="0"/>
              <a:t>The third category of human rights are those which may be subject to limitations by states to ensure the operation of the state and the society. </a:t>
            </a:r>
          </a:p>
          <a:p>
            <a:r>
              <a:rPr lang="en-US" dirty="0" smtClean="0"/>
              <a:t>Most of the human rights are subject to these, but under the Covenant, these limitations has to meet the rules set by its provisions and those may not extend beyond the necessities justified, and they have to be imposed in conformity with the states’ domestic constitutional provisions</a:t>
            </a:r>
          </a:p>
          <a:p>
            <a:r>
              <a:rPr lang="en-GB" b="1" dirty="0" smtClean="0"/>
              <a:t>E.g.</a:t>
            </a:r>
          </a:p>
          <a:p>
            <a:pPr lvl="1"/>
            <a:r>
              <a:rPr lang="en-US" dirty="0" smtClean="0"/>
              <a:t>Right to liberty and security of person (embodied in Article 9);</a:t>
            </a:r>
          </a:p>
          <a:p>
            <a:pPr lvl="1"/>
            <a:r>
              <a:rPr lang="en-US" dirty="0" smtClean="0"/>
              <a:t>Liberty to enter or leave a country and the movement within (embodied in Article 12);</a:t>
            </a:r>
          </a:p>
          <a:p>
            <a:pPr lvl="1"/>
            <a:r>
              <a:rPr lang="en-US" dirty="0" smtClean="0"/>
              <a:t>Rights of aliens on the territory of the state party (embodied in Article 13);</a:t>
            </a:r>
          </a:p>
          <a:p>
            <a:pPr lvl="1"/>
            <a:r>
              <a:rPr lang="en-US" dirty="0" smtClean="0"/>
              <a:t>Right to public trial (embodied in Article 14);</a:t>
            </a:r>
          </a:p>
          <a:p>
            <a:pPr lvl="1"/>
            <a:r>
              <a:rPr lang="en-US" dirty="0" smtClean="0"/>
              <a:t>Exercise of the right to freedom of thought, conscience and religion (embodied in Article 18, Paragraph 3);</a:t>
            </a:r>
          </a:p>
          <a:p>
            <a:endParaRPr lang="en-US" dirty="0"/>
          </a:p>
        </p:txBody>
      </p:sp>
    </p:spTree>
    <p:extLst>
      <p:ext uri="{BB962C8B-B14F-4D97-AF65-F5344CB8AC3E}">
        <p14:creationId xmlns:p14="http://schemas.microsoft.com/office/powerpoint/2010/main" val="4275482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t>the International Covenant on Civil and Political Rights (1966) with its two Optional Protocols cont’d</a:t>
            </a:r>
            <a:endParaRPr lang="en-US" sz="3800" dirty="0"/>
          </a:p>
        </p:txBody>
      </p:sp>
      <p:sp>
        <p:nvSpPr>
          <p:cNvPr id="3" name="Content Placeholder 2"/>
          <p:cNvSpPr>
            <a:spLocks noGrp="1"/>
          </p:cNvSpPr>
          <p:nvPr>
            <p:ph idx="1"/>
          </p:nvPr>
        </p:nvSpPr>
        <p:spPr/>
        <p:txBody>
          <a:bodyPr/>
          <a:lstStyle/>
          <a:p>
            <a:pPr lvl="1"/>
            <a:r>
              <a:rPr lang="en-US" dirty="0" smtClean="0"/>
              <a:t>Freedom of expression (embodied in Articles 19). Some limits are provided for by the Covenant itself, as it explicitly prohibits propaganda for war and any advocacy of national, racial or religious hatred that constitutes incitement to discrimination, hostility or violence (embodied in Article 20);</a:t>
            </a:r>
          </a:p>
          <a:p>
            <a:pPr lvl="1"/>
            <a:r>
              <a:rPr lang="en-US" dirty="0" smtClean="0"/>
              <a:t>Right of peaceful assembly (embodied in Article 21);</a:t>
            </a:r>
          </a:p>
          <a:p>
            <a:pPr lvl="1"/>
            <a:r>
              <a:rPr lang="en-US" dirty="0" smtClean="0"/>
              <a:t>Right to freedom of association (embodied in Article 22);</a:t>
            </a:r>
          </a:p>
          <a:p>
            <a:pPr lvl="1"/>
            <a:r>
              <a:rPr lang="en-US" dirty="0" smtClean="0"/>
              <a:t>Right to participate in public matters (embodied in Article 25).</a:t>
            </a:r>
          </a:p>
          <a:p>
            <a:endParaRPr lang="en-US" dirty="0"/>
          </a:p>
        </p:txBody>
      </p:sp>
    </p:spTree>
    <p:extLst>
      <p:ext uri="{BB962C8B-B14F-4D97-AF65-F5344CB8AC3E}">
        <p14:creationId xmlns:p14="http://schemas.microsoft.com/office/powerpoint/2010/main" val="37660194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of the provisions of the ICCPR</a:t>
            </a:r>
            <a:endParaRPr lang="en-US" dirty="0"/>
          </a:p>
        </p:txBody>
      </p:sp>
      <p:sp>
        <p:nvSpPr>
          <p:cNvPr id="3" name="Content Placeholder 2"/>
          <p:cNvSpPr>
            <a:spLocks noGrp="1"/>
          </p:cNvSpPr>
          <p:nvPr>
            <p:ph idx="1"/>
          </p:nvPr>
        </p:nvSpPr>
        <p:spPr>
          <a:xfrm>
            <a:off x="838200" y="1825624"/>
            <a:ext cx="10515600" cy="4922905"/>
          </a:xfrm>
        </p:spPr>
        <p:txBody>
          <a:bodyPr>
            <a:noAutofit/>
          </a:bodyPr>
          <a:lstStyle/>
          <a:p>
            <a:r>
              <a:rPr lang="en-US" sz="1800" dirty="0" smtClean="0"/>
              <a:t>The enforcement of the provisions of the Covenant is observed by the </a:t>
            </a:r>
            <a:r>
              <a:rPr lang="en-US" sz="1800" b="1" dirty="0" smtClean="0"/>
              <a:t>Human Rights Committee </a:t>
            </a:r>
            <a:r>
              <a:rPr lang="en-US" sz="1800" dirty="0" smtClean="0"/>
              <a:t>which is similarly to UN treaty bodies, a body of eighteen independent individuals, composed of nationals of the states party to the Covenant who shall be “persons of high moral character and recognized competence in the field of human rights”, elected by the states party. </a:t>
            </a:r>
          </a:p>
          <a:p>
            <a:r>
              <a:rPr lang="en-US" sz="1800" dirty="0" smtClean="0"/>
              <a:t>After getting elected, they shall serve in their personal capacity, similarly to the obligations of members of all UN treaty bodies</a:t>
            </a:r>
          </a:p>
          <a:p>
            <a:r>
              <a:rPr lang="en-US" sz="1800" dirty="0" smtClean="0"/>
              <a:t>The Committee has the main task of monitoring states’ performance related to the Covenant. For this reason it examines regular reports prepared by states party in every five years, and after their analysis, it addresses the state party with its conclusions and opinions. </a:t>
            </a:r>
            <a:r>
              <a:rPr lang="en-US" sz="1800" b="1" dirty="0" smtClean="0"/>
              <a:t>REFER AND READ THE CONCLUDING OBSERVATION OF THE HUMAN RIGHTS COMMITTEE ON THE PORTAL</a:t>
            </a:r>
            <a:endParaRPr lang="en-US" sz="1800" b="1" dirty="0" smtClean="0"/>
          </a:p>
          <a:p>
            <a:r>
              <a:rPr lang="en-US" sz="1800" dirty="0" smtClean="0"/>
              <a:t>As a development of the interpretation and assistance to practical application, the Committee adopts so-called </a:t>
            </a:r>
            <a:r>
              <a:rPr lang="en-US" sz="1800" b="1" dirty="0" smtClean="0"/>
              <a:t>general comments </a:t>
            </a:r>
            <a:r>
              <a:rPr lang="en-US" sz="1800" dirty="0" smtClean="0"/>
              <a:t>to given provisions of the Covenant or relevant human rights questions.</a:t>
            </a:r>
          </a:p>
          <a:p>
            <a:r>
              <a:rPr lang="en-US" sz="1800" dirty="0" smtClean="0"/>
              <a:t>In case of alleged violations, the Committee can entertain </a:t>
            </a:r>
            <a:r>
              <a:rPr lang="en-US" sz="1800" b="1" dirty="0" smtClean="0"/>
              <a:t>inter-state complaints</a:t>
            </a:r>
            <a:r>
              <a:rPr lang="en-US" sz="1800" dirty="0" smtClean="0"/>
              <a:t>, if this possibility if accepted by a declaration by the state the complaint was issued against.</a:t>
            </a:r>
            <a:endParaRPr lang="en-US" sz="1800" dirty="0"/>
          </a:p>
        </p:txBody>
      </p:sp>
    </p:spTree>
    <p:extLst>
      <p:ext uri="{BB962C8B-B14F-4D97-AF65-F5344CB8AC3E}">
        <p14:creationId xmlns:p14="http://schemas.microsoft.com/office/powerpoint/2010/main" val="4094276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protocols to the convention on civil and political rights</a:t>
            </a:r>
            <a:endParaRPr lang="en-US" dirty="0"/>
          </a:p>
        </p:txBody>
      </p:sp>
      <p:sp>
        <p:nvSpPr>
          <p:cNvPr id="3" name="Content Placeholder 2"/>
          <p:cNvSpPr>
            <a:spLocks noGrp="1"/>
          </p:cNvSpPr>
          <p:nvPr>
            <p:ph idx="1"/>
          </p:nvPr>
        </p:nvSpPr>
        <p:spPr/>
        <p:txBody>
          <a:bodyPr>
            <a:normAutofit/>
          </a:bodyPr>
          <a:lstStyle/>
          <a:p>
            <a:r>
              <a:rPr lang="en-US" dirty="0" smtClean="0"/>
              <a:t>The two optional protocols to the Covenant provide for important additional rules.</a:t>
            </a:r>
          </a:p>
          <a:p>
            <a:r>
              <a:rPr lang="en-US" b="1" dirty="0" smtClean="0"/>
              <a:t>The first Optional Protocol to the International Covenant on Civil and Political Rights (ICCPR-OP1), </a:t>
            </a:r>
            <a:r>
              <a:rPr lang="en-US" dirty="0" smtClean="0"/>
              <a:t>adopted at the same time, enables the Human Rights Committee to receive and consider communications from individuals, with which they claim that any of their right recognized by the Covenant has been violated by a state party. </a:t>
            </a:r>
            <a:r>
              <a:rPr lang="en-US" b="1" dirty="0"/>
              <a:t>Read the communication by Lubuto v. Zambia, Communication No. 390/1990, U.N. Doc. CCPR/C/55/D/390/1990/Rev.1 (1995) and Alex </a:t>
            </a:r>
            <a:r>
              <a:rPr lang="en-US" b="1" dirty="0" err="1"/>
              <a:t>Soteli</a:t>
            </a:r>
            <a:r>
              <a:rPr lang="en-US" b="1" dirty="0"/>
              <a:t> </a:t>
            </a:r>
            <a:r>
              <a:rPr lang="en-US" b="1" dirty="0" err="1"/>
              <a:t>Chambala</a:t>
            </a:r>
            <a:r>
              <a:rPr lang="en-US" b="1" dirty="0"/>
              <a:t> v. Zambia, Communication No. </a:t>
            </a:r>
            <a:r>
              <a:rPr lang="en-US" b="1" dirty="0" smtClean="0"/>
              <a:t>856/1999,U.N</a:t>
            </a:r>
            <a:r>
              <a:rPr lang="en-US" b="1" dirty="0"/>
              <a:t>. Doc. CCPR/C/78/D/856/1999 (2003</a:t>
            </a:r>
            <a:r>
              <a:rPr lang="en-US" b="1" dirty="0" smtClean="0"/>
              <a:t>).</a:t>
            </a:r>
            <a:endParaRPr lang="en-US" dirty="0" smtClean="0"/>
          </a:p>
          <a:p>
            <a:r>
              <a:rPr lang="en-US" dirty="0" smtClean="0"/>
              <a:t>Any state party to the Covenant becoming a party to the Protocol as well, recognizes the competence of Committee to entertain these complaints, a possibility that is missing from the Covenant itself</a:t>
            </a:r>
          </a:p>
          <a:p>
            <a:r>
              <a:rPr lang="en-US" dirty="0" smtClean="0"/>
              <a:t>It has to decide on the admissibility of the complaint, the conditions of which are laid down in Articles 3 and 5, Paragraph 2 of the protocol</a:t>
            </a:r>
            <a:endParaRPr lang="en-US" dirty="0"/>
          </a:p>
        </p:txBody>
      </p:sp>
    </p:spTree>
    <p:extLst>
      <p:ext uri="{BB962C8B-B14F-4D97-AF65-F5344CB8AC3E}">
        <p14:creationId xmlns:p14="http://schemas.microsoft.com/office/powerpoint/2010/main" val="36895965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protocols to the convention on civil and political rights 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ART 3 provides: </a:t>
            </a:r>
            <a:r>
              <a:rPr lang="en-US" i="1" dirty="0" smtClean="0"/>
              <a:t>The Committee shall consider inadmissible any communication under the present Protocol which is anonymous, or which it considers to be an abuse of the right of submission of such communications or to be incompatible with the provisions of the Covenant.</a:t>
            </a:r>
          </a:p>
          <a:p>
            <a:r>
              <a:rPr lang="en-GB" b="1" i="1" dirty="0" smtClean="0"/>
              <a:t>Art 5 paragraph 2 provides</a:t>
            </a:r>
            <a:r>
              <a:rPr lang="en-GB" i="1" dirty="0" smtClean="0"/>
              <a:t>: </a:t>
            </a:r>
            <a:r>
              <a:rPr lang="en-US" i="1" dirty="0" smtClean="0"/>
              <a:t>The Committee shall not consider any communication from an individual unless it has ascertained that:</a:t>
            </a:r>
          </a:p>
          <a:p>
            <a:r>
              <a:rPr lang="en-US" i="1" dirty="0" smtClean="0"/>
              <a:t>(a) The same matter is not being examined under another procedure of international investigation or settlement;</a:t>
            </a:r>
          </a:p>
          <a:p>
            <a:r>
              <a:rPr lang="en-US" i="1" dirty="0" smtClean="0"/>
              <a:t>(b) The individual has exhausted all available domestic remedies. This shall not be the rule where the application of the remedies is unreasonably prolonged.</a:t>
            </a:r>
          </a:p>
          <a:p>
            <a:r>
              <a:rPr lang="en-US" b="1" dirty="0" smtClean="0"/>
              <a:t>Paragraph 3</a:t>
            </a:r>
            <a:r>
              <a:rPr lang="en-US" i="1" dirty="0" smtClean="0"/>
              <a:t>. The Committee shall hold closed meetings when examining communications under the present Protocol.</a:t>
            </a:r>
          </a:p>
          <a:p>
            <a:r>
              <a:rPr lang="en-US" b="1" dirty="0" smtClean="0"/>
              <a:t>Paragraph 4</a:t>
            </a:r>
            <a:r>
              <a:rPr lang="en-US" i="1" dirty="0" smtClean="0"/>
              <a:t>. The Committee shall forward its </a:t>
            </a:r>
            <a:r>
              <a:rPr lang="en-US" b="1" i="1" dirty="0" smtClean="0"/>
              <a:t>views</a:t>
            </a:r>
            <a:r>
              <a:rPr lang="en-US" i="1" dirty="0" smtClean="0"/>
              <a:t> to the State Party concerned and to the individual</a:t>
            </a:r>
            <a:r>
              <a:rPr lang="en-US" i="1" dirty="0"/>
              <a:t>. </a:t>
            </a:r>
            <a:r>
              <a:rPr lang="en-US" b="1" dirty="0"/>
              <a:t>Read the communication by Lubuto v. Zambia, Communication No. 390/1990, U.N. Doc. CCPR/C/55/D/390/1990/Rev.1 (1995) and Alex </a:t>
            </a:r>
            <a:r>
              <a:rPr lang="en-US" b="1" dirty="0" err="1"/>
              <a:t>Soteli</a:t>
            </a:r>
            <a:r>
              <a:rPr lang="en-US" b="1" dirty="0"/>
              <a:t> </a:t>
            </a:r>
            <a:r>
              <a:rPr lang="en-US" b="1" dirty="0" err="1"/>
              <a:t>Chambala</a:t>
            </a:r>
            <a:r>
              <a:rPr lang="en-US" b="1" dirty="0"/>
              <a:t> v. Zambia, Communication No. </a:t>
            </a:r>
            <a:r>
              <a:rPr lang="en-US" b="1" smtClean="0"/>
              <a:t>856/1999, U.N</a:t>
            </a:r>
            <a:r>
              <a:rPr lang="en-US" b="1" dirty="0"/>
              <a:t>. Doc. CCPR/C/78/D/856/1999 (2003</a:t>
            </a:r>
            <a:r>
              <a:rPr lang="en-US" b="1" dirty="0" smtClean="0"/>
              <a:t>).</a:t>
            </a:r>
            <a:endParaRPr lang="en-US" b="1" dirty="0"/>
          </a:p>
        </p:txBody>
      </p:sp>
    </p:spTree>
    <p:extLst>
      <p:ext uri="{BB962C8B-B14F-4D97-AF65-F5344CB8AC3E}">
        <p14:creationId xmlns:p14="http://schemas.microsoft.com/office/powerpoint/2010/main" val="3351447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UNIT 3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International Bill of Rights</a:t>
            </a:r>
          </a:p>
          <a:p>
            <a:pPr lvl="1">
              <a:buFont typeface="Wingdings" panose="05000000000000000000" pitchFamily="2" charset="2"/>
              <a:buChar char="Ø"/>
            </a:pPr>
            <a:r>
              <a:rPr lang="en-US" sz="2800" dirty="0" smtClean="0"/>
              <a:t>Universal Declaration of Human Rights 1948</a:t>
            </a:r>
          </a:p>
          <a:p>
            <a:pPr lvl="1">
              <a:buFont typeface="Wingdings" panose="05000000000000000000" pitchFamily="2" charset="2"/>
              <a:buChar char="Ø"/>
            </a:pPr>
            <a:r>
              <a:rPr lang="en-US" sz="2800" dirty="0" smtClean="0"/>
              <a:t>International Covenant on Civil and Political Rights (ICCPR) 1966 and its two Optional Protocols.</a:t>
            </a:r>
          </a:p>
          <a:p>
            <a:pPr lvl="1">
              <a:buFont typeface="Wingdings" panose="05000000000000000000" pitchFamily="2" charset="2"/>
              <a:buChar char="Ø"/>
            </a:pPr>
            <a:r>
              <a:rPr lang="en-US" sz="2800" dirty="0" smtClean="0"/>
              <a:t>International Covenant on Economic, Social and Cultural Rights (ICESCR) 1966</a:t>
            </a:r>
          </a:p>
          <a:p>
            <a:pPr>
              <a:buFont typeface="Wingdings" panose="05000000000000000000" pitchFamily="2" charset="2"/>
              <a:buChar char="Ø"/>
            </a:pPr>
            <a:r>
              <a:rPr lang="en-US" dirty="0" smtClean="0"/>
              <a:t>African Charter on Human and People’s Rights</a:t>
            </a:r>
          </a:p>
          <a:p>
            <a:pPr lvl="1">
              <a:buFont typeface="Wingdings" panose="05000000000000000000" pitchFamily="2" charset="2"/>
              <a:buChar char="Ø"/>
            </a:pPr>
            <a:r>
              <a:rPr lang="en-US" sz="2800" dirty="0" smtClean="0"/>
              <a:t>African Commission ON Human and People’s Rights</a:t>
            </a:r>
          </a:p>
          <a:p>
            <a:pPr lvl="1">
              <a:buFont typeface="Wingdings" panose="05000000000000000000" pitchFamily="2" charset="2"/>
              <a:buChar char="Ø"/>
            </a:pPr>
            <a:r>
              <a:rPr lang="en-US" sz="2800" dirty="0" smtClean="0"/>
              <a:t>African Court on Human and People’s Rights</a:t>
            </a:r>
          </a:p>
          <a:p>
            <a:endParaRPr lang="en-US" dirty="0"/>
          </a:p>
        </p:txBody>
      </p:sp>
    </p:spTree>
    <p:extLst>
      <p:ext uri="{BB962C8B-B14F-4D97-AF65-F5344CB8AC3E}">
        <p14:creationId xmlns:p14="http://schemas.microsoft.com/office/powerpoint/2010/main" val="2070811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protocols to the convention on civil and political rights cont’d</a:t>
            </a:r>
            <a:endParaRPr lang="en-US" dirty="0"/>
          </a:p>
        </p:txBody>
      </p:sp>
      <p:sp>
        <p:nvSpPr>
          <p:cNvPr id="3" name="Content Placeholder 2"/>
          <p:cNvSpPr>
            <a:spLocks noGrp="1"/>
          </p:cNvSpPr>
          <p:nvPr>
            <p:ph idx="1"/>
          </p:nvPr>
        </p:nvSpPr>
        <p:spPr>
          <a:xfrm>
            <a:off x="838200" y="1825624"/>
            <a:ext cx="10515600" cy="5032375"/>
          </a:xfrm>
        </p:spPr>
        <p:txBody>
          <a:bodyPr>
            <a:normAutofit/>
          </a:bodyPr>
          <a:lstStyle/>
          <a:p>
            <a:r>
              <a:rPr lang="en-US" dirty="0" smtClean="0"/>
              <a:t>These views adopted as a result of individual complaints are not legally binding judicial decisions, or judgments. They are decisions of a body, which can be considered a quasi-judicial body of an immense professional experience, so their views can be considered as being authoritative interpretation of the text of the </a:t>
            </a:r>
            <a:r>
              <a:rPr lang="en-US" dirty="0" smtClean="0"/>
              <a:t>Covenant. </a:t>
            </a:r>
            <a:r>
              <a:rPr lang="en-US" b="1" dirty="0" smtClean="0"/>
              <a:t>The </a:t>
            </a:r>
            <a:r>
              <a:rPr lang="en-US" b="1" dirty="0" smtClean="0"/>
              <a:t>Second Optional Protocol to the International Covenant on Civil and Political Rights (ICCPR-OP2)</a:t>
            </a:r>
            <a:r>
              <a:rPr lang="en-US" dirty="0" smtClean="0"/>
              <a:t>, adopted by the General Assembly in December 1989, aims at the abolishment of the death penalty. States ratifying the Protocol take the obligation that nobody within their jurisdiction shall be executed. </a:t>
            </a:r>
          </a:p>
          <a:p>
            <a:r>
              <a:rPr lang="en-US" dirty="0" smtClean="0"/>
              <a:t>The provisions of the Protocol are considered to be additional provisions to the Covenant, thus amending its original rules related to right to life, which – as we have seen earlier – has not seen the death penalty as a violation of the right to life yet.</a:t>
            </a:r>
          </a:p>
          <a:p>
            <a:r>
              <a:rPr lang="en-US" dirty="0" smtClean="0"/>
              <a:t>The Human Rights Committee has an observation and control function regarding to this protocol as well, with respect to states party to the first Optional Protocol, it can receive and consider communications related to the provisions of the Second Optional Protocol as well</a:t>
            </a:r>
            <a:endParaRPr lang="en-US" dirty="0"/>
          </a:p>
        </p:txBody>
      </p:sp>
    </p:spTree>
    <p:extLst>
      <p:ext uri="{BB962C8B-B14F-4D97-AF65-F5344CB8AC3E}">
        <p14:creationId xmlns:p14="http://schemas.microsoft.com/office/powerpoint/2010/main" val="12107949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INTERNATIONAL COVENANT ON ECONOMIC, SOCIAL AND CULTURAL RIGHTS -1966</a:t>
            </a:r>
            <a:endParaRPr lang="en-US" sz="3800" dirty="0"/>
          </a:p>
        </p:txBody>
      </p:sp>
      <p:sp>
        <p:nvSpPr>
          <p:cNvPr id="3" name="Content Placeholder 2"/>
          <p:cNvSpPr>
            <a:spLocks noGrp="1"/>
          </p:cNvSpPr>
          <p:nvPr>
            <p:ph idx="1"/>
          </p:nvPr>
        </p:nvSpPr>
        <p:spPr>
          <a:xfrm>
            <a:off x="566670" y="1825625"/>
            <a:ext cx="10787130" cy="4819874"/>
          </a:xfrm>
        </p:spPr>
        <p:txBody>
          <a:bodyPr>
            <a:normAutofit/>
          </a:bodyPr>
          <a:lstStyle/>
          <a:p>
            <a:r>
              <a:rPr lang="en-US" dirty="0" smtClean="0"/>
              <a:t>International Covenant on Economic, Social and Cultural Rights was adopted by the General Assembly on 16th December, 1966 and entered into force on 3 January, 1976. </a:t>
            </a:r>
          </a:p>
          <a:p>
            <a:r>
              <a:rPr lang="en-US" dirty="0" smtClean="0"/>
              <a:t>This Covenant is a reflection of the determination of United Nations </a:t>
            </a:r>
            <a:r>
              <a:rPr lang="en-US" dirty="0" err="1" smtClean="0"/>
              <a:t>organisation</a:t>
            </a:r>
            <a:r>
              <a:rPr lang="en-US" dirty="0" smtClean="0"/>
              <a:t> as set out in </a:t>
            </a:r>
            <a:r>
              <a:rPr lang="en-US" b="1" dirty="0" smtClean="0"/>
              <a:t>Art.55 &amp; 56</a:t>
            </a:r>
            <a:r>
              <a:rPr lang="en-US" dirty="0" smtClean="0"/>
              <a:t> of the charter to ensure higher standard of living, full employment and conditions of economic and social progress and development solutions of international cultural and educational cooperation, which was re-affirmed in the Universal Declaration of Human Rights.</a:t>
            </a:r>
          </a:p>
          <a:p>
            <a:r>
              <a:rPr lang="en-US" dirty="0" smtClean="0"/>
              <a:t>Besides preamble, this Covenant comprises of 31 Articles divided into five parts. The U.N. charter and UDHR of 1948 being the common source both the covenant on Civil and Political Rights and on Economic Social and Cultural rights their preambles are almost similar. Part-I which contain Article 1 only exactly same as that of Civil and Political Covenant.</a:t>
            </a:r>
            <a:endParaRPr lang="en-US" dirty="0"/>
          </a:p>
        </p:txBody>
      </p:sp>
    </p:spTree>
    <p:extLst>
      <p:ext uri="{BB962C8B-B14F-4D97-AF65-F5344CB8AC3E}">
        <p14:creationId xmlns:p14="http://schemas.microsoft.com/office/powerpoint/2010/main" val="28599901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INTERNATIONAL COVENANT ON ECONOMIC, SOCIAL AND CULTURAL RIGHTS -1966 cont’d</a:t>
            </a:r>
            <a:endParaRPr lang="en-US" dirty="0"/>
          </a:p>
        </p:txBody>
      </p:sp>
      <p:sp>
        <p:nvSpPr>
          <p:cNvPr id="3" name="Content Placeholder 2"/>
          <p:cNvSpPr>
            <a:spLocks noGrp="1"/>
          </p:cNvSpPr>
          <p:nvPr>
            <p:ph idx="1"/>
          </p:nvPr>
        </p:nvSpPr>
        <p:spPr/>
        <p:txBody>
          <a:bodyPr>
            <a:normAutofit lnSpcReduction="10000"/>
          </a:bodyPr>
          <a:lstStyle/>
          <a:p>
            <a:r>
              <a:rPr lang="en-US" b="1" dirty="0" smtClean="0"/>
              <a:t>Art.2</a:t>
            </a:r>
            <a:r>
              <a:rPr lang="en-US" dirty="0" smtClean="0"/>
              <a:t> obligate the State parties to take steps individually and through international assistance and cooperation, within maximum of its available resources, to achieve full realization of rights, progressively, recognized in the present covenant, without discrimination of any kind as to race, </a:t>
            </a:r>
            <a:r>
              <a:rPr lang="en-US" dirty="0" err="1" smtClean="0"/>
              <a:t>colour</a:t>
            </a:r>
            <a:r>
              <a:rPr lang="en-US" dirty="0" smtClean="0"/>
              <a:t>, sex, language, religion, political or other opinion, national or social origin, property, birth or other status</a:t>
            </a:r>
          </a:p>
          <a:p>
            <a:r>
              <a:rPr lang="en-US" dirty="0" smtClean="0"/>
              <a:t>According to Article.3 men and women are to enjoy equally all economic, social and cultural right set forth in the Covenant. </a:t>
            </a:r>
          </a:p>
          <a:p>
            <a:r>
              <a:rPr lang="en-US" dirty="0" smtClean="0"/>
              <a:t>Article.4 provides that rights provided by the State in conformity with the present covenant may be subjected to limitations by law only which shall be compatible with the nature of these rights and solely for the purpose of advancing the general welfare in a democratic society.</a:t>
            </a:r>
          </a:p>
          <a:p>
            <a:r>
              <a:rPr lang="en-US" dirty="0" smtClean="0"/>
              <a:t>Art.5 prohibits any interpretation as to the provisions of the Covenant aiming at the destruction of any rights or freedom or their limitation to a greater extent than provided for in the Covenant …</a:t>
            </a:r>
            <a:endParaRPr lang="en-US" dirty="0"/>
          </a:p>
        </p:txBody>
      </p:sp>
    </p:spTree>
    <p:extLst>
      <p:ext uri="{BB962C8B-B14F-4D97-AF65-F5344CB8AC3E}">
        <p14:creationId xmlns:p14="http://schemas.microsoft.com/office/powerpoint/2010/main" val="24403538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INTERNATIONAL COVENANT ON ECONOMIC, SOCIAL AND CULTURAL RIGHTS -1966 cont’d</a:t>
            </a:r>
            <a:endParaRPr lang="en-US" dirty="0"/>
          </a:p>
        </p:txBody>
      </p:sp>
      <p:sp>
        <p:nvSpPr>
          <p:cNvPr id="3" name="Content Placeholder 2"/>
          <p:cNvSpPr>
            <a:spLocks noGrp="1"/>
          </p:cNvSpPr>
          <p:nvPr>
            <p:ph idx="1"/>
          </p:nvPr>
        </p:nvSpPr>
        <p:spPr/>
        <p:txBody>
          <a:bodyPr>
            <a:normAutofit/>
          </a:bodyPr>
          <a:lstStyle/>
          <a:p>
            <a:r>
              <a:rPr lang="en-US" dirty="0" smtClean="0"/>
              <a:t>Part-Ill contains 9 articles from Arts.6 to 15, which provides the substantive Economic, Social and cultural Rights. The Covenant recognizes the following human rights:</a:t>
            </a:r>
          </a:p>
          <a:p>
            <a:pPr lvl="1"/>
            <a:r>
              <a:rPr lang="en-US" dirty="0" smtClean="0"/>
              <a:t>Right to work (embodied in Articles 6 and 7);</a:t>
            </a:r>
          </a:p>
          <a:p>
            <a:pPr lvl="1"/>
            <a:r>
              <a:rPr lang="en-US" dirty="0" smtClean="0"/>
              <a:t>Right to form and join trade unions (embodied in Article 8);</a:t>
            </a:r>
          </a:p>
          <a:p>
            <a:pPr lvl="1"/>
            <a:r>
              <a:rPr lang="en-US" dirty="0" smtClean="0"/>
              <a:t>Right to social security (embodied in Article 9);</a:t>
            </a:r>
          </a:p>
          <a:p>
            <a:pPr lvl="1"/>
            <a:r>
              <a:rPr lang="en-US" dirty="0" smtClean="0"/>
              <a:t>Protection and assistance to the family (embodied in Article 10);</a:t>
            </a:r>
          </a:p>
          <a:p>
            <a:pPr lvl="1"/>
            <a:r>
              <a:rPr lang="en-US" dirty="0" smtClean="0"/>
              <a:t>Right to an adequate standard of living (embodied in Article 11);</a:t>
            </a:r>
          </a:p>
          <a:p>
            <a:pPr lvl="1"/>
            <a:r>
              <a:rPr lang="en-US" dirty="0" smtClean="0"/>
              <a:t>Right to health (embodied in Article 12);</a:t>
            </a:r>
          </a:p>
          <a:p>
            <a:pPr lvl="1"/>
            <a:r>
              <a:rPr lang="en-US" dirty="0" smtClean="0"/>
              <a:t>Right to education (embodied in Articles 13 and 14);</a:t>
            </a:r>
          </a:p>
          <a:p>
            <a:pPr lvl="1"/>
            <a:r>
              <a:rPr lang="en-US" dirty="0" smtClean="0"/>
              <a:t>Right to cultural freedoms (embodied in Article 15).</a:t>
            </a:r>
          </a:p>
          <a:p>
            <a:endParaRPr lang="en-US" dirty="0"/>
          </a:p>
        </p:txBody>
      </p:sp>
    </p:spTree>
    <p:extLst>
      <p:ext uri="{BB962C8B-B14F-4D97-AF65-F5344CB8AC3E}">
        <p14:creationId xmlns:p14="http://schemas.microsoft.com/office/powerpoint/2010/main" val="15766358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mechanism of the Covenant</a:t>
            </a:r>
            <a:endParaRPr lang="en-US" dirty="0"/>
          </a:p>
        </p:txBody>
      </p:sp>
      <p:sp>
        <p:nvSpPr>
          <p:cNvPr id="3" name="Content Placeholder 2"/>
          <p:cNvSpPr>
            <a:spLocks noGrp="1"/>
          </p:cNvSpPr>
          <p:nvPr>
            <p:ph idx="1"/>
          </p:nvPr>
        </p:nvSpPr>
        <p:spPr/>
        <p:txBody>
          <a:bodyPr>
            <a:normAutofit/>
          </a:bodyPr>
          <a:lstStyle/>
          <a:p>
            <a:r>
              <a:rPr lang="en-US" b="1" dirty="0" smtClean="0"/>
              <a:t>The Committee on Economic, Social and Cultural Rights (CESCR) </a:t>
            </a:r>
            <a:r>
              <a:rPr lang="en-US" dirty="0" smtClean="0"/>
              <a:t>is a body of independent experts responsible for monitoring the performance of states party to the Covenant. </a:t>
            </a:r>
          </a:p>
          <a:p>
            <a:r>
              <a:rPr lang="en-US" dirty="0" smtClean="0"/>
              <a:t>The Covenant originally has not provided for this body, it has given this task to the </a:t>
            </a:r>
            <a:r>
              <a:rPr lang="en-US" b="1" dirty="0" smtClean="0"/>
              <a:t>United Nations Secretary General </a:t>
            </a:r>
            <a:r>
              <a:rPr lang="en-US" dirty="0" smtClean="0"/>
              <a:t>who transmits the report to the </a:t>
            </a:r>
            <a:r>
              <a:rPr lang="en-US" b="1" dirty="0" smtClean="0"/>
              <a:t>Economic and Social Council </a:t>
            </a:r>
            <a:r>
              <a:rPr lang="en-US" dirty="0" smtClean="0"/>
              <a:t>for consideration. (art 16 of ICSECR) </a:t>
            </a:r>
          </a:p>
          <a:p>
            <a:r>
              <a:rPr lang="en-US" dirty="0" smtClean="0"/>
              <a:t>The Committee was created in 1985, by ECOSOC Resolution 1985/17, with the aim of having a body to which this task can be delegated States party have to submit regular reports to the Committee on their actions regarding the rights recognized by the Covenant in every five years. These reports are examined by the Committee, which then addresses its concerns and recommendations to the state party examined. This takes the form of </a:t>
            </a:r>
            <a:r>
              <a:rPr lang="en-US" b="1" dirty="0" smtClean="0"/>
              <a:t>“concluding observations”.</a:t>
            </a:r>
            <a:endParaRPr lang="en-US" b="1" dirty="0"/>
          </a:p>
        </p:txBody>
      </p:sp>
    </p:spTree>
    <p:extLst>
      <p:ext uri="{BB962C8B-B14F-4D97-AF65-F5344CB8AC3E}">
        <p14:creationId xmlns:p14="http://schemas.microsoft.com/office/powerpoint/2010/main" val="19963414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mechanism of the Covenant cont’d</a:t>
            </a:r>
            <a:endParaRPr lang="en-US" dirty="0"/>
          </a:p>
        </p:txBody>
      </p:sp>
      <p:sp>
        <p:nvSpPr>
          <p:cNvPr id="3" name="Content Placeholder 2"/>
          <p:cNvSpPr>
            <a:spLocks noGrp="1"/>
          </p:cNvSpPr>
          <p:nvPr>
            <p:ph idx="1"/>
          </p:nvPr>
        </p:nvSpPr>
        <p:spPr/>
        <p:txBody>
          <a:bodyPr>
            <a:normAutofit/>
          </a:bodyPr>
          <a:lstStyle/>
          <a:p>
            <a:r>
              <a:rPr lang="en-US" dirty="0" smtClean="0"/>
              <a:t>The Committee also has the practice similar to other UN treaty bodies of publishing its interpretation of the provisions of the Covenant, titled as general comments. </a:t>
            </a:r>
          </a:p>
          <a:p>
            <a:r>
              <a:rPr lang="en-US" dirty="0" smtClean="0"/>
              <a:t>However, call for a stronger mechanism had been present, and as a result, additional to the reporting procedure, the drafting of a complaint procedure had been initiated. It has turned reality, as the Optional Protocol to the International Covenant on Economic, Social and Cultural Rights (OP-ICESCR) entered into force in 2013, five years after its adoption in 2008.  </a:t>
            </a:r>
          </a:p>
          <a:p>
            <a:r>
              <a:rPr lang="en-US" dirty="0" smtClean="0"/>
              <a:t>The protocol has provided the Committee competence to receive and consider communications from individuals claiming for the violations of their rights under the Covenant by a state party. Next to the individual complaint procedure, inter-state complaint may also be entertained by the Committee, if states specifically consent to this</a:t>
            </a:r>
            <a:endParaRPr lang="en-US" dirty="0"/>
          </a:p>
        </p:txBody>
      </p:sp>
    </p:spTree>
    <p:extLst>
      <p:ext uri="{BB962C8B-B14F-4D97-AF65-F5344CB8AC3E}">
        <p14:creationId xmlns:p14="http://schemas.microsoft.com/office/powerpoint/2010/main" val="40084857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t>REGIONAL IMPLEMENTATION OF HUMAN RIGHTS: AFRICAN CHARTER ON HUMAN AND PEOPLE’S RIGHTS (BANJUL CHARTER)</a:t>
            </a:r>
            <a:endParaRPr lang="en-US" sz="3800" dirty="0"/>
          </a:p>
        </p:txBody>
      </p:sp>
      <p:sp>
        <p:nvSpPr>
          <p:cNvPr id="3" name="Content Placeholder 2"/>
          <p:cNvSpPr>
            <a:spLocks noGrp="1"/>
          </p:cNvSpPr>
          <p:nvPr>
            <p:ph idx="1"/>
          </p:nvPr>
        </p:nvSpPr>
        <p:spPr/>
        <p:txBody>
          <a:bodyPr>
            <a:normAutofit/>
          </a:bodyPr>
          <a:lstStyle/>
          <a:p>
            <a:r>
              <a:rPr lang="en-US" b="1" dirty="0" smtClean="0"/>
              <a:t>Historical development in the framework of the OAU / AU, AU and the African system</a:t>
            </a:r>
          </a:p>
          <a:p>
            <a:r>
              <a:rPr lang="en-US" dirty="0" smtClean="0"/>
              <a:t>The Organization of African Unity (hereinafter: the OAU) was established by thirty-two African states by signing the OAU Charter in 1963 as the first regional (continental) international organization of Africa. OAU was based in Addis-Ababa, Ethiopia and its primary aim was to serve as a forum for dialogue and cooperation among the African states. </a:t>
            </a:r>
          </a:p>
          <a:p>
            <a:r>
              <a:rPr lang="en-US" dirty="0" smtClean="0"/>
              <a:t>It was based on the principles of state sovereignty and non-interference, and also to foster the decolonization process throughout the continent as it was believed that Africa could not be considered free unless the last colony had gained its independence, achieved the right to self-determination, and won the fight against apartheid</a:t>
            </a:r>
            <a:endParaRPr lang="en-US" dirty="0"/>
          </a:p>
        </p:txBody>
      </p:sp>
    </p:spTree>
    <p:extLst>
      <p:ext uri="{BB962C8B-B14F-4D97-AF65-F5344CB8AC3E}">
        <p14:creationId xmlns:p14="http://schemas.microsoft.com/office/powerpoint/2010/main" val="23608832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t>REGIONAL IMPLEMENTATION OF HUMAN RIGHTS: AFRICAN CHARTER ON HUMAN AND PEOPLE’S RIGHTS (BANJUL CHARTER)</a:t>
            </a:r>
            <a:endParaRPr lang="en-US" sz="3800" dirty="0"/>
          </a:p>
        </p:txBody>
      </p:sp>
      <p:sp>
        <p:nvSpPr>
          <p:cNvPr id="3" name="Content Placeholder 2"/>
          <p:cNvSpPr>
            <a:spLocks noGrp="1"/>
          </p:cNvSpPr>
          <p:nvPr>
            <p:ph idx="1"/>
          </p:nvPr>
        </p:nvSpPr>
        <p:spPr>
          <a:xfrm>
            <a:off x="838200" y="1825625"/>
            <a:ext cx="10515600" cy="4832752"/>
          </a:xfrm>
        </p:spPr>
        <p:txBody>
          <a:bodyPr>
            <a:normAutofit/>
          </a:bodyPr>
          <a:lstStyle/>
          <a:p>
            <a:r>
              <a:rPr lang="en-US" dirty="0" smtClean="0"/>
              <a:t>OAU was an international organization of a ‘traditional type’ since its functions could be sorted to three main areas: representative, executive and administrative functions. One of its purposes were ‘to promote international cooperation, having due regard to the Charter of the United Nations and the Universal Declaration of Human Rights’. </a:t>
            </a:r>
          </a:p>
          <a:p>
            <a:r>
              <a:rPr lang="en-US" dirty="0" smtClean="0"/>
              <a:t>The OAU Charter was replaced and the OAU was disbanded by the Constitutive Act of the African Union (hereinafter: the Constitutive Act) that was signed in </a:t>
            </a:r>
            <a:r>
              <a:rPr lang="en-US" dirty="0" err="1" smtClean="0"/>
              <a:t>Lomé</a:t>
            </a:r>
            <a:r>
              <a:rPr lang="en-US" dirty="0" smtClean="0"/>
              <a:t> (Togo) in 2000 by fifty-three African states. The Constitutive Act entered into force a year later and every African states have a membership in the African Union (Hereinafter: AU). </a:t>
            </a:r>
          </a:p>
          <a:p>
            <a:r>
              <a:rPr lang="en-US" dirty="0" smtClean="0"/>
              <a:t>One of the objectives of the AU is ‘to promote and protect human and peoples’ rights in accordance with the African Charter on Human and Peoples’ Rights and other relevant human rights instruments’ and for achieving this, the AU functions in accordance with the principle of respecting human rights.</a:t>
            </a:r>
            <a:endParaRPr lang="en-US" dirty="0"/>
          </a:p>
        </p:txBody>
      </p:sp>
    </p:spTree>
    <p:extLst>
      <p:ext uri="{BB962C8B-B14F-4D97-AF65-F5344CB8AC3E}">
        <p14:creationId xmlns:p14="http://schemas.microsoft.com/office/powerpoint/2010/main" val="29007140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CHARTER ON HUMAN AND PEOPLE’S RIGHTS (BANJUL CHARTER)</a:t>
            </a:r>
            <a:endParaRPr lang="en-US" dirty="0"/>
          </a:p>
        </p:txBody>
      </p:sp>
      <p:sp>
        <p:nvSpPr>
          <p:cNvPr id="3" name="Content Placeholder 2"/>
          <p:cNvSpPr>
            <a:spLocks noGrp="1"/>
          </p:cNvSpPr>
          <p:nvPr>
            <p:ph idx="1"/>
          </p:nvPr>
        </p:nvSpPr>
        <p:spPr/>
        <p:txBody>
          <a:bodyPr/>
          <a:lstStyle/>
          <a:p>
            <a:r>
              <a:rPr lang="en-US" b="1" dirty="0" smtClean="0"/>
              <a:t>The Banjul Charter</a:t>
            </a:r>
          </a:p>
          <a:p>
            <a:r>
              <a:rPr lang="en-US" dirty="0" smtClean="0"/>
              <a:t>Signed in Nairobi, the core human rights instrument of Africa is the African Charter on Human and People’s Rights (hereinafter: Banjul Charter) that was adopted unanimously by the Assembly of the OAU in 1981 and entered into force in 1986. </a:t>
            </a:r>
          </a:p>
          <a:p>
            <a:r>
              <a:rPr lang="en-US" dirty="0" smtClean="0"/>
              <a:t>The name </a:t>
            </a:r>
            <a:r>
              <a:rPr lang="en-US" b="1" dirty="0" smtClean="0"/>
              <a:t>Banjul Charter </a:t>
            </a:r>
            <a:r>
              <a:rPr lang="en-US" dirty="0" smtClean="0"/>
              <a:t>comes from the fact that draft Charter was adopted and subsequently submitted to the OAU Assembly in Banjul, the Gambia. It is for this historic role of The Gambia that the African Charter is also referred to as the ‘Banjul Charter’.</a:t>
            </a:r>
          </a:p>
          <a:p>
            <a:endParaRPr lang="en-US" dirty="0"/>
          </a:p>
        </p:txBody>
      </p:sp>
    </p:spTree>
    <p:extLst>
      <p:ext uri="{BB962C8B-B14F-4D97-AF65-F5344CB8AC3E}">
        <p14:creationId xmlns:p14="http://schemas.microsoft.com/office/powerpoint/2010/main" val="20804370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CHARTER ON HUMAN AND PEOPLE’S RIGHTS (BANJUL CHARTER)</a:t>
            </a:r>
            <a:endParaRPr lang="en-US" dirty="0"/>
          </a:p>
        </p:txBody>
      </p:sp>
      <p:sp>
        <p:nvSpPr>
          <p:cNvPr id="3" name="Content Placeholder 2"/>
          <p:cNvSpPr>
            <a:spLocks noGrp="1"/>
          </p:cNvSpPr>
          <p:nvPr>
            <p:ph idx="1"/>
          </p:nvPr>
        </p:nvSpPr>
        <p:spPr/>
        <p:txBody>
          <a:bodyPr>
            <a:normAutofit/>
          </a:bodyPr>
          <a:lstStyle/>
          <a:p>
            <a:r>
              <a:rPr lang="en-US" dirty="0" smtClean="0"/>
              <a:t>Unlike European regional human rights treaties, Banjul Charter contains provisions of unusual and different kind</a:t>
            </a:r>
          </a:p>
          <a:p>
            <a:r>
              <a:rPr lang="en-US" dirty="0" smtClean="0"/>
              <a:t>The Charter establishes duties for states and individuals and </a:t>
            </a:r>
            <a:r>
              <a:rPr lang="en-US" dirty="0" err="1" smtClean="0"/>
              <a:t>recognises</a:t>
            </a:r>
            <a:r>
              <a:rPr lang="en-US" dirty="0" smtClean="0"/>
              <a:t> the most universally accepted civil and political rights, as well as economic, social and cultural rights. Acknowledging the indivisibility and the collective dimension of rights such as self-determination. </a:t>
            </a:r>
          </a:p>
          <a:p>
            <a:r>
              <a:rPr lang="en-US" dirty="0" smtClean="0"/>
              <a:t>Banjul Charter contains both civil and political rights and economic, social and cultural rights and even some ‘third generation’ rights that often overlap with certain collective rights as the ‘right to development’ or the ‘right to general satisfactory environment’.</a:t>
            </a:r>
            <a:endParaRPr lang="en-US" dirty="0"/>
          </a:p>
        </p:txBody>
      </p:sp>
    </p:spTree>
    <p:extLst>
      <p:ext uri="{BB962C8B-B14F-4D97-AF65-F5344CB8AC3E}">
        <p14:creationId xmlns:p14="http://schemas.microsoft.com/office/powerpoint/2010/main" val="1243594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Bill of Rights</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Mere enshrinement of the idea of human rights in the U. N. Charter was not adequate, unless specific, concrete and effective steps are taken for its implementation and observance, making it the legal obligation of the members. </a:t>
            </a:r>
          </a:p>
          <a:p>
            <a:r>
              <a:rPr lang="en-US" dirty="0" smtClean="0"/>
              <a:t>As noted in the previous unit, the U. N. Charter suffers from two defects in this regard, first it does not contain an International Bill of Rights and second the concept of human Rights has not been defined properly.</a:t>
            </a:r>
          </a:p>
          <a:p>
            <a:r>
              <a:rPr lang="en-US" dirty="0" smtClean="0"/>
              <a:t>So the primary twin task before the United Nations was to formulate an effective International Bill of Rights and enumerate the concept of Human Rights thoroughly so that implementation of the principle of Human Rights can be done effectively. </a:t>
            </a:r>
          </a:p>
          <a:p>
            <a:r>
              <a:rPr lang="en-US" dirty="0" smtClean="0"/>
              <a:t>And as a part of its commitment to ensure human rights to all irrespective of race, sex, language or religion, the U.N. General Assembly referred the matter to the Economic and social council which appointed the Commission on Human Rights (now human rights Council), which became instrumental in the drafting of International Bill of Rights.</a:t>
            </a:r>
            <a:endParaRPr lang="en-US" dirty="0"/>
          </a:p>
        </p:txBody>
      </p:sp>
    </p:spTree>
    <p:extLst>
      <p:ext uri="{BB962C8B-B14F-4D97-AF65-F5344CB8AC3E}">
        <p14:creationId xmlns:p14="http://schemas.microsoft.com/office/powerpoint/2010/main" val="12429624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CHARTER ON HUMAN AND PEOPLE’S RIGHTS (BANJUL CHARTER)</a:t>
            </a:r>
            <a:endParaRPr lang="en-US" dirty="0"/>
          </a:p>
        </p:txBody>
      </p:sp>
      <p:sp>
        <p:nvSpPr>
          <p:cNvPr id="3" name="Content Placeholder 2"/>
          <p:cNvSpPr>
            <a:spLocks noGrp="1"/>
          </p:cNvSpPr>
          <p:nvPr>
            <p:ph idx="1"/>
          </p:nvPr>
        </p:nvSpPr>
        <p:spPr>
          <a:xfrm>
            <a:off x="437882" y="1825624"/>
            <a:ext cx="10915918" cy="5032375"/>
          </a:xfrm>
        </p:spPr>
        <p:txBody>
          <a:bodyPr>
            <a:normAutofit/>
          </a:bodyPr>
          <a:lstStyle/>
          <a:p>
            <a:r>
              <a:rPr lang="en-US" dirty="0" smtClean="0"/>
              <a:t>The </a:t>
            </a:r>
            <a:r>
              <a:rPr lang="en-US" b="1" dirty="0" smtClean="0"/>
              <a:t>first Chapter </a:t>
            </a:r>
            <a:r>
              <a:rPr lang="en-US" dirty="0" smtClean="0"/>
              <a:t>of the charter deals in art. 3-14 with civil and political rights in art. 15-17 with socio-economic rights and includes several peoples’ rights in art. 19-24, these are exercisable collectively and include e.g. the right to an existence, the right to freely dispose of wealth and natural resources etc. Several rights are not guaranteed by the ACHPR such as the </a:t>
            </a:r>
            <a:r>
              <a:rPr lang="en-US" b="1" dirty="0" smtClean="0"/>
              <a:t>right to privacy, the right to a nationality, the right to vote in periodic and genuine elections, the right to form and join trade unions.</a:t>
            </a:r>
          </a:p>
          <a:p>
            <a:r>
              <a:rPr lang="en-US" b="1" dirty="0" smtClean="0"/>
              <a:t>Chapter II </a:t>
            </a:r>
            <a:r>
              <a:rPr lang="en-US" dirty="0" smtClean="0"/>
              <a:t>of the ACHPR tries to preserve African values and traditions as it incorporates duties of the individual toward his family, toward society, toward the State and toward the international community (art. 27-29). </a:t>
            </a:r>
          </a:p>
          <a:p>
            <a:r>
              <a:rPr lang="en-US" dirty="0" smtClean="0"/>
              <a:t>Unlike other international human rights conventions, the ACHPR does not contain a special derogation clause allowing a state in situations of national emergency to suspend the rights in the charter, instead </a:t>
            </a:r>
            <a:r>
              <a:rPr lang="en-US" b="1" dirty="0" smtClean="0"/>
              <a:t>art. 27 (2) ACHPR </a:t>
            </a:r>
            <a:r>
              <a:rPr lang="en-US" dirty="0" smtClean="0"/>
              <a:t>states that rights can only be limit by the rights of others, collective security, morality and common interest. </a:t>
            </a:r>
          </a:p>
          <a:p>
            <a:r>
              <a:rPr lang="en-US" dirty="0" smtClean="0"/>
              <a:t>While not providing for derogation clauses, the African Charter contains a number of articles with provisions that limit the reach of these rights, and which have been referred to as ‘</a:t>
            </a:r>
            <a:r>
              <a:rPr lang="en-US" dirty="0" err="1" smtClean="0"/>
              <a:t>clawback</a:t>
            </a:r>
            <a:r>
              <a:rPr lang="en-US" dirty="0" smtClean="0"/>
              <a:t> clauses’. Art. 9(2) ACHPR provides an example of such clause: ‘… every individual shall have the right to express and disseminate his opinions within the law’.</a:t>
            </a:r>
            <a:endParaRPr lang="en-US" dirty="0"/>
          </a:p>
        </p:txBody>
      </p:sp>
    </p:spTree>
    <p:extLst>
      <p:ext uri="{BB962C8B-B14F-4D97-AF65-F5344CB8AC3E}">
        <p14:creationId xmlns:p14="http://schemas.microsoft.com/office/powerpoint/2010/main" val="20523044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Monitoring </a:t>
            </a:r>
            <a:r>
              <a:rPr lang="en-GB" dirty="0" smtClean="0"/>
              <a:t>mechanisms under the charter</a:t>
            </a:r>
            <a:endParaRPr lang="en-US" dirty="0"/>
          </a:p>
        </p:txBody>
      </p:sp>
      <p:sp>
        <p:nvSpPr>
          <p:cNvPr id="3" name="Content Placeholder 2"/>
          <p:cNvSpPr>
            <a:spLocks noGrp="1"/>
          </p:cNvSpPr>
          <p:nvPr>
            <p:ph idx="1"/>
          </p:nvPr>
        </p:nvSpPr>
        <p:spPr>
          <a:xfrm>
            <a:off x="463639" y="1825624"/>
            <a:ext cx="10890161" cy="4935783"/>
          </a:xfrm>
        </p:spPr>
        <p:txBody>
          <a:bodyPr>
            <a:normAutofit fontScale="62500" lnSpcReduction="20000"/>
          </a:bodyPr>
          <a:lstStyle/>
          <a:p>
            <a:r>
              <a:rPr lang="en-US" sz="3200" dirty="0" smtClean="0"/>
              <a:t>Charter provides for three main implementation mechanisms: </a:t>
            </a:r>
          </a:p>
          <a:p>
            <a:pPr lvl="1"/>
            <a:r>
              <a:rPr lang="en-US" sz="3200" b="1" dirty="0" smtClean="0"/>
              <a:t>Inter-State communications; </a:t>
            </a:r>
          </a:p>
          <a:p>
            <a:pPr lvl="1"/>
            <a:r>
              <a:rPr lang="en-US" sz="3200" b="1" dirty="0" smtClean="0"/>
              <a:t>Other communications (which include individual and group complaints); and,</a:t>
            </a:r>
          </a:p>
          <a:p>
            <a:pPr lvl="1"/>
            <a:r>
              <a:rPr lang="en-US" sz="3200" b="1" dirty="0" smtClean="0"/>
              <a:t>State reporting procedure</a:t>
            </a:r>
            <a:r>
              <a:rPr lang="en-US" sz="3200" dirty="0" smtClean="0"/>
              <a:t>.</a:t>
            </a:r>
          </a:p>
          <a:p>
            <a:r>
              <a:rPr lang="en-US" sz="3200" dirty="0" smtClean="0"/>
              <a:t>These monitoring mechanisms are mandatory under the African charter as opposed to the other regional treaties where state parties have to declare the competence of a treaty body to invoke procedure.</a:t>
            </a:r>
          </a:p>
          <a:p>
            <a:r>
              <a:rPr lang="en-US" sz="3200" dirty="0" smtClean="0"/>
              <a:t>Procedural requirements for </a:t>
            </a:r>
            <a:r>
              <a:rPr lang="en-US" sz="3200" b="1" dirty="0" smtClean="0"/>
              <a:t>inter-state complaints </a:t>
            </a:r>
            <a:r>
              <a:rPr lang="en-US" sz="3200" dirty="0" smtClean="0"/>
              <a:t>are provided for in articles </a:t>
            </a:r>
            <a:r>
              <a:rPr lang="en-US" sz="3200" b="1" dirty="0" smtClean="0"/>
              <a:t>47 to 54</a:t>
            </a:r>
            <a:r>
              <a:rPr lang="en-US" sz="3200" dirty="0" smtClean="0"/>
              <a:t>, whereby one State Party may bring a complaint to the effect that another State party has violated the provisions of the Charter Complaining State writes to respondent State about alleged violation of Charter or under Article 49, refers the matter directly to the Commission. Within three months, respondent State shall give complaining State explanation.</a:t>
            </a:r>
          </a:p>
          <a:p>
            <a:r>
              <a:rPr lang="en-US" sz="3200" dirty="0" smtClean="0"/>
              <a:t>If the matter is not settled to the satisfaction of both States, either State can submit the matter to the African Commission. The Commission will attempt an amicable solution and prepare a report stating the facts and its findings.</a:t>
            </a:r>
          </a:p>
          <a:p>
            <a:r>
              <a:rPr lang="en-US" sz="3200" dirty="0" smtClean="0"/>
              <a:t>  The report is sent to the States concerned and to the Assembly of Heads of State and Government.  The report is accompanied by the Commission’s recommendations on the matter.</a:t>
            </a:r>
          </a:p>
          <a:p>
            <a:endParaRPr lang="en-US" dirty="0"/>
          </a:p>
        </p:txBody>
      </p:sp>
    </p:spTree>
    <p:extLst>
      <p:ext uri="{BB962C8B-B14F-4D97-AF65-F5344CB8AC3E}">
        <p14:creationId xmlns:p14="http://schemas.microsoft.com/office/powerpoint/2010/main" val="34305130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 mechanisms cont’d</a:t>
            </a:r>
            <a:endParaRPr lang="en-US" dirty="0"/>
          </a:p>
        </p:txBody>
      </p:sp>
      <p:sp>
        <p:nvSpPr>
          <p:cNvPr id="3" name="Content Placeholder 2"/>
          <p:cNvSpPr>
            <a:spLocks noGrp="1"/>
          </p:cNvSpPr>
          <p:nvPr>
            <p:ph idx="1"/>
          </p:nvPr>
        </p:nvSpPr>
        <p:spPr>
          <a:xfrm>
            <a:off x="838200" y="1825624"/>
            <a:ext cx="10515600" cy="5032375"/>
          </a:xfrm>
        </p:spPr>
        <p:txBody>
          <a:bodyPr>
            <a:normAutofit/>
          </a:bodyPr>
          <a:lstStyle/>
          <a:p>
            <a:r>
              <a:rPr lang="en-US" b="1" dirty="0" smtClean="0"/>
              <a:t>Article 55 </a:t>
            </a:r>
            <a:r>
              <a:rPr lang="en-US" dirty="0" smtClean="0"/>
              <a:t>allows for </a:t>
            </a:r>
            <a:r>
              <a:rPr lang="en-US" b="1" dirty="0" smtClean="0"/>
              <a:t>communications other than those of States parties to the Charter</a:t>
            </a:r>
            <a:r>
              <a:rPr lang="en-US" dirty="0" smtClean="0"/>
              <a:t>. </a:t>
            </a:r>
          </a:p>
          <a:p>
            <a:r>
              <a:rPr lang="en-US" dirty="0" smtClean="0"/>
              <a:t>These may be received from individuals, groups or non-governmental </a:t>
            </a:r>
            <a:r>
              <a:rPr lang="en-US" dirty="0" err="1" smtClean="0"/>
              <a:t>organisations</a:t>
            </a:r>
            <a:r>
              <a:rPr lang="en-US" dirty="0" smtClean="0"/>
              <a:t>. </a:t>
            </a:r>
          </a:p>
          <a:p>
            <a:r>
              <a:rPr lang="en-US" dirty="0" smtClean="0"/>
              <a:t>Admissibility requirements for such communications are laid down in Article 56.  The communications must:   </a:t>
            </a:r>
          </a:p>
          <a:p>
            <a:pPr lvl="1"/>
            <a:r>
              <a:rPr lang="en-US" dirty="0" smtClean="0"/>
              <a:t>Indicate their authors even if the latter request anonymity;</a:t>
            </a:r>
          </a:p>
          <a:p>
            <a:pPr lvl="1"/>
            <a:r>
              <a:rPr lang="en-US" dirty="0" smtClean="0"/>
              <a:t>Are compatible with the Charter of the </a:t>
            </a:r>
            <a:r>
              <a:rPr lang="en-US" dirty="0" err="1" smtClean="0"/>
              <a:t>Organisation</a:t>
            </a:r>
            <a:r>
              <a:rPr lang="en-US" dirty="0" smtClean="0"/>
              <a:t> of African Unity or with the present Charter;</a:t>
            </a:r>
          </a:p>
          <a:p>
            <a:pPr lvl="1"/>
            <a:r>
              <a:rPr lang="en-US" dirty="0" smtClean="0"/>
              <a:t>Are not written in disparaging or insulting language directed against the State concerned and its institutions or to the </a:t>
            </a:r>
            <a:r>
              <a:rPr lang="en-US" dirty="0" err="1" smtClean="0"/>
              <a:t>Organisation</a:t>
            </a:r>
            <a:r>
              <a:rPr lang="en-US" dirty="0" smtClean="0"/>
              <a:t> of African Unity; </a:t>
            </a:r>
          </a:p>
          <a:p>
            <a:pPr lvl="1"/>
            <a:r>
              <a:rPr lang="en-US" dirty="0" smtClean="0"/>
              <a:t>Are not based exclusively on news disseminated through the mass media;</a:t>
            </a:r>
          </a:p>
          <a:p>
            <a:pPr lvl="1"/>
            <a:r>
              <a:rPr lang="en-US" dirty="0" smtClean="0"/>
              <a:t>Are sent after exhausting local remedies, if any, unless it is obvious that this procedure is unduly prolonged;</a:t>
            </a:r>
          </a:p>
          <a:p>
            <a:pPr lvl="1"/>
            <a:r>
              <a:rPr lang="en-US" dirty="0" smtClean="0"/>
              <a:t>Are submitted within a reasonable period from the time local remedies are exhausted or from the date the Commission is seized of the matter; and,</a:t>
            </a:r>
          </a:p>
          <a:p>
            <a:pPr lvl="1"/>
            <a:r>
              <a:rPr lang="en-US" dirty="0" smtClean="0"/>
              <a:t>Do not deal with cases which have been settled by these States involved in accordance with the principles of the Charter of the United Nations, or the Charter of the </a:t>
            </a:r>
            <a:r>
              <a:rPr lang="en-US" dirty="0" err="1" smtClean="0"/>
              <a:t>Organisation</a:t>
            </a:r>
            <a:r>
              <a:rPr lang="en-US" dirty="0" smtClean="0"/>
              <a:t> of African Unity or the provisions of the present Charter. </a:t>
            </a:r>
          </a:p>
        </p:txBody>
      </p:sp>
    </p:spTree>
    <p:extLst>
      <p:ext uri="{BB962C8B-B14F-4D97-AF65-F5344CB8AC3E}">
        <p14:creationId xmlns:p14="http://schemas.microsoft.com/office/powerpoint/2010/main" val="42853120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Before they are considered, the communications (complaints) must be brought to the knowledge of the State concerned.  This is to allow the State to prepare its response.</a:t>
            </a:r>
          </a:p>
          <a:p>
            <a:r>
              <a:rPr lang="en-GB" dirty="0" smtClean="0"/>
              <a:t>On admissibility of communication Read </a:t>
            </a:r>
            <a:r>
              <a:rPr lang="en-GB" dirty="0"/>
              <a:t>the cases of </a:t>
            </a:r>
            <a:endParaRPr lang="en-GB" dirty="0" smtClean="0"/>
          </a:p>
          <a:p>
            <a:r>
              <a:rPr lang="en-GB" b="1" dirty="0" smtClean="0"/>
              <a:t>SPILG </a:t>
            </a:r>
            <a:r>
              <a:rPr lang="en-GB" b="1" dirty="0"/>
              <a:t>&amp;AMP; ORS V BOTSWANA (277/2003) [2011] ACHPR 81; (1 DECEMBER 2011) </a:t>
            </a:r>
            <a:endParaRPr lang="en-GB" b="1" dirty="0" smtClean="0"/>
          </a:p>
          <a:p>
            <a:r>
              <a:rPr lang="en-US" b="1" dirty="0"/>
              <a:t>MGWANGA GUNME V CAMEROON (COMMUNICATION NO. 266/2003) [2009] ACHPR 99; (27 MAY 2009</a:t>
            </a:r>
            <a:r>
              <a:rPr lang="en-US" b="1" dirty="0" smtClean="0"/>
              <a:t>)</a:t>
            </a:r>
          </a:p>
          <a:p>
            <a:r>
              <a:rPr lang="en-US" b="1" dirty="0"/>
              <a:t>ECHARIA V KENYA (COMMUNICATION NO. 375/09) [2011] ACHPR 89; (5 NOVEMBER 2011) </a:t>
            </a:r>
          </a:p>
        </p:txBody>
      </p:sp>
    </p:spTree>
    <p:extLst>
      <p:ext uri="{BB962C8B-B14F-4D97-AF65-F5344CB8AC3E}">
        <p14:creationId xmlns:p14="http://schemas.microsoft.com/office/powerpoint/2010/main" val="1811713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Supervisory bodies/   enforcement mechanisms under the charter</a:t>
            </a:r>
            <a:endParaRPr lang="en-US" dirty="0"/>
          </a:p>
        </p:txBody>
      </p:sp>
      <p:sp>
        <p:nvSpPr>
          <p:cNvPr id="3" name="Content Placeholder 2"/>
          <p:cNvSpPr>
            <a:spLocks noGrp="1"/>
          </p:cNvSpPr>
          <p:nvPr>
            <p:ph idx="1"/>
          </p:nvPr>
        </p:nvSpPr>
        <p:spPr/>
        <p:txBody>
          <a:bodyPr/>
          <a:lstStyle/>
          <a:p>
            <a:r>
              <a:rPr lang="en-US" dirty="0" smtClean="0"/>
              <a:t>The only supervisory body established directly within the Charter is the </a:t>
            </a:r>
            <a:r>
              <a:rPr lang="en-US" b="1" dirty="0" smtClean="0"/>
              <a:t>African Commission on Human and Peoples’ Rights </a:t>
            </a:r>
            <a:r>
              <a:rPr lang="en-US" dirty="0" smtClean="0"/>
              <a:t>entrusted with the task to interpret the Charter by taking into consideration, </a:t>
            </a:r>
            <a:r>
              <a:rPr lang="en-US" b="1" dirty="0" smtClean="0"/>
              <a:t>‘the Charter of the Organization of African Unity, the Universal Declaration of Human Rights, other instruments </a:t>
            </a:r>
            <a:r>
              <a:rPr lang="en-US" dirty="0" smtClean="0"/>
              <a:t>adopted by the United Nations and by African countries in the field of human and peoples right</a:t>
            </a:r>
          </a:p>
          <a:p>
            <a:r>
              <a:rPr lang="en-US" dirty="0" smtClean="0"/>
              <a:t>The second supervisory body, the </a:t>
            </a:r>
            <a:r>
              <a:rPr lang="en-US" b="1" dirty="0" smtClean="0"/>
              <a:t>African Court on Human and Peoples’ Rights</a:t>
            </a:r>
            <a:r>
              <a:rPr lang="en-US" dirty="0" smtClean="0"/>
              <a:t>, was originally not foreseen in the Charter but was established by an additional </a:t>
            </a:r>
            <a:r>
              <a:rPr lang="en-US" b="1" dirty="0" smtClean="0"/>
              <a:t>Protocol to the ACHPR</a:t>
            </a:r>
            <a:endParaRPr lang="en-US" b="1" dirty="0"/>
          </a:p>
        </p:txBody>
      </p:sp>
    </p:spTree>
    <p:extLst>
      <p:ext uri="{BB962C8B-B14F-4D97-AF65-F5344CB8AC3E}">
        <p14:creationId xmlns:p14="http://schemas.microsoft.com/office/powerpoint/2010/main" val="35983839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a:xfrm>
            <a:off x="838200" y="1825625"/>
            <a:ext cx="10515600" cy="4832752"/>
          </a:xfrm>
        </p:spPr>
        <p:txBody>
          <a:bodyPr>
            <a:normAutofit fontScale="92500" lnSpcReduction="10000"/>
          </a:bodyPr>
          <a:lstStyle/>
          <a:p>
            <a:pPr marL="0" indent="0">
              <a:buNone/>
            </a:pPr>
            <a:r>
              <a:rPr lang="en-US" b="1" dirty="0" smtClean="0"/>
              <a:t>African Commission on Human and People's Rights (ACHPR)</a:t>
            </a:r>
          </a:p>
          <a:p>
            <a:r>
              <a:rPr lang="en-US" dirty="0" smtClean="0"/>
              <a:t>The organ tasked with the interpretation of the Charter, as well investigating individual complaints referring to its violation is the African Commission on Human and Peoples’ Rights (ACHPR). The ACHPR was established according to </a:t>
            </a:r>
            <a:r>
              <a:rPr lang="en-US" b="1" dirty="0" smtClean="0"/>
              <a:t>Art. 30 </a:t>
            </a:r>
            <a:r>
              <a:rPr lang="en-US" dirty="0" smtClean="0"/>
              <a:t>of Charter and was inaugurated in November 1987. The ACHPR meets on ordinary session twice a year and has its Secretariat in Banjul (Gambia). </a:t>
            </a:r>
          </a:p>
          <a:p>
            <a:pPr marL="0" indent="0">
              <a:buNone/>
            </a:pPr>
            <a:r>
              <a:rPr lang="en-GB" b="1" u="sng" dirty="0" smtClean="0"/>
              <a:t>Structure </a:t>
            </a:r>
            <a:endParaRPr lang="en-US" b="1" u="sng" dirty="0" smtClean="0"/>
          </a:p>
          <a:p>
            <a:r>
              <a:rPr lang="en-US" dirty="0" smtClean="0"/>
              <a:t>As a body formally dependent from the AU, the 11 individual members who form the ACHPR are elected by the AU Assembly among the experts nominated by member states. The commissioners subsequently elect a Chairperson and Vice-Chairperson. Members of the Commission are elected for a six-year term and are eligible for reelection.</a:t>
            </a:r>
          </a:p>
          <a:p>
            <a:r>
              <a:rPr lang="en-US" dirty="0" smtClean="0"/>
              <a:t>Once elected, the commissioners serve in their personal capacity and not as representatives of their respective countries. Previously, some members of the Commission held high political offices at the national level, which affects the Commission’s independence. </a:t>
            </a:r>
          </a:p>
          <a:p>
            <a:r>
              <a:rPr lang="en-US" dirty="0" smtClean="0"/>
              <a:t>The AU in April 2005 issued a note </a:t>
            </a:r>
            <a:r>
              <a:rPr lang="en-US" dirty="0" err="1" smtClean="0"/>
              <a:t>verbale</a:t>
            </a:r>
            <a:r>
              <a:rPr lang="en-US" dirty="0" smtClean="0"/>
              <a:t> (diplomatic note) to member states prescribing guidelines for nomination of members to the Commission which excluded senior civil servants and diplomatic representatives.</a:t>
            </a:r>
          </a:p>
        </p:txBody>
      </p:sp>
    </p:spTree>
    <p:extLst>
      <p:ext uri="{BB962C8B-B14F-4D97-AF65-F5344CB8AC3E}">
        <p14:creationId xmlns:p14="http://schemas.microsoft.com/office/powerpoint/2010/main" val="36706929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a:bodyPr>
          <a:lstStyle/>
          <a:p>
            <a:pPr marL="0" indent="0">
              <a:buNone/>
            </a:pPr>
            <a:r>
              <a:rPr lang="en-US" b="1" u="sng" dirty="0" smtClean="0"/>
              <a:t>Bureau of the Commission</a:t>
            </a:r>
          </a:p>
          <a:p>
            <a:r>
              <a:rPr lang="en-US" dirty="0" smtClean="0"/>
              <a:t>The Commission elects its Chairperson and Vice-Chairperson as the Bureau of the Commission. They are elected for a term of two years and are eligible for re-election once. The Bureau coordinates the activities of the Commission and supervises and assesses the work of the Commission’s Secretariat. The Bureau is also empowered to take decisions on matters of emergency between the sessions of the Commission. It is however obligated to present a report on the situation to members at the next session of the Commission.</a:t>
            </a:r>
          </a:p>
          <a:p>
            <a:pPr marL="0" indent="0">
              <a:buNone/>
            </a:pPr>
            <a:r>
              <a:rPr lang="en-US" b="1" u="sng" dirty="0" smtClean="0"/>
              <a:t>Secretariat of the Commission</a:t>
            </a:r>
          </a:p>
          <a:p>
            <a:r>
              <a:rPr lang="en-US" dirty="0" smtClean="0"/>
              <a:t>The Chairperson of the AU Commission appoints the Secretary of the African Commission including other support staff necessary for the effective discharge of the Commission’s mandate. The Secretariat provides administrative, technical and logistical support to the Commission.</a:t>
            </a:r>
            <a:endParaRPr lang="en-US" dirty="0"/>
          </a:p>
        </p:txBody>
      </p:sp>
    </p:spTree>
    <p:extLst>
      <p:ext uri="{BB962C8B-B14F-4D97-AF65-F5344CB8AC3E}">
        <p14:creationId xmlns:p14="http://schemas.microsoft.com/office/powerpoint/2010/main" val="1506230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a:xfrm>
            <a:off x="838200" y="1825624"/>
            <a:ext cx="10515600" cy="5032375"/>
          </a:xfrm>
        </p:spPr>
        <p:txBody>
          <a:bodyPr>
            <a:noAutofit/>
          </a:bodyPr>
          <a:lstStyle/>
          <a:p>
            <a:r>
              <a:rPr lang="en-US" sz="2000" dirty="0" smtClean="0"/>
              <a:t>Even if not being mandatory, legal experience is an advantage for becoming a member of this Commission. Members of ACHPR must be nationals of States Parties and no more than one national of each State is allowed to be a member at the same time. </a:t>
            </a:r>
          </a:p>
          <a:p>
            <a:r>
              <a:rPr lang="en-US" sz="2000" dirty="0" smtClean="0"/>
              <a:t>The most important functions of ACHPR are the interpretation of the Banjul Charter and the deliberation of complaints submitted to it. Only States Parties, organs of the AU and any other African international organization may request the interpretation of the Banjul Charter.</a:t>
            </a:r>
          </a:p>
          <a:p>
            <a:r>
              <a:rPr lang="en-US" sz="2000" b="1" dirty="0" smtClean="0"/>
              <a:t>Article 45(1), </a:t>
            </a:r>
            <a:r>
              <a:rPr lang="en-US" sz="2000" dirty="0" smtClean="0"/>
              <a:t>provides for the mandate of the Commission</a:t>
            </a:r>
          </a:p>
          <a:p>
            <a:pPr lvl="1"/>
            <a:r>
              <a:rPr lang="en-US" sz="2000" dirty="0" smtClean="0"/>
              <a:t>Promotion of human and peoples’ rights- The Commission carries out </a:t>
            </a:r>
            <a:r>
              <a:rPr lang="en-US" sz="2000" dirty="0" err="1" smtClean="0"/>
              <a:t>sensitisation</a:t>
            </a:r>
            <a:r>
              <a:rPr lang="en-US" sz="2000" dirty="0" smtClean="0"/>
              <a:t>, public </a:t>
            </a:r>
            <a:r>
              <a:rPr lang="en-US" sz="2000" dirty="0" err="1" smtClean="0"/>
              <a:t>mobilisation</a:t>
            </a:r>
            <a:r>
              <a:rPr lang="en-US" sz="2000" dirty="0" smtClean="0"/>
              <a:t> and information dissemination through seminars, symposia, conferences and missions.</a:t>
            </a:r>
          </a:p>
          <a:p>
            <a:pPr lvl="1"/>
            <a:r>
              <a:rPr lang="en-US" sz="2000" dirty="0" smtClean="0"/>
              <a:t>Protection of human and peoples’ rights - The Commission ensures protection of human and peoples’ rights through its communication procedure, friendly settlement of disputes, state reporting (including consideration of NGOs’ shadow reports), urgent appeals and other activities of special rapporteurs and working groups and missions.</a:t>
            </a:r>
          </a:p>
        </p:txBody>
      </p:sp>
    </p:spTree>
    <p:extLst>
      <p:ext uri="{BB962C8B-B14F-4D97-AF65-F5344CB8AC3E}">
        <p14:creationId xmlns:p14="http://schemas.microsoft.com/office/powerpoint/2010/main" val="31342047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a:xfrm>
            <a:off x="838200" y="1825625"/>
            <a:ext cx="10515600" cy="4910026"/>
          </a:xfrm>
        </p:spPr>
        <p:txBody>
          <a:bodyPr>
            <a:normAutofit fontScale="77500" lnSpcReduction="20000"/>
          </a:bodyPr>
          <a:lstStyle/>
          <a:p>
            <a:pPr lvl="1"/>
            <a:r>
              <a:rPr lang="en-US" sz="2900" dirty="0" smtClean="0"/>
              <a:t>Interpretation of the Charter- The Commission is mandated to interpret the provisions of the Charter upon a request by a state party, organs of the AU or individuals. No organ of the AU has referred any case of interpretation of the Charter to the Commission. However, a handful of NGOs have approached the Commission for interpretation of the various articles of the Charter. The Commission has also adopted many resolutions expounding upon the provisions of the Charter.</a:t>
            </a:r>
          </a:p>
          <a:p>
            <a:pPr lvl="1"/>
            <a:r>
              <a:rPr lang="en-US" sz="2900" dirty="0" smtClean="0"/>
              <a:t>Perform any other tasks which may be entrusted to it by the Assembly of Heads of State and Government.</a:t>
            </a:r>
          </a:p>
          <a:p>
            <a:r>
              <a:rPr lang="en-US" sz="2900" dirty="0" smtClean="0"/>
              <a:t>The Commission may hear as of right </a:t>
            </a:r>
            <a:r>
              <a:rPr lang="en-US" sz="2900" b="1" dirty="0" smtClean="0"/>
              <a:t>inter-state complaints</a:t>
            </a:r>
            <a:r>
              <a:rPr lang="en-US" sz="2900" dirty="0" smtClean="0"/>
              <a:t>. The first such complaint was brought  in 1999 by the </a:t>
            </a:r>
            <a:r>
              <a:rPr lang="en-US" sz="2900" b="1" dirty="0" smtClean="0"/>
              <a:t>Democratic  Republic of the Congo </a:t>
            </a:r>
            <a:r>
              <a:rPr lang="en-US" sz="2900" dirty="0" smtClean="0"/>
              <a:t>alleging inter alia that  it had been the victim of aggression perpetrated  by </a:t>
            </a:r>
            <a:r>
              <a:rPr lang="en-US" sz="2900" b="1" dirty="0" smtClean="0"/>
              <a:t>Burundi,  Rwanda and Uganda</a:t>
            </a:r>
            <a:r>
              <a:rPr lang="en-US" sz="2900" dirty="0" smtClean="0"/>
              <a:t>. </a:t>
            </a:r>
          </a:p>
          <a:p>
            <a:r>
              <a:rPr lang="en-US" sz="2900" dirty="0" smtClean="0"/>
              <a:t>The Commission held that the respondent states had contravened the principle of the peaceful settlement of disputes and had violated </a:t>
            </a:r>
            <a:r>
              <a:rPr lang="en-US" sz="2900" b="1" dirty="0" smtClean="0"/>
              <a:t>article 23 </a:t>
            </a:r>
            <a:r>
              <a:rPr lang="en-US" sz="2900" dirty="0" smtClean="0"/>
              <a:t>of the African Charter  concerning  the right  to peace. It concluded that the three states concerned had occupied parts of the Congo in violation of the Charter and had committed a series of human rights violations as a consequence. Recommended that adequate reparation be paid according to the appropriate ways to the complainant state for and on behalf of the victims of the human rights.</a:t>
            </a:r>
          </a:p>
          <a:p>
            <a:endParaRPr lang="en-US" sz="2900" dirty="0" smtClean="0"/>
          </a:p>
          <a:p>
            <a:endParaRPr lang="en-US" dirty="0"/>
          </a:p>
        </p:txBody>
      </p:sp>
    </p:spTree>
    <p:extLst>
      <p:ext uri="{BB962C8B-B14F-4D97-AF65-F5344CB8AC3E}">
        <p14:creationId xmlns:p14="http://schemas.microsoft.com/office/powerpoint/2010/main" val="1097743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a:bodyPr>
          <a:lstStyle/>
          <a:p>
            <a:r>
              <a:rPr lang="en-US" dirty="0" smtClean="0"/>
              <a:t>As part of its protective mandate, the Commission also receives and considers periodic reports submitted by State parties in conformity with article 62 of the Charter. State parties are required to submit reports to the Commission after every two years, on the legislative or other measures they have taken to give effect to the rights and freedoms </a:t>
            </a:r>
            <a:r>
              <a:rPr lang="en-US" dirty="0" err="1" smtClean="0"/>
              <a:t>recognised</a:t>
            </a:r>
            <a:r>
              <a:rPr lang="en-US" dirty="0" smtClean="0"/>
              <a:t> in the Charter.</a:t>
            </a:r>
          </a:p>
          <a:p>
            <a:r>
              <a:rPr lang="en-US" dirty="0" smtClean="0"/>
              <a:t>The Commission studies these reports and at the session engages in dialogue with representatives from the States, and make recommendation; if necessary.</a:t>
            </a:r>
          </a:p>
          <a:p>
            <a:r>
              <a:rPr lang="en-US" dirty="0" smtClean="0"/>
              <a:t>NGOs and ordinary citizens are also permitted to request copies of these reports from the Secretariat of the Commission and study them. They can prepare counter-reports or recommend to the Commission questions that could be asked to the State representatives.</a:t>
            </a:r>
            <a:endParaRPr lang="en-US" dirty="0"/>
          </a:p>
        </p:txBody>
      </p:sp>
    </p:spTree>
    <p:extLst>
      <p:ext uri="{BB962C8B-B14F-4D97-AF65-F5344CB8AC3E}">
        <p14:creationId xmlns:p14="http://schemas.microsoft.com/office/powerpoint/2010/main" val="1867122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Bill of Rights Cont’d</a:t>
            </a:r>
            <a:endParaRPr lang="en-US" dirty="0"/>
          </a:p>
        </p:txBody>
      </p:sp>
      <p:sp>
        <p:nvSpPr>
          <p:cNvPr id="3" name="Content Placeholder 2"/>
          <p:cNvSpPr>
            <a:spLocks noGrp="1"/>
          </p:cNvSpPr>
          <p:nvPr>
            <p:ph idx="1"/>
          </p:nvPr>
        </p:nvSpPr>
        <p:spPr/>
        <p:txBody>
          <a:bodyPr>
            <a:noAutofit/>
          </a:bodyPr>
          <a:lstStyle/>
          <a:p>
            <a:r>
              <a:rPr lang="en-US" sz="3200" dirty="0" smtClean="0"/>
              <a:t>The international bill of rights consists of :</a:t>
            </a:r>
          </a:p>
          <a:p>
            <a:pPr lvl="1"/>
            <a:r>
              <a:rPr lang="en-US" sz="3200" dirty="0" smtClean="0"/>
              <a:t>the Universal Declaration of Human Rights (adopted in 1948), </a:t>
            </a:r>
          </a:p>
          <a:p>
            <a:pPr lvl="1"/>
            <a:r>
              <a:rPr lang="en-US" sz="3200" dirty="0" smtClean="0"/>
              <a:t>the International Covenant on Civil and Political Rights (1966) with its two Optional Protocols and </a:t>
            </a:r>
          </a:p>
          <a:p>
            <a:pPr lvl="1"/>
            <a:r>
              <a:rPr lang="en-US" sz="3200" dirty="0" smtClean="0"/>
              <a:t>the International Covenant on Economic, Social and Cultural Rights (1966). </a:t>
            </a:r>
          </a:p>
          <a:p>
            <a:r>
              <a:rPr lang="en-US" sz="3200" dirty="0" smtClean="0"/>
              <a:t>The two covenants entered into force in 1976, after a sufficient number of countries had ratified them.</a:t>
            </a:r>
            <a:endParaRPr lang="en-US" sz="3200" dirty="0"/>
          </a:p>
        </p:txBody>
      </p:sp>
    </p:spTree>
    <p:extLst>
      <p:ext uri="{BB962C8B-B14F-4D97-AF65-F5344CB8AC3E}">
        <p14:creationId xmlns:p14="http://schemas.microsoft.com/office/powerpoint/2010/main" val="14059026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African Court on Human and Peoples’ Rights</a:t>
            </a:r>
          </a:p>
          <a:p>
            <a:r>
              <a:rPr lang="en-US" dirty="0" smtClean="0"/>
              <a:t>The African Court on Human and Peoples Rights (</a:t>
            </a:r>
            <a:r>
              <a:rPr lang="en-US" dirty="0" err="1" smtClean="0"/>
              <a:t>AfCHPR</a:t>
            </a:r>
            <a:r>
              <a:rPr lang="en-US" dirty="0" smtClean="0"/>
              <a:t>) is a regional human rights tribunal with advisory and contentious jurisdiction concerning the interpretation and application of the African Charter on Human and Peoples’ Rights (“Banjul Charter”) and other instruments. </a:t>
            </a:r>
          </a:p>
          <a:p>
            <a:r>
              <a:rPr lang="en-US" dirty="0" smtClean="0"/>
              <a:t>The Court was established by virtue of Article 1 of the Protocol to the African Charter on Human and Peoples’ Rights on the Establishment of an African Court on Human and Peoples’ Rights (the Protocol). </a:t>
            </a:r>
          </a:p>
          <a:p>
            <a:r>
              <a:rPr lang="en-US" dirty="0" smtClean="0"/>
              <a:t>The Protocol establishing the African Court on Human and Peoples’ Rights was adopted on 9 June 1998 in Burkina Faso and came into force on 25 January 2004 after it was ratified by more than 15 countries.</a:t>
            </a:r>
          </a:p>
          <a:p>
            <a:r>
              <a:rPr lang="en-US" dirty="0" smtClean="0"/>
              <a:t>Only 32 Member States have currently ratified the Protocol establishing the African Court. Out of these, only eight (8) States have accepted the competence of the Court according to its Art. 34 (6), according to which individuals and NGOs can directly file cases to the African Court. In the absence of such a Declaration, the application must be submitted to the Banjul Commission first, which may then – after preliminary examination – decide to refer the case to the Court.</a:t>
            </a:r>
            <a:endParaRPr lang="en-GB" dirty="0"/>
          </a:p>
        </p:txBody>
      </p:sp>
    </p:spTree>
    <p:extLst>
      <p:ext uri="{BB962C8B-B14F-4D97-AF65-F5344CB8AC3E}">
        <p14:creationId xmlns:p14="http://schemas.microsoft.com/office/powerpoint/2010/main" val="8604167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Composition</a:t>
            </a:r>
          </a:p>
          <a:p>
            <a:r>
              <a:rPr lang="en-US" dirty="0" smtClean="0"/>
              <a:t>The 11 judges of the court are elected for renewable, six-year terms. The Protocol to the African Charter on Human and Peoples’ Rights on the Establishment of an African Court on Human and Peoples’ Rights, along with the </a:t>
            </a:r>
            <a:r>
              <a:rPr lang="en-US" dirty="0" err="1" smtClean="0"/>
              <a:t>AfCHPR’s</a:t>
            </a:r>
            <a:r>
              <a:rPr lang="en-US" dirty="0" smtClean="0"/>
              <a:t> Rules of Court, set out the Court’s functions and operating procedures. </a:t>
            </a:r>
          </a:p>
          <a:p>
            <a:pPr marL="0" indent="0">
              <a:buNone/>
            </a:pPr>
            <a:r>
              <a:rPr lang="en-US" b="1" dirty="0" smtClean="0"/>
              <a:t>Jurisdiction </a:t>
            </a:r>
          </a:p>
          <a:p>
            <a:r>
              <a:rPr lang="en-US" dirty="0" smtClean="0"/>
              <a:t>The Court applies the provisions of the African Charter on Human and Peoples’ Rights and other human rights instruments ratified by the States concerned. It does not have criminal jurisdiction like the International Criminal Court.</a:t>
            </a:r>
          </a:p>
          <a:p>
            <a:r>
              <a:rPr lang="en-US" u="sng" dirty="0" smtClean="0"/>
              <a:t>Contentious Jurisdiction of the Court</a:t>
            </a:r>
          </a:p>
          <a:p>
            <a:r>
              <a:rPr lang="en-US" dirty="0" smtClean="0"/>
              <a:t>Under Article 3 of the Protocol, the Court has jurisdiction to deal with all cases and disputes submitted to it regarding the interpretation and   application of the Charter, the Protocol and any other relevant human rights instrument ratified by the concerned States.</a:t>
            </a:r>
          </a:p>
          <a:p>
            <a:endParaRPr lang="en-US" dirty="0" smtClean="0"/>
          </a:p>
          <a:p>
            <a:endParaRPr lang="en-US" dirty="0"/>
          </a:p>
        </p:txBody>
      </p:sp>
    </p:spTree>
    <p:extLst>
      <p:ext uri="{BB962C8B-B14F-4D97-AF65-F5344CB8AC3E}">
        <p14:creationId xmlns:p14="http://schemas.microsoft.com/office/powerpoint/2010/main" val="123394774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bodies/   enforcement mechanisms under the charter cont’d</a:t>
            </a:r>
            <a:endParaRPr lang="en-US" dirty="0"/>
          </a:p>
        </p:txBody>
      </p:sp>
      <p:sp>
        <p:nvSpPr>
          <p:cNvPr id="3" name="Content Placeholder 2"/>
          <p:cNvSpPr>
            <a:spLocks noGrp="1"/>
          </p:cNvSpPr>
          <p:nvPr>
            <p:ph idx="1"/>
          </p:nvPr>
        </p:nvSpPr>
        <p:spPr/>
        <p:txBody>
          <a:bodyPr>
            <a:normAutofit fontScale="92500"/>
          </a:bodyPr>
          <a:lstStyle/>
          <a:p>
            <a:r>
              <a:rPr lang="en-US" u="sng" dirty="0" smtClean="0"/>
              <a:t>Advisory Jurisdiction of the Court</a:t>
            </a:r>
          </a:p>
          <a:p>
            <a:r>
              <a:rPr lang="en-US" dirty="0" smtClean="0"/>
              <a:t>Under </a:t>
            </a:r>
            <a:r>
              <a:rPr lang="en-US" b="1" dirty="0" smtClean="0"/>
              <a:t>Article 4</a:t>
            </a:r>
            <a:r>
              <a:rPr lang="en-US" dirty="0" smtClean="0"/>
              <a:t> of the Protocol, the Court may, at the request of a Member State of the African Union, any of the organs of the African Union, or any African organization recognized by the African Union, provide an opinion on any legal matter relating to the Charter or any other relevant human rights instruments, provided that the subject matter of the opinion is not related to a matter being examined by the Commission.</a:t>
            </a:r>
          </a:p>
          <a:p>
            <a:r>
              <a:rPr lang="en-US" u="sng" dirty="0"/>
              <a:t>Powers of the court</a:t>
            </a:r>
          </a:p>
          <a:p>
            <a:r>
              <a:rPr lang="en-US" dirty="0"/>
              <a:t>Further note that under article 27(2) of the protocol the Court is empowered to order provisional measures in cases of extreme gravity and urgency and when necessary to avoid irreparable harm to persons" and 'Which it deems necessary to adopt in the interest of the parties or of justice". </a:t>
            </a:r>
            <a:r>
              <a:rPr lang="en-US" dirty="0" smtClean="0"/>
              <a:t>Read the case of </a:t>
            </a:r>
            <a:r>
              <a:rPr lang="en-US" b="1" dirty="0" smtClean="0"/>
              <a:t>African </a:t>
            </a:r>
            <a:r>
              <a:rPr lang="en-US" b="1" dirty="0"/>
              <a:t>Commission On Human And </a:t>
            </a:r>
            <a:r>
              <a:rPr lang="en-US" b="1" dirty="0" smtClean="0"/>
              <a:t>People’s Rights </a:t>
            </a:r>
            <a:r>
              <a:rPr lang="en-US" b="1" dirty="0"/>
              <a:t>V Jamahiriya (Order For Provisional Measures) (Application No. 004/2011) [2011] </a:t>
            </a:r>
            <a:r>
              <a:rPr lang="en-US" b="1" dirty="0" err="1"/>
              <a:t>Afchpr</a:t>
            </a:r>
            <a:r>
              <a:rPr lang="en-US" b="1" dirty="0"/>
              <a:t> 1; (25 March 2011</a:t>
            </a:r>
            <a:r>
              <a:rPr lang="en-US" b="1" dirty="0" smtClean="0"/>
              <a:t>) and </a:t>
            </a:r>
            <a:r>
              <a:rPr lang="en-US" b="1" dirty="0"/>
              <a:t>the case of African commission on human and peoples’ rights v the republic of Kenya application no.006/2012</a:t>
            </a:r>
            <a:endParaRPr lang="en-US" b="1" dirty="0"/>
          </a:p>
        </p:txBody>
      </p:sp>
    </p:spTree>
    <p:extLst>
      <p:ext uri="{BB962C8B-B14F-4D97-AF65-F5344CB8AC3E}">
        <p14:creationId xmlns:p14="http://schemas.microsoft.com/office/powerpoint/2010/main" val="3523759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Declaration of Human Rights </a:t>
            </a:r>
            <a:endParaRPr lang="en-US" dirty="0"/>
          </a:p>
        </p:txBody>
      </p:sp>
      <p:sp>
        <p:nvSpPr>
          <p:cNvPr id="3" name="Content Placeholder 2"/>
          <p:cNvSpPr>
            <a:spLocks noGrp="1"/>
          </p:cNvSpPr>
          <p:nvPr>
            <p:ph idx="1"/>
          </p:nvPr>
        </p:nvSpPr>
        <p:spPr>
          <a:xfrm>
            <a:off x="476518" y="1825625"/>
            <a:ext cx="10877282" cy="4768358"/>
          </a:xfrm>
        </p:spPr>
        <p:txBody>
          <a:bodyPr>
            <a:normAutofit/>
          </a:bodyPr>
          <a:lstStyle/>
          <a:p>
            <a:r>
              <a:rPr lang="en-US" dirty="0" smtClean="0"/>
              <a:t>Owing to the influence of the human rights movement the general assembly of the United Nations </a:t>
            </a:r>
            <a:r>
              <a:rPr lang="en-US" dirty="0" err="1" smtClean="0"/>
              <a:t>Organisation</a:t>
            </a:r>
            <a:r>
              <a:rPr lang="en-US" dirty="0" smtClean="0"/>
              <a:t> adopted the Universal declaration of human rights in 1948 (UDHR), a document that spells out the universal nature of basic rights for all human beings</a:t>
            </a:r>
          </a:p>
          <a:p>
            <a:r>
              <a:rPr lang="en-US" dirty="0" smtClean="0"/>
              <a:t>The declaration is not a legal document with binding force but it is so comprehensive that some of its provisions constitute the general principles of international law. It contains a list of political, economic, social and cultural rights. </a:t>
            </a:r>
          </a:p>
          <a:p>
            <a:r>
              <a:rPr lang="en-US" dirty="0" smtClean="0"/>
              <a:t>The objective of the declaration is to urge states to establish procedure for protection of human rights. It is a standard by which the behavior of states, individuals and multi-national corporations are judged. </a:t>
            </a:r>
          </a:p>
          <a:p>
            <a:r>
              <a:rPr lang="en-US" dirty="0" smtClean="0"/>
              <a:t>The aim of the drafters was to provide guidelines which states would aim to achieve. It sets human rights as a priority objective of the United Nations. The declaration has 30 articles covering the most important fundamental human rights. </a:t>
            </a:r>
            <a:endParaRPr lang="en-US" dirty="0"/>
          </a:p>
        </p:txBody>
      </p:sp>
    </p:spTree>
    <p:extLst>
      <p:ext uri="{BB962C8B-B14F-4D97-AF65-F5344CB8AC3E}">
        <p14:creationId xmlns:p14="http://schemas.microsoft.com/office/powerpoint/2010/main" val="537102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Declaration of Human Rights cont’d</a:t>
            </a:r>
            <a:endParaRPr lang="en-US" dirty="0"/>
          </a:p>
        </p:txBody>
      </p:sp>
      <p:sp>
        <p:nvSpPr>
          <p:cNvPr id="3" name="Content Placeholder 2"/>
          <p:cNvSpPr>
            <a:spLocks noGrp="1"/>
          </p:cNvSpPr>
          <p:nvPr>
            <p:ph idx="1"/>
          </p:nvPr>
        </p:nvSpPr>
        <p:spPr>
          <a:xfrm>
            <a:off x="838200" y="1825624"/>
            <a:ext cx="10515600" cy="4935783"/>
          </a:xfrm>
        </p:spPr>
        <p:txBody>
          <a:bodyPr>
            <a:normAutofit/>
          </a:bodyPr>
          <a:lstStyle/>
          <a:p>
            <a:r>
              <a:rPr lang="en-US" dirty="0" smtClean="0"/>
              <a:t>The </a:t>
            </a:r>
            <a:r>
              <a:rPr lang="en-US" b="1" dirty="0" smtClean="0"/>
              <a:t>Preamble</a:t>
            </a:r>
            <a:r>
              <a:rPr lang="en-US" dirty="0" smtClean="0"/>
              <a:t> of the UDHR illustrates the significance and relevance of Human Rights in the shaping of the world order. At the very outset the Declaration </a:t>
            </a:r>
            <a:r>
              <a:rPr lang="en-US" dirty="0" err="1" smtClean="0"/>
              <a:t>recognises</a:t>
            </a:r>
            <a:r>
              <a:rPr lang="en-US" dirty="0" smtClean="0"/>
              <a:t> the inherent dignity, equality and inalienability of rights of all members of human society, upon which freedom, justice and peace of the world is founded. </a:t>
            </a:r>
          </a:p>
          <a:p>
            <a:r>
              <a:rPr lang="en-US" dirty="0" smtClean="0"/>
              <a:t>The preamble </a:t>
            </a:r>
            <a:r>
              <a:rPr lang="en-US" dirty="0" err="1" smtClean="0"/>
              <a:t>emphasises</a:t>
            </a:r>
            <a:r>
              <a:rPr lang="en-US" dirty="0" smtClean="0"/>
              <a:t> the necessity of protection of human rights by the system of Rule of law</a:t>
            </a:r>
          </a:p>
          <a:p>
            <a:r>
              <a:rPr lang="en-US" b="1" dirty="0" err="1" smtClean="0"/>
              <a:t>Art.l</a:t>
            </a:r>
            <a:r>
              <a:rPr lang="en-US" dirty="0" smtClean="0"/>
              <a:t> of the declaration states, "All human beings are born free and equal in dignity and rights. They are endowed with reason and conscience and should act towards one another in a spirit of brotherhood".</a:t>
            </a:r>
          </a:p>
          <a:p>
            <a:r>
              <a:rPr lang="en-US" b="1" dirty="0" smtClean="0"/>
              <a:t>Art.2</a:t>
            </a:r>
            <a:r>
              <a:rPr lang="en-US" dirty="0" smtClean="0"/>
              <a:t> ensures everyone's entitlement to all rights and freedoms set forth in the declaration without distinction as to race, </a:t>
            </a:r>
            <a:r>
              <a:rPr lang="en-US" dirty="0" err="1" smtClean="0"/>
              <a:t>colour</a:t>
            </a:r>
            <a:r>
              <a:rPr lang="en-US" dirty="0" smtClean="0"/>
              <a:t>, sex, language, religion, political or other opinion, national or social origin property, birth or other status.</a:t>
            </a:r>
            <a:endParaRPr lang="en-US" dirty="0"/>
          </a:p>
        </p:txBody>
      </p:sp>
    </p:spTree>
    <p:extLst>
      <p:ext uri="{BB962C8B-B14F-4D97-AF65-F5344CB8AC3E}">
        <p14:creationId xmlns:p14="http://schemas.microsoft.com/office/powerpoint/2010/main" val="40310903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Declaration of Human Rights cont’d</a:t>
            </a:r>
            <a:endParaRPr lang="en-US" dirty="0"/>
          </a:p>
        </p:txBody>
      </p:sp>
      <p:sp>
        <p:nvSpPr>
          <p:cNvPr id="3" name="Content Placeholder 2"/>
          <p:cNvSpPr>
            <a:spLocks noGrp="1"/>
          </p:cNvSpPr>
          <p:nvPr>
            <p:ph idx="1"/>
          </p:nvPr>
        </p:nvSpPr>
        <p:spPr>
          <a:xfrm>
            <a:off x="838200" y="1825625"/>
            <a:ext cx="10515600" cy="4794116"/>
          </a:xfrm>
        </p:spPr>
        <p:txBody>
          <a:bodyPr>
            <a:normAutofit/>
          </a:bodyPr>
          <a:lstStyle/>
          <a:p>
            <a:r>
              <a:rPr lang="en-US" dirty="0" smtClean="0"/>
              <a:t>From </a:t>
            </a:r>
            <a:r>
              <a:rPr lang="en-US" b="1" dirty="0" smtClean="0"/>
              <a:t>Art.3 to 21 </a:t>
            </a:r>
            <a:r>
              <a:rPr lang="en-US" dirty="0" smtClean="0"/>
              <a:t>deals with civil and, political rights. These rights are also known as the first generation rights and include for example, right to equality, to life, to fair trial, to freedom of assembly, opinion and expression and thought, conscience and religion.</a:t>
            </a:r>
          </a:p>
          <a:p>
            <a:r>
              <a:rPr lang="en-US" b="1" dirty="0" smtClean="0"/>
              <a:t>Art.22 to 27 </a:t>
            </a:r>
            <a:r>
              <a:rPr lang="en-US" dirty="0" smtClean="0"/>
              <a:t>deal with Economic, Social and Cultural rights. These are also known as second generation rights and include for example, right to social security, to work, to rest and leisure and right to education. Such rights are collective rights. </a:t>
            </a:r>
          </a:p>
          <a:p>
            <a:r>
              <a:rPr lang="en-US" b="1" dirty="0" smtClean="0"/>
              <a:t>Art.28</a:t>
            </a:r>
            <a:r>
              <a:rPr lang="en-US" dirty="0" smtClean="0"/>
              <a:t> entitles everyone a social and international order which shall facilitate the realization of rights and freedom set forth in the declaration. It provides for third generation rights.</a:t>
            </a:r>
          </a:p>
          <a:p>
            <a:r>
              <a:rPr lang="en-US" dirty="0" smtClean="0"/>
              <a:t>UDHR not only deals with Rights, but also limitation of such rights. Hence it implies that Rights enumerated therein are though basic and inherent, but are not absolute in nature. For better enjoyment and realization of human right </a:t>
            </a:r>
            <a:r>
              <a:rPr lang="en-US" b="1" dirty="0" smtClean="0"/>
              <a:t>Art.29</a:t>
            </a:r>
            <a:r>
              <a:rPr lang="en-US" dirty="0" smtClean="0"/>
              <a:t> prescribe duties for every-one to the community the free and full development of the personality of man. It highlights the careful and responsible exercise of rights wherein community at large shall be benefited</a:t>
            </a:r>
            <a:endParaRPr lang="en-US" dirty="0"/>
          </a:p>
        </p:txBody>
      </p:sp>
    </p:spTree>
    <p:extLst>
      <p:ext uri="{BB962C8B-B14F-4D97-AF65-F5344CB8AC3E}">
        <p14:creationId xmlns:p14="http://schemas.microsoft.com/office/powerpoint/2010/main" val="689450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Declaration of Human Rights cont’d</a:t>
            </a:r>
            <a:endParaRPr lang="en-US" dirty="0"/>
          </a:p>
        </p:txBody>
      </p:sp>
      <p:sp>
        <p:nvSpPr>
          <p:cNvPr id="3" name="Content Placeholder 2"/>
          <p:cNvSpPr>
            <a:spLocks noGrp="1"/>
          </p:cNvSpPr>
          <p:nvPr>
            <p:ph idx="1"/>
          </p:nvPr>
        </p:nvSpPr>
        <p:spPr/>
        <p:txBody>
          <a:bodyPr/>
          <a:lstStyle/>
          <a:p>
            <a:r>
              <a:rPr lang="en-US" dirty="0" smtClean="0"/>
              <a:t>Though it has been advanced as a common standard of achievement, with no binding effect, but since its adoption it has assumed a normative character. </a:t>
            </a:r>
          </a:p>
          <a:p>
            <a:r>
              <a:rPr lang="en-US" dirty="0" smtClean="0"/>
              <a:t>Since its adoption spanning more than six decades, it has been repeatedly involved by the U.N. and other international organization, it provisions have been incorporated into various treaties and national constitutions, and applied by international and national tribunals giving some of its rights binding character as custom.</a:t>
            </a:r>
            <a:endParaRPr lang="en-US" dirty="0"/>
          </a:p>
        </p:txBody>
      </p:sp>
    </p:spTree>
    <p:extLst>
      <p:ext uri="{BB962C8B-B14F-4D97-AF65-F5344CB8AC3E}">
        <p14:creationId xmlns:p14="http://schemas.microsoft.com/office/powerpoint/2010/main" val="7798466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International Covenant on Civil and Political Rights (1966) with its two Optional Protocols </a:t>
            </a:r>
            <a:endParaRPr lang="en-US" dirty="0"/>
          </a:p>
        </p:txBody>
      </p:sp>
      <p:sp>
        <p:nvSpPr>
          <p:cNvPr id="3" name="Content Placeholder 2"/>
          <p:cNvSpPr>
            <a:spLocks noGrp="1"/>
          </p:cNvSpPr>
          <p:nvPr>
            <p:ph idx="1"/>
          </p:nvPr>
        </p:nvSpPr>
        <p:spPr/>
        <p:txBody>
          <a:bodyPr>
            <a:normAutofit lnSpcReduction="10000"/>
          </a:bodyPr>
          <a:lstStyle/>
          <a:p>
            <a:r>
              <a:rPr lang="en-US" dirty="0" smtClean="0"/>
              <a:t>The Covenant on Civil and Political Rights, having binding effect, was adopted by the UN General Assembly on Dec, 16, 1966 and came into force March 23, 1976. The Covenant consists of 53 Articles and the Preamble and is divided into six parts. </a:t>
            </a:r>
          </a:p>
          <a:p>
            <a:r>
              <a:rPr lang="en-US" dirty="0" smtClean="0"/>
              <a:t>Part I, II and III containing 27 Articles outline in a wide spectrum of rights and freedom in greater details and imposing (in Art.2) an absolute and immediate obligation on each of the State parties to respect and ensure the rights enumerated herein to all individuals within its territories and subject to its jurisdiction.</a:t>
            </a:r>
          </a:p>
          <a:p>
            <a:r>
              <a:rPr lang="en-US" dirty="0" smtClean="0"/>
              <a:t>Part-IV establishes a </a:t>
            </a:r>
            <a:r>
              <a:rPr lang="en-US" b="1" dirty="0" smtClean="0"/>
              <a:t>Human Rights Committee  </a:t>
            </a:r>
            <a:r>
              <a:rPr lang="en-US" dirty="0" smtClean="0"/>
              <a:t>to monitor the implementation of human rights provisions under the Covenant and in case of complaints of failure of implementation to either by one state party against another or by the victim of such denial to investigate and resolve the matter. </a:t>
            </a:r>
          </a:p>
          <a:p>
            <a:r>
              <a:rPr lang="en-US" dirty="0" smtClean="0"/>
              <a:t>Part-V deals with interpretation of the provisions of the Covenants and part-VI deals with accession and ratification by the state parties</a:t>
            </a:r>
            <a:endParaRPr lang="en-US" dirty="0"/>
          </a:p>
        </p:txBody>
      </p:sp>
    </p:spTree>
    <p:extLst>
      <p:ext uri="{BB962C8B-B14F-4D97-AF65-F5344CB8AC3E}">
        <p14:creationId xmlns:p14="http://schemas.microsoft.com/office/powerpoint/2010/main" val="114591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654</TotalTime>
  <Words>6840</Words>
  <Application>Microsoft Office PowerPoint</Application>
  <PresentationFormat>Widescreen</PresentationFormat>
  <Paragraphs>239</Paragraphs>
  <Slides>42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Calibri</vt:lpstr>
      <vt:lpstr>Calibri Light</vt:lpstr>
      <vt:lpstr>Wingdings</vt:lpstr>
      <vt:lpstr>Retrospect</vt:lpstr>
      <vt:lpstr>HUMAN RIGHTS LAW – L212</vt:lpstr>
      <vt:lpstr>UNIT 3 </vt:lpstr>
      <vt:lpstr>International Bill of Rights </vt:lpstr>
      <vt:lpstr>International Bill of Rights Cont’d</vt:lpstr>
      <vt:lpstr>Universal Declaration of Human Rights </vt:lpstr>
      <vt:lpstr>Universal Declaration of Human Rights cont’d</vt:lpstr>
      <vt:lpstr>Universal Declaration of Human Rights cont’d</vt:lpstr>
      <vt:lpstr>Universal Declaration of Human Rights cont’d</vt:lpstr>
      <vt:lpstr>the International Covenant on Civil and Political Rights (1966) with its two Optional Protocols </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the International Covenant on Civil and Political Rights (1966) with its two Optional Protocols cont’d</vt:lpstr>
      <vt:lpstr>Enforcement of the provisions of the ICCPR</vt:lpstr>
      <vt:lpstr>Optional protocols to the convention on civil and political rights</vt:lpstr>
      <vt:lpstr>Optional protocols to the convention on civil and political rights cont’d</vt:lpstr>
      <vt:lpstr>Optional protocols to the convention on civil and political rights cont’d</vt:lpstr>
      <vt:lpstr>INTERNATIONAL COVENANT ON ECONOMIC, SOCIAL AND CULTURAL RIGHTS -1966</vt:lpstr>
      <vt:lpstr>INTERNATIONAL COVENANT ON ECONOMIC, SOCIAL AND CULTURAL RIGHTS -1966 cont’d</vt:lpstr>
      <vt:lpstr>INTERNATIONAL COVENANT ON ECONOMIC, SOCIAL AND CULTURAL RIGHTS -1966 cont’d</vt:lpstr>
      <vt:lpstr>Enforcement mechanism of the Covenant</vt:lpstr>
      <vt:lpstr>Enforcement mechanism of the Covenant cont’d</vt:lpstr>
      <vt:lpstr>REGIONAL IMPLEMENTATION OF HUMAN RIGHTS: AFRICAN CHARTER ON HUMAN AND PEOPLE’S RIGHTS (BANJUL CHARTER)</vt:lpstr>
      <vt:lpstr>REGIONAL IMPLEMENTATION OF HUMAN RIGHTS: AFRICAN CHARTER ON HUMAN AND PEOPLE’S RIGHTS (BANJUL CHARTER)</vt:lpstr>
      <vt:lpstr>AFRICAN CHARTER ON HUMAN AND PEOPLE’S RIGHTS (BANJUL CHARTER)</vt:lpstr>
      <vt:lpstr>AFRICAN CHARTER ON HUMAN AND PEOPLE’S RIGHTS (BANJUL CHARTER)</vt:lpstr>
      <vt:lpstr>AFRICAN CHARTER ON HUMAN AND PEOPLE’S RIGHTS (BANJUL CHARTER)</vt:lpstr>
      <vt:lpstr>Monitoring mechanisms under the charter</vt:lpstr>
      <vt:lpstr>Monitoring mechanisms cont’d</vt:lpstr>
      <vt:lpstr>PowerPoint Presentation</vt:lpstr>
      <vt:lpstr>Supervisory bodies/   enforcement mechanisms under the charter</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lpstr>Supervisory bodies/   enforcement mechanisms under the charter 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LAW – L212</dc:title>
  <dc:creator>Nachizya</dc:creator>
  <cp:lastModifiedBy>Nachizya</cp:lastModifiedBy>
  <cp:revision>90</cp:revision>
  <dcterms:created xsi:type="dcterms:W3CDTF">2022-02-24T07:39:25Z</dcterms:created>
  <dcterms:modified xsi:type="dcterms:W3CDTF">2022-02-25T13:52:09Z</dcterms:modified>
</cp:coreProperties>
</file>