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21"/>
  </p:handoutMasterIdLst>
  <p:sldIdLst>
    <p:sldId id="256" r:id="rId2"/>
    <p:sldId id="257" r:id="rId3"/>
    <p:sldId id="258" r:id="rId4"/>
    <p:sldId id="259" r:id="rId5"/>
    <p:sldId id="272" r:id="rId6"/>
    <p:sldId id="274" r:id="rId7"/>
    <p:sldId id="273" r:id="rId8"/>
    <p:sldId id="260" r:id="rId9"/>
    <p:sldId id="263" r:id="rId10"/>
    <p:sldId id="261" r:id="rId11"/>
    <p:sldId id="262" r:id="rId12"/>
    <p:sldId id="264" r:id="rId13"/>
    <p:sldId id="265" r:id="rId14"/>
    <p:sldId id="266" r:id="rId15"/>
    <p:sldId id="267" r:id="rId16"/>
    <p:sldId id="270" r:id="rId17"/>
    <p:sldId id="268" r:id="rId18"/>
    <p:sldId id="269" r:id="rId19"/>
    <p:sldId id="271" r:id="rId20"/>
  </p:sldIdLst>
  <p:sldSz cx="12192000" cy="6858000"/>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4" d="100"/>
          <a:sy n="74" d="100"/>
        </p:scale>
        <p:origin x="-582" y="-90"/>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2946145" cy="4968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sz="quarter" idx="1"/>
          </p:nvPr>
        </p:nvSpPr>
        <p:spPr>
          <a:xfrm>
            <a:off x="3849911" y="0"/>
            <a:ext cx="2946144" cy="496888"/>
          </a:xfrm>
          <a:prstGeom prst="rect">
            <a:avLst/>
          </a:prstGeom>
        </p:spPr>
        <p:txBody>
          <a:bodyPr vert="horz" lIns="91440" tIns="45720" rIns="91440" bIns="45720" rtlCol="0"/>
          <a:lstStyle>
            <a:lvl1pPr algn="r">
              <a:defRPr sz="1200"/>
            </a:lvl1pPr>
          </a:lstStyle>
          <a:p>
            <a:fld id="{8B20CFD3-2BC2-416F-B2A3-49BD466DFB0C}" type="datetimeFigureOut">
              <a:rPr lang="en-GB" smtClean="0"/>
              <a:t>02/02/2022</a:t>
            </a:fld>
            <a:endParaRPr lang="en-GB"/>
          </a:p>
        </p:txBody>
      </p:sp>
      <p:sp>
        <p:nvSpPr>
          <p:cNvPr id="4" name="Footer Placeholder 3"/>
          <p:cNvSpPr>
            <a:spLocks noGrp="1"/>
          </p:cNvSpPr>
          <p:nvPr>
            <p:ph type="ftr" sz="quarter" idx="2"/>
          </p:nvPr>
        </p:nvSpPr>
        <p:spPr>
          <a:xfrm>
            <a:off x="1" y="9429750"/>
            <a:ext cx="2946145" cy="496888"/>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p:cNvSpPr>
            <a:spLocks noGrp="1"/>
          </p:cNvSpPr>
          <p:nvPr>
            <p:ph type="sldNum" sz="quarter" idx="3"/>
          </p:nvPr>
        </p:nvSpPr>
        <p:spPr>
          <a:xfrm>
            <a:off x="3849911" y="9429750"/>
            <a:ext cx="2946144" cy="496888"/>
          </a:xfrm>
          <a:prstGeom prst="rect">
            <a:avLst/>
          </a:prstGeom>
        </p:spPr>
        <p:txBody>
          <a:bodyPr vert="horz" lIns="91440" tIns="45720" rIns="91440" bIns="45720" rtlCol="0" anchor="b"/>
          <a:lstStyle>
            <a:lvl1pPr algn="r">
              <a:defRPr sz="1200"/>
            </a:lvl1pPr>
          </a:lstStyle>
          <a:p>
            <a:fld id="{BD1CC060-5066-4124-B91B-0FD580932C8A}" type="slidenum">
              <a:rPr lang="en-GB" smtClean="0"/>
              <a:t>‹#›</a:t>
            </a:fld>
            <a:endParaRPr lang="en-GB"/>
          </a:p>
        </p:txBody>
      </p:sp>
    </p:spTree>
    <p:extLst>
      <p:ext uri="{BB962C8B-B14F-4D97-AF65-F5344CB8AC3E}">
        <p14:creationId xmlns:p14="http://schemas.microsoft.com/office/powerpoint/2010/main" val="3939442949"/>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5066E9BB-0BE6-43A2-9F89-4469DC62F4E0}" type="datetimeFigureOut">
              <a:rPr lang="en-GB" smtClean="0"/>
              <a:t>02/02/2022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ED4E56C-4ED0-4960-8D08-E22A06387D31}" type="slidenum">
              <a:rPr lang="en-GB" smtClean="0"/>
              <a:t>‹#›</a:t>
            </a:fld>
            <a:endParaRPr lang="en-GB"/>
          </a:p>
        </p:txBody>
      </p:sp>
    </p:spTree>
    <p:extLst>
      <p:ext uri="{BB962C8B-B14F-4D97-AF65-F5344CB8AC3E}">
        <p14:creationId xmlns:p14="http://schemas.microsoft.com/office/powerpoint/2010/main" val="14708253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5066E9BB-0BE6-43A2-9F89-4469DC62F4E0}" type="datetimeFigureOut">
              <a:rPr lang="en-GB" smtClean="0"/>
              <a:t>02/02/2022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ED4E56C-4ED0-4960-8D08-E22A06387D31}" type="slidenum">
              <a:rPr lang="en-GB" smtClean="0"/>
              <a:t>‹#›</a:t>
            </a:fld>
            <a:endParaRPr lang="en-GB"/>
          </a:p>
        </p:txBody>
      </p:sp>
    </p:spTree>
    <p:extLst>
      <p:ext uri="{BB962C8B-B14F-4D97-AF65-F5344CB8AC3E}">
        <p14:creationId xmlns:p14="http://schemas.microsoft.com/office/powerpoint/2010/main" val="33327746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5066E9BB-0BE6-43A2-9F89-4469DC62F4E0}" type="datetimeFigureOut">
              <a:rPr lang="en-GB" smtClean="0"/>
              <a:t>02/02/2022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ED4E56C-4ED0-4960-8D08-E22A06387D31}" type="slidenum">
              <a:rPr lang="en-GB" smtClean="0"/>
              <a:t>‹#›</a:t>
            </a:fld>
            <a:endParaRPr lang="en-GB"/>
          </a:p>
        </p:txBody>
      </p:sp>
    </p:spTree>
    <p:extLst>
      <p:ext uri="{BB962C8B-B14F-4D97-AF65-F5344CB8AC3E}">
        <p14:creationId xmlns:p14="http://schemas.microsoft.com/office/powerpoint/2010/main" val="14976361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5066E9BB-0BE6-43A2-9F89-4469DC62F4E0}" type="datetimeFigureOut">
              <a:rPr lang="en-GB" smtClean="0"/>
              <a:t>02/02/2022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ED4E56C-4ED0-4960-8D08-E22A06387D31}" type="slidenum">
              <a:rPr lang="en-GB" smtClean="0"/>
              <a:t>‹#›</a:t>
            </a:fld>
            <a:endParaRPr lang="en-GB"/>
          </a:p>
        </p:txBody>
      </p:sp>
    </p:spTree>
    <p:extLst>
      <p:ext uri="{BB962C8B-B14F-4D97-AF65-F5344CB8AC3E}">
        <p14:creationId xmlns:p14="http://schemas.microsoft.com/office/powerpoint/2010/main" val="17404419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066E9BB-0BE6-43A2-9F89-4469DC62F4E0}" type="datetimeFigureOut">
              <a:rPr lang="en-GB" smtClean="0"/>
              <a:t>02/02/2022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ED4E56C-4ED0-4960-8D08-E22A06387D31}" type="slidenum">
              <a:rPr lang="en-GB" smtClean="0"/>
              <a:t>‹#›</a:t>
            </a:fld>
            <a:endParaRPr lang="en-GB"/>
          </a:p>
        </p:txBody>
      </p:sp>
    </p:spTree>
    <p:extLst>
      <p:ext uri="{BB962C8B-B14F-4D97-AF65-F5344CB8AC3E}">
        <p14:creationId xmlns:p14="http://schemas.microsoft.com/office/powerpoint/2010/main" val="199897529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5066E9BB-0BE6-43A2-9F89-4469DC62F4E0}" type="datetimeFigureOut">
              <a:rPr lang="en-GB" smtClean="0"/>
              <a:t>02/02/2022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ED4E56C-4ED0-4960-8D08-E22A06387D31}" type="slidenum">
              <a:rPr lang="en-GB" smtClean="0"/>
              <a:t>‹#›</a:t>
            </a:fld>
            <a:endParaRPr lang="en-GB"/>
          </a:p>
        </p:txBody>
      </p:sp>
    </p:spTree>
    <p:extLst>
      <p:ext uri="{BB962C8B-B14F-4D97-AF65-F5344CB8AC3E}">
        <p14:creationId xmlns:p14="http://schemas.microsoft.com/office/powerpoint/2010/main" val="374897433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5066E9BB-0BE6-43A2-9F89-4469DC62F4E0}" type="datetimeFigureOut">
              <a:rPr lang="en-GB" smtClean="0"/>
              <a:t>02/02/2022</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8ED4E56C-4ED0-4960-8D08-E22A06387D31}" type="slidenum">
              <a:rPr lang="en-GB" smtClean="0"/>
              <a:t>‹#›</a:t>
            </a:fld>
            <a:endParaRPr lang="en-GB"/>
          </a:p>
        </p:txBody>
      </p:sp>
    </p:spTree>
    <p:extLst>
      <p:ext uri="{BB962C8B-B14F-4D97-AF65-F5344CB8AC3E}">
        <p14:creationId xmlns:p14="http://schemas.microsoft.com/office/powerpoint/2010/main" val="16097956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5066E9BB-0BE6-43A2-9F89-4469DC62F4E0}" type="datetimeFigureOut">
              <a:rPr lang="en-GB" smtClean="0"/>
              <a:t>02/02/2022</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8ED4E56C-4ED0-4960-8D08-E22A06387D31}" type="slidenum">
              <a:rPr lang="en-GB" smtClean="0"/>
              <a:t>‹#›</a:t>
            </a:fld>
            <a:endParaRPr lang="en-GB"/>
          </a:p>
        </p:txBody>
      </p:sp>
    </p:spTree>
    <p:extLst>
      <p:ext uri="{BB962C8B-B14F-4D97-AF65-F5344CB8AC3E}">
        <p14:creationId xmlns:p14="http://schemas.microsoft.com/office/powerpoint/2010/main" val="39800934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066E9BB-0BE6-43A2-9F89-4469DC62F4E0}" type="datetimeFigureOut">
              <a:rPr lang="en-GB" smtClean="0"/>
              <a:t>02/02/2022</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8ED4E56C-4ED0-4960-8D08-E22A06387D31}" type="slidenum">
              <a:rPr lang="en-GB" smtClean="0"/>
              <a:t>‹#›</a:t>
            </a:fld>
            <a:endParaRPr lang="en-GB"/>
          </a:p>
        </p:txBody>
      </p:sp>
    </p:spTree>
    <p:extLst>
      <p:ext uri="{BB962C8B-B14F-4D97-AF65-F5344CB8AC3E}">
        <p14:creationId xmlns:p14="http://schemas.microsoft.com/office/powerpoint/2010/main" val="326759143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066E9BB-0BE6-43A2-9F89-4469DC62F4E0}" type="datetimeFigureOut">
              <a:rPr lang="en-GB" smtClean="0"/>
              <a:t>02/02/2022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ED4E56C-4ED0-4960-8D08-E22A06387D31}" type="slidenum">
              <a:rPr lang="en-GB" smtClean="0"/>
              <a:t>‹#›</a:t>
            </a:fld>
            <a:endParaRPr lang="en-GB"/>
          </a:p>
        </p:txBody>
      </p:sp>
    </p:spTree>
    <p:extLst>
      <p:ext uri="{BB962C8B-B14F-4D97-AF65-F5344CB8AC3E}">
        <p14:creationId xmlns:p14="http://schemas.microsoft.com/office/powerpoint/2010/main" val="352344175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066E9BB-0BE6-43A2-9F89-4469DC62F4E0}" type="datetimeFigureOut">
              <a:rPr lang="en-GB" smtClean="0"/>
              <a:t>02/02/2022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ED4E56C-4ED0-4960-8D08-E22A06387D31}" type="slidenum">
              <a:rPr lang="en-GB" smtClean="0"/>
              <a:t>‹#›</a:t>
            </a:fld>
            <a:endParaRPr lang="en-GB"/>
          </a:p>
        </p:txBody>
      </p:sp>
    </p:spTree>
    <p:extLst>
      <p:ext uri="{BB962C8B-B14F-4D97-AF65-F5344CB8AC3E}">
        <p14:creationId xmlns:p14="http://schemas.microsoft.com/office/powerpoint/2010/main" val="241910319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066E9BB-0BE6-43A2-9F89-4469DC62F4E0}" type="datetimeFigureOut">
              <a:rPr lang="en-GB" smtClean="0"/>
              <a:t>02/02/2022</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ED4E56C-4ED0-4960-8D08-E22A06387D31}" type="slidenum">
              <a:rPr lang="en-GB" smtClean="0"/>
              <a:t>‹#›</a:t>
            </a:fld>
            <a:endParaRPr lang="en-GB"/>
          </a:p>
        </p:txBody>
      </p:sp>
    </p:spTree>
    <p:extLst>
      <p:ext uri="{BB962C8B-B14F-4D97-AF65-F5344CB8AC3E}">
        <p14:creationId xmlns:p14="http://schemas.microsoft.com/office/powerpoint/2010/main" val="287162259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b="1" dirty="0" smtClean="0"/>
              <a:t>Insurance &amp; Pension Law</a:t>
            </a:r>
            <a:endParaRPr lang="en-GB" b="1" dirty="0"/>
          </a:p>
        </p:txBody>
      </p:sp>
      <p:sp>
        <p:nvSpPr>
          <p:cNvPr id="3" name="Subtitle 2"/>
          <p:cNvSpPr>
            <a:spLocks noGrp="1"/>
          </p:cNvSpPr>
          <p:nvPr>
            <p:ph type="subTitle" idx="1"/>
          </p:nvPr>
        </p:nvSpPr>
        <p:spPr/>
        <p:txBody>
          <a:bodyPr/>
          <a:lstStyle/>
          <a:p>
            <a:pPr algn="r"/>
            <a:r>
              <a:rPr lang="en-GB" b="1" dirty="0" smtClean="0"/>
              <a:t>Lecture One</a:t>
            </a:r>
          </a:p>
          <a:p>
            <a:pPr algn="r"/>
            <a:r>
              <a:rPr lang="en-GB" b="1" dirty="0" smtClean="0"/>
              <a:t>Ms </a:t>
            </a:r>
            <a:r>
              <a:rPr lang="en-GB" b="1" smtClean="0"/>
              <a:t>P Kayuma </a:t>
            </a:r>
            <a:endParaRPr lang="en-GB" b="1" dirty="0"/>
          </a:p>
        </p:txBody>
      </p:sp>
    </p:spTree>
    <p:extLst>
      <p:ext uri="{BB962C8B-B14F-4D97-AF65-F5344CB8AC3E}">
        <p14:creationId xmlns:p14="http://schemas.microsoft.com/office/powerpoint/2010/main" val="329526751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452102"/>
            <a:ext cx="10515600" cy="1325563"/>
          </a:xfrm>
        </p:spPr>
        <p:txBody>
          <a:bodyPr/>
          <a:lstStyle/>
          <a:p>
            <a:r>
              <a:rPr lang="en-GB" b="1" dirty="0" smtClean="0"/>
              <a:t>Development of Insurance Law in Zambia </a:t>
            </a:r>
            <a:endParaRPr lang="en-GB" b="1" dirty="0"/>
          </a:p>
        </p:txBody>
      </p:sp>
      <p:sp>
        <p:nvSpPr>
          <p:cNvPr id="3" name="Content Placeholder 2"/>
          <p:cNvSpPr>
            <a:spLocks noGrp="1"/>
          </p:cNvSpPr>
          <p:nvPr>
            <p:ph idx="1"/>
          </p:nvPr>
        </p:nvSpPr>
        <p:spPr/>
        <p:txBody>
          <a:bodyPr/>
          <a:lstStyle/>
          <a:p>
            <a:r>
              <a:rPr lang="en-GB" dirty="0" smtClean="0"/>
              <a:t>History of insurance in Zambia dates back to the colonial rule when Zambia was known as Northern Rhodesia.</a:t>
            </a:r>
          </a:p>
          <a:p>
            <a:r>
              <a:rPr lang="en-GB" dirty="0" smtClean="0"/>
              <a:t>Most of the private insurance companies were largely controlled from Salisbury in Southern Rhodesia – after independence the Zambian Government sought to acquire control over insurance business in the country.</a:t>
            </a:r>
          </a:p>
          <a:p>
            <a:r>
              <a:rPr lang="en-GB" dirty="0" smtClean="0"/>
              <a:t>Parliament passed </a:t>
            </a:r>
            <a:r>
              <a:rPr lang="en-GB" b="1" dirty="0" smtClean="0"/>
              <a:t>the Insurance Companies (Cessation and Transfer of Business) Act</a:t>
            </a:r>
            <a:r>
              <a:rPr lang="en-GB" dirty="0" smtClean="0"/>
              <a:t> in 1970 and saw the formation of the state owned monopoly, the Zambia State Insurance Corporation.</a:t>
            </a:r>
          </a:p>
          <a:p>
            <a:endParaRPr lang="en-GB" dirty="0"/>
          </a:p>
        </p:txBody>
      </p:sp>
    </p:spTree>
    <p:extLst>
      <p:ext uri="{BB962C8B-B14F-4D97-AF65-F5344CB8AC3E}">
        <p14:creationId xmlns:p14="http://schemas.microsoft.com/office/powerpoint/2010/main" val="196069266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smtClean="0"/>
              <a:t>Characteristics of Insurance</a:t>
            </a:r>
            <a:endParaRPr lang="en-GB" b="1" dirty="0"/>
          </a:p>
        </p:txBody>
      </p:sp>
      <p:sp>
        <p:nvSpPr>
          <p:cNvPr id="3" name="Content Placeholder 2"/>
          <p:cNvSpPr>
            <a:spLocks noGrp="1"/>
          </p:cNvSpPr>
          <p:nvPr>
            <p:ph idx="1"/>
          </p:nvPr>
        </p:nvSpPr>
        <p:spPr/>
        <p:txBody>
          <a:bodyPr>
            <a:normAutofit lnSpcReduction="10000"/>
          </a:bodyPr>
          <a:lstStyle/>
          <a:p>
            <a:r>
              <a:rPr lang="en-GB" dirty="0" smtClean="0"/>
              <a:t>Legal entitlement – there must be a binding a contract, and the insurer must be legally bound to compensate the other party. See; </a:t>
            </a:r>
            <a:r>
              <a:rPr lang="en-ZA" b="1" i="1" dirty="0" smtClean="0">
                <a:cs typeface="Times New Roman" pitchFamily="18" charset="0"/>
              </a:rPr>
              <a:t>Prudential Insurance Co v </a:t>
            </a:r>
            <a:r>
              <a:rPr lang="en-ZA" b="1" i="1" dirty="0">
                <a:cs typeface="Times New Roman" pitchFamily="18" charset="0"/>
              </a:rPr>
              <a:t>IRC </a:t>
            </a:r>
            <a:r>
              <a:rPr lang="en-ZA" b="1" dirty="0">
                <a:cs typeface="Times New Roman" pitchFamily="18" charset="0"/>
              </a:rPr>
              <a:t>(1904) 2KB 658</a:t>
            </a:r>
            <a:r>
              <a:rPr lang="en-ZA" dirty="0">
                <a:cs typeface="Times New Roman" pitchFamily="18" charset="0"/>
              </a:rPr>
              <a:t> </a:t>
            </a:r>
            <a:endParaRPr lang="en-ZA" dirty="0" smtClean="0">
              <a:cs typeface="Times New Roman" pitchFamily="18" charset="0"/>
            </a:endParaRPr>
          </a:p>
          <a:p>
            <a:pPr marL="0" indent="0">
              <a:buNone/>
            </a:pPr>
            <a:r>
              <a:rPr lang="en-ZA" b="1" i="1" dirty="0" smtClean="0">
                <a:cs typeface="Times New Roman" pitchFamily="18" charset="0"/>
              </a:rPr>
              <a:t>Medical Defence Union v Department of Trade </a:t>
            </a:r>
            <a:r>
              <a:rPr lang="en-ZA" b="1" dirty="0" smtClean="0">
                <a:cs typeface="Times New Roman" pitchFamily="18" charset="0"/>
              </a:rPr>
              <a:t>[1979] 2 All ER 421</a:t>
            </a:r>
            <a:endParaRPr lang="en-ZA" dirty="0" smtClean="0">
              <a:cs typeface="Times New Roman" pitchFamily="18" charset="0"/>
            </a:endParaRPr>
          </a:p>
          <a:p>
            <a:pPr>
              <a:buNone/>
            </a:pPr>
            <a:r>
              <a:rPr lang="en-ZA" dirty="0" smtClean="0">
                <a:cs typeface="Times New Roman" pitchFamily="18" charset="0"/>
              </a:rPr>
              <a:t>Uncertainty – is a necessary feature of insurance,</a:t>
            </a:r>
            <a:r>
              <a:rPr lang="en-ZA" b="1" dirty="0">
                <a:latin typeface="Times New Roman" pitchFamily="18" charset="0"/>
                <a:cs typeface="Times New Roman" pitchFamily="18" charset="0"/>
              </a:rPr>
              <a:t> </a:t>
            </a:r>
            <a:r>
              <a:rPr lang="en-ZA" dirty="0">
                <a:cs typeface="Times New Roman" pitchFamily="18" charset="0"/>
              </a:rPr>
              <a:t>t</a:t>
            </a:r>
            <a:r>
              <a:rPr lang="en-ZA" dirty="0" smtClean="0">
                <a:cs typeface="Times New Roman" pitchFamily="18" charset="0"/>
              </a:rPr>
              <a:t>o </a:t>
            </a:r>
            <a:r>
              <a:rPr lang="en-ZA" dirty="0">
                <a:cs typeface="Times New Roman" pitchFamily="18" charset="0"/>
              </a:rPr>
              <a:t>amount to an insurance contract the agreement must relate to a risk which may or may not happen or an event which is certain to happen but at a time that cannot be predicted. It must be noted that in terms of a Life Insurance it is possible to take up such a policy even though death is certain because time of death is unknown</a:t>
            </a:r>
            <a:r>
              <a:rPr lang="en-ZA" dirty="0" smtClean="0">
                <a:cs typeface="Times New Roman" pitchFamily="18" charset="0"/>
              </a:rPr>
              <a:t>. See </a:t>
            </a:r>
            <a:r>
              <a:rPr lang="en-ZA" b="1" i="1" dirty="0" smtClean="0">
                <a:cs typeface="Times New Roman" pitchFamily="18" charset="0"/>
              </a:rPr>
              <a:t>Gould v Curtis </a:t>
            </a:r>
            <a:r>
              <a:rPr lang="en-ZA" b="1" dirty="0" smtClean="0">
                <a:cs typeface="Times New Roman" pitchFamily="18" charset="0"/>
              </a:rPr>
              <a:t>[1913] 3 L.B 84</a:t>
            </a:r>
            <a:endParaRPr lang="en-ZA" b="1" dirty="0">
              <a:cs typeface="Times New Roman" pitchFamily="18" charset="0"/>
            </a:endParaRPr>
          </a:p>
          <a:p>
            <a:pPr>
              <a:buNone/>
            </a:pPr>
            <a:endParaRPr lang="en-ZA" dirty="0">
              <a:latin typeface="Times New Roman" pitchFamily="18" charset="0"/>
              <a:cs typeface="Times New Roman" pitchFamily="18" charset="0"/>
            </a:endParaRPr>
          </a:p>
          <a:p>
            <a:endParaRPr lang="en-ZA" dirty="0" smtClean="0">
              <a:cs typeface="Times New Roman" pitchFamily="18" charset="0"/>
            </a:endParaRPr>
          </a:p>
        </p:txBody>
      </p:sp>
    </p:spTree>
    <p:extLst>
      <p:ext uri="{BB962C8B-B14F-4D97-AF65-F5344CB8AC3E}">
        <p14:creationId xmlns:p14="http://schemas.microsoft.com/office/powerpoint/2010/main" val="291863987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Characteristics of Insurance</a:t>
            </a:r>
            <a:endParaRPr lang="en-GB" dirty="0"/>
          </a:p>
        </p:txBody>
      </p:sp>
      <p:sp>
        <p:nvSpPr>
          <p:cNvPr id="3" name="Content Placeholder 2"/>
          <p:cNvSpPr>
            <a:spLocks noGrp="1"/>
          </p:cNvSpPr>
          <p:nvPr>
            <p:ph idx="1"/>
          </p:nvPr>
        </p:nvSpPr>
        <p:spPr/>
        <p:txBody>
          <a:bodyPr>
            <a:normAutofit fontScale="92500"/>
          </a:bodyPr>
          <a:lstStyle/>
          <a:p>
            <a:r>
              <a:rPr lang="en-GB" dirty="0" smtClean="0"/>
              <a:t>Insurable interest – an insurable interest is an essential requirement of all contracts of insurance; party to the insurance contract who is the insured or policyholder must have a particular relationship with the subject matter of the insurance, whether that is life or property or a liability to which he might be exposed. See</a:t>
            </a:r>
            <a:r>
              <a:rPr lang="en-GB" b="1" i="1" dirty="0" smtClean="0"/>
              <a:t>; </a:t>
            </a:r>
            <a:r>
              <a:rPr lang="en-GB" b="1" i="1" dirty="0" err="1" smtClean="0"/>
              <a:t>Castellain</a:t>
            </a:r>
            <a:r>
              <a:rPr lang="en-GB" b="1" i="1" dirty="0" smtClean="0"/>
              <a:t> v Preston </a:t>
            </a:r>
            <a:r>
              <a:rPr lang="en-GB" b="1" dirty="0" smtClean="0"/>
              <a:t>(1883) 2 QB 380</a:t>
            </a:r>
            <a:endParaRPr lang="en-GB" dirty="0" smtClean="0"/>
          </a:p>
          <a:p>
            <a:r>
              <a:rPr lang="en-GB" dirty="0" smtClean="0"/>
              <a:t>Benefit -</a:t>
            </a:r>
            <a:r>
              <a:rPr lang="en-ZA" dirty="0">
                <a:cs typeface="Times New Roman" pitchFamily="18" charset="0"/>
              </a:rPr>
              <a:t> </a:t>
            </a:r>
            <a:r>
              <a:rPr lang="en-ZA" dirty="0" smtClean="0">
                <a:cs typeface="Times New Roman" pitchFamily="18" charset="0"/>
              </a:rPr>
              <a:t>the </a:t>
            </a:r>
            <a:r>
              <a:rPr lang="en-ZA" dirty="0">
                <a:cs typeface="Times New Roman" pitchFamily="18" charset="0"/>
              </a:rPr>
              <a:t>consideration supplied by the insurer is the promise to provide a benefit in exchange for the premium.</a:t>
            </a:r>
          </a:p>
          <a:p>
            <a:pPr>
              <a:buNone/>
            </a:pPr>
            <a:r>
              <a:rPr lang="en-ZA" dirty="0">
                <a:cs typeface="Times New Roman" pitchFamily="18" charset="0"/>
              </a:rPr>
              <a:t>	The essential features of benefits are:-</a:t>
            </a:r>
          </a:p>
          <a:p>
            <a:pPr>
              <a:buNone/>
            </a:pPr>
            <a:r>
              <a:rPr lang="en-ZA" dirty="0">
                <a:cs typeface="Times New Roman" pitchFamily="18" charset="0"/>
              </a:rPr>
              <a:t>	1. Insured must have a legal right to the benefit</a:t>
            </a:r>
          </a:p>
          <a:p>
            <a:pPr>
              <a:buNone/>
            </a:pPr>
            <a:r>
              <a:rPr lang="en-ZA" dirty="0">
                <a:cs typeface="Times New Roman" pitchFamily="18" charset="0"/>
              </a:rPr>
              <a:t>	2. Benefit must have value</a:t>
            </a:r>
          </a:p>
          <a:p>
            <a:endParaRPr lang="en-GB" dirty="0"/>
          </a:p>
        </p:txBody>
      </p:sp>
    </p:spTree>
    <p:extLst>
      <p:ext uri="{BB962C8B-B14F-4D97-AF65-F5344CB8AC3E}">
        <p14:creationId xmlns:p14="http://schemas.microsoft.com/office/powerpoint/2010/main" val="382214499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Characteristics of </a:t>
            </a:r>
            <a:r>
              <a:rPr lang="en-GB" b="1" dirty="0" smtClean="0"/>
              <a:t>Insurance </a:t>
            </a:r>
            <a:endParaRPr lang="en-GB" dirty="0"/>
          </a:p>
        </p:txBody>
      </p:sp>
      <p:sp>
        <p:nvSpPr>
          <p:cNvPr id="3" name="Content Placeholder 2"/>
          <p:cNvSpPr>
            <a:spLocks noGrp="1"/>
          </p:cNvSpPr>
          <p:nvPr>
            <p:ph idx="1"/>
          </p:nvPr>
        </p:nvSpPr>
        <p:spPr/>
        <p:txBody>
          <a:bodyPr>
            <a:normAutofit lnSpcReduction="10000"/>
          </a:bodyPr>
          <a:lstStyle/>
          <a:p>
            <a:r>
              <a:rPr lang="en-ZA" b="1" dirty="0">
                <a:cs typeface="Times New Roman" pitchFamily="18" charset="0"/>
              </a:rPr>
              <a:t>Premium</a:t>
            </a:r>
            <a:r>
              <a:rPr lang="en-ZA" dirty="0">
                <a:cs typeface="Times New Roman" pitchFamily="18" charset="0"/>
              </a:rPr>
              <a:t>- amount paid to an insurer for accepting a risk. The insured pays a premium to the insurer as consideration for the insurer’s promise to provide a benefit in the event of the insured suffering a loss </a:t>
            </a:r>
            <a:r>
              <a:rPr lang="en-ZA" dirty="0" smtClean="0">
                <a:cs typeface="Times New Roman" pitchFamily="18" charset="0"/>
              </a:rPr>
              <a:t>i.e. </a:t>
            </a:r>
            <a:r>
              <a:rPr lang="en-ZA" dirty="0">
                <a:cs typeface="Times New Roman" pitchFamily="18" charset="0"/>
              </a:rPr>
              <a:t>A (insured) pays a premium to B (insurer) under a fire policy and in the event of a fire causing damage to A’s property, B would meet the arising damage. The Premium is set by the insurer and may either be a single payment or paid by agreed </a:t>
            </a:r>
            <a:r>
              <a:rPr lang="en-ZA" dirty="0" smtClean="0">
                <a:cs typeface="Times New Roman" pitchFamily="18" charset="0"/>
              </a:rPr>
              <a:t>instalments. </a:t>
            </a:r>
          </a:p>
          <a:p>
            <a:r>
              <a:rPr lang="en-ZA" b="1" dirty="0" smtClean="0">
                <a:cs typeface="Times New Roman" pitchFamily="18" charset="0"/>
              </a:rPr>
              <a:t>Section 26 </a:t>
            </a:r>
            <a:r>
              <a:rPr lang="en-ZA" dirty="0" smtClean="0">
                <a:cs typeface="Times New Roman" pitchFamily="18" charset="0"/>
              </a:rPr>
              <a:t>of </a:t>
            </a:r>
            <a:r>
              <a:rPr lang="en-ZA" dirty="0">
                <a:cs typeface="Times New Roman" pitchFamily="18" charset="0"/>
              </a:rPr>
              <a:t>the Insurance Act provides that a contract of general insurance ceases to operate if a premium is not paid within 30 days after the due date of the premium or within such period as the contract </a:t>
            </a:r>
            <a:r>
              <a:rPr lang="en-ZA" dirty="0" smtClean="0">
                <a:cs typeface="Times New Roman" pitchFamily="18" charset="0"/>
              </a:rPr>
              <a:t>may stipulate. </a:t>
            </a:r>
            <a:endParaRPr lang="en-GB" dirty="0">
              <a:cs typeface="Times New Roman" panose="02020603050405020304" pitchFamily="18" charset="0"/>
            </a:endParaRPr>
          </a:p>
        </p:txBody>
      </p:sp>
    </p:spTree>
    <p:extLst>
      <p:ext uri="{BB962C8B-B14F-4D97-AF65-F5344CB8AC3E}">
        <p14:creationId xmlns:p14="http://schemas.microsoft.com/office/powerpoint/2010/main" val="4875662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Characteristics of Insurance </a:t>
            </a:r>
            <a:endParaRPr lang="en-GB" dirty="0"/>
          </a:p>
        </p:txBody>
      </p:sp>
      <p:sp>
        <p:nvSpPr>
          <p:cNvPr id="3" name="Content Placeholder 2"/>
          <p:cNvSpPr>
            <a:spLocks noGrp="1"/>
          </p:cNvSpPr>
          <p:nvPr>
            <p:ph idx="1"/>
          </p:nvPr>
        </p:nvSpPr>
        <p:spPr/>
        <p:txBody>
          <a:bodyPr/>
          <a:lstStyle/>
          <a:p>
            <a:r>
              <a:rPr lang="en-ZA" dirty="0" smtClean="0">
                <a:cs typeface="Times New Roman" pitchFamily="18" charset="0"/>
              </a:rPr>
              <a:t>See; </a:t>
            </a:r>
            <a:r>
              <a:rPr lang="en-ZA" b="1" dirty="0" smtClean="0">
                <a:cs typeface="Times New Roman" pitchFamily="18" charset="0"/>
              </a:rPr>
              <a:t> </a:t>
            </a:r>
            <a:r>
              <a:rPr lang="en-ZA" b="1" i="1" dirty="0" err="1" smtClean="0">
                <a:cs typeface="Times New Roman" pitchFamily="18" charset="0"/>
              </a:rPr>
              <a:t>Mornach</a:t>
            </a:r>
            <a:r>
              <a:rPr lang="en-ZA" b="1" i="1" dirty="0" smtClean="0">
                <a:cs typeface="Times New Roman" pitchFamily="18" charset="0"/>
              </a:rPr>
              <a:t> Steel  Ltd V </a:t>
            </a:r>
            <a:r>
              <a:rPr lang="en-ZA" b="1" i="1" dirty="0" err="1" smtClean="0">
                <a:cs typeface="Times New Roman" pitchFamily="18" charset="0"/>
              </a:rPr>
              <a:t>Jessons</a:t>
            </a:r>
            <a:r>
              <a:rPr lang="en-ZA" b="1" i="1" dirty="0" smtClean="0">
                <a:cs typeface="Times New Roman" pitchFamily="18" charset="0"/>
              </a:rPr>
              <a:t> Insurance Agency Ltd </a:t>
            </a:r>
            <a:r>
              <a:rPr lang="en-ZA" b="1" dirty="0" smtClean="0">
                <a:cs typeface="Times New Roman" pitchFamily="18" charset="0"/>
              </a:rPr>
              <a:t>SCZ </a:t>
            </a:r>
            <a:r>
              <a:rPr lang="en-ZA" b="1" dirty="0">
                <a:cs typeface="Times New Roman" pitchFamily="18" charset="0"/>
              </a:rPr>
              <a:t>JUDGMENT NO 6 OF 2013(UNREPORTED) </a:t>
            </a:r>
            <a:r>
              <a:rPr lang="en-ZA" dirty="0" smtClean="0">
                <a:cs typeface="Times New Roman" pitchFamily="18" charset="0"/>
              </a:rPr>
              <a:t> (</a:t>
            </a:r>
            <a:r>
              <a:rPr lang="en-ZA" dirty="0">
                <a:cs typeface="Times New Roman" pitchFamily="18" charset="0"/>
              </a:rPr>
              <a:t>However take note that the Court made reference to 60 days which has since been amended to 30 days</a:t>
            </a:r>
            <a:r>
              <a:rPr lang="en-ZA" dirty="0" smtClean="0">
                <a:cs typeface="Times New Roman" pitchFamily="18" charset="0"/>
              </a:rPr>
              <a:t>)</a:t>
            </a:r>
          </a:p>
          <a:p>
            <a:pPr marL="0" indent="0">
              <a:buNone/>
            </a:pPr>
            <a:r>
              <a:rPr lang="en-ZA" dirty="0" smtClean="0">
                <a:cs typeface="Times New Roman" pitchFamily="18" charset="0"/>
              </a:rPr>
              <a:t>See; </a:t>
            </a:r>
            <a:r>
              <a:rPr lang="en-ZA" b="1" dirty="0" smtClean="0">
                <a:cs typeface="Times New Roman" pitchFamily="18" charset="0"/>
              </a:rPr>
              <a:t>Sections 23-48</a:t>
            </a:r>
            <a:endParaRPr lang="en-ZA" dirty="0" smtClean="0">
              <a:cs typeface="Times New Roman" pitchFamily="18" charset="0"/>
            </a:endParaRPr>
          </a:p>
          <a:p>
            <a:r>
              <a:rPr lang="en-ZA" dirty="0">
                <a:cs typeface="Times New Roman" pitchFamily="18" charset="0"/>
              </a:rPr>
              <a:t>It is a requirement that the premium is in the currency of Zambia or in any foreign currency acceptable to banks and financial services licensed under the </a:t>
            </a:r>
            <a:r>
              <a:rPr lang="en-ZA" b="1" dirty="0">
                <a:cs typeface="Times New Roman" pitchFamily="18" charset="0"/>
              </a:rPr>
              <a:t>Banking and </a:t>
            </a:r>
            <a:r>
              <a:rPr lang="en-ZA" b="1" dirty="0" smtClean="0">
                <a:cs typeface="Times New Roman" pitchFamily="18" charset="0"/>
              </a:rPr>
              <a:t>Financial Services Act. S27</a:t>
            </a:r>
          </a:p>
          <a:p>
            <a:pPr marL="0" indent="0">
              <a:buNone/>
            </a:pPr>
            <a:r>
              <a:rPr lang="en-ZA" dirty="0" smtClean="0">
                <a:cs typeface="Times New Roman" pitchFamily="18" charset="0"/>
              </a:rPr>
              <a:t> </a:t>
            </a:r>
            <a:endParaRPr lang="en-ZA" dirty="0">
              <a:cs typeface="Times New Roman" pitchFamily="18" charset="0"/>
            </a:endParaRPr>
          </a:p>
          <a:p>
            <a:endParaRPr lang="en-GB" dirty="0"/>
          </a:p>
        </p:txBody>
      </p:sp>
    </p:spTree>
    <p:extLst>
      <p:ext uri="{BB962C8B-B14F-4D97-AF65-F5344CB8AC3E}">
        <p14:creationId xmlns:p14="http://schemas.microsoft.com/office/powerpoint/2010/main" val="102243305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smtClean="0"/>
              <a:t>Contracts of Guarantee </a:t>
            </a:r>
            <a:endParaRPr lang="en-GB" b="1" dirty="0"/>
          </a:p>
        </p:txBody>
      </p:sp>
      <p:sp>
        <p:nvSpPr>
          <p:cNvPr id="3" name="Content Placeholder 2"/>
          <p:cNvSpPr>
            <a:spLocks noGrp="1"/>
          </p:cNvSpPr>
          <p:nvPr>
            <p:ph idx="1"/>
          </p:nvPr>
        </p:nvSpPr>
        <p:spPr/>
        <p:txBody>
          <a:bodyPr>
            <a:normAutofit/>
          </a:bodyPr>
          <a:lstStyle/>
          <a:p>
            <a:r>
              <a:rPr lang="en-GB" dirty="0"/>
              <a:t>Insurance is a contract of indemnity whereby Insurer agrees to indemnify, or pay, the insured for certain types of loss while in a contract of guarantee, one party agrees to act on behalf of another should that second party default. In plain terms, this means that if an individual fails to pay her guaranteed debt or to perform some other duty or obligation, the guarantor -- the party who has agreed to act on behalf of another - - will step in to pay or perform the obligation. </a:t>
            </a:r>
            <a:endParaRPr lang="en-ZA" dirty="0">
              <a:cs typeface="Times New Roman" pitchFamily="18" charset="0"/>
            </a:endParaRPr>
          </a:p>
          <a:p>
            <a:endParaRPr lang="en-GB" dirty="0"/>
          </a:p>
        </p:txBody>
      </p:sp>
    </p:spTree>
    <p:extLst>
      <p:ext uri="{BB962C8B-B14F-4D97-AF65-F5344CB8AC3E}">
        <p14:creationId xmlns:p14="http://schemas.microsoft.com/office/powerpoint/2010/main" val="219933544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Contracts of Guarantee </a:t>
            </a:r>
            <a:endParaRPr lang="en-GB" dirty="0"/>
          </a:p>
        </p:txBody>
      </p:sp>
      <p:sp>
        <p:nvSpPr>
          <p:cNvPr id="3" name="Content Placeholder 2"/>
          <p:cNvSpPr>
            <a:spLocks noGrp="1"/>
          </p:cNvSpPr>
          <p:nvPr>
            <p:ph idx="1"/>
          </p:nvPr>
        </p:nvSpPr>
        <p:spPr/>
        <p:txBody>
          <a:bodyPr>
            <a:normAutofit fontScale="92500" lnSpcReduction="10000"/>
          </a:bodyPr>
          <a:lstStyle/>
          <a:p>
            <a:pPr>
              <a:buNone/>
            </a:pPr>
            <a:r>
              <a:rPr lang="en-ZA" b="1" i="1" dirty="0">
                <a:cs typeface="Times New Roman" pitchFamily="18" charset="0"/>
              </a:rPr>
              <a:t>Seaton V Heath </a:t>
            </a:r>
            <a:r>
              <a:rPr lang="en-ZA" b="1" dirty="0">
                <a:cs typeface="Times New Roman" pitchFamily="18" charset="0"/>
              </a:rPr>
              <a:t>[1899] 1 QB 782 </a:t>
            </a:r>
            <a:r>
              <a:rPr lang="en-ZA" dirty="0">
                <a:cs typeface="Times New Roman" pitchFamily="18" charset="0"/>
              </a:rPr>
              <a:t>gives the following distinction between a contract of guarantee and a contract of insurance:</a:t>
            </a:r>
          </a:p>
          <a:p>
            <a:pPr>
              <a:buNone/>
            </a:pPr>
            <a:r>
              <a:rPr lang="en-ZA" dirty="0">
                <a:cs typeface="Times New Roman" pitchFamily="18" charset="0"/>
              </a:rPr>
              <a:t>		“The insured generally puts the risk before the insurer 	as a business transaction, and the insurer on the risk stated fixes a proper price to remunerate him for the risk to be undertaken and the insurer engages to pay the loss incurred by the insured in the event of certain specified 	contingencies occurring. On the other hand...[where contracts of guarantee are concerned] the creditor does not himself go to the surety, or represent, or explain the surety, the risk to be run. The surety often takes the 	position from motives of friendship, and generally not 	as a result of any direct bargaining between him and the creditor, or in consideration of any remuneration 	passing to him from the creditor.”</a:t>
            </a:r>
          </a:p>
          <a:p>
            <a:endParaRPr lang="en-GB" dirty="0"/>
          </a:p>
        </p:txBody>
      </p:sp>
    </p:spTree>
    <p:extLst>
      <p:ext uri="{BB962C8B-B14F-4D97-AF65-F5344CB8AC3E}">
        <p14:creationId xmlns:p14="http://schemas.microsoft.com/office/powerpoint/2010/main" val="383974380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smtClean="0"/>
              <a:t>Contracts of Indemnity </a:t>
            </a:r>
            <a:endParaRPr lang="en-GB" b="1" dirty="0"/>
          </a:p>
        </p:txBody>
      </p:sp>
      <p:sp>
        <p:nvSpPr>
          <p:cNvPr id="3" name="Content Placeholder 2"/>
          <p:cNvSpPr>
            <a:spLocks noGrp="1"/>
          </p:cNvSpPr>
          <p:nvPr>
            <p:ph idx="1"/>
          </p:nvPr>
        </p:nvSpPr>
        <p:spPr/>
        <p:txBody>
          <a:bodyPr>
            <a:normAutofit fontScale="92500" lnSpcReduction="10000"/>
          </a:bodyPr>
          <a:lstStyle/>
          <a:p>
            <a:r>
              <a:rPr lang="en-ZA" dirty="0">
                <a:cs typeface="Times New Roman" pitchFamily="18" charset="0"/>
              </a:rPr>
              <a:t>The principle of indemnity is central to insurance. This means that following a loss the insured should be restored to the same financial position as s/he had immediately prior to the occurrence of the event </a:t>
            </a:r>
            <a:r>
              <a:rPr lang="en-ZA" dirty="0" smtClean="0">
                <a:cs typeface="Times New Roman" pitchFamily="18" charset="0"/>
              </a:rPr>
              <a:t>i.e. </a:t>
            </a:r>
            <a:r>
              <a:rPr lang="en-ZA" dirty="0">
                <a:cs typeface="Times New Roman" pitchFamily="18" charset="0"/>
              </a:rPr>
              <a:t>the insured is entitled to no more than the previous financial position and should not profit from the claim. </a:t>
            </a:r>
            <a:r>
              <a:rPr lang="en-ZA" dirty="0" smtClean="0">
                <a:cs typeface="Times New Roman" pitchFamily="18" charset="0"/>
              </a:rPr>
              <a:t>See; </a:t>
            </a:r>
          </a:p>
          <a:p>
            <a:pPr marL="0" indent="0">
              <a:buNone/>
            </a:pPr>
            <a:r>
              <a:rPr lang="en-ZA" b="1" i="1" dirty="0" smtClean="0">
                <a:cs typeface="Times New Roman" pitchFamily="18" charset="0"/>
              </a:rPr>
              <a:t>Leppard V Excess Insurance Co Ltd </a:t>
            </a:r>
            <a:r>
              <a:rPr lang="en-ZA" b="1" dirty="0" smtClean="0">
                <a:cs typeface="Times New Roman" pitchFamily="18" charset="0"/>
              </a:rPr>
              <a:t>[</a:t>
            </a:r>
            <a:r>
              <a:rPr lang="en-ZA" b="1" dirty="0">
                <a:cs typeface="Times New Roman" pitchFamily="18" charset="0"/>
              </a:rPr>
              <a:t>1979] 1 WLR 512 </a:t>
            </a:r>
          </a:p>
          <a:p>
            <a:r>
              <a:rPr lang="en-ZA" dirty="0" smtClean="0">
                <a:cs typeface="Times New Roman" pitchFamily="18" charset="0"/>
              </a:rPr>
              <a:t>Mr </a:t>
            </a:r>
            <a:r>
              <a:rPr lang="en-ZA" dirty="0" err="1">
                <a:cs typeface="Times New Roman" pitchFamily="18" charset="0"/>
              </a:rPr>
              <a:t>Leppard</a:t>
            </a:r>
            <a:r>
              <a:rPr lang="en-ZA" dirty="0">
                <a:cs typeface="Times New Roman" pitchFamily="18" charset="0"/>
              </a:rPr>
              <a:t> owned a country cottage surrounded by fields. Mr </a:t>
            </a:r>
            <a:r>
              <a:rPr lang="en-ZA" dirty="0" err="1">
                <a:cs typeface="Times New Roman" pitchFamily="18" charset="0"/>
              </a:rPr>
              <a:t>Leppard</a:t>
            </a:r>
            <a:r>
              <a:rPr lang="en-ZA" dirty="0">
                <a:cs typeface="Times New Roman" pitchFamily="18" charset="0"/>
              </a:rPr>
              <a:t> decided to sell the cottage but a local farmer who owned all the land surrounding the property opposed the sale. Consequently the market value of the house fell from £ 8694 to £3000. There was afire and the cottage was completely destroyed. The insurers paid  £3000. The Judge stated as follows:</a:t>
            </a:r>
          </a:p>
          <a:p>
            <a:endParaRPr lang="en-GB" dirty="0"/>
          </a:p>
        </p:txBody>
      </p:sp>
    </p:spTree>
    <p:extLst>
      <p:ext uri="{BB962C8B-B14F-4D97-AF65-F5344CB8AC3E}">
        <p14:creationId xmlns:p14="http://schemas.microsoft.com/office/powerpoint/2010/main" val="398096465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Contracts of Indemnity </a:t>
            </a:r>
            <a:endParaRPr lang="en-GB" dirty="0"/>
          </a:p>
        </p:txBody>
      </p:sp>
      <p:sp>
        <p:nvSpPr>
          <p:cNvPr id="3" name="Content Placeholder 2"/>
          <p:cNvSpPr>
            <a:spLocks noGrp="1"/>
          </p:cNvSpPr>
          <p:nvPr>
            <p:ph idx="1"/>
          </p:nvPr>
        </p:nvSpPr>
        <p:spPr/>
        <p:txBody>
          <a:bodyPr>
            <a:normAutofit lnSpcReduction="10000"/>
          </a:bodyPr>
          <a:lstStyle/>
          <a:p>
            <a:pPr marL="0" indent="0">
              <a:buNone/>
            </a:pPr>
            <a:r>
              <a:rPr lang="en-ZA" b="1" dirty="0" smtClean="0">
                <a:cs typeface="Times New Roman" pitchFamily="18" charset="0"/>
              </a:rPr>
              <a:t>Held</a:t>
            </a:r>
            <a:r>
              <a:rPr lang="en-ZA" dirty="0" smtClean="0">
                <a:cs typeface="Times New Roman" pitchFamily="18" charset="0"/>
              </a:rPr>
              <a:t>; “This </a:t>
            </a:r>
            <a:r>
              <a:rPr lang="en-ZA" dirty="0">
                <a:cs typeface="Times New Roman" pitchFamily="18" charset="0"/>
              </a:rPr>
              <a:t>is an indemnity policy. It entitles Mr </a:t>
            </a:r>
            <a:r>
              <a:rPr lang="en-ZA" dirty="0" err="1">
                <a:cs typeface="Times New Roman" pitchFamily="18" charset="0"/>
              </a:rPr>
              <a:t>Leppard</a:t>
            </a:r>
            <a:r>
              <a:rPr lang="en-ZA" dirty="0">
                <a:cs typeface="Times New Roman" pitchFamily="18" charset="0"/>
              </a:rPr>
              <a:t> to the amount of his loss and no more. Accordingly, it seems to me that the amount to which he is entitled in respect of this fire is  £3000 which is the agreed value of the cottage as it was immediately before the fire. That is all he is entitled to recover</a:t>
            </a:r>
            <a:r>
              <a:rPr lang="en-ZA" dirty="0" smtClean="0">
                <a:cs typeface="Times New Roman" pitchFamily="18" charset="0"/>
              </a:rPr>
              <a:t>”</a:t>
            </a:r>
          </a:p>
          <a:p>
            <a:r>
              <a:rPr lang="en-GB" dirty="0"/>
              <a:t>Indemnity means security, protection and compensation given against damage, loss or injury. According to the principle of indemnity, an insurance contract is signed only for getting protection against unpredicted financial losses arising due to future uncertainties. Insurance contract is not made for making profit else its sole purpose is to give compensation in case of any damage or loss.</a:t>
            </a:r>
            <a:endParaRPr lang="en-ZA" dirty="0">
              <a:cs typeface="Times New Roman" pitchFamily="18" charset="0"/>
            </a:endParaRPr>
          </a:p>
          <a:p>
            <a:endParaRPr lang="en-GB" dirty="0"/>
          </a:p>
        </p:txBody>
      </p:sp>
    </p:spTree>
    <p:extLst>
      <p:ext uri="{BB962C8B-B14F-4D97-AF65-F5344CB8AC3E}">
        <p14:creationId xmlns:p14="http://schemas.microsoft.com/office/powerpoint/2010/main" val="370600723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Contracts of Indemnity </a:t>
            </a:r>
            <a:endParaRPr lang="en-GB" dirty="0"/>
          </a:p>
        </p:txBody>
      </p:sp>
      <p:sp>
        <p:nvSpPr>
          <p:cNvPr id="3" name="Content Placeholder 2"/>
          <p:cNvSpPr>
            <a:spLocks noGrp="1"/>
          </p:cNvSpPr>
          <p:nvPr>
            <p:ph idx="1"/>
          </p:nvPr>
        </p:nvSpPr>
        <p:spPr/>
        <p:txBody>
          <a:bodyPr/>
          <a:lstStyle/>
          <a:p>
            <a:r>
              <a:rPr lang="en-GB" dirty="0"/>
              <a:t>For example, a person insured a car for </a:t>
            </a:r>
            <a:r>
              <a:rPr lang="en-GB" dirty="0" smtClean="0"/>
              <a:t>K2.5m </a:t>
            </a:r>
            <a:r>
              <a:rPr lang="en-GB" dirty="0"/>
              <a:t>against damage on an accident case. Due to accident he suffered a loss of </a:t>
            </a:r>
            <a:r>
              <a:rPr lang="en-GB" dirty="0" smtClean="0"/>
              <a:t>K1.5m, </a:t>
            </a:r>
            <a:r>
              <a:rPr lang="en-GB" dirty="0"/>
              <a:t>then the insurance company will compensate him </a:t>
            </a:r>
            <a:r>
              <a:rPr lang="en-GB" dirty="0" smtClean="0"/>
              <a:t>K1.5m </a:t>
            </a:r>
            <a:r>
              <a:rPr lang="en-GB" dirty="0"/>
              <a:t>only not the policy amount i.e., </a:t>
            </a:r>
            <a:r>
              <a:rPr lang="en-GB" dirty="0" smtClean="0"/>
              <a:t>K2.5m </a:t>
            </a:r>
            <a:r>
              <a:rPr lang="en-GB" dirty="0"/>
              <a:t>as the purpose behind it is to compensate not to make </a:t>
            </a:r>
            <a:r>
              <a:rPr lang="en-GB" dirty="0" smtClean="0"/>
              <a:t>profit.</a:t>
            </a:r>
          </a:p>
          <a:p>
            <a:r>
              <a:rPr lang="en-GB" dirty="0"/>
              <a:t>However, in case of life insurance, the principle of indemnity does not apply because the value of human life cannot be measured in terms of money. </a:t>
            </a:r>
          </a:p>
        </p:txBody>
      </p:sp>
    </p:spTree>
    <p:extLst>
      <p:ext uri="{BB962C8B-B14F-4D97-AF65-F5344CB8AC3E}">
        <p14:creationId xmlns:p14="http://schemas.microsoft.com/office/powerpoint/2010/main" val="69992968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smtClean="0"/>
              <a:t>Nature and Definition of Insurance </a:t>
            </a:r>
            <a:endParaRPr lang="en-GB" b="1" dirty="0"/>
          </a:p>
        </p:txBody>
      </p:sp>
      <p:sp>
        <p:nvSpPr>
          <p:cNvPr id="3" name="Content Placeholder 2"/>
          <p:cNvSpPr>
            <a:spLocks noGrp="1"/>
          </p:cNvSpPr>
          <p:nvPr>
            <p:ph idx="1"/>
          </p:nvPr>
        </p:nvSpPr>
        <p:spPr/>
        <p:txBody>
          <a:bodyPr/>
          <a:lstStyle/>
          <a:p>
            <a:r>
              <a:rPr lang="en-GB" dirty="0" smtClean="0"/>
              <a:t>Insurance contracts are mainly governed by rules and principles which form the general law of contract. </a:t>
            </a:r>
          </a:p>
          <a:p>
            <a:r>
              <a:rPr lang="en-GB" dirty="0" smtClean="0"/>
              <a:t>Ordinary, businesses seek to minimise risks by using appropriate terms in their contracts with trading partners to allocate particular risks between the contracting parties. (i.e. exclusion clauses)</a:t>
            </a:r>
          </a:p>
          <a:p>
            <a:r>
              <a:rPr lang="en-GB" dirty="0"/>
              <a:t>An insured is the party who will seek to obtain an insurance policy while the insurer is the party that shares the risk for a paid price called an insurance </a:t>
            </a:r>
            <a:r>
              <a:rPr lang="en-GB" dirty="0" smtClean="0"/>
              <a:t>premium.</a:t>
            </a:r>
          </a:p>
          <a:p>
            <a:endParaRPr lang="en-GB" dirty="0" smtClean="0"/>
          </a:p>
        </p:txBody>
      </p:sp>
    </p:spTree>
    <p:extLst>
      <p:ext uri="{BB962C8B-B14F-4D97-AF65-F5344CB8AC3E}">
        <p14:creationId xmlns:p14="http://schemas.microsoft.com/office/powerpoint/2010/main" val="57436809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smtClean="0"/>
              <a:t>Nature and Definition of Insurance </a:t>
            </a:r>
            <a:endParaRPr lang="en-GB" dirty="0"/>
          </a:p>
        </p:txBody>
      </p:sp>
      <p:sp>
        <p:nvSpPr>
          <p:cNvPr id="3" name="Content Placeholder 2"/>
          <p:cNvSpPr>
            <a:spLocks noGrp="1"/>
          </p:cNvSpPr>
          <p:nvPr>
            <p:ph idx="1"/>
          </p:nvPr>
        </p:nvSpPr>
        <p:spPr>
          <a:xfrm>
            <a:off x="851079" y="1864261"/>
            <a:ext cx="10515600" cy="4351338"/>
          </a:xfrm>
        </p:spPr>
        <p:txBody>
          <a:bodyPr>
            <a:normAutofit lnSpcReduction="10000"/>
          </a:bodyPr>
          <a:lstStyle/>
          <a:p>
            <a:pPr marL="0" indent="0">
              <a:buNone/>
            </a:pPr>
            <a:r>
              <a:rPr lang="en-ZA" b="1" dirty="0" smtClean="0">
                <a:cs typeface="Times New Roman" pitchFamily="18" charset="0"/>
              </a:rPr>
              <a:t>Definition </a:t>
            </a:r>
          </a:p>
          <a:p>
            <a:r>
              <a:rPr lang="en-ZA" b="1" dirty="0" smtClean="0">
                <a:cs typeface="Times New Roman" pitchFamily="18" charset="0"/>
              </a:rPr>
              <a:t>Section 2 </a:t>
            </a:r>
            <a:r>
              <a:rPr lang="en-ZA" dirty="0" smtClean="0">
                <a:cs typeface="Times New Roman" pitchFamily="18" charset="0"/>
              </a:rPr>
              <a:t>of the Insurance Act has defined contract of insurance as an agreement under which a person pays a premium to an insurer who undertakes to indemnify the person against risk or loss, damage or liability arising from the occurrence of some specified contingency. </a:t>
            </a:r>
          </a:p>
          <a:p>
            <a:r>
              <a:rPr lang="en-GB" dirty="0"/>
              <a:t>A contract of insurance is an agreement whereby one party, called the insurer, undertakes, in return for an agreed consideration, called the premium, to pay the other party, namely the insured, a sum of money or its equivalent in kind, upon the occurrence of a specified event resulting in a loss to him. The policy is a document which is an evidence of the contract of </a:t>
            </a:r>
            <a:r>
              <a:rPr lang="en-GB" dirty="0" smtClean="0"/>
              <a:t>insurance.</a:t>
            </a:r>
            <a:endParaRPr lang="en-ZA" b="1" dirty="0" smtClean="0">
              <a:cs typeface="Times New Roman" pitchFamily="18" charset="0"/>
            </a:endParaRPr>
          </a:p>
          <a:p>
            <a:pPr marL="0" indent="0">
              <a:buNone/>
            </a:pPr>
            <a:endParaRPr lang="en-GB" b="1" u="sng" dirty="0" smtClean="0"/>
          </a:p>
        </p:txBody>
      </p:sp>
    </p:spTree>
    <p:extLst>
      <p:ext uri="{BB962C8B-B14F-4D97-AF65-F5344CB8AC3E}">
        <p14:creationId xmlns:p14="http://schemas.microsoft.com/office/powerpoint/2010/main" val="189986021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smtClean="0"/>
              <a:t>Nature and Definition of Insurance </a:t>
            </a:r>
            <a:endParaRPr lang="en-GB" dirty="0"/>
          </a:p>
        </p:txBody>
      </p:sp>
      <p:sp>
        <p:nvSpPr>
          <p:cNvPr id="3" name="Content Placeholder 2"/>
          <p:cNvSpPr>
            <a:spLocks noGrp="1"/>
          </p:cNvSpPr>
          <p:nvPr>
            <p:ph idx="1"/>
          </p:nvPr>
        </p:nvSpPr>
        <p:spPr/>
        <p:txBody>
          <a:bodyPr>
            <a:normAutofit/>
          </a:bodyPr>
          <a:lstStyle/>
          <a:p>
            <a:pPr>
              <a:buNone/>
            </a:pPr>
            <a:r>
              <a:rPr lang="en-ZA" dirty="0" smtClean="0">
                <a:cs typeface="Times New Roman" pitchFamily="18" charset="0"/>
              </a:rPr>
              <a:t>In </a:t>
            </a:r>
            <a:r>
              <a:rPr lang="en-ZA" b="1" i="1" dirty="0" smtClean="0">
                <a:cs typeface="Times New Roman" pitchFamily="18" charset="0"/>
              </a:rPr>
              <a:t>CALLAGHAN v DOMINION INSURANCE CO</a:t>
            </a:r>
            <a:r>
              <a:rPr lang="en-ZA" b="1" dirty="0" smtClean="0">
                <a:cs typeface="Times New Roman" pitchFamily="18" charset="0"/>
              </a:rPr>
              <a:t> [1997] 2 LLOYD’S REP 541 </a:t>
            </a:r>
            <a:r>
              <a:rPr lang="en-ZA" dirty="0" smtClean="0">
                <a:cs typeface="Times New Roman" pitchFamily="18" charset="0"/>
              </a:rPr>
              <a:t>insurance was defined as:</a:t>
            </a:r>
          </a:p>
          <a:p>
            <a:pPr>
              <a:buNone/>
            </a:pPr>
            <a:r>
              <a:rPr lang="en-ZA" dirty="0" smtClean="0">
                <a:cs typeface="Times New Roman" pitchFamily="18" charset="0"/>
              </a:rPr>
              <a:t>	“an agreement to confer upon the insured a contractual right which, </a:t>
            </a:r>
            <a:r>
              <a:rPr lang="en-ZA" i="1" dirty="0" smtClean="0">
                <a:cs typeface="Times New Roman" pitchFamily="18" charset="0"/>
              </a:rPr>
              <a:t>prima facie</a:t>
            </a:r>
            <a:r>
              <a:rPr lang="en-ZA" dirty="0" smtClean="0">
                <a:cs typeface="Times New Roman" pitchFamily="18" charset="0"/>
              </a:rPr>
              <a:t>, comes into existence immediately when loss is suffered by the happening of an event insured against, to be put by the insurer into the same position in which the insured would have been had the event not occurred, but in no better position”.</a:t>
            </a:r>
          </a:p>
          <a:p>
            <a:pPr marL="0" indent="0">
              <a:buNone/>
            </a:pPr>
            <a:r>
              <a:rPr lang="en-GB" b="1" dirty="0" smtClean="0"/>
              <a:t>Assurance </a:t>
            </a:r>
            <a:r>
              <a:rPr lang="en-GB" dirty="0" smtClean="0"/>
              <a:t>-  the term assurance is applied to contracts, where the risk insured against is certain to happen, but the time of happening is uncertain. </a:t>
            </a:r>
            <a:endParaRPr lang="en-GB" dirty="0" smtClean="0"/>
          </a:p>
          <a:p>
            <a:endParaRPr lang="en-GB" dirty="0"/>
          </a:p>
        </p:txBody>
      </p:sp>
    </p:spTree>
    <p:extLst>
      <p:ext uri="{BB962C8B-B14F-4D97-AF65-F5344CB8AC3E}">
        <p14:creationId xmlns:p14="http://schemas.microsoft.com/office/powerpoint/2010/main" val="188885536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smtClean="0"/>
              <a:t>What is Risk?</a:t>
            </a:r>
            <a:endParaRPr lang="en-GB" b="1" dirty="0"/>
          </a:p>
        </p:txBody>
      </p:sp>
      <p:sp>
        <p:nvSpPr>
          <p:cNvPr id="3" name="Content Placeholder 2"/>
          <p:cNvSpPr>
            <a:spLocks noGrp="1"/>
          </p:cNvSpPr>
          <p:nvPr>
            <p:ph idx="1"/>
          </p:nvPr>
        </p:nvSpPr>
        <p:spPr/>
        <p:txBody>
          <a:bodyPr/>
          <a:lstStyle/>
          <a:p>
            <a:r>
              <a:rPr lang="en-GB" dirty="0"/>
              <a:t>Risk is part of every human </a:t>
            </a:r>
            <a:r>
              <a:rPr lang="en-GB" dirty="0" smtClean="0"/>
              <a:t>endeavour. </a:t>
            </a:r>
            <a:r>
              <a:rPr lang="en-GB" dirty="0"/>
              <a:t>From the moment we get up in the morning, drive or take public transportation to get to school or to work until we get back into our beds (and perhaps even afterwards), we are exposed to risks of different </a:t>
            </a:r>
            <a:r>
              <a:rPr lang="en-GB" dirty="0" smtClean="0"/>
              <a:t>degrees.</a:t>
            </a:r>
          </a:p>
          <a:p>
            <a:r>
              <a:rPr lang="en-GB" dirty="0"/>
              <a:t>Insurance is a more commonly known concept that describes the act of guarding against risk</a:t>
            </a:r>
            <a:r>
              <a:rPr lang="en-GB" dirty="0" smtClean="0"/>
              <a:t>.</a:t>
            </a:r>
            <a:endParaRPr lang="en-GB" dirty="0"/>
          </a:p>
          <a:p>
            <a:r>
              <a:rPr lang="en-GB" dirty="0" smtClean="0"/>
              <a:t>Risk </a:t>
            </a:r>
            <a:r>
              <a:rPr lang="en-GB" dirty="0"/>
              <a:t>is the potential of loss (an undesirable outcome, however not necessarily so) resulting from a given action, activity and/or inaction.</a:t>
            </a:r>
          </a:p>
        </p:txBody>
      </p:sp>
    </p:spTree>
    <p:extLst>
      <p:ext uri="{BB962C8B-B14F-4D97-AF65-F5344CB8AC3E}">
        <p14:creationId xmlns:p14="http://schemas.microsoft.com/office/powerpoint/2010/main" val="107101617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Classification of Risk</a:t>
            </a:r>
            <a:endParaRPr lang="en-GB" dirty="0"/>
          </a:p>
        </p:txBody>
      </p:sp>
      <p:sp>
        <p:nvSpPr>
          <p:cNvPr id="3" name="Content Placeholder 2"/>
          <p:cNvSpPr>
            <a:spLocks noGrp="1"/>
          </p:cNvSpPr>
          <p:nvPr>
            <p:ph idx="1"/>
          </p:nvPr>
        </p:nvSpPr>
        <p:spPr/>
        <p:txBody>
          <a:bodyPr/>
          <a:lstStyle/>
          <a:p>
            <a:r>
              <a:rPr lang="en-GB" dirty="0"/>
              <a:t>Risk is a chance or possibility that something might occur:</a:t>
            </a:r>
          </a:p>
          <a:p>
            <a:r>
              <a:rPr lang="en-GB" dirty="0"/>
              <a:t>The risk in the insurance contract is an unknown event in terms of its occurrence and non-occurrence, or at least in terms of the date of its occurrence. Thus an event that has already occurred or was known at the time of its occurrence is almost not a risk in the insurance sense and cannot be insured</a:t>
            </a:r>
            <a:r>
              <a:rPr lang="en-GB" dirty="0" smtClean="0"/>
              <a:t>.</a:t>
            </a:r>
          </a:p>
          <a:p>
            <a:pPr marL="0" indent="0">
              <a:buNone/>
            </a:pPr>
            <a:endParaRPr lang="en-GB" dirty="0"/>
          </a:p>
          <a:p>
            <a:endParaRPr lang="en-GB" dirty="0"/>
          </a:p>
        </p:txBody>
      </p:sp>
    </p:spTree>
    <p:extLst>
      <p:ext uri="{BB962C8B-B14F-4D97-AF65-F5344CB8AC3E}">
        <p14:creationId xmlns:p14="http://schemas.microsoft.com/office/powerpoint/2010/main" val="89531926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Reinsurance</a:t>
            </a:r>
          </a:p>
        </p:txBody>
      </p:sp>
      <p:sp>
        <p:nvSpPr>
          <p:cNvPr id="3" name="Content Placeholder 2"/>
          <p:cNvSpPr>
            <a:spLocks noGrp="1"/>
          </p:cNvSpPr>
          <p:nvPr>
            <p:ph idx="1"/>
          </p:nvPr>
        </p:nvSpPr>
        <p:spPr/>
        <p:txBody>
          <a:bodyPr/>
          <a:lstStyle/>
          <a:p>
            <a:r>
              <a:rPr lang="en-GB" dirty="0"/>
              <a:t>Reinsurance is when an insurance company will guard themselves against the risk of loss. </a:t>
            </a:r>
            <a:endParaRPr lang="en-GB" dirty="0" smtClean="0"/>
          </a:p>
          <a:p>
            <a:r>
              <a:rPr lang="en-GB" dirty="0" smtClean="0"/>
              <a:t>Reinsurance </a:t>
            </a:r>
            <a:r>
              <a:rPr lang="en-GB" dirty="0"/>
              <a:t>in simpler terms is the insurance that is taken out by an insurance company. Since insurance companies provide protection against the risk of loss, insurance is a very risky business, and it is important that an insurance company has its own protection in place to avoid bankruptcy. </a:t>
            </a:r>
            <a:r>
              <a:rPr lang="en-GB" dirty="0" smtClean="0"/>
              <a:t>See; </a:t>
            </a:r>
            <a:r>
              <a:rPr lang="en-GB" b="1" dirty="0" smtClean="0"/>
              <a:t>Section 74 to 78 </a:t>
            </a:r>
            <a:r>
              <a:rPr lang="en-GB" dirty="0" smtClean="0"/>
              <a:t>of </a:t>
            </a:r>
            <a:r>
              <a:rPr lang="en-GB" b="1" dirty="0" smtClean="0"/>
              <a:t>Insurance Act</a:t>
            </a:r>
            <a:r>
              <a:rPr lang="en-GB" dirty="0" smtClean="0"/>
              <a:t>.</a:t>
            </a:r>
          </a:p>
          <a:p>
            <a:endParaRPr lang="en-GB" dirty="0"/>
          </a:p>
        </p:txBody>
      </p:sp>
    </p:spTree>
    <p:extLst>
      <p:ext uri="{BB962C8B-B14F-4D97-AF65-F5344CB8AC3E}">
        <p14:creationId xmlns:p14="http://schemas.microsoft.com/office/powerpoint/2010/main" val="29208455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smtClean="0"/>
              <a:t>Historical Development of Insurance </a:t>
            </a:r>
            <a:endParaRPr lang="en-GB" b="1" dirty="0"/>
          </a:p>
        </p:txBody>
      </p:sp>
      <p:sp>
        <p:nvSpPr>
          <p:cNvPr id="3" name="Content Placeholder 2"/>
          <p:cNvSpPr>
            <a:spLocks noGrp="1"/>
          </p:cNvSpPr>
          <p:nvPr>
            <p:ph idx="1"/>
          </p:nvPr>
        </p:nvSpPr>
        <p:spPr>
          <a:xfrm>
            <a:off x="838200" y="1825624"/>
            <a:ext cx="10515600" cy="4703963"/>
          </a:xfrm>
        </p:spPr>
        <p:txBody>
          <a:bodyPr>
            <a:normAutofit/>
          </a:bodyPr>
          <a:lstStyle/>
          <a:p>
            <a:r>
              <a:rPr lang="en-GB" dirty="0" smtClean="0"/>
              <a:t>The origins of the modern insurance contract are to be found in the practices adopted by Italian merchants from the 14</a:t>
            </a:r>
            <a:r>
              <a:rPr lang="en-GB" baseline="30000" dirty="0" smtClean="0"/>
              <a:t>th</a:t>
            </a:r>
            <a:r>
              <a:rPr lang="en-GB" dirty="0" smtClean="0"/>
              <a:t> century and in maritime commerce in Europe. </a:t>
            </a:r>
          </a:p>
          <a:p>
            <a:r>
              <a:rPr lang="en-GB" dirty="0" smtClean="0"/>
              <a:t>Following the Great fire of London in 1666, fire insurance came into being.</a:t>
            </a:r>
          </a:p>
          <a:p>
            <a:pPr marL="0" indent="0">
              <a:buNone/>
            </a:pPr>
            <a:endParaRPr lang="en-GB" dirty="0" smtClean="0"/>
          </a:p>
          <a:p>
            <a:endParaRPr lang="en-GB" dirty="0" smtClean="0"/>
          </a:p>
          <a:p>
            <a:pPr marL="0" indent="0">
              <a:buNone/>
            </a:pPr>
            <a:r>
              <a:rPr lang="en-GB" dirty="0" smtClean="0"/>
              <a:t>                                          </a:t>
            </a:r>
            <a:endParaRPr lang="en-GB"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719512" y="3631841"/>
            <a:ext cx="4752975" cy="2897747"/>
          </a:xfrm>
          <a:prstGeom prst="rect">
            <a:avLst/>
          </a:prstGeom>
        </p:spPr>
      </p:pic>
    </p:spTree>
    <p:extLst>
      <p:ext uri="{BB962C8B-B14F-4D97-AF65-F5344CB8AC3E}">
        <p14:creationId xmlns:p14="http://schemas.microsoft.com/office/powerpoint/2010/main" val="207504614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Historical Development of Insurance </a:t>
            </a:r>
            <a:endParaRPr lang="en-GB" dirty="0"/>
          </a:p>
        </p:txBody>
      </p:sp>
      <p:sp>
        <p:nvSpPr>
          <p:cNvPr id="3" name="Content Placeholder 2"/>
          <p:cNvSpPr>
            <a:spLocks noGrp="1"/>
          </p:cNvSpPr>
          <p:nvPr>
            <p:ph idx="1"/>
          </p:nvPr>
        </p:nvSpPr>
        <p:spPr>
          <a:xfrm>
            <a:off x="838200" y="1825624"/>
            <a:ext cx="10515600" cy="4600933"/>
          </a:xfrm>
        </p:spPr>
        <p:txBody>
          <a:bodyPr/>
          <a:lstStyle/>
          <a:p>
            <a:r>
              <a:rPr lang="en-GB" dirty="0" smtClean="0"/>
              <a:t>After </a:t>
            </a:r>
            <a:r>
              <a:rPr lang="en-GB" dirty="0"/>
              <a:t>the first world war, a number of motor vehicles increased which also lead to an increment in the number of accident.  The British Parliament enacted the </a:t>
            </a:r>
            <a:r>
              <a:rPr lang="en-GB" b="1" dirty="0"/>
              <a:t>Road Traffic Act 1930</a:t>
            </a:r>
            <a:r>
              <a:rPr lang="en-GB" dirty="0" smtClean="0"/>
              <a:t>.</a:t>
            </a:r>
          </a:p>
          <a:p>
            <a:pPr marL="0" indent="0">
              <a:buNone/>
            </a:pPr>
            <a:endParaRPr lang="en-GB" dirty="0"/>
          </a:p>
          <a:p>
            <a:endParaRPr lang="en-GB" dirty="0"/>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79602" y="3245476"/>
            <a:ext cx="4874990" cy="3066424"/>
          </a:xfrm>
          <a:prstGeom prst="rect">
            <a:avLst/>
          </a:prstGeom>
        </p:spPr>
      </p:pic>
    </p:spTree>
    <p:extLst>
      <p:ext uri="{BB962C8B-B14F-4D97-AF65-F5344CB8AC3E}">
        <p14:creationId xmlns:p14="http://schemas.microsoft.com/office/powerpoint/2010/main" val="76393788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1298</TotalTime>
  <Words>1620</Words>
  <Application>Microsoft Office PowerPoint</Application>
  <PresentationFormat>Custom</PresentationFormat>
  <Paragraphs>70</Paragraphs>
  <Slides>19</Slides>
  <Notes>0</Notes>
  <HiddenSlides>0</HiddenSlides>
  <MMClips>0</MMClips>
  <ScaleCrop>false</ScaleCrop>
  <HeadingPairs>
    <vt:vector size="4" baseType="variant">
      <vt:variant>
        <vt:lpstr>Theme</vt:lpstr>
      </vt:variant>
      <vt:variant>
        <vt:i4>1</vt:i4>
      </vt:variant>
      <vt:variant>
        <vt:lpstr>Slide Titles</vt:lpstr>
      </vt:variant>
      <vt:variant>
        <vt:i4>19</vt:i4>
      </vt:variant>
    </vt:vector>
  </HeadingPairs>
  <TitlesOfParts>
    <vt:vector size="20" baseType="lpstr">
      <vt:lpstr>Office Theme</vt:lpstr>
      <vt:lpstr>Insurance &amp; Pension Law</vt:lpstr>
      <vt:lpstr>Nature and Definition of Insurance </vt:lpstr>
      <vt:lpstr>Nature and Definition of Insurance </vt:lpstr>
      <vt:lpstr>Nature and Definition of Insurance </vt:lpstr>
      <vt:lpstr>What is Risk?</vt:lpstr>
      <vt:lpstr>Classification of Risk</vt:lpstr>
      <vt:lpstr>Reinsurance</vt:lpstr>
      <vt:lpstr>Historical Development of Insurance </vt:lpstr>
      <vt:lpstr>Historical Development of Insurance </vt:lpstr>
      <vt:lpstr>Development of Insurance Law in Zambia </vt:lpstr>
      <vt:lpstr>Characteristics of Insurance</vt:lpstr>
      <vt:lpstr>Characteristics of Insurance</vt:lpstr>
      <vt:lpstr>Characteristics of Insurance </vt:lpstr>
      <vt:lpstr>Characteristics of Insurance </vt:lpstr>
      <vt:lpstr>Contracts of Guarantee </vt:lpstr>
      <vt:lpstr>Contracts of Guarantee </vt:lpstr>
      <vt:lpstr>Contracts of Indemnity </vt:lpstr>
      <vt:lpstr>Contracts of Indemnity </vt:lpstr>
      <vt:lpstr>Contracts of Indemnity </vt:lpstr>
    </vt:vector>
  </TitlesOfParts>
  <Company>Hewlett-Packard Company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Pamela Kayuma</dc:creator>
  <cp:lastModifiedBy>Pamela Kayuma</cp:lastModifiedBy>
  <cp:revision>78</cp:revision>
  <cp:lastPrinted>2022-02-02T09:52:59Z</cp:lastPrinted>
  <dcterms:created xsi:type="dcterms:W3CDTF">2019-08-06T13:13:28Z</dcterms:created>
  <dcterms:modified xsi:type="dcterms:W3CDTF">2022-02-02T15:14:17Z</dcterms:modified>
</cp:coreProperties>
</file>