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56"/>
  </p:handoutMasterIdLst>
  <p:sldIdLst>
    <p:sldId id="256" r:id="rId2"/>
    <p:sldId id="257" r:id="rId3"/>
    <p:sldId id="258" r:id="rId4"/>
    <p:sldId id="278" r:id="rId5"/>
    <p:sldId id="279" r:id="rId6"/>
    <p:sldId id="313" r:id="rId7"/>
    <p:sldId id="309" r:id="rId8"/>
    <p:sldId id="308" r:id="rId9"/>
    <p:sldId id="310" r:id="rId10"/>
    <p:sldId id="311" r:id="rId11"/>
    <p:sldId id="312" r:id="rId12"/>
    <p:sldId id="314" r:id="rId13"/>
    <p:sldId id="315" r:id="rId14"/>
    <p:sldId id="316" r:id="rId15"/>
    <p:sldId id="317" r:id="rId16"/>
    <p:sldId id="302" r:id="rId17"/>
    <p:sldId id="303" r:id="rId18"/>
    <p:sldId id="304" r:id="rId19"/>
    <p:sldId id="259" r:id="rId20"/>
    <p:sldId id="305" r:id="rId21"/>
    <p:sldId id="306" r:id="rId22"/>
    <p:sldId id="307" r:id="rId23"/>
    <p:sldId id="299" r:id="rId24"/>
    <p:sldId id="300" r:id="rId25"/>
    <p:sldId id="261" r:id="rId26"/>
    <p:sldId id="262" r:id="rId27"/>
    <p:sldId id="263" r:id="rId28"/>
    <p:sldId id="287" r:id="rId29"/>
    <p:sldId id="288" r:id="rId30"/>
    <p:sldId id="289" r:id="rId31"/>
    <p:sldId id="290" r:id="rId32"/>
    <p:sldId id="291" r:id="rId33"/>
    <p:sldId id="292" r:id="rId34"/>
    <p:sldId id="264" r:id="rId35"/>
    <p:sldId id="265" r:id="rId36"/>
    <p:sldId id="266" r:id="rId37"/>
    <p:sldId id="267" r:id="rId38"/>
    <p:sldId id="293" r:id="rId39"/>
    <p:sldId id="294" r:id="rId40"/>
    <p:sldId id="270" r:id="rId41"/>
    <p:sldId id="271" r:id="rId42"/>
    <p:sldId id="272" r:id="rId43"/>
    <p:sldId id="273" r:id="rId44"/>
    <p:sldId id="276" r:id="rId45"/>
    <p:sldId id="277" r:id="rId46"/>
    <p:sldId id="280" r:id="rId47"/>
    <p:sldId id="281" r:id="rId48"/>
    <p:sldId id="282" r:id="rId49"/>
    <p:sldId id="283" r:id="rId50"/>
    <p:sldId id="284" r:id="rId51"/>
    <p:sldId id="285" r:id="rId52"/>
    <p:sldId id="286" r:id="rId53"/>
    <p:sldId id="301" r:id="rId54"/>
    <p:sldId id="298" r:id="rId55"/>
  </p:sldIdLst>
  <p:sldSz cx="9144000" cy="6858000" type="screen4x3"/>
  <p:notesSz cx="666273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98"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ZA"/>
          </a:p>
        </p:txBody>
      </p:sp>
      <p:sp>
        <p:nvSpPr>
          <p:cNvPr id="3" name="Date Placeholder 2"/>
          <p:cNvSpPr>
            <a:spLocks noGrp="1"/>
          </p:cNvSpPr>
          <p:nvPr>
            <p:ph type="dt" sz="quarter" idx="1"/>
          </p:nvPr>
        </p:nvSpPr>
        <p:spPr>
          <a:xfrm>
            <a:off x="3774010" y="0"/>
            <a:ext cx="2887186" cy="496332"/>
          </a:xfrm>
          <a:prstGeom prst="rect">
            <a:avLst/>
          </a:prstGeom>
        </p:spPr>
        <p:txBody>
          <a:bodyPr vert="horz" lIns="91440" tIns="45720" rIns="91440" bIns="45720" rtlCol="0"/>
          <a:lstStyle>
            <a:lvl1pPr algn="r">
              <a:defRPr sz="1200"/>
            </a:lvl1pPr>
          </a:lstStyle>
          <a:p>
            <a:fld id="{E2A97BC9-9282-4F88-B902-A9E7CA8720BD}" type="datetimeFigureOut">
              <a:rPr lang="en-ZA" smtClean="0"/>
              <a:t>2022/07/16</a:t>
            </a:fld>
            <a:endParaRPr lang="en-ZA"/>
          </a:p>
        </p:txBody>
      </p:sp>
      <p:sp>
        <p:nvSpPr>
          <p:cNvPr id="4" name="Footer Placeholder 3"/>
          <p:cNvSpPr>
            <a:spLocks noGrp="1"/>
          </p:cNvSpPr>
          <p:nvPr>
            <p:ph type="ftr" sz="quarter" idx="2"/>
          </p:nvPr>
        </p:nvSpPr>
        <p:spPr>
          <a:xfrm>
            <a:off x="0" y="9428583"/>
            <a:ext cx="2887186" cy="496332"/>
          </a:xfrm>
          <a:prstGeom prst="rect">
            <a:avLst/>
          </a:prstGeom>
        </p:spPr>
        <p:txBody>
          <a:bodyPr vert="horz" lIns="91440" tIns="45720" rIns="91440" bIns="45720" rtlCol="0" anchor="b"/>
          <a:lstStyle>
            <a:lvl1pPr algn="l">
              <a:defRPr sz="1200"/>
            </a:lvl1pPr>
          </a:lstStyle>
          <a:p>
            <a:endParaRPr lang="en-ZA"/>
          </a:p>
        </p:txBody>
      </p:sp>
      <p:sp>
        <p:nvSpPr>
          <p:cNvPr id="5" name="Slide Number Placeholder 4"/>
          <p:cNvSpPr>
            <a:spLocks noGrp="1"/>
          </p:cNvSpPr>
          <p:nvPr>
            <p:ph type="sldNum" sz="quarter" idx="3"/>
          </p:nvPr>
        </p:nvSpPr>
        <p:spPr>
          <a:xfrm>
            <a:off x="3774010" y="9428583"/>
            <a:ext cx="2887186" cy="496332"/>
          </a:xfrm>
          <a:prstGeom prst="rect">
            <a:avLst/>
          </a:prstGeom>
        </p:spPr>
        <p:txBody>
          <a:bodyPr vert="horz" lIns="91440" tIns="45720" rIns="91440" bIns="45720" rtlCol="0" anchor="b"/>
          <a:lstStyle>
            <a:lvl1pPr algn="r">
              <a:defRPr sz="1200"/>
            </a:lvl1pPr>
          </a:lstStyle>
          <a:p>
            <a:fld id="{39F04633-D819-4891-AC14-0DE6E9975777}" type="slidenum">
              <a:rPr lang="en-ZA" smtClean="0"/>
              <a:t>‹#›</a:t>
            </a:fld>
            <a:endParaRPr lang="en-ZA"/>
          </a:p>
        </p:txBody>
      </p:sp>
    </p:spTree>
    <p:extLst>
      <p:ext uri="{BB962C8B-B14F-4D97-AF65-F5344CB8AC3E}">
        <p14:creationId xmlns:p14="http://schemas.microsoft.com/office/powerpoint/2010/main" val="4069200544"/>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t>2022/07/16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385649A-F63F-4ACD-9E7E-1312A4DD0D43}" type="slidenum">
              <a:rPr lang="en-ZA" smtClean="0"/>
              <a:t>‹#›</a:t>
            </a:fld>
            <a:endParaRPr lang="en-ZA"/>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t>2022/07/16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385649A-F63F-4ACD-9E7E-1312A4DD0D43}" type="slidenum">
              <a:rPr lang="en-ZA" smtClean="0"/>
              <a:t>‹#›</a:t>
            </a:fld>
            <a:endParaRPr lang="en-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t>2022/07/16</a:t>
            </a:fld>
            <a:endParaRPr lang="en-ZA"/>
          </a:p>
        </p:txBody>
      </p:sp>
      <p:sp>
        <p:nvSpPr>
          <p:cNvPr id="5" name="Footer Placeholder 4"/>
          <p:cNvSpPr>
            <a:spLocks noGrp="1"/>
          </p:cNvSpPr>
          <p:nvPr>
            <p:ph type="ftr" sz="quarter" idx="11"/>
          </p:nvPr>
        </p:nvSpPr>
        <p:spPr>
          <a:xfrm>
            <a:off x="2640597" y="6377459"/>
            <a:ext cx="3836404" cy="365125"/>
          </a:xfrm>
        </p:spPr>
        <p:txBody>
          <a:bodyPr/>
          <a:lstStyle/>
          <a:p>
            <a:endParaRPr lang="en-ZA"/>
          </a:p>
        </p:txBody>
      </p:sp>
      <p:sp>
        <p:nvSpPr>
          <p:cNvPr id="6" name="Slide Number Placeholder 5"/>
          <p:cNvSpPr>
            <a:spLocks noGrp="1"/>
          </p:cNvSpPr>
          <p:nvPr>
            <p:ph type="sldNum" sz="quarter" idx="12"/>
          </p:nvPr>
        </p:nvSpPr>
        <p:spPr/>
        <p:txBody>
          <a:bodyPr/>
          <a:lstStyle/>
          <a:p>
            <a:fld id="{D385649A-F63F-4ACD-9E7E-1312A4DD0D43}" type="slidenum">
              <a:rPr lang="en-ZA" smtClean="0"/>
              <a:t>‹#›</a:t>
            </a:fld>
            <a:endParaRPr lang="en-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0AF6D54-34C9-4FB7-A821-2A987347EDE2}" type="datetimeFigureOut">
              <a:rPr lang="en-ZA" smtClean="0"/>
              <a:t>2022/07/16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385649A-F63F-4ACD-9E7E-1312A4DD0D43}" type="slidenum">
              <a:rPr lang="en-ZA" smtClean="0"/>
              <a:t>‹#›</a:t>
            </a:fld>
            <a:endParaRPr lang="en-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0AF6D54-34C9-4FB7-A821-2A987347EDE2}" type="datetimeFigureOut">
              <a:rPr lang="en-ZA" smtClean="0"/>
              <a:t>2022/07/16</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D385649A-F63F-4ACD-9E7E-1312A4DD0D43}" type="slidenum">
              <a:rPr lang="en-ZA" smtClean="0"/>
              <a:t>‹#›</a:t>
            </a:fld>
            <a:endParaRPr lang="en-Z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0AF6D54-34C9-4FB7-A821-2A987347EDE2}" type="datetimeFigureOut">
              <a:rPr lang="en-ZA" smtClean="0"/>
              <a:t>2022/07/16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385649A-F63F-4ACD-9E7E-1312A4DD0D43}" type="slidenum">
              <a:rPr lang="en-ZA" smtClean="0"/>
              <a:t>‹#›</a:t>
            </a:fld>
            <a:endParaRPr lang="en-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0AF6D54-34C9-4FB7-A821-2A987347EDE2}" type="datetimeFigureOut">
              <a:rPr lang="en-ZA" smtClean="0"/>
              <a:t>2022/07/16</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D385649A-F63F-4ACD-9E7E-1312A4DD0D43}" type="slidenum">
              <a:rPr lang="en-ZA" smtClean="0"/>
              <a:t>‹#›</a:t>
            </a:fld>
            <a:endParaRPr lang="en-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0AF6D54-34C9-4FB7-A821-2A987347EDE2}" type="datetimeFigureOut">
              <a:rPr lang="en-ZA" smtClean="0"/>
              <a:t>2022/07/16</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D385649A-F63F-4ACD-9E7E-1312A4DD0D43}" type="slidenum">
              <a:rPr lang="en-ZA" smtClean="0"/>
              <a:t>‹#›</a:t>
            </a:fld>
            <a:endParaRPr lang="en-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AF6D54-34C9-4FB7-A821-2A987347EDE2}" type="datetimeFigureOut">
              <a:rPr lang="en-ZA" smtClean="0"/>
              <a:t>2022/07/16</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D385649A-F63F-4ACD-9E7E-1312A4DD0D43}" type="slidenum">
              <a:rPr lang="en-ZA" smtClean="0"/>
              <a:t>‹#›</a:t>
            </a:fld>
            <a:endParaRPr lang="en-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0AF6D54-34C9-4FB7-A821-2A987347EDE2}" type="datetimeFigureOut">
              <a:rPr lang="en-ZA" smtClean="0"/>
              <a:t>2022/07/16</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D385649A-F63F-4ACD-9E7E-1312A4DD0D43}" type="slidenum">
              <a:rPr lang="en-ZA" smtClean="0"/>
              <a:t>‹#›</a:t>
            </a:fld>
            <a:endParaRPr lang="en-ZA"/>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0AF6D54-34C9-4FB7-A821-2A987347EDE2}" type="datetimeFigureOut">
              <a:rPr lang="en-ZA" smtClean="0"/>
              <a:t>2022/07/16</a:t>
            </a:fld>
            <a:endParaRPr lang="en-ZA"/>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ZA"/>
          </a:p>
        </p:txBody>
      </p:sp>
      <p:sp>
        <p:nvSpPr>
          <p:cNvPr id="7" name="Slide Number Placeholder 6"/>
          <p:cNvSpPr>
            <a:spLocks noGrp="1"/>
          </p:cNvSpPr>
          <p:nvPr>
            <p:ph type="sldNum" sz="quarter" idx="12"/>
          </p:nvPr>
        </p:nvSpPr>
        <p:spPr>
          <a:xfrm>
            <a:off x="8339328" y="1170432"/>
            <a:ext cx="733864" cy="201168"/>
          </a:xfrm>
        </p:spPr>
        <p:txBody>
          <a:bodyPr/>
          <a:lstStyle/>
          <a:p>
            <a:fld id="{D385649A-F63F-4ACD-9E7E-1312A4DD0D43}" type="slidenum">
              <a:rPr lang="en-ZA" smtClean="0"/>
              <a:t>‹#›</a:t>
            </a:fld>
            <a:endParaRPr lang="en-ZA"/>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0AF6D54-34C9-4FB7-A821-2A987347EDE2}" type="datetimeFigureOut">
              <a:rPr lang="en-ZA" smtClean="0"/>
              <a:t>2022/07/16</a:t>
            </a:fld>
            <a:endParaRPr lang="en-ZA"/>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ZA"/>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D385649A-F63F-4ACD-9E7E-1312A4DD0D43}" type="slidenum">
              <a:rPr lang="en-ZA" smtClean="0"/>
              <a:t>‹#›</a:t>
            </a:fld>
            <a:endParaRPr lang="en-Z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ilo.org/dyn/normlex/en/f?p=NORMLEXPUB:12100:::NO:12100:P12100_ILO_CODE:C029:NO"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48681"/>
            <a:ext cx="7772400" cy="1728191"/>
          </a:xfrm>
        </p:spPr>
        <p:txBody>
          <a:bodyPr/>
          <a:lstStyle/>
          <a:p>
            <a:pPr algn="ctr"/>
            <a:r>
              <a:rPr lang="en-ZA" dirty="0" smtClean="0"/>
              <a:t>UNIVERSITY OF LUSAKA </a:t>
            </a:r>
            <a:br>
              <a:rPr lang="en-ZA" dirty="0" smtClean="0"/>
            </a:br>
            <a:r>
              <a:rPr lang="en-ZA" dirty="0" smtClean="0"/>
              <a:t>SCHOOL OF LAW</a:t>
            </a:r>
            <a:endParaRPr lang="en-ZA" dirty="0"/>
          </a:p>
        </p:txBody>
      </p:sp>
      <p:sp>
        <p:nvSpPr>
          <p:cNvPr id="3" name="Subtitle 2"/>
          <p:cNvSpPr>
            <a:spLocks noGrp="1"/>
          </p:cNvSpPr>
          <p:nvPr>
            <p:ph type="subTitle" idx="1"/>
          </p:nvPr>
        </p:nvSpPr>
        <p:spPr>
          <a:xfrm>
            <a:off x="827584" y="2132856"/>
            <a:ext cx="7704856" cy="3600400"/>
          </a:xfrm>
        </p:spPr>
        <p:txBody>
          <a:bodyPr>
            <a:normAutofit fontScale="62500" lnSpcReduction="20000"/>
          </a:bodyPr>
          <a:lstStyle/>
          <a:p>
            <a:pPr algn="ctr"/>
            <a:endParaRPr lang="en-ZA" sz="4800" b="1" dirty="0">
              <a:effectLst>
                <a:outerShdw blurRad="38100" dist="38100" dir="2700000" algn="tl">
                  <a:srgbClr val="000000">
                    <a:alpha val="43137"/>
                  </a:srgbClr>
                </a:outerShdw>
              </a:effectLst>
            </a:endParaRPr>
          </a:p>
          <a:p>
            <a:pPr algn="ctr"/>
            <a:r>
              <a:rPr lang="en-ZA" sz="6400" b="1" dirty="0" smtClean="0">
                <a:effectLst>
                  <a:outerShdw blurRad="38100" dist="38100" dir="2700000" algn="tl">
                    <a:srgbClr val="000000">
                      <a:alpha val="43137"/>
                    </a:srgbClr>
                  </a:outerShdw>
                </a:effectLst>
              </a:rPr>
              <a:t>UNIT 3:</a:t>
            </a:r>
          </a:p>
          <a:p>
            <a:pPr algn="ctr"/>
            <a:endParaRPr lang="en-ZA" sz="6400" dirty="0"/>
          </a:p>
          <a:p>
            <a:pPr algn="ctr"/>
            <a:r>
              <a:rPr lang="en-US" sz="6400" b="1" dirty="0" smtClean="0"/>
              <a:t>STATUTORY RIGHTS </a:t>
            </a:r>
          </a:p>
          <a:p>
            <a:pPr algn="ctr"/>
            <a:r>
              <a:rPr lang="en-US" sz="6400" b="1" dirty="0" smtClean="0"/>
              <a:t>&amp;  </a:t>
            </a:r>
          </a:p>
          <a:p>
            <a:pPr algn="ctr"/>
            <a:r>
              <a:rPr lang="en-US" sz="6400" b="1" dirty="0" smtClean="0"/>
              <a:t>MINIMUM CONDITIONS </a:t>
            </a:r>
            <a:r>
              <a:rPr lang="en-US" sz="6400" b="1" dirty="0"/>
              <a:t>OF SERVICES</a:t>
            </a:r>
            <a:r>
              <a:rPr lang="en-US" sz="5100" b="1" dirty="0"/>
              <a:t> </a:t>
            </a:r>
            <a:endParaRPr lang="en-ZA" sz="5100" dirty="0"/>
          </a:p>
          <a:p>
            <a:pPr algn="ctr"/>
            <a:endParaRPr lang="en-ZA" dirty="0" smtClean="0"/>
          </a:p>
          <a:p>
            <a:pPr algn="ctr"/>
            <a:endParaRPr lang="en-ZA" dirty="0"/>
          </a:p>
          <a:p>
            <a:pPr algn="ctr"/>
            <a:endParaRPr lang="en-ZA" dirty="0" smtClean="0"/>
          </a:p>
          <a:p>
            <a:pPr algn="ctr"/>
            <a:endParaRPr lang="en-ZA" dirty="0"/>
          </a:p>
        </p:txBody>
      </p:sp>
    </p:spTree>
    <p:extLst>
      <p:ext uri="{BB962C8B-B14F-4D97-AF65-F5344CB8AC3E}">
        <p14:creationId xmlns:p14="http://schemas.microsoft.com/office/powerpoint/2010/main" val="1872532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000" dirty="0">
                <a:solidFill>
                  <a:srgbClr val="F0AD00">
                    <a:satMod val="150000"/>
                  </a:srgbClr>
                </a:solidFill>
              </a:rPr>
              <a:t>What Amounts To Harassment?S3 Anti-GBV Act 2011</a:t>
            </a:r>
            <a:endParaRPr lang="en-ZA" dirty="0"/>
          </a:p>
        </p:txBody>
      </p:sp>
      <p:sp>
        <p:nvSpPr>
          <p:cNvPr id="3" name="Content Placeholder 2"/>
          <p:cNvSpPr>
            <a:spLocks noGrp="1"/>
          </p:cNvSpPr>
          <p:nvPr>
            <p:ph idx="1"/>
          </p:nvPr>
        </p:nvSpPr>
        <p:spPr/>
        <p:txBody>
          <a:bodyPr>
            <a:normAutofit/>
          </a:bodyPr>
          <a:lstStyle/>
          <a:p>
            <a:pPr algn="just">
              <a:buFont typeface="Wingdings" panose="05000000000000000000" pitchFamily="2" charset="2"/>
              <a:buChar char="v"/>
            </a:pPr>
            <a:r>
              <a:rPr lang="en-ZA" dirty="0"/>
              <a:t>following, pursuing or accosting a person or making persistent, </a:t>
            </a:r>
            <a:r>
              <a:rPr lang="en-ZA" dirty="0" smtClean="0"/>
              <a:t>unwelcome communication </a:t>
            </a:r>
            <a:r>
              <a:rPr lang="en-ZA" dirty="0"/>
              <a:t>with a person </a:t>
            </a:r>
            <a:r>
              <a:rPr lang="en-ZA" dirty="0" smtClean="0"/>
              <a:t>by spying, lurking or loitering around the victim’s place of residence; work and business. </a:t>
            </a:r>
          </a:p>
          <a:p>
            <a:pPr algn="just">
              <a:buFont typeface="Wingdings" panose="05000000000000000000" pitchFamily="2" charset="2"/>
              <a:buChar char="v"/>
            </a:pPr>
            <a:r>
              <a:rPr lang="en-ZA" dirty="0"/>
              <a:t>repeatedly making phone calls or using a third party to make phone calls to the </a:t>
            </a:r>
            <a:r>
              <a:rPr lang="en-ZA" dirty="0" smtClean="0"/>
              <a:t>victim despite the absence of a conversation. </a:t>
            </a:r>
          </a:p>
        </p:txBody>
      </p:sp>
    </p:spTree>
    <p:extLst>
      <p:ext uri="{BB962C8B-B14F-4D97-AF65-F5344CB8AC3E}">
        <p14:creationId xmlns:p14="http://schemas.microsoft.com/office/powerpoint/2010/main" val="2337765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3600" dirty="0">
                <a:solidFill>
                  <a:srgbClr val="F0AD00">
                    <a:satMod val="150000"/>
                  </a:srgbClr>
                </a:solidFill>
              </a:rPr>
              <a:t>What Amounts To Harassment?S3 Anti-GBV Act 2011</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repeatedly sending, delivering or causing the delivery of offensive or abusive letters, telegrams, packages, facsimiles, electronic mail or other offensive objects or messages to </a:t>
            </a:r>
            <a:r>
              <a:rPr lang="en-ZA" dirty="0" smtClean="0"/>
              <a:t>the victim/harassed person; or</a:t>
            </a:r>
          </a:p>
          <a:p>
            <a:pPr algn="just">
              <a:buFont typeface="Wingdings" panose="05000000000000000000" pitchFamily="2" charset="2"/>
              <a:buChar char="v"/>
            </a:pPr>
            <a:r>
              <a:rPr lang="en-ZA" dirty="0"/>
              <a:t>engaging in any other </a:t>
            </a:r>
            <a:r>
              <a:rPr lang="en-ZA" dirty="0" smtClean="0"/>
              <a:t>menacing (bullying, alarming, terrifying </a:t>
            </a:r>
            <a:r>
              <a:rPr lang="en-ZA" dirty="0" err="1" smtClean="0"/>
              <a:t>etc</a:t>
            </a:r>
            <a:r>
              <a:rPr lang="en-ZA" dirty="0" smtClean="0"/>
              <a:t>) behaviour. </a:t>
            </a:r>
            <a:endParaRPr lang="en-ZA" dirty="0"/>
          </a:p>
        </p:txBody>
      </p:sp>
    </p:spTree>
    <p:extLst>
      <p:ext uri="{BB962C8B-B14F-4D97-AF65-F5344CB8AC3E}">
        <p14:creationId xmlns:p14="http://schemas.microsoft.com/office/powerpoint/2010/main" val="2119234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800" dirty="0" smtClean="0">
                <a:solidFill>
                  <a:srgbClr val="F0AD00">
                    <a:satMod val="150000"/>
                  </a:srgbClr>
                </a:solidFill>
              </a:rPr>
              <a:t>Complaints of harassment-General rule</a:t>
            </a:r>
            <a:endParaRPr lang="en-ZA" dirty="0"/>
          </a:p>
        </p:txBody>
      </p:sp>
      <p:sp>
        <p:nvSpPr>
          <p:cNvPr id="3" name="Content Placeholder 2"/>
          <p:cNvSpPr>
            <a:spLocks noGrp="1"/>
          </p:cNvSpPr>
          <p:nvPr>
            <p:ph idx="1"/>
          </p:nvPr>
        </p:nvSpPr>
        <p:spPr/>
        <p:txBody>
          <a:bodyPr>
            <a:normAutofit fontScale="92500"/>
          </a:bodyPr>
          <a:lstStyle/>
          <a:p>
            <a:pPr algn="just">
              <a:buFont typeface="Wingdings" panose="05000000000000000000" pitchFamily="2" charset="2"/>
              <a:buChar char="v"/>
            </a:pPr>
            <a:r>
              <a:rPr lang="en-ZA" dirty="0" smtClean="0"/>
              <a:t>In the case of </a:t>
            </a:r>
            <a:r>
              <a:rPr lang="en-ZA" b="1" dirty="0" smtClean="0"/>
              <a:t>Kitwe City Council v William Nguni (2005) ZR 57 (SC) </a:t>
            </a:r>
            <a:r>
              <a:rPr lang="en-ZA" dirty="0" smtClean="0"/>
              <a:t>, the Supreme Court held that when an employee alleges harassment and victimisation, it must be raised immediately and not as an afterthought.</a:t>
            </a:r>
          </a:p>
          <a:p>
            <a:pPr algn="just">
              <a:buFont typeface="Wingdings" panose="05000000000000000000" pitchFamily="2" charset="2"/>
              <a:buChar char="v"/>
            </a:pPr>
            <a:r>
              <a:rPr lang="en-ZA" dirty="0" smtClean="0"/>
              <a:t>The onus of proving harassment lies on an employee alleging harassment. Thus he/she is required to provide proof of such an allegation. </a:t>
            </a:r>
          </a:p>
          <a:p>
            <a:pPr marL="118872" indent="0" algn="just">
              <a:buNone/>
            </a:pPr>
            <a:r>
              <a:rPr lang="en-ZA" dirty="0" smtClean="0"/>
              <a:t> </a:t>
            </a:r>
            <a:endParaRPr lang="en-ZA" dirty="0"/>
          </a:p>
        </p:txBody>
      </p:sp>
    </p:spTree>
    <p:extLst>
      <p:ext uri="{BB962C8B-B14F-4D97-AF65-F5344CB8AC3E}">
        <p14:creationId xmlns:p14="http://schemas.microsoft.com/office/powerpoint/2010/main" val="22608534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400" dirty="0">
                <a:solidFill>
                  <a:srgbClr val="F0AD00">
                    <a:satMod val="150000"/>
                  </a:srgbClr>
                </a:solidFill>
              </a:rPr>
              <a:t>Complaints of </a:t>
            </a:r>
            <a:r>
              <a:rPr lang="en-ZA" sz="4400" dirty="0" smtClean="0">
                <a:solidFill>
                  <a:srgbClr val="F0AD00">
                    <a:satMod val="150000"/>
                  </a:srgbClr>
                </a:solidFill>
              </a:rPr>
              <a:t>harassment-exceptions</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However, where an employee does not raise a formal complaint or allegation of harassment, and the employer has reasonable cause to believe that such harassment is taking place, </a:t>
            </a:r>
            <a:r>
              <a:rPr lang="en-ZA" b="1" dirty="0" smtClean="0"/>
              <a:t>he has an implied duty to investigate the matter and take action where necessary action</a:t>
            </a:r>
            <a:r>
              <a:rPr lang="en-ZA" dirty="0" smtClean="0"/>
              <a:t>. </a:t>
            </a:r>
          </a:p>
        </p:txBody>
      </p:sp>
    </p:spTree>
    <p:extLst>
      <p:ext uri="{BB962C8B-B14F-4D97-AF65-F5344CB8AC3E}">
        <p14:creationId xmlns:p14="http://schemas.microsoft.com/office/powerpoint/2010/main" val="21776325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800" dirty="0">
                <a:solidFill>
                  <a:srgbClr val="F0AD00">
                    <a:satMod val="150000"/>
                  </a:srgbClr>
                </a:solidFill>
              </a:rPr>
              <a:t>Complaints of harassment-exceptions</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In </a:t>
            </a:r>
            <a:r>
              <a:rPr lang="en-ZA" b="1" dirty="0"/>
              <a:t>Reed &amp; Bull Information Systems Limited v Stedman (1991) IRLR 299 (EAT</a:t>
            </a:r>
            <a:r>
              <a:rPr lang="en-ZA" b="1" dirty="0" smtClean="0"/>
              <a:t>) </a:t>
            </a:r>
            <a:r>
              <a:rPr lang="en-ZA" dirty="0" smtClean="0"/>
              <a:t>it was held that the failure by an employer to investigate an occurrence of sexual harassment within his establishment where such an employer has reasonable cause to believe the same to be occurring, amounts to a breach of the duty of trust and confidence. </a:t>
            </a:r>
            <a:endParaRPr lang="en-ZA" dirty="0"/>
          </a:p>
          <a:p>
            <a:pPr marL="118872" indent="0">
              <a:buNone/>
            </a:pPr>
            <a:endParaRPr lang="en-ZA" dirty="0"/>
          </a:p>
        </p:txBody>
      </p:sp>
    </p:spTree>
    <p:extLst>
      <p:ext uri="{BB962C8B-B14F-4D97-AF65-F5344CB8AC3E}">
        <p14:creationId xmlns:p14="http://schemas.microsoft.com/office/powerpoint/2010/main" val="1562291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Victimisation distinguished from harassment</a:t>
            </a:r>
            <a:endParaRPr lang="en-ZA" dirty="0"/>
          </a:p>
        </p:txBody>
      </p:sp>
      <p:sp>
        <p:nvSpPr>
          <p:cNvPr id="3" name="Content Placeholder 2"/>
          <p:cNvSpPr>
            <a:spLocks noGrp="1"/>
          </p:cNvSpPr>
          <p:nvPr>
            <p:ph idx="1"/>
          </p:nvPr>
        </p:nvSpPr>
        <p:spPr/>
        <p:txBody>
          <a:bodyPr>
            <a:normAutofit fontScale="92500" lnSpcReduction="10000"/>
          </a:bodyPr>
          <a:lstStyle/>
          <a:p>
            <a:pPr algn="just">
              <a:buFont typeface="Wingdings" panose="05000000000000000000" pitchFamily="2" charset="2"/>
              <a:buChar char="v"/>
            </a:pPr>
            <a:r>
              <a:rPr lang="en-ZA" dirty="0" smtClean="0"/>
              <a:t>Victimisation refers to the unfair and unjust treatment of an employee for whatever reasons such as </a:t>
            </a:r>
            <a:r>
              <a:rPr lang="en-ZA" b="1" dirty="0" smtClean="0"/>
              <a:t>on the basis of the employee commencing legal proceedings against an employer under the ECA or other legislation, giving evidence in court proceedings in which the employer is a party etc</a:t>
            </a:r>
            <a:r>
              <a:rPr lang="en-ZA" dirty="0" smtClean="0"/>
              <a:t>. </a:t>
            </a:r>
          </a:p>
          <a:p>
            <a:pPr algn="just">
              <a:buFont typeface="Wingdings" panose="05000000000000000000" pitchFamily="2" charset="2"/>
              <a:buChar char="v"/>
            </a:pPr>
            <a:r>
              <a:rPr lang="en-ZA" dirty="0" smtClean="0"/>
              <a:t>See </a:t>
            </a:r>
            <a:r>
              <a:rPr lang="en-ZA" b="1" dirty="0" smtClean="0"/>
              <a:t>James </a:t>
            </a:r>
            <a:r>
              <a:rPr lang="en-ZA" b="1" dirty="0" err="1" smtClean="0"/>
              <a:t>Mankwa</a:t>
            </a:r>
            <a:r>
              <a:rPr lang="en-ZA" b="1" dirty="0" smtClean="0"/>
              <a:t> Zulu and three others v </a:t>
            </a:r>
            <a:r>
              <a:rPr lang="en-ZA" b="1" dirty="0" err="1" smtClean="0"/>
              <a:t>Chilanga</a:t>
            </a:r>
            <a:r>
              <a:rPr lang="en-ZA" b="1" dirty="0" smtClean="0"/>
              <a:t> Cement Plc SCZ Appeal No. 12 of 2004. </a:t>
            </a:r>
            <a:endParaRPr lang="en-ZA" b="1" dirty="0"/>
          </a:p>
        </p:txBody>
      </p:sp>
    </p:spTree>
    <p:extLst>
      <p:ext uri="{BB962C8B-B14F-4D97-AF65-F5344CB8AC3E}">
        <p14:creationId xmlns:p14="http://schemas.microsoft.com/office/powerpoint/2010/main" val="35315225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Protection of persons with disabilities-S6 ECA 2019</a:t>
            </a:r>
            <a:endParaRPr lang="en-ZA" dirty="0"/>
          </a:p>
        </p:txBody>
      </p:sp>
      <p:sp>
        <p:nvSpPr>
          <p:cNvPr id="3" name="Content Placeholder 2"/>
          <p:cNvSpPr>
            <a:spLocks noGrp="1"/>
          </p:cNvSpPr>
          <p:nvPr>
            <p:ph idx="1"/>
          </p:nvPr>
        </p:nvSpPr>
        <p:spPr/>
        <p:txBody>
          <a:bodyPr/>
          <a:lstStyle/>
          <a:p>
            <a:r>
              <a:rPr lang="en-ZA" b="1" dirty="0" smtClean="0"/>
              <a:t>Section 6 of the Act </a:t>
            </a:r>
            <a:r>
              <a:rPr lang="en-ZA" dirty="0" smtClean="0"/>
              <a:t>ensures that employers do not discriminate against persons with disabilities in relation to the employability of such persons and other matters incidental to the same. The section does this, by pointing employers to the relevant provisions of the following Acts: </a:t>
            </a:r>
          </a:p>
          <a:p>
            <a:r>
              <a:rPr lang="en-ZA" b="1" dirty="0" smtClean="0"/>
              <a:t>The Persons with Disabilities Act 2012; and</a:t>
            </a:r>
          </a:p>
          <a:p>
            <a:r>
              <a:rPr lang="en-ZA" b="1" dirty="0" smtClean="0"/>
              <a:t>The Mental Health Act 2019</a:t>
            </a:r>
            <a:endParaRPr lang="en-ZA" b="1" dirty="0"/>
          </a:p>
        </p:txBody>
      </p:sp>
    </p:spTree>
    <p:extLst>
      <p:ext uri="{BB962C8B-B14F-4D97-AF65-F5344CB8AC3E}">
        <p14:creationId xmlns:p14="http://schemas.microsoft.com/office/powerpoint/2010/main" val="25619534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Protection of persons with </a:t>
            </a:r>
            <a:r>
              <a:rPr lang="en-ZA" dirty="0" smtClean="0"/>
              <a:t>disabilities-S35(2) PDA 2012</a:t>
            </a:r>
            <a:endParaRPr lang="en-ZA" dirty="0"/>
          </a:p>
        </p:txBody>
      </p:sp>
      <p:sp>
        <p:nvSpPr>
          <p:cNvPr id="3" name="Content Placeholder 2"/>
          <p:cNvSpPr>
            <a:spLocks noGrp="1"/>
          </p:cNvSpPr>
          <p:nvPr>
            <p:ph idx="1"/>
          </p:nvPr>
        </p:nvSpPr>
        <p:spPr/>
        <p:txBody>
          <a:bodyPr>
            <a:normAutofit fontScale="85000" lnSpcReduction="10000"/>
          </a:bodyPr>
          <a:lstStyle/>
          <a:p>
            <a:r>
              <a:rPr lang="en-ZA" b="1" dirty="0" smtClean="0">
                <a:latin typeface="Corbel (body)"/>
              </a:rPr>
              <a:t>Section 35(2) of the PDA 2012 provides that:</a:t>
            </a:r>
          </a:p>
          <a:p>
            <a:pPr marL="118872" indent="0" algn="just">
              <a:buNone/>
            </a:pPr>
            <a:endParaRPr lang="en-ZA" dirty="0" smtClean="0">
              <a:solidFill>
                <a:srgbClr val="333333"/>
              </a:solidFill>
              <a:latin typeface="Corbel (body)"/>
            </a:endParaRPr>
          </a:p>
          <a:p>
            <a:pPr marL="118872" indent="0" algn="just">
              <a:buNone/>
            </a:pPr>
            <a:r>
              <a:rPr lang="en-ZA" dirty="0" smtClean="0">
                <a:solidFill>
                  <a:srgbClr val="333333"/>
                </a:solidFill>
                <a:latin typeface="Corbel (body)"/>
              </a:rPr>
              <a:t>(</a:t>
            </a:r>
            <a:r>
              <a:rPr lang="en-ZA" dirty="0">
                <a:solidFill>
                  <a:srgbClr val="333333"/>
                </a:solidFill>
                <a:latin typeface="Corbel (body)"/>
              </a:rPr>
              <a:t>2) A person with disability shall not be discriminated against on the basis of disability with regard to all forms of employment, including conditions of recruitment, hiring and employment, continuance of employment, the creation, classification and abolition of positions, the determination of wages, pension or other benefits, apprenticeship, promotion, career advancement and safe and healthy working conditions.</a:t>
            </a:r>
            <a:endParaRPr lang="en-ZA" dirty="0">
              <a:latin typeface="Corbel (body)"/>
            </a:endParaRPr>
          </a:p>
        </p:txBody>
      </p:sp>
    </p:spTree>
    <p:extLst>
      <p:ext uri="{BB962C8B-B14F-4D97-AF65-F5344CB8AC3E}">
        <p14:creationId xmlns:p14="http://schemas.microsoft.com/office/powerpoint/2010/main" val="537236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100" dirty="0">
                <a:solidFill>
                  <a:srgbClr val="F0AD00">
                    <a:satMod val="150000"/>
                  </a:srgbClr>
                </a:solidFill>
              </a:rPr>
              <a:t>Protection of persons with disabilities-S35(2) PDA 2012 (cont’d)</a:t>
            </a:r>
            <a:endParaRPr lang="en-ZA" dirty="0"/>
          </a:p>
        </p:txBody>
      </p:sp>
      <p:sp>
        <p:nvSpPr>
          <p:cNvPr id="3" name="Content Placeholder 2"/>
          <p:cNvSpPr>
            <a:spLocks noGrp="1"/>
          </p:cNvSpPr>
          <p:nvPr>
            <p:ph idx="1"/>
          </p:nvPr>
        </p:nvSpPr>
        <p:spPr>
          <a:xfrm>
            <a:off x="457200" y="1772815"/>
            <a:ext cx="8229600" cy="4627985"/>
          </a:xfrm>
        </p:spPr>
        <p:txBody>
          <a:bodyPr>
            <a:normAutofit fontScale="40000" lnSpcReduction="20000"/>
          </a:bodyPr>
          <a:lstStyle/>
          <a:p>
            <a:pPr marL="118872" indent="0">
              <a:buNone/>
            </a:pPr>
            <a:r>
              <a:rPr lang="en-ZA" dirty="0"/>
              <a:t>(3) Without prejudice to the generality of sub-section (1), the Minister shall, after consultation with the Minister responsible for labour and TEVETA, issue regulations and take measures, as the case may be, to ensure the following—</a:t>
            </a:r>
          </a:p>
          <a:p>
            <a:pPr marL="118872" indent="0">
              <a:buNone/>
            </a:pPr>
            <a:r>
              <a:rPr lang="en-ZA" dirty="0"/>
              <a:t>      (</a:t>
            </a:r>
            <a:r>
              <a:rPr lang="en-ZA" i="1" dirty="0"/>
              <a:t>a</a:t>
            </a:r>
            <a:r>
              <a:rPr lang="en-ZA" dirty="0"/>
              <a:t>)   the creation of a labour market and work environment that is open, inclusive and accessible to persons with disabilities;</a:t>
            </a:r>
          </a:p>
          <a:p>
            <a:pPr marL="118872" indent="0">
              <a:buNone/>
            </a:pPr>
            <a:r>
              <a:rPr lang="en-ZA" dirty="0"/>
              <a:t>      (</a:t>
            </a:r>
            <a:r>
              <a:rPr lang="en-ZA" i="1" dirty="0"/>
              <a:t>b</a:t>
            </a:r>
            <a:r>
              <a:rPr lang="en-ZA" dirty="0"/>
              <a:t>)   protection of the rights of persons with disabilities, on an equal basis with others, to just and favourable conditions of work, including equal opportunities and equal remuneration for work of equal value, safe and healthy working conditions, including protection from harassment, and the redress of grievances;</a:t>
            </a:r>
          </a:p>
          <a:p>
            <a:pPr marL="118872" indent="0">
              <a:buNone/>
            </a:pPr>
            <a:r>
              <a:rPr lang="en-ZA" dirty="0"/>
              <a:t>      (</a:t>
            </a:r>
            <a:r>
              <a:rPr lang="en-ZA" i="1" dirty="0"/>
              <a:t>c</a:t>
            </a:r>
            <a:r>
              <a:rPr lang="en-ZA" dirty="0"/>
              <a:t>)   that persons with disabilities are able to exercise their labour and trade union rights on an equal basis with others;</a:t>
            </a:r>
          </a:p>
          <a:p>
            <a:pPr marL="118872" indent="0">
              <a:buNone/>
            </a:pPr>
            <a:r>
              <a:rPr lang="en-ZA" dirty="0"/>
              <a:t>      (</a:t>
            </a:r>
            <a:r>
              <a:rPr lang="en-ZA" i="1" dirty="0"/>
              <a:t>d</a:t>
            </a:r>
            <a:r>
              <a:rPr lang="en-ZA" dirty="0"/>
              <a:t>)   enabling persons with disabilities to have effective access to technical and vocational training and guidance programmes, placement services and vocational and continuing training;</a:t>
            </a:r>
          </a:p>
          <a:p>
            <a:pPr marL="118872" indent="0">
              <a:buNone/>
            </a:pPr>
            <a:r>
              <a:rPr lang="en-ZA" dirty="0"/>
              <a:t>      (</a:t>
            </a:r>
            <a:r>
              <a:rPr lang="en-ZA" i="1" dirty="0"/>
              <a:t>e</a:t>
            </a:r>
            <a:r>
              <a:rPr lang="en-ZA" dirty="0"/>
              <a:t>)   creating and promoting employment opportunities and career advancement for persons with disabilities in the labour market, and assistance in finding, obtaining, maintaining and returning to employment;</a:t>
            </a:r>
          </a:p>
          <a:p>
            <a:pPr marL="118872" indent="0">
              <a:buNone/>
            </a:pPr>
            <a:r>
              <a:rPr lang="en-ZA" dirty="0"/>
              <a:t>      (</a:t>
            </a:r>
            <a:r>
              <a:rPr lang="en-ZA" i="1" dirty="0"/>
              <a:t>f</a:t>
            </a:r>
            <a:r>
              <a:rPr lang="en-ZA" dirty="0"/>
              <a:t>)   creating and promoting opportunities for self-employment, entrepreneurship, the development of cooperatives and starting one’s own business;</a:t>
            </a:r>
          </a:p>
          <a:p>
            <a:pPr marL="118872" indent="0">
              <a:buNone/>
            </a:pPr>
            <a:r>
              <a:rPr lang="en-ZA" dirty="0"/>
              <a:t>      (</a:t>
            </a:r>
            <a:r>
              <a:rPr lang="en-ZA" i="1" dirty="0"/>
              <a:t>g</a:t>
            </a:r>
            <a:r>
              <a:rPr lang="en-ZA" dirty="0"/>
              <a:t>)   employing persons with disabilities in the public sector;</a:t>
            </a:r>
          </a:p>
          <a:p>
            <a:pPr marL="118872" indent="0">
              <a:buNone/>
            </a:pPr>
            <a:r>
              <a:rPr lang="en-ZA" dirty="0"/>
              <a:t>      (</a:t>
            </a:r>
            <a:r>
              <a:rPr lang="en-ZA" i="1" dirty="0"/>
              <a:t>h</a:t>
            </a:r>
            <a:r>
              <a:rPr lang="en-ZA" dirty="0"/>
              <a:t>)   creating and promoting the employment of persons with disabilities in the private sector through appropriate policies and measures, which may include affirmative action programmes, incentives and other measures;</a:t>
            </a:r>
          </a:p>
          <a:p>
            <a:pPr marL="118872" indent="0">
              <a:buNone/>
            </a:pPr>
            <a:r>
              <a:rPr lang="en-ZA" dirty="0"/>
              <a:t>      (</a:t>
            </a:r>
            <a:r>
              <a:rPr lang="en-ZA" i="1" dirty="0" err="1"/>
              <a:t>i</a:t>
            </a:r>
            <a:r>
              <a:rPr lang="en-ZA" dirty="0"/>
              <a:t>)   that reasonable accommodation is provided to persons with disabilities in the workplace;</a:t>
            </a:r>
          </a:p>
          <a:p>
            <a:pPr marL="118872" indent="0">
              <a:buNone/>
            </a:pPr>
            <a:r>
              <a:rPr lang="en-ZA" dirty="0"/>
              <a:t>      (</a:t>
            </a:r>
            <a:r>
              <a:rPr lang="en-ZA" i="1" dirty="0"/>
              <a:t>j</a:t>
            </a:r>
            <a:r>
              <a:rPr lang="en-ZA" dirty="0"/>
              <a:t>)   promoting the acquisition by persons with disabilities of work experience in the open labour market; and</a:t>
            </a:r>
          </a:p>
          <a:p>
            <a:pPr marL="118872" indent="0">
              <a:buNone/>
            </a:pPr>
            <a:r>
              <a:rPr lang="en-ZA" dirty="0"/>
              <a:t>      (</a:t>
            </a:r>
            <a:r>
              <a:rPr lang="en-ZA" i="1" dirty="0"/>
              <a:t>k</a:t>
            </a:r>
            <a:r>
              <a:rPr lang="en-ZA" dirty="0"/>
              <a:t>)   promoting vocational and professional rehabilitation, job retention and creating return-to-work </a:t>
            </a:r>
            <a:r>
              <a:rPr lang="en-ZA" dirty="0" smtClean="0"/>
              <a:t>programmes for </a:t>
            </a:r>
            <a:r>
              <a:rPr lang="en-ZA" dirty="0"/>
              <a:t>persons with disabilities.</a:t>
            </a:r>
          </a:p>
          <a:p>
            <a:endParaRPr lang="en-ZA" dirty="0"/>
          </a:p>
        </p:txBody>
      </p:sp>
    </p:spTree>
    <p:extLst>
      <p:ext uri="{BB962C8B-B14F-4D97-AF65-F5344CB8AC3E}">
        <p14:creationId xmlns:p14="http://schemas.microsoft.com/office/powerpoint/2010/main" val="26133279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Abolishment of </a:t>
            </a:r>
            <a:r>
              <a:rPr lang="en-ZA" dirty="0" smtClean="0"/>
              <a:t>casualization-S7 ECA2019</a:t>
            </a:r>
            <a:endParaRPr lang="en-ZA" dirty="0"/>
          </a:p>
        </p:txBody>
      </p:sp>
      <p:sp>
        <p:nvSpPr>
          <p:cNvPr id="3" name="Content Placeholder 2"/>
          <p:cNvSpPr>
            <a:spLocks noGrp="1"/>
          </p:cNvSpPr>
          <p:nvPr>
            <p:ph idx="1"/>
          </p:nvPr>
        </p:nvSpPr>
        <p:spPr/>
        <p:txBody>
          <a:bodyPr>
            <a:normAutofit fontScale="85000" lnSpcReduction="10000"/>
          </a:bodyPr>
          <a:lstStyle/>
          <a:p>
            <a:pPr algn="just">
              <a:buFont typeface="Wingdings" panose="05000000000000000000" pitchFamily="2" charset="2"/>
              <a:buChar char="v"/>
            </a:pPr>
            <a:r>
              <a:rPr lang="en-ZA" dirty="0"/>
              <a:t>While the old Employment Act Cap </a:t>
            </a:r>
            <a:r>
              <a:rPr lang="en-ZA" dirty="0" smtClean="0"/>
              <a:t>269 </a:t>
            </a:r>
            <a:r>
              <a:rPr lang="en-ZA" dirty="0"/>
              <a:t>of the laws of Zambia did not outlaw casualization, the Employment Code in </a:t>
            </a:r>
            <a:r>
              <a:rPr lang="en-ZA" b="1" dirty="0">
                <a:effectLst>
                  <a:outerShdw blurRad="38100" dist="38100" dir="2700000" algn="tl">
                    <a:srgbClr val="000000">
                      <a:alpha val="43137"/>
                    </a:srgbClr>
                  </a:outerShdw>
                </a:effectLst>
              </a:rPr>
              <a:t>section 7</a:t>
            </a:r>
            <a:r>
              <a:rPr lang="en-ZA" dirty="0"/>
              <a:t> unequivocally bans the practice of casualization. </a:t>
            </a:r>
            <a:endParaRPr lang="en-ZA" dirty="0" smtClean="0"/>
          </a:p>
          <a:p>
            <a:pPr algn="just">
              <a:buFont typeface="Wingdings" panose="05000000000000000000" pitchFamily="2" charset="2"/>
              <a:buChar char="v"/>
            </a:pPr>
            <a:r>
              <a:rPr lang="en-ZA" dirty="0" smtClean="0"/>
              <a:t>This </a:t>
            </a:r>
            <a:r>
              <a:rPr lang="en-ZA" dirty="0"/>
              <a:t>development means that all other obligations that come with having employees on fixed term contracts or permanent contracts become part of the costs that the employer will have to meet in respect of these workers: Social security, funeral benefits and other commitments associated with permanent employee become relevant to institute casuals as well.</a:t>
            </a:r>
          </a:p>
        </p:txBody>
      </p:sp>
    </p:spTree>
    <p:extLst>
      <p:ext uri="{BB962C8B-B14F-4D97-AF65-F5344CB8AC3E}">
        <p14:creationId xmlns:p14="http://schemas.microsoft.com/office/powerpoint/2010/main" val="3819064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2800" dirty="0" smtClean="0"/>
              <a:t>Salient </a:t>
            </a:r>
            <a:r>
              <a:rPr lang="en-ZA" sz="2800" dirty="0"/>
              <a:t>features introduced in by the new employment code act 3 of 2019 related to conditions of service in employment relations</a:t>
            </a:r>
          </a:p>
        </p:txBody>
      </p:sp>
      <p:sp>
        <p:nvSpPr>
          <p:cNvPr id="3" name="Content Placeholder 2"/>
          <p:cNvSpPr>
            <a:spLocks noGrp="1"/>
          </p:cNvSpPr>
          <p:nvPr>
            <p:ph idx="1"/>
          </p:nvPr>
        </p:nvSpPr>
        <p:spPr/>
        <p:txBody>
          <a:bodyPr>
            <a:normAutofit/>
          </a:bodyPr>
          <a:lstStyle/>
          <a:p>
            <a:pPr marL="118872" indent="0" algn="just">
              <a:buNone/>
            </a:pPr>
            <a:r>
              <a:rPr lang="en-ZA" dirty="0"/>
              <a:t>The new Employment Code Act, No. 3 of 2019 (the “Code”) attempts to consolidate and in some respects, codify employment law principles, thereby altering the employment law landscape in Zambia. </a:t>
            </a:r>
          </a:p>
        </p:txBody>
      </p:sp>
    </p:spTree>
    <p:extLst>
      <p:ext uri="{BB962C8B-B14F-4D97-AF65-F5344CB8AC3E}">
        <p14:creationId xmlns:p14="http://schemas.microsoft.com/office/powerpoint/2010/main" val="342052033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Prohibition Of Forced Labour-s8 ECA 2019</a:t>
            </a:r>
            <a:endParaRPr lang="en-ZA" dirty="0"/>
          </a:p>
        </p:txBody>
      </p:sp>
      <p:sp>
        <p:nvSpPr>
          <p:cNvPr id="3" name="Content Placeholder 2"/>
          <p:cNvSpPr>
            <a:spLocks noGrp="1"/>
          </p:cNvSpPr>
          <p:nvPr>
            <p:ph idx="1"/>
          </p:nvPr>
        </p:nvSpPr>
        <p:spPr/>
        <p:txBody>
          <a:bodyPr>
            <a:normAutofit lnSpcReduction="10000"/>
          </a:bodyPr>
          <a:lstStyle/>
          <a:p>
            <a:pPr marL="118872" indent="0" algn="just">
              <a:buNone/>
            </a:pPr>
            <a:r>
              <a:rPr lang="en-ZA" b="1" dirty="0" smtClean="0"/>
              <a:t>Section 8</a:t>
            </a:r>
            <a:r>
              <a:rPr lang="en-ZA" dirty="0" smtClean="0"/>
              <a:t> of the ECA prohibits the engagement of another to perform forced labour. The Act does not define ‘forced labour’. However, the ILO </a:t>
            </a:r>
            <a:r>
              <a:rPr lang="en-ZA" dirty="0" smtClean="0">
                <a:hlinkClick r:id="rId2"/>
              </a:rPr>
              <a:t>Forced </a:t>
            </a:r>
            <a:r>
              <a:rPr lang="en-ZA" dirty="0">
                <a:hlinkClick r:id="rId2"/>
              </a:rPr>
              <a:t>Labour </a:t>
            </a:r>
            <a:r>
              <a:rPr lang="en-ZA" dirty="0" smtClean="0">
                <a:hlinkClick r:id="rId2"/>
              </a:rPr>
              <a:t>Convention </a:t>
            </a:r>
            <a:r>
              <a:rPr lang="en-ZA" dirty="0">
                <a:hlinkClick r:id="rId2"/>
              </a:rPr>
              <a:t>(No. 29</a:t>
            </a:r>
            <a:r>
              <a:rPr lang="en-ZA" dirty="0" smtClean="0">
                <a:hlinkClick r:id="rId2"/>
              </a:rPr>
              <a:t>) of 1930 </a:t>
            </a:r>
            <a:r>
              <a:rPr lang="en-ZA" dirty="0">
                <a:hlinkClick r:id="rId2"/>
              </a:rPr>
              <a:t> </a:t>
            </a:r>
            <a:r>
              <a:rPr lang="en-ZA" dirty="0" smtClean="0"/>
              <a:t> defines forced or compulsory labour to mean: </a:t>
            </a:r>
          </a:p>
          <a:p>
            <a:pPr marL="118872" indent="0" algn="just">
              <a:buNone/>
            </a:pPr>
            <a:r>
              <a:rPr lang="en-ZA" b="1" dirty="0" smtClean="0"/>
              <a:t>"</a:t>
            </a:r>
            <a:r>
              <a:rPr lang="en-ZA" b="1" dirty="0"/>
              <a:t>all work or service which is exacted from any person under the threat of a penalty and for which the person has not offered himself or herself voluntarily."</a:t>
            </a:r>
            <a:endParaRPr lang="en-ZA" b="1" dirty="0" smtClean="0"/>
          </a:p>
          <a:p>
            <a:pPr marL="118872" indent="0">
              <a:buNone/>
            </a:pPr>
            <a:endParaRPr lang="en-ZA" dirty="0"/>
          </a:p>
        </p:txBody>
      </p:sp>
    </p:spTree>
    <p:extLst>
      <p:ext uri="{BB962C8B-B14F-4D97-AF65-F5344CB8AC3E}">
        <p14:creationId xmlns:p14="http://schemas.microsoft.com/office/powerpoint/2010/main" val="41721157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Prohibition Of Forced Labour-s8 ECA </a:t>
            </a:r>
            <a:r>
              <a:rPr lang="en-ZA" dirty="0" smtClean="0"/>
              <a:t>2019 (cont’d)</a:t>
            </a:r>
            <a:endParaRPr lang="en-ZA" dirty="0"/>
          </a:p>
        </p:txBody>
      </p:sp>
      <p:sp>
        <p:nvSpPr>
          <p:cNvPr id="3" name="Content Placeholder 2"/>
          <p:cNvSpPr>
            <a:spLocks noGrp="1"/>
          </p:cNvSpPr>
          <p:nvPr>
            <p:ph idx="1"/>
          </p:nvPr>
        </p:nvSpPr>
        <p:spPr/>
        <p:txBody>
          <a:bodyPr>
            <a:normAutofit fontScale="85000" lnSpcReduction="10000"/>
          </a:bodyPr>
          <a:lstStyle/>
          <a:p>
            <a:r>
              <a:rPr lang="en-ZA" b="1" dirty="0"/>
              <a:t>This definition consists of three elements</a:t>
            </a:r>
            <a:r>
              <a:rPr lang="en-ZA" b="1" dirty="0" smtClean="0"/>
              <a:t>:</a:t>
            </a:r>
          </a:p>
          <a:p>
            <a:pPr marL="118872" indent="0" algn="just">
              <a:buNone/>
            </a:pPr>
            <a:r>
              <a:rPr lang="en-ZA" b="1" dirty="0" smtClean="0"/>
              <a:t>1. Work </a:t>
            </a:r>
            <a:r>
              <a:rPr lang="en-ZA" b="1" dirty="0"/>
              <a:t>or </a:t>
            </a:r>
            <a:r>
              <a:rPr lang="en-ZA" b="1" dirty="0" smtClean="0"/>
              <a:t>service:</a:t>
            </a:r>
            <a:r>
              <a:rPr lang="en-ZA" dirty="0"/>
              <a:t> refers to all types of work occurring in any activity, industry or sector including in the informal economy.</a:t>
            </a:r>
          </a:p>
          <a:p>
            <a:pPr marL="118872" indent="0" algn="just">
              <a:buNone/>
            </a:pPr>
            <a:r>
              <a:rPr lang="en-ZA" b="1" dirty="0" smtClean="0"/>
              <a:t>2. Menace </a:t>
            </a:r>
            <a:r>
              <a:rPr lang="en-ZA" b="1" dirty="0"/>
              <a:t>of any </a:t>
            </a:r>
            <a:r>
              <a:rPr lang="en-ZA" b="1" dirty="0" smtClean="0"/>
              <a:t>penalty:</a:t>
            </a:r>
            <a:r>
              <a:rPr lang="en-ZA" dirty="0"/>
              <a:t> refers to a wide range of penalties used to compel someone to work.</a:t>
            </a:r>
          </a:p>
          <a:p>
            <a:pPr marL="118872" indent="0" algn="just">
              <a:buNone/>
            </a:pPr>
            <a:r>
              <a:rPr lang="en-ZA" b="1" dirty="0" smtClean="0"/>
              <a:t>3. Involuntariness</a:t>
            </a:r>
            <a:r>
              <a:rPr lang="en-ZA" b="1" dirty="0"/>
              <a:t>:</a:t>
            </a:r>
            <a:r>
              <a:rPr lang="en-ZA" dirty="0"/>
              <a:t> The terms “offered voluntarily” refer to the free and informed consent of a worker to take a job and his or her freedom to leave at any time. This is not the case for example when an employer or recruiter makes false promises so that a worker take a job he or she would not otherwise have accepted.</a:t>
            </a:r>
          </a:p>
          <a:p>
            <a:pPr marL="118872" indent="0">
              <a:buNone/>
            </a:pPr>
            <a:endParaRPr lang="en-ZA" dirty="0"/>
          </a:p>
        </p:txBody>
      </p:sp>
    </p:spTree>
    <p:extLst>
      <p:ext uri="{BB962C8B-B14F-4D97-AF65-F5344CB8AC3E}">
        <p14:creationId xmlns:p14="http://schemas.microsoft.com/office/powerpoint/2010/main" val="14350651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
            </a:r>
            <a:br>
              <a:rPr lang="en-ZA" dirty="0" smtClean="0"/>
            </a:br>
            <a:r>
              <a:rPr lang="en-ZA" dirty="0" smtClean="0"/>
              <a:t>Exceptions </a:t>
            </a:r>
            <a:r>
              <a:rPr lang="en-ZA" dirty="0"/>
              <a:t>to the “forced labour” definition</a:t>
            </a:r>
            <a:br>
              <a:rPr lang="en-ZA" dirty="0"/>
            </a:br>
            <a:endParaRPr lang="en-ZA" dirty="0"/>
          </a:p>
        </p:txBody>
      </p:sp>
      <p:sp>
        <p:nvSpPr>
          <p:cNvPr id="3" name="Content Placeholder 2"/>
          <p:cNvSpPr>
            <a:spLocks noGrp="1"/>
          </p:cNvSpPr>
          <p:nvPr>
            <p:ph idx="1"/>
          </p:nvPr>
        </p:nvSpPr>
        <p:spPr/>
        <p:txBody>
          <a:bodyPr>
            <a:normAutofit fontScale="92500" lnSpcReduction="20000"/>
          </a:bodyPr>
          <a:lstStyle/>
          <a:p>
            <a:pPr marL="118872" indent="0" algn="just">
              <a:buNone/>
            </a:pPr>
            <a:r>
              <a:rPr lang="en-ZA" dirty="0"/>
              <a:t>Article 2(2) of Convention No. 29 describes </a:t>
            </a:r>
            <a:r>
              <a:rPr lang="en-ZA" dirty="0" smtClean="0"/>
              <a:t>five (5) </a:t>
            </a:r>
            <a:r>
              <a:rPr lang="en-ZA" dirty="0"/>
              <a:t>situations, which constitute exceptions to the “forced labour” definition under certain </a:t>
            </a:r>
            <a:r>
              <a:rPr lang="en-ZA" dirty="0" smtClean="0"/>
              <a:t>conditions:</a:t>
            </a:r>
            <a:endParaRPr lang="en-ZA" dirty="0"/>
          </a:p>
          <a:p>
            <a:pPr algn="just">
              <a:buFont typeface="Wingdings" panose="05000000000000000000" pitchFamily="2" charset="2"/>
              <a:buChar char="v"/>
            </a:pPr>
            <a:r>
              <a:rPr lang="en-ZA" dirty="0"/>
              <a:t>Compulsory military service.</a:t>
            </a:r>
          </a:p>
          <a:p>
            <a:pPr algn="just">
              <a:buFont typeface="Wingdings" panose="05000000000000000000" pitchFamily="2" charset="2"/>
              <a:buChar char="v"/>
            </a:pPr>
            <a:r>
              <a:rPr lang="en-ZA" dirty="0"/>
              <a:t>Normal civic obligations.</a:t>
            </a:r>
          </a:p>
          <a:p>
            <a:pPr algn="just">
              <a:buFont typeface="Wingdings" panose="05000000000000000000" pitchFamily="2" charset="2"/>
              <a:buChar char="v"/>
            </a:pPr>
            <a:r>
              <a:rPr lang="en-ZA" dirty="0"/>
              <a:t>Prison labour (under certain conditions).</a:t>
            </a:r>
          </a:p>
          <a:p>
            <a:pPr algn="just">
              <a:buFont typeface="Wingdings" panose="05000000000000000000" pitchFamily="2" charset="2"/>
              <a:buChar char="v"/>
            </a:pPr>
            <a:r>
              <a:rPr lang="en-ZA" dirty="0"/>
              <a:t>Work in emergency, situations (such as war, calamity or threatened calamity e.g. fire, flood, famine, earthquake).</a:t>
            </a:r>
          </a:p>
          <a:p>
            <a:pPr algn="just">
              <a:buFont typeface="Wingdings" panose="05000000000000000000" pitchFamily="2" charset="2"/>
              <a:buChar char="v"/>
            </a:pPr>
            <a:r>
              <a:rPr lang="en-ZA" dirty="0"/>
              <a:t>Minor communal services (within the community).</a:t>
            </a:r>
          </a:p>
        </p:txBody>
      </p:sp>
    </p:spTree>
    <p:extLst>
      <p:ext uri="{BB962C8B-B14F-4D97-AF65-F5344CB8AC3E}">
        <p14:creationId xmlns:p14="http://schemas.microsoft.com/office/powerpoint/2010/main" val="42107491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Prioritisation of employment for </a:t>
            </a:r>
            <a:r>
              <a:rPr lang="en-ZA" dirty="0" smtClean="0"/>
              <a:t>Zambian citizens –S.14 ECA 2019</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The Act seeks to empower the citizens by </a:t>
            </a:r>
            <a:r>
              <a:rPr lang="en-ZA" dirty="0" smtClean="0"/>
              <a:t>prioritising </a:t>
            </a:r>
            <a:r>
              <a:rPr lang="en-ZA" dirty="0"/>
              <a:t>them in terms of job opportunities. </a:t>
            </a:r>
            <a:endParaRPr lang="en-ZA" dirty="0" smtClean="0"/>
          </a:p>
          <a:p>
            <a:pPr algn="just">
              <a:buFont typeface="Wingdings" panose="05000000000000000000" pitchFamily="2" charset="2"/>
              <a:buChar char="v"/>
            </a:pPr>
            <a:r>
              <a:rPr lang="en-ZA" dirty="0" smtClean="0"/>
              <a:t>Jobs </a:t>
            </a:r>
            <a:r>
              <a:rPr lang="en-ZA" b="1" u="sng" dirty="0"/>
              <a:t>are not </a:t>
            </a:r>
            <a:r>
              <a:rPr lang="en-ZA" dirty="0"/>
              <a:t>to be given to expatriates unless the employer can show that indeed there are no able Zambians who can perform such or who are competent for such a </a:t>
            </a:r>
            <a:r>
              <a:rPr lang="en-ZA" dirty="0" smtClean="0"/>
              <a:t>job. </a:t>
            </a:r>
            <a:endParaRPr lang="en-ZA" dirty="0"/>
          </a:p>
          <a:p>
            <a:pPr marL="118872" indent="0">
              <a:buNone/>
            </a:pPr>
            <a:endParaRPr lang="en-ZA" dirty="0"/>
          </a:p>
        </p:txBody>
      </p:sp>
    </p:spTree>
    <p:extLst>
      <p:ext uri="{BB962C8B-B14F-4D97-AF65-F5344CB8AC3E}">
        <p14:creationId xmlns:p14="http://schemas.microsoft.com/office/powerpoint/2010/main" val="33998818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Minimum contractual age </a:t>
            </a:r>
            <a:r>
              <a:rPr lang="en-ZA" dirty="0" smtClean="0"/>
              <a:t>for employment-S16 ECA 2019</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Section 16(1) of the ECA </a:t>
            </a:r>
            <a:r>
              <a:rPr lang="en-ZA" dirty="0" smtClean="0"/>
              <a:t>stipulates that as a general rule,  fifteen (15) years, is the minimum contractual age for employment in Zambia. </a:t>
            </a:r>
          </a:p>
          <a:p>
            <a:pPr algn="just">
              <a:buFont typeface="Wingdings" panose="05000000000000000000" pitchFamily="2" charset="2"/>
              <a:buChar char="v"/>
            </a:pPr>
            <a:r>
              <a:rPr lang="en-ZA" dirty="0" smtClean="0"/>
              <a:t>The exceptions are provided under section 16(3) of the Act. </a:t>
            </a:r>
            <a:endParaRPr lang="en-ZA" dirty="0"/>
          </a:p>
        </p:txBody>
      </p:sp>
    </p:spTree>
    <p:extLst>
      <p:ext uri="{BB962C8B-B14F-4D97-AF65-F5344CB8AC3E}">
        <p14:creationId xmlns:p14="http://schemas.microsoft.com/office/powerpoint/2010/main" val="418344853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Codification of </a:t>
            </a:r>
            <a:r>
              <a:rPr lang="en-ZA" dirty="0"/>
              <a:t>probation </a:t>
            </a:r>
            <a:r>
              <a:rPr lang="en-ZA" dirty="0" smtClean="0"/>
              <a:t>period-S27 </a:t>
            </a:r>
            <a:endParaRPr lang="en-ZA" dirty="0"/>
          </a:p>
        </p:txBody>
      </p:sp>
      <p:sp>
        <p:nvSpPr>
          <p:cNvPr id="3" name="Content Placeholder 2"/>
          <p:cNvSpPr>
            <a:spLocks noGrp="1"/>
          </p:cNvSpPr>
          <p:nvPr>
            <p:ph idx="1"/>
          </p:nvPr>
        </p:nvSpPr>
        <p:spPr/>
        <p:txBody>
          <a:bodyPr>
            <a:normAutofit fontScale="85000" lnSpcReduction="10000"/>
          </a:bodyPr>
          <a:lstStyle/>
          <a:p>
            <a:pPr algn="just">
              <a:buFont typeface="Wingdings" panose="05000000000000000000" pitchFamily="2" charset="2"/>
              <a:buChar char="v"/>
            </a:pPr>
            <a:r>
              <a:rPr lang="en-ZA" dirty="0"/>
              <a:t>The </a:t>
            </a:r>
            <a:r>
              <a:rPr lang="en-ZA" dirty="0" smtClean="0"/>
              <a:t>Code in </a:t>
            </a:r>
            <a:r>
              <a:rPr lang="en-ZA" b="1" dirty="0" smtClean="0">
                <a:effectLst>
                  <a:outerShdw blurRad="38100" dist="38100" dir="2700000" algn="tl">
                    <a:srgbClr val="000000">
                      <a:alpha val="43137"/>
                    </a:srgbClr>
                  </a:outerShdw>
                </a:effectLst>
              </a:rPr>
              <a:t>section 27 </a:t>
            </a:r>
            <a:r>
              <a:rPr lang="en-ZA" dirty="0"/>
              <a:t>has codified probation, which was previously not provided by law but merely best practice. The Code provides for a period of 3 months’ probation, which may be extended for a further period of </a:t>
            </a:r>
            <a:r>
              <a:rPr lang="en-ZA" b="1" u="sng" dirty="0">
                <a:effectLst>
                  <a:outerShdw blurRad="38100" dist="38100" dir="2700000" algn="tl">
                    <a:srgbClr val="000000">
                      <a:alpha val="43137"/>
                    </a:srgbClr>
                  </a:outerShdw>
                </a:effectLst>
              </a:rPr>
              <a:t>not more than 3 months</a:t>
            </a:r>
            <a:r>
              <a:rPr lang="en-ZA" dirty="0"/>
              <a:t>. </a:t>
            </a:r>
            <a:endParaRPr lang="en-ZA" dirty="0" smtClean="0"/>
          </a:p>
          <a:p>
            <a:pPr algn="just">
              <a:buFont typeface="Wingdings" panose="05000000000000000000" pitchFamily="2" charset="2"/>
              <a:buChar char="v"/>
            </a:pPr>
            <a:r>
              <a:rPr lang="en-ZA" dirty="0" smtClean="0"/>
              <a:t>Where </a:t>
            </a:r>
            <a:r>
              <a:rPr lang="en-ZA" dirty="0"/>
              <a:t>the employer does not inform the employee in writing on whether or not the employee is confirmed, the employee shall be deemed to be confirmed from the date of the expiry of the probation period. </a:t>
            </a:r>
            <a:endParaRPr lang="en-ZA" dirty="0" smtClean="0"/>
          </a:p>
          <a:p>
            <a:pPr algn="just">
              <a:buFont typeface="Wingdings" panose="05000000000000000000" pitchFamily="2" charset="2"/>
              <a:buChar char="v"/>
            </a:pPr>
            <a:r>
              <a:rPr lang="en-ZA" dirty="0" smtClean="0"/>
              <a:t>The </a:t>
            </a:r>
            <a:r>
              <a:rPr lang="en-ZA" dirty="0"/>
              <a:t>contract of employment maybe terminated during probation by either party giving 24hrs notice of termination. </a:t>
            </a:r>
          </a:p>
        </p:txBody>
      </p:sp>
    </p:spTree>
    <p:extLst>
      <p:ext uri="{BB962C8B-B14F-4D97-AF65-F5344CB8AC3E}">
        <p14:creationId xmlns:p14="http://schemas.microsoft.com/office/powerpoint/2010/main" val="3826510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Codification of probation period </a:t>
            </a:r>
            <a:r>
              <a:rPr lang="en-ZA" dirty="0" smtClean="0"/>
              <a:t>–S27</a:t>
            </a:r>
            <a:endParaRPr lang="en-ZA" dirty="0"/>
          </a:p>
        </p:txBody>
      </p:sp>
      <p:sp>
        <p:nvSpPr>
          <p:cNvPr id="3" name="Content Placeholder 2"/>
          <p:cNvSpPr>
            <a:spLocks noGrp="1"/>
          </p:cNvSpPr>
          <p:nvPr>
            <p:ph idx="1"/>
          </p:nvPr>
        </p:nvSpPr>
        <p:spPr/>
        <p:txBody>
          <a:bodyPr>
            <a:normAutofit fontScale="85000" lnSpcReduction="10000"/>
          </a:bodyPr>
          <a:lstStyle/>
          <a:p>
            <a:pPr algn="just">
              <a:buFont typeface="Wingdings" panose="05000000000000000000" pitchFamily="2" charset="2"/>
              <a:buChar char="v"/>
            </a:pPr>
            <a:r>
              <a:rPr lang="en-ZA" dirty="0"/>
              <a:t>In the case of the employer, termination can only be done after an assessment has been made as to the suitability of the employee for the job. It appears that the assessment of the employee suffices as a reason for termination as required by the Code and the employer need not give any other reason. </a:t>
            </a:r>
            <a:endParaRPr lang="en-ZA" dirty="0" smtClean="0"/>
          </a:p>
          <a:p>
            <a:pPr algn="just">
              <a:buFont typeface="Wingdings" panose="05000000000000000000" pitchFamily="2" charset="2"/>
              <a:buChar char="v"/>
            </a:pPr>
            <a:r>
              <a:rPr lang="en-ZA" dirty="0" smtClean="0"/>
              <a:t>An </a:t>
            </a:r>
            <a:r>
              <a:rPr lang="en-ZA" dirty="0"/>
              <a:t>employee who is re-employed by the same employer for the same job within a period of 2 years from the date of termination of the contract of employment with that employer shall not be subject to probation, where the termination was not performance related.</a:t>
            </a:r>
          </a:p>
        </p:txBody>
      </p:sp>
    </p:spTree>
    <p:extLst>
      <p:ext uri="{BB962C8B-B14F-4D97-AF65-F5344CB8AC3E}">
        <p14:creationId xmlns:p14="http://schemas.microsoft.com/office/powerpoint/2010/main" val="3197528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Remuneration/Wages/Salary-S.66 ECA 2019</a:t>
            </a:r>
            <a:endParaRPr lang="en-ZA" dirty="0"/>
          </a:p>
        </p:txBody>
      </p:sp>
      <p:sp>
        <p:nvSpPr>
          <p:cNvPr id="3" name="Content Placeholder 2"/>
          <p:cNvSpPr>
            <a:spLocks noGrp="1"/>
          </p:cNvSpPr>
          <p:nvPr>
            <p:ph idx="1"/>
          </p:nvPr>
        </p:nvSpPr>
        <p:spPr/>
        <p:txBody>
          <a:bodyPr/>
          <a:lstStyle/>
          <a:p>
            <a:pPr marL="118872" indent="0" algn="just">
              <a:buNone/>
            </a:pPr>
            <a:r>
              <a:rPr lang="en-ZA" b="1" dirty="0" smtClean="0">
                <a:effectLst>
                  <a:outerShdw blurRad="38100" dist="38100" dir="2700000" algn="tl">
                    <a:srgbClr val="000000">
                      <a:alpha val="43137"/>
                    </a:srgbClr>
                  </a:outerShdw>
                </a:effectLst>
              </a:rPr>
              <a:t>Section 66 of the ECA 2019 </a:t>
            </a:r>
            <a:r>
              <a:rPr lang="en-ZA" dirty="0" smtClean="0"/>
              <a:t>mandates employers to pay wages to an employee. The frequency of the wages, is dependent on  the nature of the employee’s contract of employment. See </a:t>
            </a:r>
            <a:r>
              <a:rPr lang="en-ZA" b="1" dirty="0" smtClean="0">
                <a:effectLst>
                  <a:outerShdw blurRad="38100" dist="38100" dir="2700000" algn="tl">
                    <a:srgbClr val="000000">
                      <a:alpha val="43137"/>
                    </a:srgbClr>
                  </a:outerShdw>
                </a:effectLst>
              </a:rPr>
              <a:t>S.66(1)(a)–(f) </a:t>
            </a:r>
            <a:r>
              <a:rPr lang="en-ZA" dirty="0" smtClean="0"/>
              <a:t>for the variations in frequency on the payment of wages. </a:t>
            </a:r>
            <a:endParaRPr lang="en-ZA" dirty="0"/>
          </a:p>
        </p:txBody>
      </p:sp>
    </p:spTree>
    <p:extLst>
      <p:ext uri="{BB962C8B-B14F-4D97-AF65-F5344CB8AC3E}">
        <p14:creationId xmlns:p14="http://schemas.microsoft.com/office/powerpoint/2010/main" val="12275035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Leave: types of leave under the ECA 2019</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The </a:t>
            </a:r>
            <a:r>
              <a:rPr lang="en-ZA" b="1" dirty="0" smtClean="0"/>
              <a:t>ECA 2019 </a:t>
            </a:r>
            <a:r>
              <a:rPr lang="en-ZA" dirty="0" smtClean="0"/>
              <a:t>provides for seven (7) types of leave which apply in varying circumstances. These include the following and are discussed in the preceding slides. </a:t>
            </a:r>
          </a:p>
          <a:p>
            <a:pPr algn="just">
              <a:buFont typeface="Wingdings" panose="05000000000000000000" pitchFamily="2" charset="2"/>
              <a:buChar char="v"/>
            </a:pPr>
            <a:r>
              <a:rPr lang="en-ZA" b="1" dirty="0">
                <a:effectLst>
                  <a:outerShdw blurRad="38100" dist="38100" dir="2700000" algn="tl">
                    <a:srgbClr val="000000">
                      <a:alpha val="43137"/>
                    </a:srgbClr>
                  </a:outerShdw>
                </a:effectLst>
              </a:rPr>
              <a:t>Annual leave-s.36; Sick leave and medical discharge-s.38; Compassionate leave-s.39; Family responsibility leave-s.40; Maternity</a:t>
            </a:r>
          </a:p>
          <a:p>
            <a:pPr algn="just">
              <a:buFont typeface="Wingdings" panose="05000000000000000000" pitchFamily="2" charset="2"/>
              <a:buChar char="v"/>
            </a:pPr>
            <a:r>
              <a:rPr lang="en-ZA" b="1" dirty="0">
                <a:effectLst>
                  <a:outerShdw blurRad="38100" dist="38100" dir="2700000" algn="tl">
                    <a:srgbClr val="000000">
                      <a:alpha val="43137"/>
                    </a:srgbClr>
                  </a:outerShdw>
                </a:effectLst>
              </a:rPr>
              <a:t>Leave-s.41; Paternity leave-46; Forced </a:t>
            </a:r>
            <a:r>
              <a:rPr lang="en-ZA" b="1" dirty="0" smtClean="0">
                <a:effectLst>
                  <a:outerShdw blurRad="38100" dist="38100" dir="2700000" algn="tl">
                    <a:srgbClr val="000000">
                      <a:alpha val="43137"/>
                    </a:srgbClr>
                  </a:outerShdw>
                </a:effectLst>
              </a:rPr>
              <a:t>leave-s.48</a:t>
            </a:r>
          </a:p>
          <a:p>
            <a:endParaRPr lang="en-ZA" dirty="0"/>
          </a:p>
        </p:txBody>
      </p:sp>
    </p:spTree>
    <p:extLst>
      <p:ext uri="{BB962C8B-B14F-4D97-AF65-F5344CB8AC3E}">
        <p14:creationId xmlns:p14="http://schemas.microsoft.com/office/powerpoint/2010/main" val="16272518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Annual leave-s.36</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An employee apart from a temporal or casual employee who has been in continuous employment with the same employer for a consecutive period of twelve (12) months, is entitled to two (2) leave days with full. </a:t>
            </a:r>
            <a:endParaRPr lang="en-ZA" dirty="0"/>
          </a:p>
        </p:txBody>
      </p:sp>
    </p:spTree>
    <p:extLst>
      <p:ext uri="{BB962C8B-B14F-4D97-AF65-F5344CB8AC3E}">
        <p14:creationId xmlns:p14="http://schemas.microsoft.com/office/powerpoint/2010/main" val="2041669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2800" dirty="0">
                <a:solidFill>
                  <a:srgbClr val="F0AD00">
                    <a:satMod val="150000"/>
                  </a:srgbClr>
                </a:solidFill>
              </a:rPr>
              <a:t>Salient features introduced in by the new employment code act 3 of 2019 related to conditions of service in employment relations</a:t>
            </a:r>
            <a:endParaRPr lang="en-ZA" dirty="0"/>
          </a:p>
        </p:txBody>
      </p:sp>
      <p:sp>
        <p:nvSpPr>
          <p:cNvPr id="3" name="Content Placeholder 2"/>
          <p:cNvSpPr>
            <a:spLocks noGrp="1"/>
          </p:cNvSpPr>
          <p:nvPr>
            <p:ph idx="1"/>
          </p:nvPr>
        </p:nvSpPr>
        <p:spPr/>
        <p:txBody>
          <a:bodyPr>
            <a:normAutofit fontScale="85000" lnSpcReduction="10000"/>
          </a:bodyPr>
          <a:lstStyle/>
          <a:p>
            <a:pPr marL="118872" indent="0" algn="just">
              <a:buNone/>
            </a:pPr>
            <a:r>
              <a:rPr lang="en-ZA" dirty="0"/>
              <a:t>The Code repeals and replaces the Employment Act (the “repealed Act”), Cap 268 of the Laws of Zambia, as well as the Minimum Wages and Conditions of Employment Act (the “repealed Minimum Wages Act”) of 1982 notwithstanding the repealing of these Acts, all the Statutory Instruments (the “SIs”) issued pursuant to the repealed Minimum Wages Act (i.e. minimum wages and conditions of employment for protected employees such as clerks, receptionists, cleaners, guards, domestic workers etc.) will remain in force, provided they are consistent with the Code or until replaced with new SIs. </a:t>
            </a:r>
          </a:p>
        </p:txBody>
      </p:sp>
    </p:spTree>
    <p:extLst>
      <p:ext uri="{BB962C8B-B14F-4D97-AF65-F5344CB8AC3E}">
        <p14:creationId xmlns:p14="http://schemas.microsoft.com/office/powerpoint/2010/main" val="33154600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Sick leave and medical discharge-s.38</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An employee is entitled to sick leave from work due to illness or injury which is not occasioned by his/her employer, upon the production of a medical certificate. </a:t>
            </a:r>
            <a:endParaRPr lang="en-ZA" dirty="0"/>
          </a:p>
        </p:txBody>
      </p:sp>
    </p:spTree>
    <p:extLst>
      <p:ext uri="{BB962C8B-B14F-4D97-AF65-F5344CB8AC3E}">
        <p14:creationId xmlns:p14="http://schemas.microsoft.com/office/powerpoint/2010/main" val="370171509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Compassionate leave-s.39</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An employee who </a:t>
            </a:r>
            <a:r>
              <a:rPr lang="en-ZA" dirty="0"/>
              <a:t>has lost </a:t>
            </a:r>
            <a:r>
              <a:rPr lang="en-ZA" dirty="0" smtClean="0"/>
              <a:t>a </a:t>
            </a:r>
            <a:r>
              <a:rPr lang="en-ZA" dirty="0"/>
              <a:t>spouse, parent, child or </a:t>
            </a:r>
            <a:r>
              <a:rPr lang="en-ZA" dirty="0" smtClean="0"/>
              <a:t>dependant is entitled to compassionate leave with full pay for a minimum period of twelve (12) days within a year. </a:t>
            </a:r>
          </a:p>
          <a:p>
            <a:pPr algn="just">
              <a:buFont typeface="Wingdings" panose="05000000000000000000" pitchFamily="2" charset="2"/>
              <a:buChar char="v"/>
            </a:pPr>
            <a:r>
              <a:rPr lang="en-ZA" dirty="0" smtClean="0"/>
              <a:t>Compassionate leave  can also be taken by an employee on any other compassionate grounds, other than death of a spouse</a:t>
            </a:r>
            <a:r>
              <a:rPr lang="en-ZA" dirty="0"/>
              <a:t>, parent, child or </a:t>
            </a:r>
            <a:r>
              <a:rPr lang="en-ZA" dirty="0" smtClean="0"/>
              <a:t>dependant. </a:t>
            </a:r>
          </a:p>
          <a:p>
            <a:pPr algn="just">
              <a:buFont typeface="Wingdings" panose="05000000000000000000" pitchFamily="2" charset="2"/>
              <a:buChar char="v"/>
            </a:pPr>
            <a:endParaRPr lang="en-ZA" dirty="0"/>
          </a:p>
        </p:txBody>
      </p:sp>
    </p:spTree>
    <p:extLst>
      <p:ext uri="{BB962C8B-B14F-4D97-AF65-F5344CB8AC3E}">
        <p14:creationId xmlns:p14="http://schemas.microsoft.com/office/powerpoint/2010/main" val="33859680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Family responsibility leave-s.40</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According to </a:t>
            </a:r>
            <a:r>
              <a:rPr lang="en-ZA" b="1" dirty="0" smtClean="0">
                <a:effectLst>
                  <a:outerShdw blurRad="38100" dist="38100" dir="2700000" algn="tl">
                    <a:srgbClr val="000000">
                      <a:alpha val="43137"/>
                    </a:srgbClr>
                  </a:outerShdw>
                </a:effectLst>
              </a:rPr>
              <a:t>S.40(1) ECA 2019</a:t>
            </a:r>
            <a:r>
              <a:rPr lang="en-ZA" dirty="0" smtClean="0"/>
              <a:t>, an employee who has worked for a minimum period of six (6) months, is entitled to family responsibility leave with full pay for a maximum period of seven (7) days within a year, </a:t>
            </a:r>
            <a:r>
              <a:rPr lang="en-ZA" dirty="0"/>
              <a:t>to </a:t>
            </a:r>
            <a:r>
              <a:rPr lang="en-ZA" dirty="0" smtClean="0"/>
              <a:t>a </a:t>
            </a:r>
            <a:r>
              <a:rPr lang="en-ZA" dirty="0"/>
              <a:t>sick spouse, child or </a:t>
            </a:r>
            <a:r>
              <a:rPr lang="en-ZA" dirty="0" smtClean="0"/>
              <a:t>dependant, upon the production of a medical certificate by the employee. </a:t>
            </a:r>
            <a:endParaRPr lang="en-ZA" dirty="0"/>
          </a:p>
        </p:txBody>
      </p:sp>
    </p:spTree>
    <p:extLst>
      <p:ext uri="{BB962C8B-B14F-4D97-AF65-F5344CB8AC3E}">
        <p14:creationId xmlns:p14="http://schemas.microsoft.com/office/powerpoint/2010/main" val="39268588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Family responsibility leave-s.40</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According to </a:t>
            </a:r>
            <a:r>
              <a:rPr lang="en-ZA" b="1" dirty="0" smtClean="0">
                <a:effectLst>
                  <a:outerShdw blurRad="38100" dist="38100" dir="2700000" algn="tl">
                    <a:srgbClr val="000000">
                      <a:alpha val="43137"/>
                    </a:srgbClr>
                  </a:outerShdw>
                </a:effectLst>
              </a:rPr>
              <a:t>S.40(2) </a:t>
            </a:r>
            <a:r>
              <a:rPr lang="en-ZA" b="1" dirty="0">
                <a:effectLst>
                  <a:outerShdw blurRad="38100" dist="38100" dir="2700000" algn="tl">
                    <a:srgbClr val="000000">
                      <a:alpha val="43137"/>
                    </a:srgbClr>
                  </a:outerShdw>
                </a:effectLst>
              </a:rPr>
              <a:t>ECA </a:t>
            </a:r>
            <a:r>
              <a:rPr lang="en-ZA" b="1" dirty="0" smtClean="0">
                <a:effectLst>
                  <a:outerShdw blurRad="38100" dist="38100" dir="2700000" algn="tl">
                    <a:srgbClr val="000000">
                      <a:alpha val="43137"/>
                    </a:srgbClr>
                  </a:outerShdw>
                </a:effectLst>
              </a:rPr>
              <a:t>2019, </a:t>
            </a:r>
            <a:r>
              <a:rPr lang="en-ZA" dirty="0" smtClean="0"/>
              <a:t>an employee is entitled to three (3) days paid leave within a year to take up </a:t>
            </a:r>
            <a:r>
              <a:rPr lang="en-ZA" dirty="0"/>
              <a:t>responsibilities relating to </a:t>
            </a:r>
            <a:r>
              <a:rPr lang="en-ZA" dirty="0" smtClean="0"/>
              <a:t>the </a:t>
            </a:r>
            <a:r>
              <a:rPr lang="en-ZA" dirty="0"/>
              <a:t>care, health or education </a:t>
            </a:r>
            <a:r>
              <a:rPr lang="en-ZA" dirty="0" smtClean="0"/>
              <a:t>of the employee’s </a:t>
            </a:r>
            <a:r>
              <a:rPr lang="en-ZA" dirty="0"/>
              <a:t>child, spouse or </a:t>
            </a:r>
            <a:r>
              <a:rPr lang="en-ZA" dirty="0" smtClean="0"/>
              <a:t>dependant.</a:t>
            </a:r>
          </a:p>
          <a:p>
            <a:pPr algn="just">
              <a:buFont typeface="Wingdings" panose="05000000000000000000" pitchFamily="2" charset="2"/>
              <a:buChar char="v"/>
            </a:pPr>
            <a:r>
              <a:rPr lang="en-ZA" dirty="0" smtClean="0"/>
              <a:t> </a:t>
            </a:r>
            <a:r>
              <a:rPr lang="en-ZA" b="1" dirty="0" smtClean="0">
                <a:effectLst>
                  <a:outerShdw blurRad="38100" dist="38100" dir="2700000" algn="tl">
                    <a:srgbClr val="000000">
                      <a:alpha val="43137"/>
                    </a:srgbClr>
                  </a:outerShdw>
                </a:effectLst>
              </a:rPr>
              <a:t>S.40(3)</a:t>
            </a:r>
            <a:r>
              <a:rPr lang="en-ZA" dirty="0" smtClean="0"/>
              <a:t>-The leave referred to in Section 40 shall not be deducted from an employee’s accrued leave days. </a:t>
            </a:r>
            <a:endParaRPr lang="en-ZA" dirty="0"/>
          </a:p>
        </p:txBody>
      </p:sp>
    </p:spTree>
    <p:extLst>
      <p:ext uri="{BB962C8B-B14F-4D97-AF65-F5344CB8AC3E}">
        <p14:creationId xmlns:p14="http://schemas.microsoft.com/office/powerpoint/2010/main" val="260966389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Maternity leave-S41 ECA 2019</a:t>
            </a:r>
            <a:endParaRPr lang="en-ZA" dirty="0"/>
          </a:p>
        </p:txBody>
      </p:sp>
      <p:sp>
        <p:nvSpPr>
          <p:cNvPr id="3" name="Content Placeholder 2"/>
          <p:cNvSpPr>
            <a:spLocks noGrp="1"/>
          </p:cNvSpPr>
          <p:nvPr>
            <p:ph idx="1"/>
          </p:nvPr>
        </p:nvSpPr>
        <p:spPr/>
        <p:txBody>
          <a:bodyPr>
            <a:normAutofit fontScale="85000" lnSpcReduction="20000"/>
          </a:bodyPr>
          <a:lstStyle/>
          <a:p>
            <a:pPr marL="118872" indent="0" algn="just">
              <a:buNone/>
            </a:pPr>
            <a:r>
              <a:rPr lang="en-ZA" dirty="0"/>
              <a:t>Maternity Leave has always been part of the conditions of service. However, the new Employment Code Act </a:t>
            </a:r>
            <a:r>
              <a:rPr lang="en-ZA" dirty="0" smtClean="0"/>
              <a:t>2019 </a:t>
            </a:r>
            <a:r>
              <a:rPr lang="en-ZA" dirty="0"/>
              <a:t>has added a few extra incentives to the provision with regards to Maternity Leave which include:</a:t>
            </a:r>
          </a:p>
          <a:p>
            <a:pPr algn="just">
              <a:buFont typeface="Wingdings" panose="05000000000000000000" pitchFamily="2" charset="2"/>
              <a:buChar char="v"/>
            </a:pPr>
            <a:r>
              <a:rPr lang="en-ZA" dirty="0" smtClean="0"/>
              <a:t>An </a:t>
            </a:r>
            <a:r>
              <a:rPr lang="en-ZA" dirty="0"/>
              <a:t>increase of days from 90 days to 98 days for a single birth and for multiple births has been extended for a period of 4 weeks </a:t>
            </a:r>
            <a:r>
              <a:rPr lang="en-ZA" dirty="0" smtClean="0"/>
              <a:t>extra. </a:t>
            </a:r>
            <a:endParaRPr lang="en-ZA" dirty="0"/>
          </a:p>
          <a:p>
            <a:pPr algn="just">
              <a:buFont typeface="Wingdings" panose="05000000000000000000" pitchFamily="2" charset="2"/>
              <a:buChar char="v"/>
            </a:pPr>
            <a:endParaRPr lang="en-ZA" dirty="0"/>
          </a:p>
          <a:p>
            <a:pPr algn="just">
              <a:buFont typeface="Wingdings" panose="05000000000000000000" pitchFamily="2" charset="2"/>
              <a:buChar char="v"/>
            </a:pPr>
            <a:r>
              <a:rPr lang="en-ZA" dirty="0" smtClean="0"/>
              <a:t>Just </a:t>
            </a:r>
            <a:r>
              <a:rPr lang="en-ZA" dirty="0"/>
              <a:t>by providing a medical certificate an employee is entitled to maternity leave which can be taken immediately preceding the expected date of delivery except that at least six weeks maternity leave shall be taken immediately after </a:t>
            </a:r>
            <a:r>
              <a:rPr lang="en-ZA" dirty="0" smtClean="0"/>
              <a:t>delivery. </a:t>
            </a:r>
            <a:endParaRPr lang="en-ZA" dirty="0"/>
          </a:p>
          <a:p>
            <a:pPr marL="118872" indent="0">
              <a:buNone/>
            </a:pPr>
            <a:endParaRPr lang="en-ZA" dirty="0"/>
          </a:p>
          <a:p>
            <a:pPr marL="118872" indent="0">
              <a:buNone/>
            </a:pPr>
            <a:endParaRPr lang="en-ZA" dirty="0"/>
          </a:p>
        </p:txBody>
      </p:sp>
    </p:spTree>
    <p:extLst>
      <p:ext uri="{BB962C8B-B14F-4D97-AF65-F5344CB8AC3E}">
        <p14:creationId xmlns:p14="http://schemas.microsoft.com/office/powerpoint/2010/main" val="13159615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Maternity leave-S41 ECA 2019</a:t>
            </a:r>
          </a:p>
        </p:txBody>
      </p:sp>
      <p:sp>
        <p:nvSpPr>
          <p:cNvPr id="3" name="Content Placeholder 2"/>
          <p:cNvSpPr>
            <a:spLocks noGrp="1"/>
          </p:cNvSpPr>
          <p:nvPr>
            <p:ph idx="1"/>
          </p:nvPr>
        </p:nvSpPr>
        <p:spPr/>
        <p:txBody>
          <a:bodyPr>
            <a:normAutofit fontScale="92500" lnSpcReduction="20000"/>
          </a:bodyPr>
          <a:lstStyle/>
          <a:p>
            <a:pPr algn="just">
              <a:buFont typeface="Wingdings" panose="05000000000000000000" pitchFamily="2" charset="2"/>
              <a:buChar char="v"/>
            </a:pPr>
            <a:r>
              <a:rPr lang="en-ZA" dirty="0" smtClean="0"/>
              <a:t>A </a:t>
            </a:r>
            <a:r>
              <a:rPr lang="en-ZA" dirty="0"/>
              <a:t>female employee who gives birth to a premature child is entitled to an extension of the maternity for a period that be recommended by the doctor.</a:t>
            </a:r>
          </a:p>
          <a:p>
            <a:pPr algn="just">
              <a:buFont typeface="Wingdings" panose="05000000000000000000" pitchFamily="2" charset="2"/>
              <a:buChar char="v"/>
            </a:pPr>
            <a:endParaRPr lang="en-ZA" dirty="0"/>
          </a:p>
          <a:p>
            <a:pPr algn="just">
              <a:buFont typeface="Wingdings" panose="05000000000000000000" pitchFamily="2" charset="2"/>
              <a:buChar char="v"/>
            </a:pPr>
            <a:r>
              <a:rPr lang="en-ZA" dirty="0" smtClean="0"/>
              <a:t>A </a:t>
            </a:r>
            <a:r>
              <a:rPr lang="en-ZA" dirty="0"/>
              <a:t>female </a:t>
            </a:r>
            <a:r>
              <a:rPr lang="en-ZA" dirty="0" smtClean="0"/>
              <a:t>employee </a:t>
            </a:r>
            <a:r>
              <a:rPr lang="en-ZA" dirty="0"/>
              <a:t>who remains in employment with the same employer for a period of twelve months and suffers a miscarriage pregnancy or bears a still born child is entitled to six weeks leave on full pay immediately after the miscarriage or still born as long as its duly certified by a medical doctor.</a:t>
            </a:r>
          </a:p>
          <a:p>
            <a:pPr marL="118872" indent="0">
              <a:buNone/>
            </a:pPr>
            <a:endParaRPr lang="en-ZA" dirty="0"/>
          </a:p>
        </p:txBody>
      </p:sp>
    </p:spTree>
    <p:extLst>
      <p:ext uri="{BB962C8B-B14F-4D97-AF65-F5344CB8AC3E}">
        <p14:creationId xmlns:p14="http://schemas.microsoft.com/office/powerpoint/2010/main" val="34315692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Maternity leave-S41 ECA 2019</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a:t>As can be seen from the points above, which is now these incentives might work to the disadvantage of female employees especially those young and not yet married. Because the above conditions may be good for female employees but a disadvantage to the employer as they will be seen as a cost to the business</a:t>
            </a:r>
            <a:r>
              <a:rPr lang="en-ZA" dirty="0" smtClean="0"/>
              <a:t>.</a:t>
            </a:r>
          </a:p>
          <a:p>
            <a:pPr algn="just">
              <a:buFont typeface="Wingdings" panose="05000000000000000000" pitchFamily="2" charset="2"/>
              <a:buChar char="v"/>
            </a:pPr>
            <a:r>
              <a:rPr lang="en-ZA" b="1" dirty="0" smtClean="0"/>
              <a:t>Also see: S.42-44 ECA 2019</a:t>
            </a:r>
            <a:endParaRPr lang="en-ZA" b="1" dirty="0"/>
          </a:p>
        </p:txBody>
      </p:sp>
    </p:spTree>
    <p:extLst>
      <p:ext uri="{BB962C8B-B14F-4D97-AF65-F5344CB8AC3E}">
        <p14:creationId xmlns:p14="http://schemas.microsoft.com/office/powerpoint/2010/main" val="42757820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Mother’s day-S.47 ECA 2019</a:t>
            </a:r>
            <a:endParaRPr lang="en-ZA" dirty="0"/>
          </a:p>
        </p:txBody>
      </p:sp>
      <p:sp>
        <p:nvSpPr>
          <p:cNvPr id="3" name="Content Placeholder 2"/>
          <p:cNvSpPr>
            <a:spLocks noGrp="1"/>
          </p:cNvSpPr>
          <p:nvPr>
            <p:ph idx="1"/>
          </p:nvPr>
        </p:nvSpPr>
        <p:spPr/>
        <p:txBody>
          <a:bodyPr>
            <a:normAutofit/>
          </a:bodyPr>
          <a:lstStyle/>
          <a:p>
            <a:pPr marL="118872" indent="0" algn="just">
              <a:buNone/>
            </a:pPr>
            <a:r>
              <a:rPr lang="en-ZA" dirty="0" smtClean="0"/>
              <a:t>Female employees, due to the nature of their genetic make-up, are entitled to </a:t>
            </a:r>
            <a:r>
              <a:rPr lang="en-ZA" b="1" u="sng" dirty="0" smtClean="0">
                <a:effectLst>
                  <a:outerShdw blurRad="38100" dist="38100" dir="2700000" algn="tl">
                    <a:srgbClr val="000000">
                      <a:alpha val="43137"/>
                    </a:srgbClr>
                  </a:outerShdw>
                </a:effectLst>
              </a:rPr>
              <a:t>one (1) day </a:t>
            </a:r>
            <a:r>
              <a:rPr lang="en-ZA" dirty="0" smtClean="0"/>
              <a:t>off work every month, without having to produce a medical certificate. The section provides as follows:</a:t>
            </a:r>
          </a:p>
          <a:p>
            <a:pPr marL="118872" indent="0" algn="just">
              <a:buNone/>
            </a:pPr>
            <a:r>
              <a:rPr lang="en-ZA" b="1" dirty="0" smtClean="0">
                <a:effectLst>
                  <a:outerShdw blurRad="38100" dist="38100" dir="2700000" algn="tl">
                    <a:srgbClr val="000000">
                      <a:alpha val="43137"/>
                    </a:srgbClr>
                  </a:outerShdw>
                </a:effectLst>
              </a:rPr>
              <a:t>S.47 A female employee is entitled to one day’s absence from work each month without having to produce a medical certificate</a:t>
            </a:r>
            <a:endParaRPr lang="en-ZA" b="1" dirty="0">
              <a:effectLst>
                <a:outerShdw blurRad="38100" dist="38100" dir="2700000" algn="tl">
                  <a:srgbClr val="000000">
                    <a:alpha val="43137"/>
                  </a:srgbClr>
                </a:outerShdw>
              </a:effectLst>
            </a:endParaRPr>
          </a:p>
          <a:p>
            <a:pPr marL="118872" indent="0" algn="just">
              <a:buNone/>
            </a:pPr>
            <a:r>
              <a:rPr lang="en-ZA" b="1" dirty="0" smtClean="0">
                <a:effectLst>
                  <a:outerShdw blurRad="38100" dist="38100" dir="2700000" algn="tl">
                    <a:srgbClr val="000000">
                      <a:alpha val="43137"/>
                    </a:srgbClr>
                  </a:outerShdw>
                </a:effectLst>
              </a:rPr>
              <a:t>Or give reason to the employer</a:t>
            </a:r>
            <a:r>
              <a:rPr lang="en-ZA" b="1" dirty="0">
                <a:effectLst>
                  <a:outerShdw blurRad="38100" dist="38100" dir="2700000" algn="tl">
                    <a:srgbClr val="000000">
                      <a:alpha val="43137"/>
                    </a:srgbClr>
                  </a:outerShdw>
                </a:effectLst>
              </a:rPr>
              <a:t>.</a:t>
            </a:r>
          </a:p>
          <a:p>
            <a:pPr marL="118872" indent="0">
              <a:buNone/>
            </a:pPr>
            <a:endParaRPr lang="en-ZA" dirty="0" smtClean="0"/>
          </a:p>
          <a:p>
            <a:pPr marL="118872" indent="0">
              <a:buNone/>
            </a:pPr>
            <a:endParaRPr lang="en-ZA" dirty="0"/>
          </a:p>
        </p:txBody>
      </p:sp>
    </p:spTree>
    <p:extLst>
      <p:ext uri="{BB962C8B-B14F-4D97-AF65-F5344CB8AC3E}">
        <p14:creationId xmlns:p14="http://schemas.microsoft.com/office/powerpoint/2010/main" val="22014486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a:t>Paternity leave-46</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A male employee who has been in continuous employment for a period of 12 months following the commencement of this Act, is entitled to atleast five (5) working days paternity under the conditions stated therein. </a:t>
            </a:r>
            <a:endParaRPr lang="en-ZA" dirty="0"/>
          </a:p>
        </p:txBody>
      </p:sp>
    </p:spTree>
    <p:extLst>
      <p:ext uri="{BB962C8B-B14F-4D97-AF65-F5344CB8AC3E}">
        <p14:creationId xmlns:p14="http://schemas.microsoft.com/office/powerpoint/2010/main" val="5813098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Forced leave-S.48</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An employer may under certain circumstances send an employee on forced leave and the employee is entitled to basic pay only during the period of the forced leave. </a:t>
            </a:r>
            <a:endParaRPr lang="en-ZA" dirty="0"/>
          </a:p>
        </p:txBody>
      </p:sp>
    </p:spTree>
    <p:extLst>
      <p:ext uri="{BB962C8B-B14F-4D97-AF65-F5344CB8AC3E}">
        <p14:creationId xmlns:p14="http://schemas.microsoft.com/office/powerpoint/2010/main" val="15975391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Non-discrimination / promotion of equality in the work place-S.5</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The </a:t>
            </a:r>
            <a:r>
              <a:rPr lang="en-ZA" b="1" dirty="0" smtClean="0">
                <a:effectLst>
                  <a:outerShdw blurRad="38100" dist="38100" dir="2700000" algn="tl">
                    <a:srgbClr val="000000">
                      <a:alpha val="43137"/>
                    </a:srgbClr>
                  </a:outerShdw>
                </a:effectLst>
              </a:rPr>
              <a:t>ECA 2019 </a:t>
            </a:r>
            <a:r>
              <a:rPr lang="en-ZA" dirty="0" smtClean="0"/>
              <a:t>in </a:t>
            </a:r>
            <a:r>
              <a:rPr lang="en-ZA" b="1" dirty="0">
                <a:effectLst>
                  <a:outerShdw blurRad="38100" dist="38100" dir="2700000" algn="tl">
                    <a:srgbClr val="000000">
                      <a:alpha val="43137"/>
                    </a:srgbClr>
                  </a:outerShdw>
                </a:effectLst>
              </a:rPr>
              <a:t>s</a:t>
            </a:r>
            <a:r>
              <a:rPr lang="en-ZA" b="1" dirty="0" smtClean="0">
                <a:effectLst>
                  <a:outerShdw blurRad="38100" dist="38100" dir="2700000" algn="tl">
                    <a:srgbClr val="000000">
                      <a:alpha val="43137"/>
                    </a:srgbClr>
                  </a:outerShdw>
                </a:effectLst>
              </a:rPr>
              <a:t>ection 5</a:t>
            </a:r>
            <a:r>
              <a:rPr lang="en-ZA" dirty="0" smtClean="0"/>
              <a:t> ensures the promotion of equality within the work place while at the same time, eliminating all forms of discrimination within the work place. </a:t>
            </a:r>
          </a:p>
          <a:p>
            <a:pPr algn="just">
              <a:buFont typeface="Wingdings" panose="05000000000000000000" pitchFamily="2" charset="2"/>
              <a:buChar char="v"/>
            </a:pPr>
            <a:r>
              <a:rPr lang="en-ZA" dirty="0" smtClean="0"/>
              <a:t>The Act further prohibits employers from discriminating against either directly, indirectly employees or prospective employees, on the basis of: </a:t>
            </a:r>
          </a:p>
          <a:p>
            <a:pPr algn="just"/>
            <a:endParaRPr lang="en-ZA" dirty="0"/>
          </a:p>
        </p:txBody>
      </p:sp>
    </p:spTree>
    <p:extLst>
      <p:ext uri="{BB962C8B-B14F-4D97-AF65-F5344CB8AC3E}">
        <p14:creationId xmlns:p14="http://schemas.microsoft.com/office/powerpoint/2010/main" val="33933402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Hours of work for full time employees-S74 ECA 2019</a:t>
            </a:r>
            <a:endParaRPr lang="en-ZA" dirty="0"/>
          </a:p>
        </p:txBody>
      </p:sp>
      <p:sp>
        <p:nvSpPr>
          <p:cNvPr id="3" name="Content Placeholder 2"/>
          <p:cNvSpPr>
            <a:spLocks noGrp="1"/>
          </p:cNvSpPr>
          <p:nvPr>
            <p:ph idx="1"/>
          </p:nvPr>
        </p:nvSpPr>
        <p:spPr/>
        <p:txBody>
          <a:bodyPr>
            <a:normAutofit/>
          </a:bodyPr>
          <a:lstStyle/>
          <a:p>
            <a:pPr marL="118872" indent="0">
              <a:buNone/>
            </a:pPr>
            <a:r>
              <a:rPr lang="en-ZA" b="1" dirty="0" smtClean="0">
                <a:effectLst>
                  <a:outerShdw blurRad="38100" dist="38100" dir="2700000" algn="tl">
                    <a:srgbClr val="000000">
                      <a:alpha val="43137"/>
                    </a:srgbClr>
                  </a:outerShdw>
                </a:effectLst>
              </a:rPr>
              <a:t>Section 3 of the ECA 2019 </a:t>
            </a:r>
            <a:r>
              <a:rPr lang="en-ZA" dirty="0" smtClean="0"/>
              <a:t>defines a full time employee as one who works a total of 48 hours per week. It provides as follows: </a:t>
            </a:r>
          </a:p>
          <a:p>
            <a:pPr marL="118872" indent="0" algn="just">
              <a:buNone/>
            </a:pPr>
            <a:endParaRPr lang="en-ZA" dirty="0"/>
          </a:p>
          <a:p>
            <a:pPr marL="118872" indent="0" algn="just">
              <a:buNone/>
            </a:pPr>
            <a:r>
              <a:rPr lang="en-ZA" dirty="0" smtClean="0"/>
              <a:t>“</a:t>
            </a:r>
            <a:r>
              <a:rPr lang="en-ZA" b="1" dirty="0">
                <a:effectLst>
                  <a:outerShdw blurRad="38100" dist="38100" dir="2700000" algn="tl">
                    <a:srgbClr val="000000">
                      <a:alpha val="43137"/>
                    </a:srgbClr>
                  </a:outerShdw>
                </a:effectLst>
              </a:rPr>
              <a:t>full-time” means employment under a contract </a:t>
            </a:r>
            <a:r>
              <a:rPr lang="en-ZA" b="1" dirty="0" smtClean="0">
                <a:effectLst>
                  <a:outerShdw blurRad="38100" dist="38100" dir="2700000" algn="tl">
                    <a:srgbClr val="000000">
                      <a:alpha val="43137"/>
                    </a:srgbClr>
                  </a:outerShdw>
                </a:effectLst>
              </a:rPr>
              <a:t>of employment </a:t>
            </a:r>
            <a:r>
              <a:rPr lang="en-ZA" b="1" dirty="0">
                <a:effectLst>
                  <a:outerShdw blurRad="38100" dist="38100" dir="2700000" algn="tl">
                    <a:srgbClr val="000000">
                      <a:alpha val="43137"/>
                    </a:srgbClr>
                  </a:outerShdw>
                </a:effectLst>
              </a:rPr>
              <a:t>that requires work to be done for the </a:t>
            </a:r>
            <a:r>
              <a:rPr lang="en-ZA" b="1" dirty="0" smtClean="0">
                <a:effectLst>
                  <a:outerShdw blurRad="38100" dist="38100" dir="2700000" algn="tl">
                    <a:srgbClr val="000000">
                      <a:alpha val="43137"/>
                    </a:srgbClr>
                  </a:outerShdw>
                </a:effectLst>
              </a:rPr>
              <a:t>maximum hours </a:t>
            </a:r>
            <a:r>
              <a:rPr lang="en-ZA" b="1" dirty="0">
                <a:effectLst>
                  <a:outerShdw blurRad="38100" dist="38100" dir="2700000" algn="tl">
                    <a:srgbClr val="000000">
                      <a:alpha val="43137"/>
                    </a:srgbClr>
                  </a:outerShdw>
                </a:effectLst>
              </a:rPr>
              <a:t>per week, not exceeding a total of 48 hours, </a:t>
            </a:r>
            <a:r>
              <a:rPr lang="en-ZA" b="1" dirty="0" smtClean="0">
                <a:effectLst>
                  <a:outerShdw blurRad="38100" dist="38100" dir="2700000" algn="tl">
                    <a:srgbClr val="000000">
                      <a:alpha val="43137"/>
                    </a:srgbClr>
                  </a:outerShdw>
                </a:effectLst>
              </a:rPr>
              <a:t>stipulated by </a:t>
            </a:r>
            <a:r>
              <a:rPr lang="en-ZA" b="1" dirty="0">
                <a:effectLst>
                  <a:outerShdw blurRad="38100" dist="38100" dir="2700000" algn="tl">
                    <a:srgbClr val="000000">
                      <a:alpha val="43137"/>
                    </a:srgbClr>
                  </a:outerShdw>
                </a:effectLst>
              </a:rPr>
              <a:t>an employer;</a:t>
            </a:r>
          </a:p>
        </p:txBody>
      </p:sp>
    </p:spTree>
    <p:extLst>
      <p:ext uri="{BB962C8B-B14F-4D97-AF65-F5344CB8AC3E}">
        <p14:creationId xmlns:p14="http://schemas.microsoft.com/office/powerpoint/2010/main" val="20971039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Hours of work for full time </a:t>
            </a:r>
            <a:r>
              <a:rPr lang="en-ZA" dirty="0" smtClean="0"/>
              <a:t>employees-S74</a:t>
            </a:r>
            <a:endParaRPr lang="en-ZA"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ZA" dirty="0" smtClean="0"/>
              <a:t>Furthermore, </a:t>
            </a:r>
            <a:r>
              <a:rPr lang="en-ZA" b="1" dirty="0" smtClean="0">
                <a:effectLst>
                  <a:outerShdw blurRad="38100" dist="38100" dir="2700000" algn="tl">
                    <a:srgbClr val="000000">
                      <a:alpha val="43137"/>
                    </a:srgbClr>
                  </a:outerShdw>
                </a:effectLst>
              </a:rPr>
              <a:t>S.74(1)(a) of the Act </a:t>
            </a:r>
            <a:r>
              <a:rPr lang="en-ZA" dirty="0" smtClean="0"/>
              <a:t>provides that the normal day’s work that a full time employee is to work, is 8 hours. It provides as follows: </a:t>
            </a:r>
          </a:p>
          <a:p>
            <a:pPr>
              <a:buFont typeface="Wingdings" panose="05000000000000000000" pitchFamily="2" charset="2"/>
              <a:buChar char="v"/>
            </a:pPr>
            <a:r>
              <a:rPr lang="en-ZA" b="1" dirty="0" smtClean="0">
                <a:effectLst>
                  <a:outerShdw blurRad="38100" dist="38100" dir="2700000" algn="tl">
                    <a:srgbClr val="000000">
                      <a:alpha val="43137"/>
                    </a:srgbClr>
                  </a:outerShdw>
                </a:effectLst>
              </a:rPr>
              <a:t>74</a:t>
            </a:r>
            <a:r>
              <a:rPr lang="en-ZA" b="1" dirty="0">
                <a:effectLst>
                  <a:outerShdw blurRad="38100" dist="38100" dir="2700000" algn="tl">
                    <a:srgbClr val="000000">
                      <a:alpha val="43137"/>
                    </a:srgbClr>
                  </a:outerShdw>
                </a:effectLst>
              </a:rPr>
              <a:t>. (1) The normal days’ work of a full-time employee</a:t>
            </a:r>
            <a:r>
              <a:rPr lang="en-ZA" b="1" dirty="0" smtClean="0">
                <a:effectLst>
                  <a:outerShdw blurRad="38100" dist="38100" dir="2700000" algn="tl">
                    <a:srgbClr val="000000">
                      <a:alpha val="43137"/>
                    </a:srgbClr>
                  </a:outerShdw>
                </a:effectLst>
              </a:rPr>
              <a:t>—</a:t>
            </a:r>
          </a:p>
          <a:p>
            <a:pPr>
              <a:buFont typeface="Wingdings" panose="05000000000000000000" pitchFamily="2" charset="2"/>
              <a:buChar char="v"/>
            </a:pPr>
            <a:r>
              <a:rPr lang="en-ZA" b="1" dirty="0" smtClean="0">
                <a:effectLst>
                  <a:outerShdw blurRad="38100" dist="38100" dir="2700000" algn="tl">
                    <a:srgbClr val="000000">
                      <a:alpha val="43137"/>
                    </a:srgbClr>
                  </a:outerShdw>
                </a:effectLst>
              </a:rPr>
              <a:t>(</a:t>
            </a:r>
            <a:r>
              <a:rPr lang="en-ZA" b="1" dirty="0">
                <a:effectLst>
                  <a:outerShdw blurRad="38100" dist="38100" dir="2700000" algn="tl">
                    <a:srgbClr val="000000">
                      <a:alpha val="43137"/>
                    </a:srgbClr>
                  </a:outerShdw>
                </a:effectLst>
              </a:rPr>
              <a:t>a) shall consist of eight hours of actual work;</a:t>
            </a:r>
          </a:p>
        </p:txBody>
      </p:sp>
    </p:spTree>
    <p:extLst>
      <p:ext uri="{BB962C8B-B14F-4D97-AF65-F5344CB8AC3E}">
        <p14:creationId xmlns:p14="http://schemas.microsoft.com/office/powerpoint/2010/main" val="398853998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dirty="0" smtClean="0"/>
              <a:t>Overtime allowance-S75</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Where a full time employee works more than 48 hours, s/he is entitled to an overtime allowance at the stipulated rate. It provides as follows:</a:t>
            </a:r>
          </a:p>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75</a:t>
            </a:r>
            <a:r>
              <a:rPr lang="en-ZA" b="1" dirty="0">
                <a:effectLst>
                  <a:outerShdw blurRad="38100" dist="38100" dir="2700000" algn="tl">
                    <a:srgbClr val="000000">
                      <a:alpha val="43137"/>
                    </a:srgbClr>
                  </a:outerShdw>
                </a:effectLst>
              </a:rPr>
              <a:t>. (1) Subject to subsection (2), an employer shall pay </a:t>
            </a:r>
            <a:r>
              <a:rPr lang="en-ZA" b="1" dirty="0" smtClean="0">
                <a:effectLst>
                  <a:outerShdw blurRad="38100" dist="38100" dir="2700000" algn="tl">
                    <a:srgbClr val="000000">
                      <a:alpha val="43137"/>
                    </a:srgbClr>
                  </a:outerShdw>
                </a:effectLst>
              </a:rPr>
              <a:t>an employee </a:t>
            </a:r>
            <a:r>
              <a:rPr lang="en-ZA" b="1" dirty="0">
                <a:effectLst>
                  <a:outerShdw blurRad="38100" dist="38100" dir="2700000" algn="tl">
                    <a:srgbClr val="000000">
                      <a:alpha val="43137"/>
                    </a:srgbClr>
                  </a:outerShdw>
                </a:effectLst>
              </a:rPr>
              <a:t>who works in excess of forty-eight hours in a week, </a:t>
            </a:r>
            <a:r>
              <a:rPr lang="en-ZA" b="1" dirty="0" smtClean="0">
                <a:effectLst>
                  <a:outerShdw blurRad="38100" dist="38100" dir="2700000" algn="tl">
                    <a:srgbClr val="000000">
                      <a:alpha val="43137"/>
                    </a:srgbClr>
                  </a:outerShdw>
                </a:effectLst>
              </a:rPr>
              <a:t>one and </a:t>
            </a:r>
            <a:r>
              <a:rPr lang="en-ZA" b="1" dirty="0">
                <a:effectLst>
                  <a:outerShdw blurRad="38100" dist="38100" dir="2700000" algn="tl">
                    <a:srgbClr val="000000">
                      <a:alpha val="43137"/>
                    </a:srgbClr>
                  </a:outerShdw>
                </a:effectLst>
              </a:rPr>
              <a:t>half times the employee’s hourly rate of pay.</a:t>
            </a:r>
          </a:p>
        </p:txBody>
      </p:sp>
    </p:spTree>
    <p:extLst>
      <p:ext uri="{BB962C8B-B14F-4D97-AF65-F5344CB8AC3E}">
        <p14:creationId xmlns:p14="http://schemas.microsoft.com/office/powerpoint/2010/main" val="32008844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Medical care-S.94</a:t>
            </a:r>
            <a:endParaRPr lang="en-ZA" dirty="0"/>
          </a:p>
        </p:txBody>
      </p:sp>
      <p:sp>
        <p:nvSpPr>
          <p:cNvPr id="3" name="Content Placeholder 2"/>
          <p:cNvSpPr>
            <a:spLocks noGrp="1"/>
          </p:cNvSpPr>
          <p:nvPr>
            <p:ph idx="1"/>
          </p:nvPr>
        </p:nvSpPr>
        <p:spPr/>
        <p:txBody>
          <a:bodyPr>
            <a:normAutofit fontScale="85000" lnSpcReduction="20000"/>
          </a:bodyPr>
          <a:lstStyle/>
          <a:p>
            <a:pPr marL="118872" indent="0">
              <a:buNone/>
            </a:pPr>
            <a:r>
              <a:rPr lang="en-ZA" dirty="0" smtClean="0"/>
              <a:t>According to S.94(1), an employer is obligated to provide an employee with medical care and attention in the event of an employee falling ill while on duty. It provides as follows: </a:t>
            </a:r>
          </a:p>
          <a:p>
            <a:pPr marL="118872" indent="0" algn="just">
              <a:buNone/>
            </a:pPr>
            <a:endParaRPr lang="en-ZA" b="1" dirty="0" smtClean="0">
              <a:effectLst>
                <a:outerShdw blurRad="38100" dist="38100" dir="2700000" algn="tl">
                  <a:srgbClr val="000000">
                    <a:alpha val="43137"/>
                  </a:srgbClr>
                </a:outerShdw>
              </a:effectLst>
            </a:endParaRPr>
          </a:p>
          <a:p>
            <a:pPr marL="118872" indent="0" algn="just">
              <a:buNone/>
            </a:pPr>
            <a:r>
              <a:rPr lang="en-ZA" b="1" dirty="0" smtClean="0">
                <a:effectLst>
                  <a:outerShdw blurRad="38100" dist="38100" dir="2700000" algn="tl">
                    <a:srgbClr val="000000">
                      <a:alpha val="43137"/>
                    </a:srgbClr>
                  </a:outerShdw>
                </a:effectLst>
              </a:rPr>
              <a:t>94</a:t>
            </a:r>
            <a:r>
              <a:rPr lang="en-ZA" b="1" dirty="0">
                <a:effectLst>
                  <a:outerShdw blurRad="38100" dist="38100" dir="2700000" algn="tl">
                    <a:srgbClr val="000000">
                      <a:alpha val="43137"/>
                    </a:srgbClr>
                  </a:outerShdw>
                </a:effectLst>
              </a:rPr>
              <a:t>. (1) An employer shall, provide an employee with </a:t>
            </a:r>
            <a:r>
              <a:rPr lang="en-ZA" b="1" dirty="0" smtClean="0">
                <a:effectLst>
                  <a:outerShdw blurRad="38100" dist="38100" dir="2700000" algn="tl">
                    <a:srgbClr val="000000">
                      <a:alpha val="43137"/>
                    </a:srgbClr>
                  </a:outerShdw>
                </a:effectLst>
              </a:rPr>
              <a:t>medical attention </a:t>
            </a:r>
            <a:r>
              <a:rPr lang="en-ZA" b="1" dirty="0">
                <a:effectLst>
                  <a:outerShdw blurRad="38100" dist="38100" dir="2700000" algn="tl">
                    <a:srgbClr val="000000">
                      <a:alpha val="43137"/>
                    </a:srgbClr>
                  </a:outerShdw>
                </a:effectLst>
              </a:rPr>
              <a:t>and medicines and where necessary, transport to a </a:t>
            </a:r>
            <a:r>
              <a:rPr lang="en-ZA" b="1" dirty="0" smtClean="0">
                <a:effectLst>
                  <a:outerShdw blurRad="38100" dist="38100" dir="2700000" algn="tl">
                    <a:srgbClr val="000000">
                      <a:alpha val="43137"/>
                    </a:srgbClr>
                  </a:outerShdw>
                </a:effectLst>
              </a:rPr>
              <a:t>health facility </a:t>
            </a:r>
            <a:r>
              <a:rPr lang="en-ZA" b="1" dirty="0">
                <a:effectLst>
                  <a:outerShdw blurRad="38100" dist="38100" dir="2700000" algn="tl">
                    <a:srgbClr val="000000">
                      <a:alpha val="43137"/>
                    </a:srgbClr>
                  </a:outerShdw>
                </a:effectLst>
              </a:rPr>
              <a:t>during the illness of the employee under—</a:t>
            </a:r>
          </a:p>
          <a:p>
            <a:pPr marL="118872" indent="0" algn="just">
              <a:buNone/>
            </a:pPr>
            <a:r>
              <a:rPr lang="en-ZA" b="1" dirty="0">
                <a:effectLst>
                  <a:outerShdw blurRad="38100" dist="38100" dir="2700000" algn="tl">
                    <a:srgbClr val="000000">
                      <a:alpha val="43137"/>
                    </a:srgbClr>
                  </a:outerShdw>
                </a:effectLst>
              </a:rPr>
              <a:t>(a) a collective agreement;</a:t>
            </a:r>
          </a:p>
          <a:p>
            <a:pPr marL="118872" indent="0" algn="just">
              <a:buNone/>
            </a:pPr>
            <a:r>
              <a:rPr lang="en-ZA" b="1" dirty="0">
                <a:effectLst>
                  <a:outerShdw blurRad="38100" dist="38100" dir="2700000" algn="tl">
                    <a:srgbClr val="000000">
                      <a:alpha val="43137"/>
                    </a:srgbClr>
                  </a:outerShdw>
                </a:effectLst>
              </a:rPr>
              <a:t>(b) a contract of employment; or</a:t>
            </a:r>
          </a:p>
          <a:p>
            <a:pPr marL="118872" indent="0" algn="just">
              <a:buNone/>
            </a:pPr>
            <a:r>
              <a:rPr lang="en-ZA" b="1" dirty="0">
                <a:effectLst>
                  <a:outerShdw blurRad="38100" dist="38100" dir="2700000" algn="tl">
                    <a:srgbClr val="000000">
                      <a:alpha val="43137"/>
                    </a:srgbClr>
                  </a:outerShdw>
                </a:effectLst>
              </a:rPr>
              <a:t>(c) the general conditions of service of </a:t>
            </a:r>
            <a:r>
              <a:rPr lang="en-ZA" b="1" dirty="0" smtClean="0">
                <a:effectLst>
                  <a:outerShdw blurRad="38100" dist="38100" dir="2700000" algn="tl">
                    <a:srgbClr val="000000">
                      <a:alpha val="43137"/>
                    </a:srgbClr>
                  </a:outerShdw>
                </a:effectLst>
              </a:rPr>
              <a:t>the undertaking. </a:t>
            </a:r>
          </a:p>
        </p:txBody>
      </p:sp>
    </p:spTree>
    <p:extLst>
      <p:ext uri="{BB962C8B-B14F-4D97-AF65-F5344CB8AC3E}">
        <p14:creationId xmlns:p14="http://schemas.microsoft.com/office/powerpoint/2010/main" val="29512946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Housing allowance-S.92 ECA 2019</a:t>
            </a:r>
            <a:endParaRPr lang="en-ZA" dirty="0"/>
          </a:p>
        </p:txBody>
      </p:sp>
      <p:sp>
        <p:nvSpPr>
          <p:cNvPr id="3" name="Content Placeholder 2"/>
          <p:cNvSpPr>
            <a:spLocks noGrp="1"/>
          </p:cNvSpPr>
          <p:nvPr>
            <p:ph idx="1"/>
          </p:nvPr>
        </p:nvSpPr>
        <p:spPr/>
        <p:txBody>
          <a:bodyPr>
            <a:normAutofit lnSpcReduction="10000"/>
          </a:bodyPr>
          <a:lstStyle/>
          <a:p>
            <a:pPr marL="118872" indent="0">
              <a:buNone/>
            </a:pPr>
            <a:r>
              <a:rPr lang="en-ZA" dirty="0" smtClean="0"/>
              <a:t>The </a:t>
            </a:r>
            <a:r>
              <a:rPr lang="en-ZA" b="1" dirty="0" smtClean="0">
                <a:effectLst>
                  <a:outerShdw blurRad="38100" dist="38100" dir="2700000" algn="tl">
                    <a:srgbClr val="000000">
                      <a:alpha val="43137"/>
                    </a:srgbClr>
                  </a:outerShdw>
                </a:effectLst>
              </a:rPr>
              <a:t>ECA 2019 </a:t>
            </a:r>
            <a:r>
              <a:rPr lang="en-ZA" dirty="0" smtClean="0"/>
              <a:t>in </a:t>
            </a:r>
            <a:r>
              <a:rPr lang="en-ZA" b="1" dirty="0" smtClean="0">
                <a:effectLst>
                  <a:outerShdw blurRad="38100" dist="38100" dir="2700000" algn="tl">
                    <a:srgbClr val="000000">
                      <a:alpha val="43137"/>
                    </a:srgbClr>
                  </a:outerShdw>
                </a:effectLst>
              </a:rPr>
              <a:t>S.92</a:t>
            </a:r>
            <a:r>
              <a:rPr lang="en-ZA" dirty="0" smtClean="0"/>
              <a:t>, mandates an employer to provide an employee with the following:</a:t>
            </a:r>
          </a:p>
          <a:p>
            <a:pPr>
              <a:buFont typeface="Wingdings" panose="05000000000000000000" pitchFamily="2" charset="2"/>
              <a:buChar char="v"/>
            </a:pPr>
            <a:r>
              <a:rPr lang="en-ZA" dirty="0" smtClean="0"/>
              <a:t>Housing</a:t>
            </a:r>
          </a:p>
          <a:p>
            <a:pPr>
              <a:buFont typeface="Wingdings" panose="05000000000000000000" pitchFamily="2" charset="2"/>
              <a:buChar char="v"/>
            </a:pPr>
            <a:r>
              <a:rPr lang="en-ZA" dirty="0" smtClean="0"/>
              <a:t>A loan or advance towards the purchase or construction of a house</a:t>
            </a:r>
          </a:p>
          <a:p>
            <a:pPr>
              <a:buFont typeface="Wingdings" panose="05000000000000000000" pitchFamily="2" charset="2"/>
              <a:buChar char="v"/>
            </a:pPr>
            <a:r>
              <a:rPr lang="en-ZA" dirty="0" smtClean="0"/>
              <a:t>The employer to act as a guarantee for a mortgage or a house loan </a:t>
            </a:r>
          </a:p>
          <a:p>
            <a:pPr>
              <a:buFont typeface="Wingdings" panose="05000000000000000000" pitchFamily="2" charset="2"/>
              <a:buChar char="v"/>
            </a:pPr>
            <a:r>
              <a:rPr lang="en-ZA" dirty="0" smtClean="0"/>
              <a:t>or in the alternative of all of the above; </a:t>
            </a:r>
          </a:p>
          <a:p>
            <a:pPr>
              <a:buFont typeface="Wingdings" panose="05000000000000000000" pitchFamily="2" charset="2"/>
              <a:buChar char="v"/>
            </a:pPr>
            <a:r>
              <a:rPr lang="en-ZA" dirty="0" smtClean="0"/>
              <a:t>The employer is to pay the employee housing allowance. </a:t>
            </a:r>
          </a:p>
          <a:p>
            <a:pPr>
              <a:buFont typeface="Wingdings" panose="05000000000000000000" pitchFamily="2" charset="2"/>
              <a:buChar char="v"/>
            </a:pPr>
            <a:endParaRPr lang="en-ZA" dirty="0" smtClean="0"/>
          </a:p>
        </p:txBody>
      </p:sp>
    </p:spTree>
    <p:extLst>
      <p:ext uri="{BB962C8B-B14F-4D97-AF65-F5344CB8AC3E}">
        <p14:creationId xmlns:p14="http://schemas.microsoft.com/office/powerpoint/2010/main" val="122606812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Retirement age and benefits-S.58</a:t>
            </a:r>
            <a:endParaRPr lang="en-ZA" dirty="0"/>
          </a:p>
        </p:txBody>
      </p:sp>
      <p:sp>
        <p:nvSpPr>
          <p:cNvPr id="3" name="Content Placeholder 2"/>
          <p:cNvSpPr>
            <a:spLocks noGrp="1"/>
          </p:cNvSpPr>
          <p:nvPr>
            <p:ph idx="1"/>
          </p:nvPr>
        </p:nvSpPr>
        <p:spPr/>
        <p:txBody>
          <a:bodyPr>
            <a:normAutofit lnSpcReduction="10000"/>
          </a:bodyPr>
          <a:lstStyle/>
          <a:p>
            <a:pPr marL="118872" indent="0">
              <a:buNone/>
            </a:pPr>
            <a:r>
              <a:rPr lang="en-ZA" b="1" dirty="0" smtClean="0">
                <a:effectLst>
                  <a:outerShdw blurRad="38100" dist="38100" dir="2700000" algn="tl">
                    <a:srgbClr val="000000">
                      <a:alpha val="43137"/>
                    </a:srgbClr>
                  </a:outerShdw>
                </a:effectLst>
              </a:rPr>
              <a:t>Section 58 of the ECA 2</a:t>
            </a:r>
            <a:r>
              <a:rPr lang="en-ZA" dirty="0" smtClean="0"/>
              <a:t>019 provides for the expiration of an employee’s contract of employment upon such an employee attaining the age of retirement as stipulated by written law. </a:t>
            </a:r>
          </a:p>
          <a:p>
            <a:pPr marL="118872" indent="0">
              <a:buNone/>
            </a:pPr>
            <a:endParaRPr lang="en-ZA" dirty="0"/>
          </a:p>
          <a:p>
            <a:pPr marL="118872" indent="0">
              <a:buNone/>
            </a:pPr>
            <a:r>
              <a:rPr lang="en-ZA" b="1" dirty="0" err="1" smtClean="0">
                <a:effectLst>
                  <a:outerShdw blurRad="38100" dist="38100" dir="2700000" algn="tl">
                    <a:srgbClr val="000000">
                      <a:alpha val="43137"/>
                    </a:srgbClr>
                  </a:outerShdw>
                </a:effectLst>
              </a:rPr>
              <a:t>Eg</a:t>
            </a:r>
            <a:r>
              <a:rPr lang="en-ZA" b="1" dirty="0" smtClean="0">
                <a:effectLst>
                  <a:outerShdw blurRad="38100" dist="38100" dir="2700000" algn="tl">
                    <a:srgbClr val="000000">
                      <a:alpha val="43137"/>
                    </a:srgbClr>
                  </a:outerShdw>
                </a:effectLst>
              </a:rPr>
              <a:t> for those working in the public service, see: </a:t>
            </a:r>
          </a:p>
          <a:p>
            <a:pPr marL="118872" indent="0">
              <a:buNone/>
            </a:pPr>
            <a:r>
              <a:rPr lang="en-ZA" b="1" dirty="0" smtClean="0">
                <a:effectLst>
                  <a:outerShdw blurRad="38100" dist="38100" dir="2700000" algn="tl">
                    <a:srgbClr val="000000">
                      <a:alpha val="43137"/>
                    </a:srgbClr>
                  </a:outerShdw>
                </a:effectLst>
              </a:rPr>
              <a:t>SI No. 63 of 2014 for stipulated retirement ages. </a:t>
            </a:r>
          </a:p>
          <a:p>
            <a:pPr marL="118872" indent="0">
              <a:buNone/>
            </a:pPr>
            <a:endParaRPr lang="en-ZA" dirty="0"/>
          </a:p>
        </p:txBody>
      </p:sp>
    </p:spTree>
    <p:extLst>
      <p:ext uri="{BB962C8B-B14F-4D97-AF65-F5344CB8AC3E}">
        <p14:creationId xmlns:p14="http://schemas.microsoft.com/office/powerpoint/2010/main" val="39952008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4100" dirty="0">
                <a:solidFill>
                  <a:srgbClr val="F0AD00">
                    <a:satMod val="150000"/>
                  </a:srgbClr>
                </a:solidFill>
              </a:rPr>
              <a:t>Retirement age and benefits-S.58</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With respect to retirement benefits, these are stipulated by the laws governing the respective social security scheme an employee is registered under, by an employer. (More details in unit 10)</a:t>
            </a:r>
          </a:p>
          <a:p>
            <a:pPr algn="just">
              <a:buFont typeface="Wingdings" panose="05000000000000000000" pitchFamily="2" charset="2"/>
              <a:buChar char="v"/>
            </a:pPr>
            <a:endParaRPr lang="en-ZA" dirty="0" smtClean="0"/>
          </a:p>
          <a:p>
            <a:pPr algn="just">
              <a:buFont typeface="Wingdings" panose="05000000000000000000" pitchFamily="2" charset="2"/>
              <a:buChar char="v"/>
            </a:pPr>
            <a:endParaRPr lang="en-ZA" dirty="0"/>
          </a:p>
        </p:txBody>
      </p:sp>
    </p:spTree>
    <p:extLst>
      <p:ext uri="{BB962C8B-B14F-4D97-AF65-F5344CB8AC3E}">
        <p14:creationId xmlns:p14="http://schemas.microsoft.com/office/powerpoint/2010/main" val="10866165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Redundancy </a:t>
            </a:r>
            <a:r>
              <a:rPr lang="en-ZA" dirty="0"/>
              <a:t>Process and </a:t>
            </a:r>
            <a:r>
              <a:rPr lang="en-ZA" dirty="0" smtClean="0"/>
              <a:t>Benefits-S55 </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smtClean="0"/>
              <a:t>Section 55(1) of the ECA 2019</a:t>
            </a:r>
            <a:r>
              <a:rPr lang="en-ZA" dirty="0" smtClean="0"/>
              <a:t>, stipulates the circumstances under which an employee’s contract of employment will be deemed to have been terminated by redundancy. </a:t>
            </a:r>
          </a:p>
          <a:p>
            <a:pPr algn="just">
              <a:buFont typeface="Wingdings" panose="05000000000000000000" pitchFamily="2" charset="2"/>
              <a:buChar char="v"/>
            </a:pPr>
            <a:r>
              <a:rPr lang="en-ZA" dirty="0" smtClean="0"/>
              <a:t>As follows (in summary)</a:t>
            </a:r>
          </a:p>
          <a:p>
            <a:pPr algn="just">
              <a:buFont typeface="Wingdings" panose="05000000000000000000" pitchFamily="2" charset="2"/>
              <a:buChar char="v"/>
            </a:pPr>
            <a:r>
              <a:rPr lang="en-ZA" dirty="0" smtClean="0"/>
              <a:t>If the employer shuts down or intends to shut down the business under which his employees were engaged; or</a:t>
            </a:r>
          </a:p>
          <a:p>
            <a:pPr>
              <a:buFont typeface="Wingdings" panose="05000000000000000000" pitchFamily="2" charset="2"/>
              <a:buChar char="v"/>
            </a:pPr>
            <a:endParaRPr lang="en-ZA" dirty="0"/>
          </a:p>
        </p:txBody>
      </p:sp>
    </p:spTree>
    <p:extLst>
      <p:ext uri="{BB962C8B-B14F-4D97-AF65-F5344CB8AC3E}">
        <p14:creationId xmlns:p14="http://schemas.microsoft.com/office/powerpoint/2010/main" val="151124934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100" dirty="0">
                <a:solidFill>
                  <a:srgbClr val="F0AD00">
                    <a:satMod val="150000"/>
                  </a:srgbClr>
                </a:solidFill>
              </a:rPr>
              <a:t>Redundancy Process and Benefits-S55 </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By unilateral variation of the employee’s conditions of service under the latter’s contract of employment. </a:t>
            </a:r>
          </a:p>
          <a:p>
            <a:pPr algn="just">
              <a:buFont typeface="Wingdings" panose="05000000000000000000" pitchFamily="2" charset="2"/>
              <a:buChar char="v"/>
            </a:pPr>
            <a:r>
              <a:rPr lang="en-ZA" dirty="0" smtClean="0"/>
              <a:t>See: </a:t>
            </a:r>
            <a:r>
              <a:rPr lang="en-ZA" b="1" dirty="0" smtClean="0">
                <a:effectLst>
                  <a:outerShdw blurRad="38100" dist="38100" dir="2700000" algn="tl">
                    <a:srgbClr val="000000">
                      <a:alpha val="43137"/>
                    </a:srgbClr>
                  </a:outerShdw>
                </a:effectLst>
              </a:rPr>
              <a:t>Section 55(c) ECA 2019</a:t>
            </a:r>
            <a:r>
              <a:rPr lang="en-ZA" dirty="0" smtClean="0"/>
              <a:t>, which is a codification of the principle on unilateral variation in the case of </a:t>
            </a:r>
            <a:r>
              <a:rPr lang="en-ZA" b="1" dirty="0">
                <a:effectLst>
                  <a:outerShdw blurRad="38100" dist="38100" dir="2700000" algn="tl">
                    <a:srgbClr val="000000">
                      <a:alpha val="43137"/>
                    </a:srgbClr>
                  </a:outerShdw>
                </a:effectLst>
              </a:rPr>
              <a:t>National Milling Company Limited v </a:t>
            </a:r>
            <a:r>
              <a:rPr lang="en-ZA" b="1" dirty="0" err="1">
                <a:effectLst>
                  <a:outerShdw blurRad="38100" dist="38100" dir="2700000" algn="tl">
                    <a:srgbClr val="000000">
                      <a:alpha val="43137"/>
                    </a:srgbClr>
                  </a:outerShdw>
                </a:effectLst>
              </a:rPr>
              <a:t>Simataa</a:t>
            </a:r>
            <a:r>
              <a:rPr lang="en-ZA" b="1" dirty="0">
                <a:effectLst>
                  <a:outerShdw blurRad="38100" dist="38100" dir="2700000" algn="tl">
                    <a:srgbClr val="000000">
                      <a:alpha val="43137"/>
                    </a:srgbClr>
                  </a:outerShdw>
                </a:effectLst>
              </a:rPr>
              <a:t> and Others (SCZ Judgment No. 21 of 2000) [2000] ZMSC 21 (31 May 2000)</a:t>
            </a:r>
          </a:p>
          <a:p>
            <a:pPr algn="just">
              <a:buFont typeface="Wingdings" panose="05000000000000000000" pitchFamily="2" charset="2"/>
              <a:buChar char="v"/>
            </a:pPr>
            <a:endParaRPr lang="en-ZA" dirty="0"/>
          </a:p>
        </p:txBody>
      </p:sp>
    </p:spTree>
    <p:extLst>
      <p:ext uri="{BB962C8B-B14F-4D97-AF65-F5344CB8AC3E}">
        <p14:creationId xmlns:p14="http://schemas.microsoft.com/office/powerpoint/2010/main" val="18380722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Redundancy Process and Benefits-S55 </a:t>
            </a: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u="sng" dirty="0" smtClean="0">
                <a:effectLst>
                  <a:outerShdw blurRad="38100" dist="38100" dir="2700000" algn="tl">
                    <a:srgbClr val="000000">
                      <a:alpha val="43137"/>
                    </a:srgbClr>
                  </a:outerShdw>
                </a:effectLst>
              </a:rPr>
              <a:t>Requirement for notice of redundancy: </a:t>
            </a:r>
          </a:p>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Section 55(2) </a:t>
            </a:r>
            <a:r>
              <a:rPr lang="en-ZA" dirty="0" smtClean="0"/>
              <a:t>stipulates the proper manner in which an employer is expected to provide notice of redundancy of employees. </a:t>
            </a:r>
          </a:p>
          <a:p>
            <a:pPr algn="just">
              <a:buFont typeface="Wingdings" panose="05000000000000000000" pitchFamily="2" charset="2"/>
              <a:buChar char="v"/>
            </a:pPr>
            <a:r>
              <a:rPr lang="en-ZA" dirty="0" smtClean="0"/>
              <a:t>While </a:t>
            </a:r>
            <a:r>
              <a:rPr lang="en-ZA" b="1" dirty="0">
                <a:effectLst>
                  <a:outerShdw blurRad="38100" dist="38100" dir="2700000" algn="tl">
                    <a:srgbClr val="000000">
                      <a:alpha val="43137"/>
                    </a:srgbClr>
                  </a:outerShdw>
                </a:effectLst>
              </a:rPr>
              <a:t>Section </a:t>
            </a:r>
            <a:r>
              <a:rPr lang="en-ZA" b="1" dirty="0" smtClean="0">
                <a:effectLst>
                  <a:outerShdw blurRad="38100" dist="38100" dir="2700000" algn="tl">
                    <a:srgbClr val="000000">
                      <a:alpha val="43137"/>
                    </a:srgbClr>
                  </a:outerShdw>
                </a:effectLst>
              </a:rPr>
              <a:t>55(3)</a:t>
            </a:r>
            <a:r>
              <a:rPr lang="en-ZA" dirty="0" smtClean="0"/>
              <a:t> provides for the benefits which redundant employees, are entitled to. </a:t>
            </a:r>
            <a:endParaRPr lang="en-ZA" dirty="0"/>
          </a:p>
        </p:txBody>
      </p:sp>
    </p:spTree>
    <p:extLst>
      <p:ext uri="{BB962C8B-B14F-4D97-AF65-F5344CB8AC3E}">
        <p14:creationId xmlns:p14="http://schemas.microsoft.com/office/powerpoint/2010/main" val="1690850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a:t>Non-discrimination </a:t>
            </a:r>
            <a:r>
              <a:rPr lang="en-ZA" dirty="0" smtClean="0"/>
              <a:t>within the </a:t>
            </a:r>
            <a:r>
              <a:rPr lang="en-ZA" dirty="0"/>
              <a:t>work </a:t>
            </a:r>
            <a:r>
              <a:rPr lang="en-ZA" dirty="0" smtClean="0"/>
              <a:t>place-S.5(1) to (2) ECA 2019</a:t>
            </a:r>
            <a:endParaRPr lang="en-ZA" dirty="0"/>
          </a:p>
        </p:txBody>
      </p:sp>
      <p:sp>
        <p:nvSpPr>
          <p:cNvPr id="3" name="Content Placeholder 2"/>
          <p:cNvSpPr>
            <a:spLocks noGrp="1"/>
          </p:cNvSpPr>
          <p:nvPr>
            <p:ph idx="1"/>
          </p:nvPr>
        </p:nvSpPr>
        <p:spPr/>
        <p:txBody>
          <a:bodyPr>
            <a:normAutofit fontScale="92500" lnSpcReduction="10000"/>
          </a:bodyPr>
          <a:lstStyle/>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Colour, nationality, tribe or place of origin, language, race, social origin, religion, belief, conscience, political or other opinion, sex, gender, pregnancy, marital status, ethnicity, family responsibility, disability, status, health, culture or economic grounds.</a:t>
            </a:r>
          </a:p>
          <a:p>
            <a:pPr algn="just">
              <a:buFont typeface="Wingdings" panose="05000000000000000000" pitchFamily="2" charset="2"/>
              <a:buChar char="v"/>
            </a:pPr>
            <a:r>
              <a:rPr lang="en-ZA" dirty="0" smtClean="0"/>
              <a:t>Discrimination on the above grounds, is also prohibited in respect of recruitment, training, promotion, terms and conditions of employment, termination of employment etc. </a:t>
            </a:r>
            <a:endParaRPr lang="en-ZA" dirty="0"/>
          </a:p>
        </p:txBody>
      </p:sp>
    </p:spTree>
    <p:extLst>
      <p:ext uri="{BB962C8B-B14F-4D97-AF65-F5344CB8AC3E}">
        <p14:creationId xmlns:p14="http://schemas.microsoft.com/office/powerpoint/2010/main" val="30469160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000" dirty="0" smtClean="0">
                <a:effectLst>
                  <a:outerShdw blurRad="38100" dist="38100" dir="2700000" algn="tl">
                    <a:srgbClr val="000000">
                      <a:alpha val="43137"/>
                    </a:srgbClr>
                  </a:outerShdw>
                </a:effectLst>
              </a:rPr>
              <a:t>Employer’s exemption from payment of redundancy package/benefits-S5</a:t>
            </a:r>
            <a:r>
              <a:rPr lang="en-ZA" dirty="0" smtClean="0">
                <a:effectLst>
                  <a:outerShdw blurRad="38100" dist="38100" dir="2700000" algn="tl">
                    <a:srgbClr val="000000">
                      <a:alpha val="43137"/>
                    </a:srgbClr>
                  </a:outerShdw>
                </a:effectLst>
              </a:rPr>
              <a:t>6 </a:t>
            </a:r>
            <a:endParaRPr lang="en-ZA"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An employer may apply to the Labour Commissioner, to be exempted from paying his/her employees redundancy benefits in certain circumstances as stipulated in </a:t>
            </a:r>
            <a:r>
              <a:rPr lang="en-ZA" b="1" dirty="0" smtClean="0">
                <a:effectLst>
                  <a:outerShdw blurRad="38100" dist="38100" dir="2700000" algn="tl">
                    <a:srgbClr val="000000">
                      <a:alpha val="43137"/>
                    </a:srgbClr>
                  </a:outerShdw>
                </a:effectLst>
              </a:rPr>
              <a:t>S56(1) ECA 2019. </a:t>
            </a:r>
            <a:endParaRPr lang="en-ZA" b="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8635990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mtClean="0"/>
              <a:t>Re-engagement </a:t>
            </a:r>
            <a:r>
              <a:rPr lang="en-ZA" dirty="0"/>
              <a:t>of redundant </a:t>
            </a:r>
            <a:r>
              <a:rPr lang="en-ZA" dirty="0" smtClean="0"/>
              <a:t>employees-S.57</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dirty="0" smtClean="0"/>
              <a:t>According to </a:t>
            </a:r>
            <a:r>
              <a:rPr lang="en-ZA" b="1" dirty="0" smtClean="0">
                <a:effectLst>
                  <a:outerShdw blurRad="38100" dist="38100" dir="2700000" algn="tl">
                    <a:srgbClr val="000000">
                      <a:alpha val="43137"/>
                    </a:srgbClr>
                  </a:outerShdw>
                </a:effectLst>
              </a:rPr>
              <a:t>section 57 ECA 2019</a:t>
            </a:r>
            <a:r>
              <a:rPr lang="en-ZA" dirty="0" smtClean="0"/>
              <a:t>, If circumstances change regarding the declaration of employees as redundant, an employer is mandated to consider </a:t>
            </a:r>
            <a:r>
              <a:rPr lang="en-ZA" dirty="0"/>
              <a:t>redundant </a:t>
            </a:r>
            <a:r>
              <a:rPr lang="en-ZA" dirty="0" smtClean="0"/>
              <a:t>employees as a priority for re-employment, before considering any other applicant.  </a:t>
            </a:r>
            <a:endParaRPr lang="en-ZA" dirty="0"/>
          </a:p>
        </p:txBody>
      </p:sp>
    </p:spTree>
    <p:extLst>
      <p:ext uri="{BB962C8B-B14F-4D97-AF65-F5344CB8AC3E}">
        <p14:creationId xmlns:p14="http://schemas.microsoft.com/office/powerpoint/2010/main" val="278810483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Payment of gratuity-S73 </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smtClean="0">
                <a:effectLst>
                  <a:outerShdw blurRad="38100" dist="38100" dir="2700000" algn="tl">
                    <a:srgbClr val="000000">
                      <a:alpha val="43137"/>
                    </a:srgbClr>
                  </a:outerShdw>
                </a:effectLst>
              </a:rPr>
              <a:t>Section 73 of the ECA 2019 </a:t>
            </a:r>
            <a:r>
              <a:rPr lang="en-ZA" dirty="0" smtClean="0"/>
              <a:t>mandates an employer to pay an employee gratuity at the rate of 25% of the employee’s basic pay earned during a particular contractual period, upon the expiration of that contract. </a:t>
            </a:r>
            <a:endParaRPr lang="en-ZA" dirty="0"/>
          </a:p>
        </p:txBody>
      </p:sp>
    </p:spTree>
    <p:extLst>
      <p:ext uri="{BB962C8B-B14F-4D97-AF65-F5344CB8AC3E}">
        <p14:creationId xmlns:p14="http://schemas.microsoft.com/office/powerpoint/2010/main" val="250774485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Health break-S.77</a:t>
            </a:r>
            <a:endParaRPr lang="en-ZA"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ZA" dirty="0"/>
              <a:t>Every employee is entitled to a health break of at least 20 minutes or two health breaks of 10 minutes </a:t>
            </a:r>
            <a:r>
              <a:rPr lang="en-ZA" dirty="0" smtClean="0"/>
              <a:t>each in </a:t>
            </a:r>
            <a:r>
              <a:rPr lang="en-ZA" dirty="0"/>
              <a:t>addition to a 1 hour meal break.</a:t>
            </a:r>
          </a:p>
          <a:p>
            <a:pPr marL="118872" indent="0">
              <a:buNone/>
            </a:pPr>
            <a:endParaRPr lang="en-ZA" dirty="0"/>
          </a:p>
        </p:txBody>
      </p:sp>
    </p:spTree>
    <p:extLst>
      <p:ext uri="{BB962C8B-B14F-4D97-AF65-F5344CB8AC3E}">
        <p14:creationId xmlns:p14="http://schemas.microsoft.com/office/powerpoint/2010/main" val="226011401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2213283"/>
            <a:ext cx="7560840" cy="3046988"/>
          </a:xfrm>
          <a:prstGeom prst="rect">
            <a:avLst/>
          </a:prstGeom>
        </p:spPr>
        <p:txBody>
          <a:bodyPr wrap="square">
            <a:spAutoFit/>
          </a:bodyPr>
          <a:lstStyle/>
          <a:p>
            <a:pPr marL="118872" algn="ctr">
              <a:buClr>
                <a:srgbClr val="F0AD00"/>
              </a:buClr>
              <a:buSzPct val="80000"/>
            </a:pPr>
            <a:r>
              <a:rPr lang="en-ZA" sz="4000" b="1" dirty="0">
                <a:solidFill>
                  <a:prstClr val="black"/>
                </a:solidFill>
                <a:effectLst>
                  <a:outerShdw blurRad="38100" dist="38100" dir="2700000" algn="tl">
                    <a:srgbClr val="000000">
                      <a:alpha val="43137"/>
                    </a:srgbClr>
                  </a:outerShdw>
                </a:effectLst>
              </a:rPr>
              <a:t>END OF LECTURE</a:t>
            </a:r>
          </a:p>
          <a:p>
            <a:pPr marL="118872" algn="ctr">
              <a:buClr>
                <a:srgbClr val="F0AD00"/>
              </a:buClr>
              <a:buSzPct val="80000"/>
            </a:pPr>
            <a:r>
              <a:rPr lang="en-ZA" sz="4000" b="1" dirty="0">
                <a:solidFill>
                  <a:prstClr val="black"/>
                </a:solidFill>
                <a:effectLst>
                  <a:outerShdw blurRad="38100" dist="38100" dir="2700000" algn="tl">
                    <a:srgbClr val="000000">
                      <a:alpha val="43137"/>
                    </a:srgbClr>
                  </a:outerShdw>
                </a:effectLst>
              </a:rPr>
              <a:t>THANK </a:t>
            </a:r>
          </a:p>
          <a:p>
            <a:pPr marL="118872" algn="ctr">
              <a:buClr>
                <a:srgbClr val="F0AD00"/>
              </a:buClr>
              <a:buSzPct val="80000"/>
            </a:pPr>
            <a:r>
              <a:rPr lang="en-ZA" sz="4000" b="1" dirty="0">
                <a:solidFill>
                  <a:prstClr val="black"/>
                </a:solidFill>
                <a:effectLst>
                  <a:outerShdw blurRad="38100" dist="38100" dir="2700000" algn="tl">
                    <a:srgbClr val="000000">
                      <a:alpha val="43137"/>
                    </a:srgbClr>
                  </a:outerShdw>
                </a:effectLst>
              </a:rPr>
              <a:t>YOU</a:t>
            </a:r>
            <a:r>
              <a:rPr lang="en-ZA" sz="4000" b="1" dirty="0" smtClean="0">
                <a:solidFill>
                  <a:prstClr val="black"/>
                </a:solidFill>
                <a:effectLst>
                  <a:outerShdw blurRad="38100" dist="38100" dir="2700000" algn="tl">
                    <a:srgbClr val="000000">
                      <a:alpha val="43137"/>
                    </a:srgbClr>
                  </a:outerShdw>
                </a:effectLst>
              </a:rPr>
              <a:t>!</a:t>
            </a:r>
          </a:p>
          <a:p>
            <a:pPr marL="118872" algn="ctr">
              <a:buClr>
                <a:srgbClr val="F0AD00"/>
              </a:buClr>
              <a:buSzPct val="80000"/>
            </a:pPr>
            <a:endParaRPr lang="en-ZA" sz="4000" b="1" dirty="0">
              <a:solidFill>
                <a:prstClr val="black"/>
              </a:solidFill>
              <a:effectLst>
                <a:outerShdw blurRad="38100" dist="38100" dir="2700000" algn="tl">
                  <a:srgbClr val="000000">
                    <a:alpha val="43137"/>
                  </a:srgbClr>
                </a:outerShdw>
              </a:effectLst>
            </a:endParaRPr>
          </a:p>
          <a:p>
            <a:pPr marL="118872" algn="ctr">
              <a:buClr>
                <a:srgbClr val="F0AD00"/>
              </a:buClr>
              <a:buSzPct val="80000"/>
            </a:pPr>
            <a:endParaRPr lang="en-ZA" sz="3200" dirty="0">
              <a:solidFill>
                <a:prstClr val="black"/>
              </a:solidFill>
            </a:endParaRPr>
          </a:p>
        </p:txBody>
      </p:sp>
      <p:pic>
        <p:nvPicPr>
          <p:cNvPr id="3" name="Picture 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779912" y="4437112"/>
            <a:ext cx="2133600"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41665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dirty="0" smtClean="0"/>
              <a:t>Promotion </a:t>
            </a:r>
            <a:r>
              <a:rPr lang="en-ZA" dirty="0"/>
              <a:t>of equality in the work </a:t>
            </a:r>
            <a:r>
              <a:rPr lang="en-ZA" dirty="0" smtClean="0"/>
              <a:t>place-S.5(4) ECA 2019</a:t>
            </a: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smtClean="0"/>
              <a:t>Section 5(4) of the Act </a:t>
            </a:r>
            <a:r>
              <a:rPr lang="en-ZA" dirty="0" smtClean="0"/>
              <a:t>mandates employers to pay employees equal wages for equal work. Somewhat vague, so what exactly does this mean? The solution to this vagueness, is that </a:t>
            </a:r>
            <a:r>
              <a:rPr lang="en-ZA" b="1" dirty="0" smtClean="0"/>
              <a:t>section 5(4) is to be read together with section 5(2)(a) of the Act</a:t>
            </a:r>
            <a:r>
              <a:rPr lang="en-ZA" dirty="0" smtClean="0"/>
              <a:t>. </a:t>
            </a:r>
            <a:endParaRPr lang="en-ZA" dirty="0"/>
          </a:p>
        </p:txBody>
      </p:sp>
    </p:spTree>
    <p:extLst>
      <p:ext uri="{BB962C8B-B14F-4D97-AF65-F5344CB8AC3E}">
        <p14:creationId xmlns:p14="http://schemas.microsoft.com/office/powerpoint/2010/main" val="320950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3100" dirty="0" smtClean="0"/>
              <a:t/>
            </a:r>
            <a:br>
              <a:rPr lang="en-ZA" sz="3100" dirty="0" smtClean="0"/>
            </a:br>
            <a:r>
              <a:rPr lang="en-ZA" sz="3100" dirty="0" smtClean="0">
                <a:effectLst>
                  <a:outerShdw blurRad="38100" dist="38100" dir="2700000" algn="tl">
                    <a:srgbClr val="000000">
                      <a:alpha val="43137"/>
                    </a:srgbClr>
                  </a:outerShdw>
                </a:effectLst>
              </a:rPr>
              <a:t>Employment </a:t>
            </a:r>
            <a:r>
              <a:rPr lang="en-ZA" sz="3100" dirty="0">
                <a:effectLst>
                  <a:outerShdw blurRad="38100" dist="38100" dir="2700000" algn="tl">
                    <a:srgbClr val="000000">
                      <a:alpha val="43137"/>
                    </a:srgbClr>
                  </a:outerShdw>
                </a:effectLst>
              </a:rPr>
              <a:t>Policies, Procedures and</a:t>
            </a:r>
            <a:br>
              <a:rPr lang="en-ZA" sz="3100" dirty="0">
                <a:effectLst>
                  <a:outerShdw blurRad="38100" dist="38100" dir="2700000" algn="tl">
                    <a:srgbClr val="000000">
                      <a:alpha val="43137"/>
                    </a:srgbClr>
                  </a:outerShdw>
                </a:effectLst>
              </a:rPr>
            </a:br>
            <a:r>
              <a:rPr lang="en-ZA" sz="3100" dirty="0" smtClean="0">
                <a:effectLst>
                  <a:outerShdw blurRad="38100" dist="38100" dir="2700000" algn="tl">
                    <a:srgbClr val="000000">
                      <a:alpha val="43137"/>
                    </a:srgbClr>
                  </a:outerShdw>
                </a:effectLst>
              </a:rPr>
              <a:t>Codes-S95 ECA 2019</a:t>
            </a:r>
            <a:r>
              <a:rPr lang="en-ZA" dirty="0"/>
              <a:t/>
            </a:r>
            <a:br>
              <a:rPr lang="en-ZA" dirty="0"/>
            </a:br>
            <a:endParaRPr lang="en-ZA" dirty="0"/>
          </a:p>
        </p:txBody>
      </p:sp>
      <p:sp>
        <p:nvSpPr>
          <p:cNvPr id="3" name="Content Placeholder 2"/>
          <p:cNvSpPr>
            <a:spLocks noGrp="1"/>
          </p:cNvSpPr>
          <p:nvPr>
            <p:ph idx="1"/>
          </p:nvPr>
        </p:nvSpPr>
        <p:spPr/>
        <p:txBody>
          <a:bodyPr/>
          <a:lstStyle/>
          <a:p>
            <a:pPr algn="just">
              <a:buFont typeface="Wingdings" panose="05000000000000000000" pitchFamily="2" charset="2"/>
              <a:buChar char="v"/>
            </a:pPr>
            <a:r>
              <a:rPr lang="en-ZA" b="1" dirty="0" smtClean="0"/>
              <a:t>Section 95(1) </a:t>
            </a:r>
            <a:r>
              <a:rPr lang="en-ZA" dirty="0" smtClean="0"/>
              <a:t>of the ECA mandates employers to put in place policies, and procedures which deal with HIV and AIDS; health and wellness; harassment; performance management; grievances and codes of conduct within the work place. </a:t>
            </a:r>
          </a:p>
          <a:p>
            <a:pPr algn="just">
              <a:buFont typeface="Wingdings" panose="05000000000000000000" pitchFamily="2" charset="2"/>
              <a:buChar char="v"/>
            </a:pPr>
            <a:r>
              <a:rPr lang="en-ZA" b="1" dirty="0" smtClean="0"/>
              <a:t>Section 95(3) </a:t>
            </a:r>
            <a:r>
              <a:rPr lang="en-ZA" dirty="0" smtClean="0"/>
              <a:t>mandates employers to bring the above-mentioned policies, procedures and codes. </a:t>
            </a:r>
            <a:endParaRPr lang="en-ZA" dirty="0"/>
          </a:p>
        </p:txBody>
      </p:sp>
    </p:spTree>
    <p:extLst>
      <p:ext uri="{BB962C8B-B14F-4D97-AF65-F5344CB8AC3E}">
        <p14:creationId xmlns:p14="http://schemas.microsoft.com/office/powerpoint/2010/main" val="364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ZA" sz="4000" dirty="0" smtClean="0"/>
              <a:t>What Amounts To Harassment?S3 Anti-GBV Act 2011</a:t>
            </a:r>
            <a:endParaRPr lang="en-ZA" sz="4000" dirty="0"/>
          </a:p>
        </p:txBody>
      </p:sp>
      <p:sp>
        <p:nvSpPr>
          <p:cNvPr id="3" name="Content Placeholder 2"/>
          <p:cNvSpPr>
            <a:spLocks noGrp="1"/>
          </p:cNvSpPr>
          <p:nvPr>
            <p:ph idx="1"/>
          </p:nvPr>
        </p:nvSpPr>
        <p:spPr/>
        <p:txBody>
          <a:bodyPr>
            <a:normAutofit lnSpcReduction="10000"/>
          </a:bodyPr>
          <a:lstStyle/>
          <a:p>
            <a:pPr algn="just">
              <a:buFont typeface="Wingdings" panose="05000000000000000000" pitchFamily="2" charset="2"/>
              <a:buChar char="v"/>
            </a:pPr>
            <a:r>
              <a:rPr lang="en-ZA" b="1" dirty="0" smtClean="0"/>
              <a:t>The ECA 2019 does not define harassment </a:t>
            </a:r>
            <a:r>
              <a:rPr lang="en-ZA" dirty="0" smtClean="0"/>
              <a:t>but instead makes reference to the definition of the term, as stated in </a:t>
            </a:r>
            <a:r>
              <a:rPr lang="en-ZA" b="1" dirty="0" smtClean="0"/>
              <a:t>section 3 of the Anti-Gender Based Violence Act 2011.</a:t>
            </a:r>
          </a:p>
          <a:p>
            <a:pPr algn="just">
              <a:buFont typeface="Wingdings" panose="05000000000000000000" pitchFamily="2" charset="2"/>
              <a:buChar char="v"/>
            </a:pPr>
            <a:r>
              <a:rPr lang="en-ZA" dirty="0" smtClean="0"/>
              <a:t>The definition of “harassment” in the Anti GBV Act 2011 is wide and caters for a wide range of actions of a “harasser” which are likely to also occur within the work environment, in the same manner as they would within a domestic setting.</a:t>
            </a:r>
            <a:r>
              <a:rPr lang="en-ZA" b="1" dirty="0" smtClean="0"/>
              <a:t> </a:t>
            </a:r>
            <a:endParaRPr lang="en-ZA" b="1" dirty="0"/>
          </a:p>
        </p:txBody>
      </p:sp>
    </p:spTree>
    <p:extLst>
      <p:ext uri="{BB962C8B-B14F-4D97-AF65-F5344CB8AC3E}">
        <p14:creationId xmlns:p14="http://schemas.microsoft.com/office/powerpoint/2010/main" val="78714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ZA" sz="4000" dirty="0">
                <a:solidFill>
                  <a:srgbClr val="F0AD00">
                    <a:satMod val="150000"/>
                  </a:srgbClr>
                </a:solidFill>
              </a:rPr>
              <a:t>What Amounts To Harassment?S3 Anti-GBV Act 2011</a:t>
            </a:r>
            <a:endParaRPr lang="en-ZA" dirty="0"/>
          </a:p>
        </p:txBody>
      </p:sp>
      <p:sp>
        <p:nvSpPr>
          <p:cNvPr id="3" name="Content Placeholder 2"/>
          <p:cNvSpPr>
            <a:spLocks noGrp="1"/>
          </p:cNvSpPr>
          <p:nvPr>
            <p:ph idx="1"/>
          </p:nvPr>
        </p:nvSpPr>
        <p:spPr/>
        <p:txBody>
          <a:bodyPr/>
          <a:lstStyle/>
          <a:p>
            <a:pPr>
              <a:buFont typeface="Wingdings" panose="05000000000000000000" pitchFamily="2" charset="2"/>
              <a:buChar char="v"/>
            </a:pPr>
            <a:r>
              <a:rPr lang="en-ZA" dirty="0"/>
              <a:t>“ </a:t>
            </a:r>
            <a:r>
              <a:rPr lang="en-ZA" dirty="0" smtClean="0"/>
              <a:t>Harassment </a:t>
            </a:r>
            <a:r>
              <a:rPr lang="en-ZA" dirty="0"/>
              <a:t>” means engaging </a:t>
            </a:r>
            <a:r>
              <a:rPr lang="en-ZA" b="1" dirty="0"/>
              <a:t>in a pattern of conduct that induces in a person the fear of imminent harm or feelings of annoyance and aggravation</a:t>
            </a:r>
            <a:r>
              <a:rPr lang="en-ZA" dirty="0"/>
              <a:t>, including</a:t>
            </a:r>
            <a:r>
              <a:rPr lang="en-ZA" dirty="0" smtClean="0"/>
              <a:t>—</a:t>
            </a:r>
          </a:p>
          <a:p>
            <a:pPr>
              <a:buFont typeface="Wingdings" panose="05000000000000000000" pitchFamily="2" charset="2"/>
              <a:buChar char="v"/>
            </a:pPr>
            <a:r>
              <a:rPr lang="en-ZA" dirty="0" smtClean="0"/>
              <a:t>Sexual contact without the victim’s consent</a:t>
            </a:r>
          </a:p>
          <a:p>
            <a:pPr>
              <a:buFont typeface="Wingdings" panose="05000000000000000000" pitchFamily="2" charset="2"/>
              <a:buChar char="v"/>
            </a:pPr>
            <a:r>
              <a:rPr lang="en-ZA" dirty="0" smtClean="0"/>
              <a:t>Unwanted/</a:t>
            </a:r>
            <a:r>
              <a:rPr lang="en-ZA" dirty="0" err="1" smtClean="0"/>
              <a:t>unsolicitated</a:t>
            </a:r>
            <a:r>
              <a:rPr lang="en-ZA" dirty="0" smtClean="0"/>
              <a:t> sexual advances towards the victim</a:t>
            </a:r>
          </a:p>
          <a:p>
            <a:pPr marL="118872" indent="0">
              <a:buNone/>
            </a:pPr>
            <a:endParaRPr lang="en-ZA" dirty="0" smtClean="0"/>
          </a:p>
          <a:p>
            <a:pPr>
              <a:buFont typeface="Wingdings" panose="05000000000000000000" pitchFamily="2" charset="2"/>
              <a:buChar char="v"/>
            </a:pPr>
            <a:endParaRPr lang="en-ZA" dirty="0"/>
          </a:p>
        </p:txBody>
      </p:sp>
    </p:spTree>
    <p:extLst>
      <p:ext uri="{BB962C8B-B14F-4D97-AF65-F5344CB8AC3E}">
        <p14:creationId xmlns:p14="http://schemas.microsoft.com/office/powerpoint/2010/main" val="1998637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1614</TotalTime>
  <Words>3373</Words>
  <Application>Microsoft Office PowerPoint</Application>
  <PresentationFormat>On-screen Show (4:3)</PresentationFormat>
  <Paragraphs>192</Paragraphs>
  <Slides>54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54</vt:i4>
      </vt:variant>
    </vt:vector>
  </HeadingPairs>
  <TitlesOfParts>
    <vt:vector size="62" baseType="lpstr">
      <vt:lpstr>Arial</vt:lpstr>
      <vt:lpstr>Calibri</vt:lpstr>
      <vt:lpstr>Corbel</vt:lpstr>
      <vt:lpstr>Corbel (body)</vt:lpstr>
      <vt:lpstr>Wingdings</vt:lpstr>
      <vt:lpstr>Wingdings 2</vt:lpstr>
      <vt:lpstr>Wingdings 3</vt:lpstr>
      <vt:lpstr>Module</vt:lpstr>
      <vt:lpstr>UNIVERSITY OF LUSAKA  SCHOOL OF LAW</vt:lpstr>
      <vt:lpstr>Salient features introduced in by the new employment code act 3 of 2019 related to conditions of service in employment relations</vt:lpstr>
      <vt:lpstr>Salient features introduced in by the new employment code act 3 of 2019 related to conditions of service in employment relations</vt:lpstr>
      <vt:lpstr>Non-discrimination / promotion of equality in the work place-S.5</vt:lpstr>
      <vt:lpstr>Non-discrimination within the work place-S.5(1) to (2) ECA 2019</vt:lpstr>
      <vt:lpstr>Promotion of equality in the work place-S.5(4) ECA 2019</vt:lpstr>
      <vt:lpstr> Employment Policies, Procedures and Codes-S95 ECA 2019 </vt:lpstr>
      <vt:lpstr>What Amounts To Harassment?S3 Anti-GBV Act 2011</vt:lpstr>
      <vt:lpstr>What Amounts To Harassment?S3 Anti-GBV Act 2011</vt:lpstr>
      <vt:lpstr>What Amounts To Harassment?S3 Anti-GBV Act 2011</vt:lpstr>
      <vt:lpstr>What Amounts To Harassment?S3 Anti-GBV Act 2011</vt:lpstr>
      <vt:lpstr>Complaints of harassment-General rule</vt:lpstr>
      <vt:lpstr>Complaints of harassment-exceptions</vt:lpstr>
      <vt:lpstr>Complaints of harassment-exceptions</vt:lpstr>
      <vt:lpstr>Victimisation distinguished from harassment</vt:lpstr>
      <vt:lpstr>Protection of persons with disabilities-S6 ECA 2019</vt:lpstr>
      <vt:lpstr>Protection of persons with disabilities-S35(2) PDA 2012</vt:lpstr>
      <vt:lpstr>Protection of persons with disabilities-S35(2) PDA 2012 (cont’d)</vt:lpstr>
      <vt:lpstr>Abolishment of casualization-S7 ECA2019</vt:lpstr>
      <vt:lpstr>Prohibition Of Forced Labour-s8 ECA 2019</vt:lpstr>
      <vt:lpstr>Prohibition Of Forced Labour-s8 ECA 2019 (cont’d)</vt:lpstr>
      <vt:lpstr> Exceptions to the “forced labour” definition </vt:lpstr>
      <vt:lpstr>Prioritisation of employment for Zambian citizens –S.14 ECA 2019</vt:lpstr>
      <vt:lpstr>Minimum contractual age for employment-S16 ECA 2019</vt:lpstr>
      <vt:lpstr>Codification of probation period-S27 </vt:lpstr>
      <vt:lpstr>Codification of probation period –S27</vt:lpstr>
      <vt:lpstr>Remuneration/Wages/Salary-S.66 ECA 2019</vt:lpstr>
      <vt:lpstr>Leave: types of leave under the ECA 2019</vt:lpstr>
      <vt:lpstr>Annual leave-s.36</vt:lpstr>
      <vt:lpstr>Sick leave and medical discharge-s.38</vt:lpstr>
      <vt:lpstr>Compassionate leave-s.39</vt:lpstr>
      <vt:lpstr>Family responsibility leave-s.40</vt:lpstr>
      <vt:lpstr>Family responsibility leave-s.40</vt:lpstr>
      <vt:lpstr>Maternity leave-S41 ECA 2019</vt:lpstr>
      <vt:lpstr>Maternity leave-S41 ECA 2019</vt:lpstr>
      <vt:lpstr>Maternity leave-S41 ECA 2019</vt:lpstr>
      <vt:lpstr>Mother’s day-S.47 ECA 2019</vt:lpstr>
      <vt:lpstr>Paternity leave-46</vt:lpstr>
      <vt:lpstr>Forced leave-S.48</vt:lpstr>
      <vt:lpstr>Hours of work for full time employees-S74 ECA 2019</vt:lpstr>
      <vt:lpstr>Hours of work for full time employees-S74</vt:lpstr>
      <vt:lpstr>Overtime allowance-S75</vt:lpstr>
      <vt:lpstr>Medical care-S.94</vt:lpstr>
      <vt:lpstr>Housing allowance-S.92 ECA 2019</vt:lpstr>
      <vt:lpstr>Retirement age and benefits-S.58</vt:lpstr>
      <vt:lpstr>Retirement age and benefits-S.58</vt:lpstr>
      <vt:lpstr>Redundancy Process and Benefits-S55 </vt:lpstr>
      <vt:lpstr>Redundancy Process and Benefits-S55 </vt:lpstr>
      <vt:lpstr>Redundancy Process and Benefits-S55 </vt:lpstr>
      <vt:lpstr>Employer’s exemption from payment of redundancy package/benefits-S56 </vt:lpstr>
      <vt:lpstr>Re-engagement of redundant employees-S.57</vt:lpstr>
      <vt:lpstr>Payment of gratuity-S73 </vt:lpstr>
      <vt:lpstr>Health break-S.77</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dc:title>
  <dc:creator>Ntemena</dc:creator>
  <cp:lastModifiedBy>User</cp:lastModifiedBy>
  <cp:revision>259</cp:revision>
  <cp:lastPrinted>2020-09-14T14:59:12Z</cp:lastPrinted>
  <dcterms:created xsi:type="dcterms:W3CDTF">2020-08-20T09:09:03Z</dcterms:created>
  <dcterms:modified xsi:type="dcterms:W3CDTF">2022-07-17T03:08:36Z</dcterms:modified>
</cp:coreProperties>
</file>