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white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243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822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30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306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white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468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581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791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38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707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75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ZA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588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2022/07/16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99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584175"/>
          </a:xfrm>
        </p:spPr>
        <p:txBody>
          <a:bodyPr/>
          <a:lstStyle/>
          <a:p>
            <a:pPr algn="ctr"/>
            <a:r>
              <a:rPr lang="en-ZA" dirty="0" smtClean="0"/>
              <a:t>UNIVERSITY OF LUSAKA </a:t>
            </a:r>
            <a:br>
              <a:rPr lang="en-ZA" dirty="0" smtClean="0"/>
            </a:br>
            <a:r>
              <a:rPr lang="en-ZA" dirty="0" smtClean="0"/>
              <a:t>SCHOOL OF LAW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060848"/>
            <a:ext cx="7704856" cy="3672408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ZA" sz="5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ZA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ZA" sz="5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UNIT 8:</a:t>
            </a:r>
          </a:p>
          <a:p>
            <a:pPr algn="ctr"/>
            <a:r>
              <a:rPr lang="en-GB" sz="3600" b="1" dirty="0"/>
              <a:t>JURISDICTION, PRACTICE AND PROCEDURE OF THE INDUSTRIAL </a:t>
            </a:r>
            <a:r>
              <a:rPr lang="en-GB" sz="3600" b="1" dirty="0" smtClean="0"/>
              <a:t>RELATIONS DIVISION </a:t>
            </a:r>
          </a:p>
          <a:p>
            <a:pPr algn="ctr"/>
            <a:r>
              <a:rPr lang="en-GB" sz="3600" b="1" dirty="0" smtClean="0"/>
              <a:t>OF THE HIGH </a:t>
            </a:r>
            <a:r>
              <a:rPr lang="en-GB" sz="3600" b="1" dirty="0"/>
              <a:t>COURT.</a:t>
            </a:r>
            <a:endParaRPr lang="en-ZA" sz="3600" dirty="0"/>
          </a:p>
          <a:p>
            <a:pPr algn="ctr"/>
            <a:endParaRPr lang="en-ZA" dirty="0" smtClean="0"/>
          </a:p>
          <a:p>
            <a:pPr algn="ctr"/>
            <a:endParaRPr lang="en-ZA" dirty="0"/>
          </a:p>
          <a:p>
            <a:pPr algn="ctr"/>
            <a:endParaRPr lang="en-ZA" dirty="0" smtClean="0"/>
          </a:p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0710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Constitutional establishment of the IR division of the HC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 algn="just">
              <a:buNone/>
            </a:pPr>
            <a:r>
              <a:rPr lang="en-ZA" dirty="0" smtClean="0"/>
              <a:t>The Industrial Relations Division among other divisions of the High Court, is established under article 133(2) of the 2016 amended constitution:  </a:t>
            </a:r>
          </a:p>
          <a:p>
            <a:pPr marL="118872" indent="0" algn="just">
              <a:buNone/>
            </a:pPr>
            <a:r>
              <a:rPr lang="en-ZA" b="1" dirty="0" smtClean="0"/>
              <a:t>133</a:t>
            </a:r>
            <a:r>
              <a:rPr lang="en-ZA" b="1" dirty="0"/>
              <a:t>. (2) There are established, as divisions of the High Court, the </a:t>
            </a:r>
            <a:r>
              <a:rPr lang="en-ZA" b="1" u="sng" dirty="0"/>
              <a:t>Industrial Relations Court</a:t>
            </a:r>
            <a:r>
              <a:rPr lang="en-ZA" b="1" dirty="0"/>
              <a:t>, Commercial Court, Family Court and Children’s </a:t>
            </a:r>
            <a:r>
              <a:rPr lang="en-ZA" b="1" dirty="0" smtClean="0"/>
              <a:t>Court. 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270724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Jurisdiction of the IR Division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ZA" dirty="0" smtClean="0"/>
              <a:t>The specific Act that provides for the jurisdiction of the </a:t>
            </a:r>
            <a:r>
              <a:rPr lang="en-ZA" dirty="0" err="1" smtClean="0"/>
              <a:t>Inductrial</a:t>
            </a:r>
            <a:r>
              <a:rPr lang="en-ZA" dirty="0" smtClean="0"/>
              <a:t> Relations Division of the High Court, is the ILRA, CAP 269.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ZA" b="1" dirty="0" smtClean="0"/>
              <a:t>S.85 ILRA </a:t>
            </a:r>
            <a:r>
              <a:rPr lang="en-ZA" dirty="0" smtClean="0"/>
              <a:t>grants the division the jurisdiction to handle: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ZA" dirty="0"/>
              <a:t>(1) The Court shall have original and exclusive jurisdiction </a:t>
            </a:r>
            <a:r>
              <a:rPr lang="en-ZA" dirty="0" smtClean="0"/>
              <a:t>to hear </a:t>
            </a:r>
            <a:r>
              <a:rPr lang="en-ZA" dirty="0"/>
              <a:t>and determine any industrial relation matters and any </a:t>
            </a:r>
            <a:r>
              <a:rPr lang="en-ZA" dirty="0" smtClean="0"/>
              <a:t>proceedings under </a:t>
            </a:r>
            <a:r>
              <a:rPr lang="en-ZA" dirty="0"/>
              <a:t>this Act.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n-ZA" dirty="0" smtClean="0"/>
          </a:p>
          <a:p>
            <a:pPr algn="just">
              <a:buFont typeface="Wingdings" panose="05000000000000000000" pitchFamily="2" charset="2"/>
              <a:buChar char="v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62927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Composition of the IR Division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ZA" dirty="0" smtClean="0"/>
              <a:t>Currently, the Industrial Relations Division is headed by a Judge-in-Charge who presides over the allocation of cases to judges working in the division.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81643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/>
            </a:r>
            <a:br>
              <a:rPr lang="en-ZA" dirty="0" smtClean="0"/>
            </a:br>
            <a:r>
              <a:rPr lang="en-ZA" dirty="0" smtClean="0"/>
              <a:t>Remedies granted </a:t>
            </a:r>
            <a:r>
              <a:rPr lang="en-ZA" dirty="0"/>
              <a:t>by </a:t>
            </a:r>
            <a:r>
              <a:rPr lang="en-ZA" dirty="0" smtClean="0"/>
              <a:t>the IR Division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ZA" b="1" dirty="0" smtClean="0"/>
              <a:t>Section 85A IRLA </a:t>
            </a:r>
            <a:r>
              <a:rPr lang="en-ZA" dirty="0" smtClean="0"/>
              <a:t>provides a list of remedies that the Industrial Relations Division can grant, depending on the nature of the dispute, matter or claim brought before it, by parties. </a:t>
            </a:r>
          </a:p>
          <a:p>
            <a:pPr marL="118872" indent="0" algn="just">
              <a:buNone/>
            </a:pPr>
            <a:endParaRPr lang="en-ZA" dirty="0" smtClean="0"/>
          </a:p>
          <a:p>
            <a:pPr algn="just">
              <a:buFont typeface="Wingdings" panose="05000000000000000000" pitchFamily="2" charset="2"/>
              <a:buChar char="v"/>
            </a:pPr>
            <a:endParaRPr lang="en-ZA" dirty="0"/>
          </a:p>
          <a:p>
            <a:pPr>
              <a:buFont typeface="Wingdings" panose="05000000000000000000" pitchFamily="2" charset="2"/>
              <a:buChar char="v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77730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Remedies granted </a:t>
            </a:r>
            <a:r>
              <a:rPr lang="en-ZA" dirty="0"/>
              <a:t>by the IR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18872" indent="0" algn="just">
              <a:buNone/>
            </a:pPr>
            <a:r>
              <a:rPr lang="en-ZA" dirty="0"/>
              <a:t>85A. Where the Court finds that the complaint or application </a:t>
            </a:r>
            <a:r>
              <a:rPr lang="en-ZA" dirty="0" smtClean="0"/>
              <a:t>presented to </a:t>
            </a:r>
            <a:r>
              <a:rPr lang="en-ZA" dirty="0"/>
              <a:t>it is justified and reasonable, the Court shall grant such remedy as </a:t>
            </a:r>
            <a:r>
              <a:rPr lang="en-ZA" dirty="0" smtClean="0"/>
              <a:t>it considers </a:t>
            </a:r>
            <a:r>
              <a:rPr lang="en-ZA" dirty="0"/>
              <a:t>just and equitable and may-</a:t>
            </a:r>
          </a:p>
          <a:p>
            <a:pPr marL="118872" indent="0" algn="just">
              <a:buNone/>
            </a:pPr>
            <a:r>
              <a:rPr lang="en-ZA" dirty="0"/>
              <a:t>(a) award the </a:t>
            </a:r>
            <a:r>
              <a:rPr lang="en-ZA" dirty="0" smtClean="0"/>
              <a:t>complainant </a:t>
            </a:r>
            <a:r>
              <a:rPr lang="en-ZA" dirty="0"/>
              <a:t>or applicant damages or compensation for</a:t>
            </a:r>
          </a:p>
          <a:p>
            <a:pPr marL="118872" indent="0" algn="just">
              <a:buNone/>
            </a:pPr>
            <a:r>
              <a:rPr lang="en-ZA" dirty="0"/>
              <a:t>loss of employment;</a:t>
            </a:r>
          </a:p>
          <a:p>
            <a:pPr marL="118872" indent="0" algn="just">
              <a:buNone/>
            </a:pPr>
            <a:endParaRPr lang="en-ZA" dirty="0" smtClean="0"/>
          </a:p>
          <a:p>
            <a:pPr marL="118872" indent="0" algn="just">
              <a:buNone/>
            </a:pPr>
            <a:r>
              <a:rPr lang="en-ZA" dirty="0" smtClean="0"/>
              <a:t>(</a:t>
            </a:r>
            <a:r>
              <a:rPr lang="en-ZA" dirty="0"/>
              <a:t>b) make an order for reinstatement, re-employment or re-engagement;</a:t>
            </a:r>
          </a:p>
          <a:p>
            <a:pPr marL="118872" indent="0" algn="just">
              <a:buNone/>
            </a:pPr>
            <a:endParaRPr lang="en-ZA" dirty="0" smtClean="0"/>
          </a:p>
          <a:p>
            <a:pPr marL="118872" indent="0" algn="just">
              <a:buNone/>
            </a:pPr>
            <a:r>
              <a:rPr lang="en-ZA" dirty="0" smtClean="0"/>
              <a:t>(</a:t>
            </a:r>
            <a:r>
              <a:rPr lang="en-ZA" dirty="0"/>
              <a:t>c) deem the complainant or applicant as retired, retrenched or</a:t>
            </a:r>
          </a:p>
          <a:p>
            <a:pPr marL="118872" indent="0" algn="just">
              <a:buNone/>
            </a:pPr>
            <a:r>
              <a:rPr lang="en-ZA" dirty="0"/>
              <a:t>redundant; or</a:t>
            </a:r>
          </a:p>
          <a:p>
            <a:pPr marL="118872" indent="0" algn="just">
              <a:buNone/>
            </a:pPr>
            <a:endParaRPr lang="en-ZA" dirty="0" smtClean="0"/>
          </a:p>
          <a:p>
            <a:pPr marL="118872" indent="0" algn="just">
              <a:buNone/>
            </a:pPr>
            <a:r>
              <a:rPr lang="en-ZA" dirty="0" smtClean="0"/>
              <a:t>(</a:t>
            </a:r>
            <a:r>
              <a:rPr lang="en-ZA" dirty="0"/>
              <a:t>d) make any other order or award as the court may consider fit in the</a:t>
            </a:r>
          </a:p>
          <a:p>
            <a:pPr marL="118872" indent="0" algn="just">
              <a:buNone/>
            </a:pPr>
            <a:r>
              <a:rPr lang="en-ZA" dirty="0"/>
              <a:t>circumstances of the case.</a:t>
            </a:r>
          </a:p>
          <a:p>
            <a:pPr marL="118872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78588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5950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8872" lvl="0" algn="ctr">
              <a:buClr>
                <a:srgbClr val="F0AD00"/>
              </a:buClr>
              <a:buSzPct val="80000"/>
            </a:pPr>
            <a:r>
              <a:rPr lang="en-Z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 OF LECTURE</a:t>
            </a:r>
          </a:p>
          <a:p>
            <a:pPr marL="118872" lvl="0" algn="ctr">
              <a:buClr>
                <a:srgbClr val="F0AD00"/>
              </a:buClr>
              <a:buSzPct val="80000"/>
            </a:pPr>
            <a:r>
              <a:rPr lang="en-Z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</a:t>
            </a:r>
          </a:p>
          <a:p>
            <a:pPr marL="118872" lvl="0" algn="ctr">
              <a:buClr>
                <a:srgbClr val="F0AD00"/>
              </a:buClr>
              <a:buSzPct val="80000"/>
            </a:pPr>
            <a:r>
              <a:rPr lang="en-Z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YOU!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437112"/>
            <a:ext cx="21336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6122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326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Corbel</vt:lpstr>
      <vt:lpstr>Times New Roman</vt:lpstr>
      <vt:lpstr>Wingdings</vt:lpstr>
      <vt:lpstr>Wingdings 2</vt:lpstr>
      <vt:lpstr>Wingdings 3</vt:lpstr>
      <vt:lpstr>Module</vt:lpstr>
      <vt:lpstr>UNIVERSITY OF LUSAKA  SCHOOL OF LAW</vt:lpstr>
      <vt:lpstr>Constitutional establishment of the IR division of the HC</vt:lpstr>
      <vt:lpstr>Jurisdiction of the IR Division</vt:lpstr>
      <vt:lpstr>Composition of the IR Division </vt:lpstr>
      <vt:lpstr> Remedies granted by the IR Division </vt:lpstr>
      <vt:lpstr>Remedies granted by the IR Division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LUSAKA  SCHOOL OF LAW</dc:title>
  <dc:creator>Ntemena</dc:creator>
  <cp:lastModifiedBy>User</cp:lastModifiedBy>
  <cp:revision>18</cp:revision>
  <dcterms:created xsi:type="dcterms:W3CDTF">2020-11-09T15:12:17Z</dcterms:created>
  <dcterms:modified xsi:type="dcterms:W3CDTF">2022-07-17T03:28:48Z</dcterms:modified>
</cp:coreProperties>
</file>