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8" r:id="rId3"/>
    <p:sldId id="259" r:id="rId4"/>
    <p:sldId id="321" r:id="rId5"/>
    <p:sldId id="260" r:id="rId6"/>
    <p:sldId id="261" r:id="rId7"/>
    <p:sldId id="262" r:id="rId8"/>
    <p:sldId id="263" r:id="rId9"/>
    <p:sldId id="264" r:id="rId10"/>
    <p:sldId id="265" r:id="rId11"/>
    <p:sldId id="266" r:id="rId12"/>
    <p:sldId id="308" r:id="rId13"/>
    <p:sldId id="310" r:id="rId14"/>
    <p:sldId id="309" r:id="rId15"/>
    <p:sldId id="311" r:id="rId16"/>
    <p:sldId id="312" r:id="rId17"/>
    <p:sldId id="313" r:id="rId18"/>
    <p:sldId id="314" r:id="rId19"/>
    <p:sldId id="315" r:id="rId20"/>
    <p:sldId id="268" r:id="rId21"/>
    <p:sldId id="269" r:id="rId22"/>
    <p:sldId id="279" r:id="rId23"/>
    <p:sldId id="280" r:id="rId24"/>
    <p:sldId id="281" r:id="rId25"/>
    <p:sldId id="272" r:id="rId26"/>
    <p:sldId id="273" r:id="rId27"/>
    <p:sldId id="274" r:id="rId28"/>
    <p:sldId id="275" r:id="rId29"/>
    <p:sldId id="276" r:id="rId30"/>
    <p:sldId id="277" r:id="rId31"/>
    <p:sldId id="278" r:id="rId32"/>
    <p:sldId id="316" r:id="rId33"/>
    <p:sldId id="282" r:id="rId34"/>
    <p:sldId id="284" r:id="rId35"/>
    <p:sldId id="285" r:id="rId36"/>
    <p:sldId id="286" r:id="rId37"/>
    <p:sldId id="318" r:id="rId38"/>
    <p:sldId id="283" r:id="rId39"/>
    <p:sldId id="287" r:id="rId40"/>
    <p:sldId id="288" r:id="rId41"/>
    <p:sldId id="289" r:id="rId42"/>
    <p:sldId id="290" r:id="rId43"/>
    <p:sldId id="291" r:id="rId44"/>
    <p:sldId id="320" r:id="rId45"/>
    <p:sldId id="292" r:id="rId46"/>
    <p:sldId id="293" r:id="rId47"/>
    <p:sldId id="294" r:id="rId48"/>
    <p:sldId id="295" r:id="rId49"/>
    <p:sldId id="317" r:id="rId50"/>
    <p:sldId id="296" r:id="rId51"/>
    <p:sldId id="298" r:id="rId52"/>
    <p:sldId id="299" r:id="rId53"/>
    <p:sldId id="300" r:id="rId54"/>
    <p:sldId id="302" r:id="rId55"/>
    <p:sldId id="301" r:id="rId56"/>
    <p:sldId id="303" r:id="rId57"/>
    <p:sldId id="304" r:id="rId58"/>
    <p:sldId id="305" r:id="rId59"/>
    <p:sldId id="319" r:id="rId60"/>
    <p:sldId id="307"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white">
                    <a:tint val="95000"/>
                  </a:prstClr>
                </a:solidFill>
              </a:rPr>
              <a:pPr/>
              <a:t>2022/03/03</a:t>
            </a:fld>
            <a:endParaRPr lang="en-ZA">
              <a:solidFill>
                <a:prstClr val="white">
                  <a:tint val="95000"/>
                </a:prstClr>
              </a:solidFill>
            </a:endParaRPr>
          </a:p>
        </p:txBody>
      </p:sp>
      <p:sp>
        <p:nvSpPr>
          <p:cNvPr id="5" name="Footer Placeholder 4"/>
          <p:cNvSpPr>
            <a:spLocks noGrp="1"/>
          </p:cNvSpPr>
          <p:nvPr>
            <p:ph type="ftr" sz="quarter" idx="11"/>
          </p:nvPr>
        </p:nvSpPr>
        <p:spPr/>
        <p:txBody>
          <a:bodyPr/>
          <a:lstStyle/>
          <a:p>
            <a:endParaRPr lang="en-ZA">
              <a:solidFill>
                <a:prstClr val="white">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white">
                    <a:tint val="95000"/>
                  </a:prstClr>
                </a:solidFill>
              </a:rPr>
              <a:pPr/>
              <a:t>‹#›</a:t>
            </a:fld>
            <a:endParaRPr lang="en-ZA">
              <a:solidFill>
                <a:prstClr val="white">
                  <a:tint val="95000"/>
                </a:prstClr>
              </a:solidFill>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extLst>
      <p:ext uri="{BB962C8B-B14F-4D97-AF65-F5344CB8AC3E}">
        <p14:creationId xmlns:p14="http://schemas.microsoft.com/office/powerpoint/2010/main" val="36577589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5" name="Footer Placeholder 4"/>
          <p:cNvSpPr>
            <a:spLocks noGrp="1"/>
          </p:cNvSpPr>
          <p:nvPr>
            <p:ph type="ftr" sz="quarter" idx="11"/>
          </p:nvPr>
        </p:nvSpPr>
        <p:spPr/>
        <p:txBody>
          <a:bodyPr/>
          <a:lstStyle/>
          <a:p>
            <a:endParaRPr lang="en-ZA">
              <a:solidFill>
                <a:prstClr val="black">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112322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5" name="Footer Placeholder 4"/>
          <p:cNvSpPr>
            <a:spLocks noGrp="1"/>
          </p:cNvSpPr>
          <p:nvPr>
            <p:ph type="ftr" sz="quarter" idx="11"/>
          </p:nvPr>
        </p:nvSpPr>
        <p:spPr>
          <a:xfrm>
            <a:off x="2640597" y="6377459"/>
            <a:ext cx="3836404" cy="365125"/>
          </a:xfrm>
        </p:spPr>
        <p:txBody>
          <a:bodyPr/>
          <a:lstStyle/>
          <a:p>
            <a:endParaRPr lang="en-ZA">
              <a:solidFill>
                <a:prstClr val="black">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2936484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white">
                    <a:tint val="95000"/>
                  </a:prstClr>
                </a:solidFill>
              </a:rPr>
              <a:pPr/>
              <a:t>2022/03/03</a:t>
            </a:fld>
            <a:endParaRPr lang="en-ZA">
              <a:solidFill>
                <a:prstClr val="white">
                  <a:tint val="95000"/>
                </a:prstClr>
              </a:solidFill>
            </a:endParaRPr>
          </a:p>
        </p:txBody>
      </p:sp>
      <p:sp>
        <p:nvSpPr>
          <p:cNvPr id="5" name="Footer Placeholder 4"/>
          <p:cNvSpPr>
            <a:spLocks noGrp="1"/>
          </p:cNvSpPr>
          <p:nvPr>
            <p:ph type="ftr" sz="quarter" idx="11"/>
          </p:nvPr>
        </p:nvSpPr>
        <p:spPr/>
        <p:txBody>
          <a:bodyPr/>
          <a:lstStyle/>
          <a:p>
            <a:endParaRPr lang="en-ZA">
              <a:solidFill>
                <a:prstClr val="white">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white">
                    <a:tint val="95000"/>
                  </a:prstClr>
                </a:solidFill>
              </a:rPr>
              <a:pPr/>
              <a:t>‹#›</a:t>
            </a:fld>
            <a:endParaRPr lang="en-ZA">
              <a:solidFill>
                <a:prstClr val="white">
                  <a:tint val="95000"/>
                </a:prstClr>
              </a:solidFill>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extLst>
      <p:ext uri="{BB962C8B-B14F-4D97-AF65-F5344CB8AC3E}">
        <p14:creationId xmlns:p14="http://schemas.microsoft.com/office/powerpoint/2010/main" val="3760450819"/>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5" name="Footer Placeholder 4"/>
          <p:cNvSpPr>
            <a:spLocks noGrp="1"/>
          </p:cNvSpPr>
          <p:nvPr>
            <p:ph type="ftr" sz="quarter" idx="11"/>
          </p:nvPr>
        </p:nvSpPr>
        <p:spPr/>
        <p:txBody>
          <a:bodyPr/>
          <a:lstStyle/>
          <a:p>
            <a:endParaRPr lang="en-ZA">
              <a:solidFill>
                <a:prstClr val="black">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30697603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white">
                    <a:tint val="95000"/>
                  </a:prstClr>
                </a:solidFill>
              </a:rPr>
              <a:pPr/>
              <a:t>2022/03/03</a:t>
            </a:fld>
            <a:endParaRPr lang="en-ZA">
              <a:solidFill>
                <a:prstClr val="white">
                  <a:tint val="95000"/>
                </a:prstClr>
              </a:solidFill>
            </a:endParaRPr>
          </a:p>
        </p:txBody>
      </p:sp>
      <p:sp>
        <p:nvSpPr>
          <p:cNvPr id="5" name="Footer Placeholder 4"/>
          <p:cNvSpPr>
            <a:spLocks noGrp="1"/>
          </p:cNvSpPr>
          <p:nvPr>
            <p:ph type="ftr" sz="quarter" idx="11"/>
          </p:nvPr>
        </p:nvSpPr>
        <p:spPr/>
        <p:txBody>
          <a:bodyPr/>
          <a:lstStyle/>
          <a:p>
            <a:endParaRPr lang="en-ZA">
              <a:solidFill>
                <a:prstClr val="white">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white">
                    <a:tint val="95000"/>
                  </a:prstClr>
                </a:solidFill>
              </a:rPr>
              <a:pPr/>
              <a:t>‹#›</a:t>
            </a:fld>
            <a:endParaRPr lang="en-ZA">
              <a:solidFill>
                <a:prstClr val="white">
                  <a:tint val="95000"/>
                </a:prstClr>
              </a:solidFill>
            </a:endParaRPr>
          </a:p>
        </p:txBody>
      </p:sp>
    </p:spTree>
    <p:extLst>
      <p:ext uri="{BB962C8B-B14F-4D97-AF65-F5344CB8AC3E}">
        <p14:creationId xmlns:p14="http://schemas.microsoft.com/office/powerpoint/2010/main" val="22151987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6" name="Footer Placeholder 5"/>
          <p:cNvSpPr>
            <a:spLocks noGrp="1"/>
          </p:cNvSpPr>
          <p:nvPr>
            <p:ph type="ftr" sz="quarter" idx="11"/>
          </p:nvPr>
        </p:nvSpPr>
        <p:spPr/>
        <p:txBody>
          <a:bodyPr/>
          <a:lstStyle/>
          <a:p>
            <a:endParaRPr lang="en-ZA">
              <a:solidFill>
                <a:prstClr val="black">
                  <a:tint val="95000"/>
                </a:prstClr>
              </a:solidFill>
            </a:endParaRPr>
          </a:p>
        </p:txBody>
      </p:sp>
      <p:sp>
        <p:nvSpPr>
          <p:cNvPr id="7" name="Slide Number Placeholder 6"/>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2893343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8" name="Footer Placeholder 7"/>
          <p:cNvSpPr>
            <a:spLocks noGrp="1"/>
          </p:cNvSpPr>
          <p:nvPr>
            <p:ph type="ftr" sz="quarter" idx="11"/>
          </p:nvPr>
        </p:nvSpPr>
        <p:spPr/>
        <p:txBody>
          <a:bodyPr/>
          <a:lstStyle/>
          <a:p>
            <a:endParaRPr lang="en-ZA">
              <a:solidFill>
                <a:prstClr val="black">
                  <a:tint val="95000"/>
                </a:prstClr>
              </a:solidFill>
            </a:endParaRPr>
          </a:p>
        </p:txBody>
      </p:sp>
      <p:sp>
        <p:nvSpPr>
          <p:cNvPr id="9" name="Slide Number Placeholder 8"/>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3488267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4" name="Footer Placeholder 3"/>
          <p:cNvSpPr>
            <a:spLocks noGrp="1"/>
          </p:cNvSpPr>
          <p:nvPr>
            <p:ph type="ftr" sz="quarter" idx="11"/>
          </p:nvPr>
        </p:nvSpPr>
        <p:spPr/>
        <p:txBody>
          <a:bodyPr/>
          <a:lstStyle/>
          <a:p>
            <a:endParaRPr lang="en-ZA">
              <a:solidFill>
                <a:prstClr val="black">
                  <a:tint val="95000"/>
                </a:prstClr>
              </a:solidFill>
            </a:endParaRPr>
          </a:p>
        </p:txBody>
      </p:sp>
      <p:sp>
        <p:nvSpPr>
          <p:cNvPr id="5" name="Slide Number Placeholder 4"/>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38249984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3" name="Footer Placeholder 2"/>
          <p:cNvSpPr>
            <a:spLocks noGrp="1"/>
          </p:cNvSpPr>
          <p:nvPr>
            <p:ph type="ftr" sz="quarter" idx="11"/>
          </p:nvPr>
        </p:nvSpPr>
        <p:spPr/>
        <p:txBody>
          <a:bodyPr/>
          <a:lstStyle/>
          <a:p>
            <a:endParaRPr lang="en-ZA">
              <a:solidFill>
                <a:prstClr val="black">
                  <a:tint val="95000"/>
                </a:prstClr>
              </a:solidFill>
            </a:endParaRPr>
          </a:p>
        </p:txBody>
      </p:sp>
      <p:sp>
        <p:nvSpPr>
          <p:cNvPr id="4" name="Slide Number Placeholder 3"/>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13153344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6" name="Footer Placeholder 5"/>
          <p:cNvSpPr>
            <a:spLocks noGrp="1"/>
          </p:cNvSpPr>
          <p:nvPr>
            <p:ph type="ftr" sz="quarter" idx="11"/>
          </p:nvPr>
        </p:nvSpPr>
        <p:spPr/>
        <p:txBody>
          <a:bodyPr/>
          <a:lstStyle/>
          <a:p>
            <a:endParaRPr lang="en-ZA">
              <a:solidFill>
                <a:prstClr val="black">
                  <a:tint val="95000"/>
                </a:prstClr>
              </a:solidFill>
            </a:endParaRPr>
          </a:p>
        </p:txBody>
      </p:sp>
      <p:sp>
        <p:nvSpPr>
          <p:cNvPr id="7" name="Slide Number Placeholder 6"/>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extLst>
      <p:ext uri="{BB962C8B-B14F-4D97-AF65-F5344CB8AC3E}">
        <p14:creationId xmlns:p14="http://schemas.microsoft.com/office/powerpoint/2010/main" val="3891693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5" name="Footer Placeholder 4"/>
          <p:cNvSpPr>
            <a:spLocks noGrp="1"/>
          </p:cNvSpPr>
          <p:nvPr>
            <p:ph type="ftr" sz="quarter" idx="11"/>
          </p:nvPr>
        </p:nvSpPr>
        <p:spPr/>
        <p:txBody>
          <a:bodyPr/>
          <a:lstStyle/>
          <a:p>
            <a:endParaRPr lang="en-ZA">
              <a:solidFill>
                <a:prstClr val="black">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29700493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ZA">
              <a:solidFill>
                <a:prstClr val="white">
                  <a:shade val="50000"/>
                </a:prstClr>
              </a:solidFill>
            </a:endParaRPr>
          </a:p>
        </p:txBody>
      </p:sp>
      <p:sp>
        <p:nvSpPr>
          <p:cNvPr id="7" name="Slide Number Placeholder 6"/>
          <p:cNvSpPr>
            <a:spLocks noGrp="1"/>
          </p:cNvSpPr>
          <p:nvPr>
            <p:ph type="sldNum" sz="quarter" idx="12"/>
          </p:nvPr>
        </p:nvSpPr>
        <p:spPr>
          <a:xfrm>
            <a:off x="8339328" y="1170432"/>
            <a:ext cx="733864" cy="201168"/>
          </a:xfrm>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949265306"/>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5" name="Footer Placeholder 4"/>
          <p:cNvSpPr>
            <a:spLocks noGrp="1"/>
          </p:cNvSpPr>
          <p:nvPr>
            <p:ph type="ftr" sz="quarter" idx="11"/>
          </p:nvPr>
        </p:nvSpPr>
        <p:spPr/>
        <p:txBody>
          <a:bodyPr/>
          <a:lstStyle/>
          <a:p>
            <a:endParaRPr lang="en-ZA">
              <a:solidFill>
                <a:prstClr val="black">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42576635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5" name="Footer Placeholder 4"/>
          <p:cNvSpPr>
            <a:spLocks noGrp="1"/>
          </p:cNvSpPr>
          <p:nvPr>
            <p:ph type="ftr" sz="quarter" idx="11"/>
          </p:nvPr>
        </p:nvSpPr>
        <p:spPr>
          <a:xfrm>
            <a:off x="2640597" y="6377459"/>
            <a:ext cx="3836404" cy="365125"/>
          </a:xfrm>
        </p:spPr>
        <p:txBody>
          <a:bodyPr/>
          <a:lstStyle/>
          <a:p>
            <a:endParaRPr lang="en-ZA">
              <a:solidFill>
                <a:prstClr val="black">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712481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0AF6D54-34C9-4FB7-A821-2A987347EDE2}" type="datetimeFigureOut">
              <a:rPr lang="en-ZA" smtClean="0">
                <a:solidFill>
                  <a:prstClr val="white">
                    <a:tint val="95000"/>
                  </a:prstClr>
                </a:solidFill>
              </a:rPr>
              <a:pPr/>
              <a:t>2022/03/03</a:t>
            </a:fld>
            <a:endParaRPr lang="en-ZA">
              <a:solidFill>
                <a:prstClr val="white">
                  <a:tint val="95000"/>
                </a:prstClr>
              </a:solidFill>
            </a:endParaRPr>
          </a:p>
        </p:txBody>
      </p:sp>
      <p:sp>
        <p:nvSpPr>
          <p:cNvPr id="5" name="Footer Placeholder 4"/>
          <p:cNvSpPr>
            <a:spLocks noGrp="1"/>
          </p:cNvSpPr>
          <p:nvPr>
            <p:ph type="ftr" sz="quarter" idx="11"/>
          </p:nvPr>
        </p:nvSpPr>
        <p:spPr/>
        <p:txBody>
          <a:bodyPr/>
          <a:lstStyle/>
          <a:p>
            <a:endParaRPr lang="en-ZA">
              <a:solidFill>
                <a:prstClr val="white">
                  <a:tint val="95000"/>
                </a:prstClr>
              </a:solidFill>
            </a:endParaRPr>
          </a:p>
        </p:txBody>
      </p:sp>
      <p:sp>
        <p:nvSpPr>
          <p:cNvPr id="6" name="Slide Number Placeholder 5"/>
          <p:cNvSpPr>
            <a:spLocks noGrp="1"/>
          </p:cNvSpPr>
          <p:nvPr>
            <p:ph type="sldNum" sz="quarter" idx="12"/>
          </p:nvPr>
        </p:nvSpPr>
        <p:spPr/>
        <p:txBody>
          <a:bodyPr/>
          <a:lstStyle/>
          <a:p>
            <a:fld id="{D385649A-F63F-4ACD-9E7E-1312A4DD0D43}" type="slidenum">
              <a:rPr lang="en-ZA" smtClean="0">
                <a:solidFill>
                  <a:prstClr val="white">
                    <a:tint val="95000"/>
                  </a:prstClr>
                </a:solidFill>
              </a:rPr>
              <a:pPr/>
              <a:t>‹#›</a:t>
            </a:fld>
            <a:endParaRPr lang="en-ZA">
              <a:solidFill>
                <a:prstClr val="white">
                  <a:tint val="95000"/>
                </a:prstClr>
              </a:solidFill>
            </a:endParaRPr>
          </a:p>
        </p:txBody>
      </p:sp>
    </p:spTree>
    <p:extLst>
      <p:ext uri="{BB962C8B-B14F-4D97-AF65-F5344CB8AC3E}">
        <p14:creationId xmlns:p14="http://schemas.microsoft.com/office/powerpoint/2010/main" val="181897166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6" name="Footer Placeholder 5"/>
          <p:cNvSpPr>
            <a:spLocks noGrp="1"/>
          </p:cNvSpPr>
          <p:nvPr>
            <p:ph type="ftr" sz="quarter" idx="11"/>
          </p:nvPr>
        </p:nvSpPr>
        <p:spPr/>
        <p:txBody>
          <a:bodyPr/>
          <a:lstStyle/>
          <a:p>
            <a:endParaRPr lang="en-ZA">
              <a:solidFill>
                <a:prstClr val="black">
                  <a:tint val="95000"/>
                </a:prstClr>
              </a:solidFill>
            </a:endParaRPr>
          </a:p>
        </p:txBody>
      </p:sp>
      <p:sp>
        <p:nvSpPr>
          <p:cNvPr id="7" name="Slide Number Placeholder 6"/>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1668293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8" name="Footer Placeholder 7"/>
          <p:cNvSpPr>
            <a:spLocks noGrp="1"/>
          </p:cNvSpPr>
          <p:nvPr>
            <p:ph type="ftr" sz="quarter" idx="11"/>
          </p:nvPr>
        </p:nvSpPr>
        <p:spPr/>
        <p:txBody>
          <a:bodyPr/>
          <a:lstStyle/>
          <a:p>
            <a:endParaRPr lang="en-ZA">
              <a:solidFill>
                <a:prstClr val="black">
                  <a:tint val="95000"/>
                </a:prstClr>
              </a:solidFill>
            </a:endParaRPr>
          </a:p>
        </p:txBody>
      </p:sp>
      <p:sp>
        <p:nvSpPr>
          <p:cNvPr id="9" name="Slide Number Placeholder 8"/>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295592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4" name="Footer Placeholder 3"/>
          <p:cNvSpPr>
            <a:spLocks noGrp="1"/>
          </p:cNvSpPr>
          <p:nvPr>
            <p:ph type="ftr" sz="quarter" idx="11"/>
          </p:nvPr>
        </p:nvSpPr>
        <p:spPr/>
        <p:txBody>
          <a:bodyPr/>
          <a:lstStyle/>
          <a:p>
            <a:endParaRPr lang="en-ZA">
              <a:solidFill>
                <a:prstClr val="black">
                  <a:tint val="95000"/>
                </a:prstClr>
              </a:solidFill>
            </a:endParaRPr>
          </a:p>
        </p:txBody>
      </p:sp>
      <p:sp>
        <p:nvSpPr>
          <p:cNvPr id="5" name="Slide Number Placeholder 4"/>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216547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3" name="Footer Placeholder 2"/>
          <p:cNvSpPr>
            <a:spLocks noGrp="1"/>
          </p:cNvSpPr>
          <p:nvPr>
            <p:ph type="ftr" sz="quarter" idx="11"/>
          </p:nvPr>
        </p:nvSpPr>
        <p:spPr/>
        <p:txBody>
          <a:bodyPr/>
          <a:lstStyle/>
          <a:p>
            <a:endParaRPr lang="en-ZA">
              <a:solidFill>
                <a:prstClr val="black">
                  <a:tint val="95000"/>
                </a:prstClr>
              </a:solidFill>
            </a:endParaRPr>
          </a:p>
        </p:txBody>
      </p:sp>
      <p:sp>
        <p:nvSpPr>
          <p:cNvPr id="4" name="Slide Number Placeholder 3"/>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1393112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6" name="Footer Placeholder 5"/>
          <p:cNvSpPr>
            <a:spLocks noGrp="1"/>
          </p:cNvSpPr>
          <p:nvPr>
            <p:ph type="ftr" sz="quarter" idx="11"/>
          </p:nvPr>
        </p:nvSpPr>
        <p:spPr/>
        <p:txBody>
          <a:bodyPr/>
          <a:lstStyle/>
          <a:p>
            <a:endParaRPr lang="en-ZA">
              <a:solidFill>
                <a:prstClr val="black">
                  <a:tint val="95000"/>
                </a:prstClr>
              </a:solidFill>
            </a:endParaRPr>
          </a:p>
        </p:txBody>
      </p:sp>
      <p:sp>
        <p:nvSpPr>
          <p:cNvPr id="7" name="Slide Number Placeholder 6"/>
          <p:cNvSpPr>
            <a:spLocks noGrp="1"/>
          </p:cNvSpPr>
          <p:nvPr>
            <p:ph type="sldNum" sz="quarter" idx="12"/>
          </p:nvPr>
        </p:nvSpPr>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extLst>
      <p:ext uri="{BB962C8B-B14F-4D97-AF65-F5344CB8AC3E}">
        <p14:creationId xmlns:p14="http://schemas.microsoft.com/office/powerpoint/2010/main" val="454284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ZA">
              <a:solidFill>
                <a:prstClr val="white">
                  <a:shade val="50000"/>
                </a:prstClr>
              </a:solidFill>
            </a:endParaRPr>
          </a:p>
        </p:txBody>
      </p:sp>
      <p:sp>
        <p:nvSpPr>
          <p:cNvPr id="7" name="Slide Number Placeholder 6"/>
          <p:cNvSpPr>
            <a:spLocks noGrp="1"/>
          </p:cNvSpPr>
          <p:nvPr>
            <p:ph type="sldNum" sz="quarter" idx="12"/>
          </p:nvPr>
        </p:nvSpPr>
        <p:spPr>
          <a:xfrm>
            <a:off x="8339328" y="1170432"/>
            <a:ext cx="733864" cy="201168"/>
          </a:xfrm>
        </p:spPr>
        <p:txBody>
          <a:bodyPr/>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228316076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ZA">
              <a:solidFill>
                <a:prstClr val="black">
                  <a:tint val="95000"/>
                </a:prstClr>
              </a:solidFill>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16627106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0AF6D54-34C9-4FB7-A821-2A987347EDE2}" type="datetimeFigureOut">
              <a:rPr lang="en-ZA" smtClean="0">
                <a:solidFill>
                  <a:prstClr val="black">
                    <a:tint val="95000"/>
                  </a:prstClr>
                </a:solidFill>
              </a:rPr>
              <a:pPr/>
              <a:t>2022/03/03</a:t>
            </a:fld>
            <a:endParaRPr lang="en-ZA">
              <a:solidFill>
                <a:prstClr val="black">
                  <a:tint val="95000"/>
                </a:prstClr>
              </a:solidFill>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ZA">
              <a:solidFill>
                <a:prstClr val="black">
                  <a:tint val="95000"/>
                </a:prstClr>
              </a:solidFill>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385649A-F63F-4ACD-9E7E-1312A4DD0D43}" type="slidenum">
              <a:rPr lang="en-ZA" smtClean="0">
                <a:solidFill>
                  <a:prstClr val="black">
                    <a:tint val="95000"/>
                  </a:prstClr>
                </a:solidFill>
              </a:rPr>
              <a:pPr/>
              <a:t>‹#›</a:t>
            </a:fld>
            <a:endParaRPr lang="en-ZA">
              <a:solidFill>
                <a:prstClr val="black">
                  <a:tint val="95000"/>
                </a:prstClr>
              </a:solidFill>
            </a:endParaRPr>
          </a:p>
        </p:txBody>
      </p:sp>
    </p:spTree>
    <p:extLst>
      <p:ext uri="{BB962C8B-B14F-4D97-AF65-F5344CB8AC3E}">
        <p14:creationId xmlns:p14="http://schemas.microsoft.com/office/powerpoint/2010/main" val="13814421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8721"/>
            <a:ext cx="7772400" cy="1728191"/>
          </a:xfrm>
        </p:spPr>
        <p:txBody>
          <a:bodyPr/>
          <a:lstStyle/>
          <a:p>
            <a:pPr algn="ctr"/>
            <a:r>
              <a:rPr lang="en-ZA" dirty="0" smtClean="0"/>
              <a:t>UNIVERSITY OF LUSAKA </a:t>
            </a:r>
            <a:br>
              <a:rPr lang="en-ZA" dirty="0" smtClean="0"/>
            </a:br>
            <a:r>
              <a:rPr lang="en-ZA" dirty="0" smtClean="0"/>
              <a:t>SCHOOL OF LAW</a:t>
            </a:r>
            <a:endParaRPr lang="en-ZA" dirty="0"/>
          </a:p>
        </p:txBody>
      </p:sp>
      <p:sp>
        <p:nvSpPr>
          <p:cNvPr id="3" name="Subtitle 2"/>
          <p:cNvSpPr>
            <a:spLocks noGrp="1"/>
          </p:cNvSpPr>
          <p:nvPr>
            <p:ph type="subTitle" idx="1"/>
          </p:nvPr>
        </p:nvSpPr>
        <p:spPr>
          <a:xfrm>
            <a:off x="827584" y="2492896"/>
            <a:ext cx="7704856" cy="3240360"/>
          </a:xfrm>
        </p:spPr>
        <p:txBody>
          <a:bodyPr>
            <a:normAutofit fontScale="85000" lnSpcReduction="20000"/>
          </a:bodyPr>
          <a:lstStyle/>
          <a:p>
            <a:pPr algn="ctr"/>
            <a:endParaRPr lang="en-ZA" sz="4800" b="1" dirty="0" smtClean="0">
              <a:effectLst>
                <a:outerShdw blurRad="38100" dist="38100" dir="2700000" algn="tl">
                  <a:srgbClr val="000000">
                    <a:alpha val="43137"/>
                  </a:srgbClr>
                </a:outerShdw>
              </a:effectLst>
            </a:endParaRPr>
          </a:p>
          <a:p>
            <a:pPr algn="ctr"/>
            <a:endParaRPr lang="en-ZA" sz="4800" b="1" dirty="0">
              <a:effectLst>
                <a:outerShdw blurRad="38100" dist="38100" dir="2700000" algn="tl">
                  <a:srgbClr val="000000">
                    <a:alpha val="43137"/>
                  </a:srgbClr>
                </a:outerShdw>
              </a:effectLst>
            </a:endParaRPr>
          </a:p>
          <a:p>
            <a:pPr algn="ctr"/>
            <a:r>
              <a:rPr lang="en-ZA" sz="5100" b="1" dirty="0" smtClean="0">
                <a:effectLst>
                  <a:outerShdw blurRad="38100" dist="38100" dir="2700000" algn="tl">
                    <a:srgbClr val="000000">
                      <a:alpha val="43137"/>
                    </a:srgbClr>
                  </a:outerShdw>
                </a:effectLst>
              </a:rPr>
              <a:t>UNIT 4:</a:t>
            </a:r>
          </a:p>
          <a:p>
            <a:pPr algn="ctr"/>
            <a:endParaRPr lang="en-ZA" sz="5100" b="1" dirty="0">
              <a:effectLst>
                <a:outerShdw blurRad="38100" dist="38100" dir="2700000" algn="tl">
                  <a:srgbClr val="000000">
                    <a:alpha val="43137"/>
                  </a:srgbClr>
                </a:outerShdw>
              </a:effectLst>
            </a:endParaRPr>
          </a:p>
          <a:p>
            <a:pPr algn="ctr"/>
            <a:r>
              <a:rPr lang="en-US" sz="5100" b="1" dirty="0" smtClean="0">
                <a:effectLst>
                  <a:outerShdw blurRad="38100" dist="38100" dir="2700000" algn="tl">
                    <a:srgbClr val="000000">
                      <a:alpha val="43137"/>
                    </a:srgbClr>
                  </a:outerShdw>
                </a:effectLst>
              </a:rPr>
              <a:t>TERMINATION </a:t>
            </a:r>
            <a:r>
              <a:rPr lang="en-US" sz="5100" b="1" dirty="0" smtClean="0">
                <a:effectLst>
                  <a:outerShdw blurRad="38100" dist="38100" dir="2700000" algn="tl">
                    <a:srgbClr val="000000">
                      <a:alpha val="43137"/>
                    </a:srgbClr>
                  </a:outerShdw>
                </a:effectLst>
              </a:rPr>
              <a:t>OF THE CONTRACT OF </a:t>
            </a:r>
            <a:r>
              <a:rPr lang="en-US" sz="5100" b="1" dirty="0" smtClean="0">
                <a:effectLst>
                  <a:outerShdw blurRad="38100" dist="38100" dir="2700000" algn="tl">
                    <a:srgbClr val="000000">
                      <a:alpha val="43137"/>
                    </a:srgbClr>
                  </a:outerShdw>
                </a:effectLst>
              </a:rPr>
              <a:t>EMPLOYMENT </a:t>
            </a:r>
            <a:endParaRPr lang="en-ZA" sz="5100" b="1" dirty="0">
              <a:effectLst>
                <a:outerShdw blurRad="38100" dist="38100" dir="2700000" algn="tl">
                  <a:srgbClr val="000000">
                    <a:alpha val="43137"/>
                  </a:srgbClr>
                </a:outerShdw>
              </a:effectLst>
            </a:endParaRPr>
          </a:p>
          <a:p>
            <a:pPr algn="ctr"/>
            <a:endParaRPr lang="en-ZA" dirty="0" smtClean="0"/>
          </a:p>
          <a:p>
            <a:pPr algn="ctr"/>
            <a:endParaRPr lang="en-ZA" dirty="0"/>
          </a:p>
          <a:p>
            <a:pPr algn="ctr"/>
            <a:endParaRPr lang="en-ZA" dirty="0" smtClean="0"/>
          </a:p>
          <a:p>
            <a:pPr algn="ctr"/>
            <a:endParaRPr lang="en-ZA" dirty="0"/>
          </a:p>
        </p:txBody>
      </p:sp>
    </p:spTree>
    <p:extLst>
      <p:ext uri="{BB962C8B-B14F-4D97-AF65-F5344CB8AC3E}">
        <p14:creationId xmlns:p14="http://schemas.microsoft.com/office/powerpoint/2010/main" val="26115952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Termination by d</a:t>
            </a:r>
            <a:r>
              <a:rPr lang="en-ZA" dirty="0" smtClean="0"/>
              <a:t>ismissal of the employee</a:t>
            </a:r>
            <a:endParaRPr lang="en-ZA" dirty="0"/>
          </a:p>
        </p:txBody>
      </p:sp>
      <p:sp>
        <p:nvSpPr>
          <p:cNvPr id="3" name="Content Placeholder 2"/>
          <p:cNvSpPr>
            <a:spLocks noGrp="1"/>
          </p:cNvSpPr>
          <p:nvPr>
            <p:ph idx="1"/>
          </p:nvPr>
        </p:nvSpPr>
        <p:spPr/>
        <p:txBody>
          <a:bodyPr>
            <a:normAutofit fontScale="85000" lnSpcReduction="10000"/>
          </a:bodyPr>
          <a:lstStyle/>
          <a:p>
            <a:pPr algn="just">
              <a:buFont typeface="Wingdings" panose="05000000000000000000" pitchFamily="2" charset="2"/>
              <a:buChar char="v"/>
            </a:pPr>
            <a:r>
              <a:rPr lang="en-ZA" dirty="0"/>
              <a:t>At common law dismissal is when the employer terminates the employment contract with or without notice</a:t>
            </a:r>
            <a:r>
              <a:rPr lang="en-ZA" dirty="0" smtClean="0"/>
              <a:t>. </a:t>
            </a:r>
          </a:p>
          <a:p>
            <a:pPr algn="just">
              <a:buFont typeface="Wingdings" panose="05000000000000000000" pitchFamily="2" charset="2"/>
              <a:buChar char="v"/>
            </a:pPr>
            <a:r>
              <a:rPr lang="en-ZA" dirty="0" smtClean="0"/>
              <a:t>The </a:t>
            </a:r>
            <a:r>
              <a:rPr lang="en-ZA" dirty="0"/>
              <a:t>Zambian jurisdiction considers a dismissal as termination of employment on disciplinary </a:t>
            </a:r>
            <a:r>
              <a:rPr lang="en-ZA" dirty="0" smtClean="0"/>
              <a:t>grounds.</a:t>
            </a:r>
          </a:p>
          <a:p>
            <a:pPr algn="just">
              <a:buFont typeface="Wingdings" panose="05000000000000000000" pitchFamily="2" charset="2"/>
              <a:buChar char="v"/>
            </a:pPr>
            <a:r>
              <a:rPr lang="en-ZA" dirty="0" smtClean="0"/>
              <a:t>Statutory </a:t>
            </a:r>
            <a:r>
              <a:rPr lang="en-ZA" dirty="0"/>
              <a:t>modification of the law has also recognized two other instances of dismissal which are constructive and unfair dismissal. </a:t>
            </a:r>
            <a:endParaRPr lang="en-ZA" dirty="0" smtClean="0"/>
          </a:p>
          <a:p>
            <a:pPr algn="just">
              <a:buFont typeface="Wingdings" panose="05000000000000000000" pitchFamily="2" charset="2"/>
              <a:buChar char="v"/>
            </a:pPr>
            <a:r>
              <a:rPr lang="en-ZA" dirty="0" smtClean="0"/>
              <a:t>The </a:t>
            </a:r>
            <a:r>
              <a:rPr lang="en-ZA" dirty="0"/>
              <a:t>statutory dismissal regime is subject to the employee meeting the requisite continuity period set in the statute</a:t>
            </a:r>
            <a:r>
              <a:rPr lang="en-ZA" dirty="0" smtClean="0"/>
              <a:t>. The </a:t>
            </a:r>
            <a:r>
              <a:rPr lang="en-ZA" dirty="0"/>
              <a:t>dismissal types and their legal consequences are explained below:</a:t>
            </a:r>
          </a:p>
        </p:txBody>
      </p:sp>
    </p:spTree>
    <p:extLst>
      <p:ext uri="{BB962C8B-B14F-4D97-AF65-F5344CB8AC3E}">
        <p14:creationId xmlns:p14="http://schemas.microsoft.com/office/powerpoint/2010/main" val="5456153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solidFill>
                  <a:srgbClr val="F0AD00">
                    <a:satMod val="150000"/>
                  </a:srgbClr>
                </a:solidFill>
              </a:rPr>
              <a:t>1. Summary Dismissal</a:t>
            </a:r>
            <a:endParaRPr lang="en-ZA" dirty="0"/>
          </a:p>
        </p:txBody>
      </p:sp>
      <p:sp>
        <p:nvSpPr>
          <p:cNvPr id="3" name="Content Placeholder 2"/>
          <p:cNvSpPr>
            <a:spLocks noGrp="1"/>
          </p:cNvSpPr>
          <p:nvPr>
            <p:ph idx="1"/>
          </p:nvPr>
        </p:nvSpPr>
        <p:spPr/>
        <p:txBody>
          <a:bodyPr/>
          <a:lstStyle/>
          <a:p>
            <a:pPr algn="just"/>
            <a:r>
              <a:rPr lang="en-ZA" b="1" u="sng" dirty="0" smtClean="0">
                <a:effectLst>
                  <a:outerShdw blurRad="38100" dist="38100" dir="2700000" algn="tl">
                    <a:srgbClr val="000000">
                      <a:alpha val="43137"/>
                    </a:srgbClr>
                  </a:outerShdw>
                </a:effectLst>
              </a:rPr>
              <a:t>What is summary dismissal?</a:t>
            </a:r>
          </a:p>
          <a:p>
            <a:pPr algn="just"/>
            <a:r>
              <a:rPr lang="en-ZA" b="1" dirty="0" smtClean="0"/>
              <a:t>Chilanga Cement Plc v Venus </a:t>
            </a:r>
            <a:r>
              <a:rPr lang="en-ZA" b="1" dirty="0" err="1" smtClean="0"/>
              <a:t>Kasito</a:t>
            </a:r>
            <a:r>
              <a:rPr lang="en-ZA" b="1" dirty="0" smtClean="0"/>
              <a:t> (SCZ Appeal No86 of 2015) </a:t>
            </a:r>
            <a:r>
              <a:rPr lang="en-ZA" dirty="0" smtClean="0"/>
              <a:t>held that it is dismissal of an employee </a:t>
            </a:r>
            <a:r>
              <a:rPr lang="en-ZA" b="1" dirty="0" smtClean="0">
                <a:effectLst>
                  <a:outerShdw blurRad="38100" dist="38100" dir="2700000" algn="tl">
                    <a:srgbClr val="000000">
                      <a:alpha val="43137"/>
                    </a:srgbClr>
                  </a:outerShdw>
                </a:effectLst>
              </a:rPr>
              <a:t>without notice </a:t>
            </a:r>
            <a:r>
              <a:rPr lang="en-ZA" dirty="0" smtClean="0"/>
              <a:t>before the expiration of an employee’s contract of employment where the latter has misconducted him/herself.  </a:t>
            </a:r>
            <a:endParaRPr lang="en-ZA" dirty="0"/>
          </a:p>
        </p:txBody>
      </p:sp>
    </p:spTree>
    <p:extLst>
      <p:ext uri="{BB962C8B-B14F-4D97-AF65-F5344CB8AC3E}">
        <p14:creationId xmlns:p14="http://schemas.microsoft.com/office/powerpoint/2010/main" val="12989692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solidFill>
                  <a:srgbClr val="F0AD00">
                    <a:satMod val="150000"/>
                  </a:srgbClr>
                </a:solidFill>
              </a:rPr>
              <a:t>1. Summary Dismissal (cont’d)</a:t>
            </a:r>
            <a:endParaRPr lang="en-ZA" dirty="0"/>
          </a:p>
        </p:txBody>
      </p:sp>
      <p:sp>
        <p:nvSpPr>
          <p:cNvPr id="3" name="Content Placeholder 2"/>
          <p:cNvSpPr>
            <a:spLocks noGrp="1"/>
          </p:cNvSpPr>
          <p:nvPr>
            <p:ph idx="1"/>
          </p:nvPr>
        </p:nvSpPr>
        <p:spPr/>
        <p:txBody>
          <a:bodyPr/>
          <a:lstStyle/>
          <a:p>
            <a:pPr algn="just"/>
            <a:r>
              <a:rPr lang="en-ZA" dirty="0" smtClean="0"/>
              <a:t>In </a:t>
            </a:r>
            <a:r>
              <a:rPr lang="en-ZA" b="1" dirty="0" smtClean="0">
                <a:effectLst>
                  <a:outerShdw blurRad="38100" dist="38100" dir="2700000" algn="tl">
                    <a:srgbClr val="000000">
                      <a:alpha val="43137"/>
                    </a:srgbClr>
                  </a:outerShdw>
                </a:effectLst>
              </a:rPr>
              <a:t>ZCF Finance Services Limited v Happy </a:t>
            </a:r>
            <a:r>
              <a:rPr lang="en-ZA" b="1" dirty="0" err="1" smtClean="0">
                <a:effectLst>
                  <a:outerShdw blurRad="38100" dist="38100" dir="2700000" algn="tl">
                    <a:srgbClr val="000000">
                      <a:alpha val="43137"/>
                    </a:srgbClr>
                  </a:outerShdw>
                </a:effectLst>
              </a:rPr>
              <a:t>Edubert</a:t>
            </a:r>
            <a:r>
              <a:rPr lang="en-ZA" b="1" dirty="0" smtClean="0">
                <a:effectLst>
                  <a:outerShdw blurRad="38100" dist="38100" dir="2700000" algn="tl">
                    <a:srgbClr val="000000">
                      <a:alpha val="43137"/>
                    </a:srgbClr>
                  </a:outerShdw>
                </a:effectLst>
              </a:rPr>
              <a:t> Phiri (SCZ Appeal No 93 of 2001) (unreported), </a:t>
            </a:r>
            <a:r>
              <a:rPr lang="en-ZA" dirty="0" smtClean="0"/>
              <a:t>it was held that an employee must have committed a fundamental breach of their contract or a fundamental breach of their duty to the employer. </a:t>
            </a:r>
            <a:endParaRPr lang="en-ZA" dirty="0"/>
          </a:p>
        </p:txBody>
      </p:sp>
    </p:spTree>
    <p:extLst>
      <p:ext uri="{BB962C8B-B14F-4D97-AF65-F5344CB8AC3E}">
        <p14:creationId xmlns:p14="http://schemas.microsoft.com/office/powerpoint/2010/main" val="42438013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Grounds for summary dismissal at common law. </a:t>
            </a:r>
            <a:endParaRPr lang="en-ZA" dirty="0"/>
          </a:p>
        </p:txBody>
      </p:sp>
      <p:sp>
        <p:nvSpPr>
          <p:cNvPr id="3" name="Content Placeholder 2"/>
          <p:cNvSpPr>
            <a:spLocks noGrp="1"/>
          </p:cNvSpPr>
          <p:nvPr>
            <p:ph idx="1"/>
          </p:nvPr>
        </p:nvSpPr>
        <p:spPr/>
        <p:txBody>
          <a:bodyPr/>
          <a:lstStyle/>
          <a:p>
            <a:r>
              <a:rPr lang="en-ZA" dirty="0" smtClean="0"/>
              <a:t>The following are grounds for summary dismissal at common law, in addition to the statutory grounds listed in section 50(1) ECA 2019: </a:t>
            </a:r>
          </a:p>
          <a:p>
            <a:r>
              <a:rPr lang="en-ZA" dirty="0" smtClean="0"/>
              <a:t>Sleeping on duty </a:t>
            </a:r>
            <a:r>
              <a:rPr lang="en-ZA" b="1" dirty="0" smtClean="0">
                <a:effectLst>
                  <a:outerShdw blurRad="38100" dist="38100" dir="2700000" algn="tl">
                    <a:srgbClr val="000000">
                      <a:alpha val="43137"/>
                    </a:srgbClr>
                  </a:outerShdw>
                </a:effectLst>
              </a:rPr>
              <a:t>(Kennedy </a:t>
            </a:r>
            <a:r>
              <a:rPr lang="en-ZA" b="1" dirty="0" err="1" smtClean="0">
                <a:effectLst>
                  <a:outerShdw blurRad="38100" dist="38100" dir="2700000" algn="tl">
                    <a:srgbClr val="000000">
                      <a:alpha val="43137"/>
                    </a:srgbClr>
                  </a:outerShdw>
                </a:effectLst>
              </a:rPr>
              <a:t>Sinkamba</a:t>
            </a:r>
            <a:r>
              <a:rPr lang="en-ZA" b="1" dirty="0" smtClean="0">
                <a:effectLst>
                  <a:outerShdw blurRad="38100" dist="38100" dir="2700000" algn="tl">
                    <a:srgbClr val="000000">
                      <a:alpha val="43137"/>
                    </a:srgbClr>
                  </a:outerShdw>
                </a:effectLst>
              </a:rPr>
              <a:t> v Mopani Copper Mines Plc (SCZ Appeal No. 241 of 2013)</a:t>
            </a:r>
          </a:p>
          <a:p>
            <a:r>
              <a:rPr lang="en-ZA" dirty="0" smtClean="0"/>
              <a:t>Gross disobedience </a:t>
            </a:r>
            <a:r>
              <a:rPr lang="en-ZA" b="1" dirty="0" smtClean="0">
                <a:effectLst>
                  <a:outerShdw blurRad="38100" dist="38100" dir="2700000" algn="tl">
                    <a:srgbClr val="000000">
                      <a:alpha val="43137"/>
                    </a:srgbClr>
                  </a:outerShdw>
                </a:effectLst>
              </a:rPr>
              <a:t>(Rees </a:t>
            </a:r>
            <a:r>
              <a:rPr lang="en-ZA" b="1" dirty="0" err="1" smtClean="0">
                <a:effectLst>
                  <a:outerShdw blurRad="38100" dist="38100" dir="2700000" algn="tl">
                    <a:srgbClr val="000000">
                      <a:alpha val="43137"/>
                    </a:srgbClr>
                  </a:outerShdw>
                </a:effectLst>
              </a:rPr>
              <a:t>Mutakwa</a:t>
            </a:r>
            <a:r>
              <a:rPr lang="en-ZA" b="1" dirty="0" smtClean="0">
                <a:effectLst>
                  <a:outerShdw blurRad="38100" dist="38100" dir="2700000" algn="tl">
                    <a:srgbClr val="000000">
                      <a:alpha val="43137"/>
                    </a:srgbClr>
                  </a:outerShdw>
                </a:effectLst>
              </a:rPr>
              <a:t> v ZESCO Limited (SCZ Appeal No. 166 of 2008)</a:t>
            </a:r>
            <a:endParaRPr lang="en-ZA" b="1" dirty="0"/>
          </a:p>
        </p:txBody>
      </p:sp>
    </p:spTree>
    <p:extLst>
      <p:ext uri="{BB962C8B-B14F-4D97-AF65-F5344CB8AC3E}">
        <p14:creationId xmlns:p14="http://schemas.microsoft.com/office/powerpoint/2010/main" val="872936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100" dirty="0">
                <a:solidFill>
                  <a:srgbClr val="F0AD00">
                    <a:satMod val="150000"/>
                  </a:srgbClr>
                </a:solidFill>
              </a:rPr>
              <a:t>Grounds for summary dismissal at common </a:t>
            </a:r>
            <a:r>
              <a:rPr lang="en-ZA" sz="4100" dirty="0" smtClean="0">
                <a:solidFill>
                  <a:srgbClr val="F0AD00">
                    <a:satMod val="150000"/>
                  </a:srgbClr>
                </a:solidFill>
              </a:rPr>
              <a:t>law</a:t>
            </a:r>
            <a:r>
              <a:rPr lang="en-ZA" sz="4100" dirty="0">
                <a:solidFill>
                  <a:srgbClr val="F0AD00">
                    <a:satMod val="150000"/>
                  </a:srgbClr>
                </a:solidFill>
              </a:rPr>
              <a:t> </a:t>
            </a:r>
            <a:r>
              <a:rPr lang="en-ZA" sz="4100" dirty="0" smtClean="0">
                <a:solidFill>
                  <a:srgbClr val="F0AD00">
                    <a:satMod val="150000"/>
                  </a:srgbClr>
                </a:solidFill>
              </a:rPr>
              <a:t>(cont’d)</a:t>
            </a:r>
            <a:endParaRPr lang="en-ZA" dirty="0"/>
          </a:p>
        </p:txBody>
      </p:sp>
      <p:sp>
        <p:nvSpPr>
          <p:cNvPr id="3" name="Content Placeholder 2"/>
          <p:cNvSpPr>
            <a:spLocks noGrp="1"/>
          </p:cNvSpPr>
          <p:nvPr>
            <p:ph idx="1"/>
          </p:nvPr>
        </p:nvSpPr>
        <p:spPr/>
        <p:txBody>
          <a:bodyPr>
            <a:normAutofit lnSpcReduction="10000"/>
          </a:bodyPr>
          <a:lstStyle/>
          <a:p>
            <a:r>
              <a:rPr lang="en-ZA" dirty="0" smtClean="0"/>
              <a:t>Inefficiency that causes financial loss to the employer </a:t>
            </a:r>
            <a:r>
              <a:rPr lang="en-ZA" b="1" dirty="0" smtClean="0">
                <a:effectLst>
                  <a:outerShdw blurRad="38100" dist="38100" dir="2700000" algn="tl">
                    <a:srgbClr val="000000">
                      <a:alpha val="43137"/>
                    </a:srgbClr>
                  </a:outerShdw>
                </a:effectLst>
              </a:rPr>
              <a:t>(</a:t>
            </a:r>
            <a:r>
              <a:rPr lang="en-ZA" b="1" dirty="0" err="1" smtClean="0">
                <a:effectLst>
                  <a:outerShdw blurRad="38100" dist="38100" dir="2700000" algn="tl">
                    <a:srgbClr val="000000">
                      <a:alpha val="43137"/>
                    </a:srgbClr>
                  </a:outerShdw>
                </a:effectLst>
              </a:rPr>
              <a:t>Hildah</a:t>
            </a:r>
            <a:r>
              <a:rPr lang="en-ZA" b="1" dirty="0" smtClean="0">
                <a:effectLst>
                  <a:outerShdw blurRad="38100" dist="38100" dir="2700000" algn="tl">
                    <a:srgbClr val="000000">
                      <a:alpha val="43137"/>
                    </a:srgbClr>
                  </a:outerShdw>
                </a:effectLst>
              </a:rPr>
              <a:t> </a:t>
            </a:r>
            <a:r>
              <a:rPr lang="en-ZA" b="1" dirty="0" err="1" smtClean="0">
                <a:effectLst>
                  <a:outerShdw blurRad="38100" dist="38100" dir="2700000" algn="tl">
                    <a:srgbClr val="000000">
                      <a:alpha val="43137"/>
                    </a:srgbClr>
                  </a:outerShdw>
                </a:effectLst>
              </a:rPr>
              <a:t>Sakala</a:t>
            </a:r>
            <a:r>
              <a:rPr lang="en-ZA" b="1" dirty="0" smtClean="0">
                <a:effectLst>
                  <a:outerShdw blurRad="38100" dist="38100" dir="2700000" algn="tl">
                    <a:srgbClr val="000000">
                      <a:alpha val="43137"/>
                    </a:srgbClr>
                  </a:outerShdw>
                </a:effectLst>
              </a:rPr>
              <a:t> </a:t>
            </a:r>
            <a:r>
              <a:rPr lang="en-ZA" b="1" dirty="0" err="1" smtClean="0">
                <a:effectLst>
                  <a:outerShdw blurRad="38100" dist="38100" dir="2700000" algn="tl">
                    <a:srgbClr val="000000">
                      <a:alpha val="43137"/>
                    </a:srgbClr>
                  </a:outerShdw>
                </a:effectLst>
              </a:rPr>
              <a:t>Silungwe</a:t>
            </a:r>
            <a:r>
              <a:rPr lang="en-ZA" b="1" dirty="0" smtClean="0">
                <a:effectLst>
                  <a:outerShdw blurRad="38100" dist="38100" dir="2700000" algn="tl">
                    <a:srgbClr val="000000">
                      <a:alpha val="43137"/>
                    </a:srgbClr>
                  </a:outerShdw>
                </a:effectLst>
              </a:rPr>
              <a:t>  v </a:t>
            </a:r>
            <a:r>
              <a:rPr lang="en-ZA" b="1" dirty="0" err="1" smtClean="0">
                <a:effectLst>
                  <a:outerShdw blurRad="38100" dist="38100" dir="2700000" algn="tl">
                    <a:srgbClr val="000000">
                      <a:alpha val="43137"/>
                    </a:srgbClr>
                  </a:outerShdw>
                </a:effectLst>
              </a:rPr>
              <a:t>Konkola</a:t>
            </a:r>
            <a:r>
              <a:rPr lang="en-ZA" b="1" dirty="0" smtClean="0">
                <a:effectLst>
                  <a:outerShdw blurRad="38100" dist="38100" dir="2700000" algn="tl">
                    <a:srgbClr val="000000">
                      <a:alpha val="43137"/>
                    </a:srgbClr>
                  </a:outerShdw>
                </a:effectLst>
              </a:rPr>
              <a:t> Copper Mines (SCZ Appeal 83 of 2008)</a:t>
            </a:r>
          </a:p>
          <a:p>
            <a:r>
              <a:rPr lang="en-ZA" dirty="0" smtClean="0"/>
              <a:t>Dereliction of duty </a:t>
            </a:r>
            <a:r>
              <a:rPr lang="en-ZA" b="1" dirty="0" smtClean="0">
                <a:effectLst>
                  <a:outerShdw blurRad="38100" dist="38100" dir="2700000" algn="tl">
                    <a:srgbClr val="000000">
                      <a:alpha val="43137"/>
                    </a:srgbClr>
                  </a:outerShdw>
                </a:effectLst>
              </a:rPr>
              <a:t>(Charles Kangwa v Shade Control SCZ Appeal No 132 of 2007)</a:t>
            </a:r>
          </a:p>
          <a:p>
            <a:r>
              <a:rPr lang="en-ZA" dirty="0" smtClean="0"/>
              <a:t>Theft</a:t>
            </a:r>
            <a:r>
              <a:rPr lang="en-ZA" b="1" dirty="0" smtClean="0">
                <a:effectLst>
                  <a:outerShdw blurRad="38100" dist="38100" dir="2700000" algn="tl">
                    <a:srgbClr val="000000">
                      <a:alpha val="43137"/>
                    </a:srgbClr>
                  </a:outerShdw>
                </a:effectLst>
              </a:rPr>
              <a:t> (Sinclair v Neighbour (1966) All ER 988)</a:t>
            </a:r>
          </a:p>
          <a:p>
            <a:pPr algn="just">
              <a:buClr>
                <a:srgbClr val="F0AD00"/>
              </a:buClr>
              <a:buFont typeface="Wingdings" panose="05000000000000000000" pitchFamily="2" charset="2"/>
              <a:buChar char="§"/>
            </a:pPr>
            <a:r>
              <a:rPr lang="en-ZA" dirty="0" smtClean="0">
                <a:solidFill>
                  <a:prstClr val="black"/>
                </a:solidFill>
              </a:rPr>
              <a:t>incompetence </a:t>
            </a:r>
            <a:r>
              <a:rPr lang="en-ZA" b="1" dirty="0" smtClean="0">
                <a:solidFill>
                  <a:prstClr val="black"/>
                </a:solidFill>
                <a:effectLst>
                  <a:outerShdw blurRad="38100" dist="38100" dir="2700000" algn="tl">
                    <a:srgbClr val="000000">
                      <a:alpha val="43137"/>
                    </a:srgbClr>
                  </a:outerShdw>
                </a:effectLst>
              </a:rPr>
              <a:t>(Agholor v </a:t>
            </a:r>
            <a:r>
              <a:rPr lang="en-ZA" b="1" dirty="0" err="1" smtClean="0">
                <a:solidFill>
                  <a:prstClr val="black"/>
                </a:solidFill>
                <a:effectLst>
                  <a:outerShdw blurRad="38100" dist="38100" dir="2700000" algn="tl">
                    <a:srgbClr val="000000">
                      <a:alpha val="43137"/>
                    </a:srgbClr>
                  </a:outerShdw>
                </a:effectLst>
              </a:rPr>
              <a:t>Cheesebrough</a:t>
            </a:r>
            <a:r>
              <a:rPr lang="en-ZA" b="1" dirty="0" smtClean="0">
                <a:solidFill>
                  <a:prstClr val="black"/>
                </a:solidFill>
                <a:effectLst>
                  <a:outerShdw blurRad="38100" dist="38100" dir="2700000" algn="tl">
                    <a:srgbClr val="000000">
                      <a:alpha val="43137"/>
                    </a:srgbClr>
                  </a:outerShdw>
                </a:effectLst>
              </a:rPr>
              <a:t> Pond's (Zambia) Limited </a:t>
            </a:r>
            <a:r>
              <a:rPr lang="en-ZA" b="1" dirty="0">
                <a:effectLst>
                  <a:outerShdw blurRad="38100" dist="38100" dir="2700000" algn="tl">
                    <a:srgbClr val="000000">
                      <a:alpha val="43137"/>
                    </a:srgbClr>
                  </a:outerShdw>
                </a:effectLst>
              </a:rPr>
              <a:t>(1976) ZR 1 (HC</a:t>
            </a:r>
            <a:r>
              <a:rPr lang="en-ZA" b="1" dirty="0" smtClean="0">
                <a:effectLst>
                  <a:outerShdw blurRad="38100" dist="38100" dir="2700000" algn="tl">
                    <a:srgbClr val="000000">
                      <a:alpha val="43137"/>
                    </a:srgbClr>
                  </a:outerShdw>
                </a:effectLst>
              </a:rPr>
              <a:t>))</a:t>
            </a:r>
            <a:endParaRPr lang="en-ZA" b="1" dirty="0">
              <a:effectLst>
                <a:outerShdw blurRad="38100" dist="38100" dir="2700000" algn="tl">
                  <a:srgbClr val="000000">
                    <a:alpha val="43137"/>
                  </a:srgbClr>
                </a:outerShdw>
              </a:effectLst>
            </a:endParaRPr>
          </a:p>
          <a:p>
            <a:pPr lvl="0" algn="just">
              <a:buClr>
                <a:srgbClr val="F0AD00"/>
              </a:buClr>
              <a:buFont typeface="Wingdings" panose="05000000000000000000" pitchFamily="2" charset="2"/>
              <a:buChar char="§"/>
            </a:pPr>
            <a:endParaRPr lang="en-ZA" b="1" dirty="0" smtClean="0">
              <a:solidFill>
                <a:prstClr val="black"/>
              </a:solidFill>
            </a:endParaRPr>
          </a:p>
          <a:p>
            <a:endParaRPr lang="en-ZA" b="1" dirty="0" smtClean="0">
              <a:effectLst>
                <a:outerShdw blurRad="38100" dist="38100" dir="2700000" algn="tl">
                  <a:srgbClr val="000000">
                    <a:alpha val="43137"/>
                  </a:srgbClr>
                </a:outerShdw>
              </a:effectLst>
            </a:endParaRPr>
          </a:p>
          <a:p>
            <a:endParaRPr lang="en-Z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413439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700" dirty="0">
                <a:solidFill>
                  <a:srgbClr val="F0AD00">
                    <a:satMod val="150000"/>
                  </a:srgbClr>
                </a:solidFill>
              </a:rPr>
              <a:t>Grounds for summary dismissal at common law (cont’d)</a:t>
            </a:r>
            <a:endParaRPr lang="en-ZA"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
            </a:pPr>
            <a:r>
              <a:rPr lang="en-ZA" dirty="0" smtClean="0"/>
              <a:t>Not devoting enough time to the employer’s affairs </a:t>
            </a:r>
            <a:r>
              <a:rPr lang="en-ZA" b="1" dirty="0" smtClean="0">
                <a:effectLst>
                  <a:outerShdw blurRad="38100" dist="38100" dir="2700000" algn="tl">
                    <a:srgbClr val="000000">
                      <a:alpha val="43137"/>
                    </a:srgbClr>
                  </a:outerShdw>
                </a:effectLst>
              </a:rPr>
              <a:t>(Marshall v Industrial Systems and Control Limited (1992) IRLR 294 (EAT))</a:t>
            </a:r>
          </a:p>
          <a:p>
            <a:pPr>
              <a:buFont typeface="Wingdings" panose="05000000000000000000" pitchFamily="2" charset="2"/>
              <a:buChar char="§"/>
            </a:pPr>
            <a:r>
              <a:rPr lang="en-ZA" dirty="0" smtClean="0"/>
              <a:t>Making inappropriate sexual advances towards other employees </a:t>
            </a:r>
            <a:r>
              <a:rPr lang="en-ZA" b="1" dirty="0" smtClean="0">
                <a:effectLst>
                  <a:outerShdw blurRad="38100" dist="38100" dir="2700000" algn="tl">
                    <a:srgbClr val="000000">
                      <a:alpha val="43137"/>
                    </a:srgbClr>
                  </a:outerShdw>
                </a:effectLst>
              </a:rPr>
              <a:t>(Care International Zambia Limited v </a:t>
            </a:r>
            <a:r>
              <a:rPr lang="en-ZA" b="1" dirty="0" err="1" smtClean="0">
                <a:effectLst>
                  <a:outerShdw blurRad="38100" dist="38100" dir="2700000" algn="tl">
                    <a:srgbClr val="000000">
                      <a:alpha val="43137"/>
                    </a:srgbClr>
                  </a:outerShdw>
                </a:effectLst>
              </a:rPr>
              <a:t>Misheck</a:t>
            </a:r>
            <a:r>
              <a:rPr lang="en-ZA" b="1" dirty="0" smtClean="0">
                <a:effectLst>
                  <a:outerShdw blurRad="38100" dist="38100" dir="2700000" algn="tl">
                    <a:srgbClr val="000000">
                      <a:alpha val="43137"/>
                    </a:srgbClr>
                  </a:outerShdw>
                </a:effectLst>
              </a:rPr>
              <a:t> Tembo (SCZ Selected Judgement No. 56 of 2018)</a:t>
            </a:r>
          </a:p>
          <a:p>
            <a:pPr>
              <a:buFont typeface="Wingdings" panose="05000000000000000000" pitchFamily="2" charset="2"/>
              <a:buChar char="§"/>
            </a:pPr>
            <a:r>
              <a:rPr lang="en-ZA" dirty="0" smtClean="0"/>
              <a:t>Others include dishonesty </a:t>
            </a:r>
            <a:r>
              <a:rPr lang="en-ZA" dirty="0" smtClean="0"/>
              <a:t>and</a:t>
            </a:r>
          </a:p>
          <a:p>
            <a:pPr>
              <a:buFont typeface="Wingdings" panose="05000000000000000000" pitchFamily="2" charset="2"/>
              <a:buChar char="§"/>
            </a:pPr>
            <a:r>
              <a:rPr lang="en-ZA" dirty="0" smtClean="0"/>
              <a:t>Insubordination </a:t>
            </a:r>
            <a:r>
              <a:rPr lang="en-ZA" b="1" dirty="0" smtClean="0">
                <a:effectLst>
                  <a:outerShdw blurRad="38100" dist="38100" dir="2700000" algn="tl">
                    <a:srgbClr val="000000">
                      <a:alpha val="43137"/>
                    </a:srgbClr>
                  </a:outerShdw>
                </a:effectLst>
              </a:rPr>
              <a:t>(</a:t>
            </a:r>
            <a:r>
              <a:rPr lang="en-ZA" b="1" dirty="0" err="1" smtClean="0">
                <a:effectLst>
                  <a:outerShdw blurRad="38100" dist="38100" dir="2700000" algn="tl">
                    <a:srgbClr val="000000">
                      <a:alpha val="43137"/>
                    </a:srgbClr>
                  </a:outerShdw>
                </a:effectLst>
              </a:rPr>
              <a:t>Zampost</a:t>
            </a:r>
            <a:r>
              <a:rPr lang="en-ZA" b="1" dirty="0" smtClean="0">
                <a:effectLst>
                  <a:outerShdw blurRad="38100" dist="38100" dir="2700000" algn="tl">
                    <a:srgbClr val="000000">
                      <a:alpha val="43137"/>
                    </a:srgbClr>
                  </a:outerShdw>
                </a:effectLst>
              </a:rPr>
              <a:t> Corporation v </a:t>
            </a:r>
            <a:r>
              <a:rPr lang="en-ZA" b="1" dirty="0" err="1" smtClean="0">
                <a:effectLst>
                  <a:outerShdw blurRad="38100" dist="38100" dir="2700000" algn="tl">
                    <a:srgbClr val="000000">
                      <a:alpha val="43137"/>
                    </a:srgbClr>
                  </a:outerShdw>
                </a:effectLst>
              </a:rPr>
              <a:t>Bowa</a:t>
            </a:r>
            <a:r>
              <a:rPr lang="en-ZA" b="1" dirty="0" smtClean="0">
                <a:effectLst>
                  <a:outerShdw blurRad="38100" dist="38100" dir="2700000" algn="tl">
                    <a:srgbClr val="000000">
                      <a:alpha val="43137"/>
                    </a:srgbClr>
                  </a:outerShdw>
                </a:effectLst>
              </a:rPr>
              <a:t> &amp; Mukonka)</a:t>
            </a:r>
            <a:endParaRPr lang="en-Z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37550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700" dirty="0">
                <a:solidFill>
                  <a:srgbClr val="F0AD00">
                    <a:satMod val="150000"/>
                  </a:srgbClr>
                </a:solidFill>
              </a:rPr>
              <a:t>Grounds for summary dismissal at common law (cont’d)</a:t>
            </a:r>
            <a:endParaRPr lang="en-ZA" dirty="0"/>
          </a:p>
        </p:txBody>
      </p:sp>
      <p:sp>
        <p:nvSpPr>
          <p:cNvPr id="3" name="Content Placeholder 2"/>
          <p:cNvSpPr>
            <a:spLocks noGrp="1"/>
          </p:cNvSpPr>
          <p:nvPr>
            <p:ph idx="1"/>
          </p:nvPr>
        </p:nvSpPr>
        <p:spPr/>
        <p:txBody>
          <a:bodyPr>
            <a:normAutofit lnSpcReduction="10000"/>
          </a:bodyPr>
          <a:lstStyle/>
          <a:p>
            <a:pPr algn="just"/>
            <a:r>
              <a:rPr lang="en-ZA" dirty="0" smtClean="0"/>
              <a:t>Note however, the court’s opinion in </a:t>
            </a:r>
            <a:r>
              <a:rPr lang="en-ZA" b="1" dirty="0" smtClean="0">
                <a:effectLst>
                  <a:outerShdw blurRad="38100" dist="38100" dir="2700000" algn="tl">
                    <a:srgbClr val="000000">
                      <a:alpha val="43137"/>
                    </a:srgbClr>
                  </a:outerShdw>
                </a:effectLst>
              </a:rPr>
              <a:t>Paul </a:t>
            </a:r>
            <a:r>
              <a:rPr lang="en-ZA" b="1" dirty="0" err="1" smtClean="0">
                <a:effectLst>
                  <a:outerShdw blurRad="38100" dist="38100" dir="2700000" algn="tl">
                    <a:srgbClr val="000000">
                      <a:alpha val="43137"/>
                    </a:srgbClr>
                  </a:outerShdw>
                </a:effectLst>
              </a:rPr>
              <a:t>Chibangu</a:t>
            </a:r>
            <a:r>
              <a:rPr lang="en-ZA" b="1" dirty="0" smtClean="0">
                <a:effectLst>
                  <a:outerShdw blurRad="38100" dist="38100" dir="2700000" algn="tl">
                    <a:srgbClr val="000000">
                      <a:alpha val="43137"/>
                    </a:srgbClr>
                  </a:outerShdw>
                </a:effectLst>
              </a:rPr>
              <a:t> </a:t>
            </a:r>
            <a:r>
              <a:rPr lang="en-ZA" b="1" dirty="0" err="1" smtClean="0">
                <a:effectLst>
                  <a:outerShdw blurRad="38100" dist="38100" dir="2700000" algn="tl">
                    <a:srgbClr val="000000">
                      <a:alpha val="43137"/>
                    </a:srgbClr>
                  </a:outerShdw>
                </a:effectLst>
              </a:rPr>
              <a:t>Kamoto</a:t>
            </a:r>
            <a:r>
              <a:rPr lang="en-ZA" b="1" dirty="0" smtClean="0">
                <a:effectLst>
                  <a:outerShdw blurRad="38100" dist="38100" dir="2700000" algn="tl">
                    <a:srgbClr val="000000">
                      <a:alpha val="43137"/>
                    </a:srgbClr>
                  </a:outerShdw>
                </a:effectLst>
              </a:rPr>
              <a:t> V Zambia National Building Society (SCZ Appeal No. 2 of 2012) </a:t>
            </a:r>
            <a:r>
              <a:rPr lang="en-ZA" dirty="0" smtClean="0"/>
              <a:t>wherein the court stated that what amounts to misconduct for purposes of summary dismissal, </a:t>
            </a:r>
            <a:r>
              <a:rPr lang="en-ZA" b="1" u="sng" dirty="0" smtClean="0">
                <a:effectLst>
                  <a:outerShdw blurRad="38100" dist="38100" dir="2700000" algn="tl">
                    <a:srgbClr val="000000">
                      <a:alpha val="43137"/>
                    </a:srgbClr>
                  </a:outerShdw>
                </a:effectLst>
              </a:rPr>
              <a:t>is not fixed by law</a:t>
            </a:r>
            <a:r>
              <a:rPr lang="en-ZA" dirty="0" smtClean="0"/>
              <a:t>. </a:t>
            </a:r>
          </a:p>
          <a:p>
            <a:pPr algn="just"/>
            <a:r>
              <a:rPr lang="en-ZA" b="1" dirty="0" smtClean="0">
                <a:effectLst>
                  <a:outerShdw blurRad="38100" dist="38100" dir="2700000" algn="tl">
                    <a:srgbClr val="000000">
                      <a:alpha val="43137"/>
                    </a:srgbClr>
                  </a:outerShdw>
                </a:effectLst>
              </a:rPr>
              <a:t>Solution? </a:t>
            </a:r>
            <a:r>
              <a:rPr lang="en-ZA" dirty="0" smtClean="0"/>
              <a:t>The contract of employment or  establishment’s disciplinary code must spell out the various offences which warrant summary dismissal. </a:t>
            </a:r>
            <a:r>
              <a:rPr lang="en-ZA" dirty="0" smtClean="0"/>
              <a:t>See </a:t>
            </a:r>
            <a:r>
              <a:rPr lang="en-ZA" b="1" dirty="0" smtClean="0">
                <a:effectLst>
                  <a:outerShdw blurRad="38100" dist="38100" dir="2700000" algn="tl">
                    <a:srgbClr val="000000">
                      <a:alpha val="43137"/>
                    </a:srgbClr>
                  </a:outerShdw>
                </a:effectLst>
              </a:rPr>
              <a:t>S.50(1)(f) ECA 2019</a:t>
            </a:r>
            <a:endParaRPr lang="en-Z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372437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700" dirty="0">
                <a:solidFill>
                  <a:srgbClr val="F0AD00">
                    <a:satMod val="150000"/>
                  </a:srgbClr>
                </a:solidFill>
              </a:rPr>
              <a:t>Grounds for summary dismissal at common law (cont’d)</a:t>
            </a:r>
            <a:endParaRPr lang="en-ZA" dirty="0"/>
          </a:p>
        </p:txBody>
      </p:sp>
      <p:sp>
        <p:nvSpPr>
          <p:cNvPr id="3" name="Content Placeholder 2"/>
          <p:cNvSpPr>
            <a:spLocks noGrp="1"/>
          </p:cNvSpPr>
          <p:nvPr>
            <p:ph idx="1"/>
          </p:nvPr>
        </p:nvSpPr>
        <p:spPr/>
        <p:txBody>
          <a:bodyPr/>
          <a:lstStyle/>
          <a:p>
            <a:pPr algn="just"/>
            <a:r>
              <a:rPr lang="en-ZA" b="1" dirty="0">
                <a:solidFill>
                  <a:prstClr val="black"/>
                </a:solidFill>
                <a:effectLst>
                  <a:outerShdw blurRad="38100" dist="38100" dir="2700000" algn="tl">
                    <a:srgbClr val="000000">
                      <a:alpha val="43137"/>
                    </a:srgbClr>
                  </a:outerShdw>
                </a:effectLst>
              </a:rPr>
              <a:t>Paul </a:t>
            </a:r>
            <a:r>
              <a:rPr lang="en-ZA" b="1" dirty="0" err="1">
                <a:solidFill>
                  <a:prstClr val="black"/>
                </a:solidFill>
                <a:effectLst>
                  <a:outerShdw blurRad="38100" dist="38100" dir="2700000" algn="tl">
                    <a:srgbClr val="000000">
                      <a:alpha val="43137"/>
                    </a:srgbClr>
                  </a:outerShdw>
                </a:effectLst>
              </a:rPr>
              <a:t>Chibangu</a:t>
            </a:r>
            <a:r>
              <a:rPr lang="en-ZA" b="1" dirty="0">
                <a:solidFill>
                  <a:prstClr val="black"/>
                </a:solidFill>
                <a:effectLst>
                  <a:outerShdw blurRad="38100" dist="38100" dir="2700000" algn="tl">
                    <a:srgbClr val="000000">
                      <a:alpha val="43137"/>
                    </a:srgbClr>
                  </a:outerShdw>
                </a:effectLst>
              </a:rPr>
              <a:t> </a:t>
            </a:r>
            <a:r>
              <a:rPr lang="en-ZA" b="1" dirty="0" err="1">
                <a:solidFill>
                  <a:prstClr val="black"/>
                </a:solidFill>
                <a:effectLst>
                  <a:outerShdw blurRad="38100" dist="38100" dir="2700000" algn="tl">
                    <a:srgbClr val="000000">
                      <a:alpha val="43137"/>
                    </a:srgbClr>
                  </a:outerShdw>
                </a:effectLst>
              </a:rPr>
              <a:t>Kamoto</a:t>
            </a:r>
            <a:r>
              <a:rPr lang="en-ZA" b="1" dirty="0">
                <a:solidFill>
                  <a:prstClr val="black"/>
                </a:solidFill>
                <a:effectLst>
                  <a:outerShdw blurRad="38100" dist="38100" dir="2700000" algn="tl">
                    <a:srgbClr val="000000">
                      <a:alpha val="43137"/>
                    </a:srgbClr>
                  </a:outerShdw>
                </a:effectLst>
              </a:rPr>
              <a:t> V Zambia National Building Society (SCZ Appeal No. 2 of 2012</a:t>
            </a:r>
            <a:r>
              <a:rPr lang="en-ZA" b="1" dirty="0" smtClean="0">
                <a:solidFill>
                  <a:prstClr val="black"/>
                </a:solidFill>
                <a:effectLst>
                  <a:outerShdw blurRad="38100" dist="38100" dir="2700000" algn="tl">
                    <a:srgbClr val="000000">
                      <a:alpha val="43137"/>
                    </a:srgbClr>
                  </a:outerShdw>
                </a:effectLst>
              </a:rPr>
              <a:t>) </a:t>
            </a:r>
            <a:r>
              <a:rPr lang="en-ZA" dirty="0" smtClean="0">
                <a:solidFill>
                  <a:prstClr val="black"/>
                </a:solidFill>
              </a:rPr>
              <a:t>Wherein</a:t>
            </a:r>
            <a:r>
              <a:rPr lang="en-ZA" b="1" dirty="0" smtClean="0">
                <a:solidFill>
                  <a:prstClr val="black"/>
                </a:solidFill>
                <a:effectLst>
                  <a:outerShdw blurRad="38100" dist="38100" dir="2700000" algn="tl">
                    <a:srgbClr val="000000">
                      <a:alpha val="43137"/>
                    </a:srgbClr>
                  </a:outerShdw>
                </a:effectLst>
              </a:rPr>
              <a:t> </a:t>
            </a:r>
            <a:r>
              <a:rPr lang="en-ZA" dirty="0">
                <a:solidFill>
                  <a:prstClr val="black"/>
                </a:solidFill>
              </a:rPr>
              <a:t>i</a:t>
            </a:r>
            <a:r>
              <a:rPr lang="en-ZA" dirty="0" smtClean="0">
                <a:solidFill>
                  <a:prstClr val="black"/>
                </a:solidFill>
              </a:rPr>
              <a:t>t was further stated that </a:t>
            </a:r>
            <a:r>
              <a:rPr lang="en-ZA" b="1" dirty="0" smtClean="0">
                <a:solidFill>
                  <a:prstClr val="black"/>
                </a:solidFill>
              </a:rPr>
              <a:t>the breach of an express term of the employment contract or misconduct in question (as the case maybe), is one that should have been brought to the employee’s attention as being intolerable by the employer. </a:t>
            </a:r>
            <a:endParaRPr lang="en-ZA" b="1" dirty="0"/>
          </a:p>
        </p:txBody>
      </p:sp>
    </p:spTree>
    <p:extLst>
      <p:ext uri="{BB962C8B-B14F-4D97-AF65-F5344CB8AC3E}">
        <p14:creationId xmlns:p14="http://schemas.microsoft.com/office/powerpoint/2010/main" val="18839796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700" dirty="0">
                <a:solidFill>
                  <a:srgbClr val="F0AD00">
                    <a:satMod val="150000"/>
                  </a:srgbClr>
                </a:solidFill>
              </a:rPr>
              <a:t>Grounds for summary dismissal at common law (cont’d)</a:t>
            </a:r>
            <a:endParaRPr lang="en-ZA" dirty="0"/>
          </a:p>
        </p:txBody>
      </p:sp>
      <p:sp>
        <p:nvSpPr>
          <p:cNvPr id="3" name="Content Placeholder 2"/>
          <p:cNvSpPr>
            <a:spLocks noGrp="1"/>
          </p:cNvSpPr>
          <p:nvPr>
            <p:ph idx="1"/>
          </p:nvPr>
        </p:nvSpPr>
        <p:spPr/>
        <p:txBody>
          <a:bodyPr/>
          <a:lstStyle/>
          <a:p>
            <a:pPr algn="just"/>
            <a:r>
              <a:rPr lang="en-ZA" dirty="0" smtClean="0"/>
              <a:t>In </a:t>
            </a:r>
            <a:r>
              <a:rPr lang="en-ZA" b="1" dirty="0" smtClean="0">
                <a:effectLst>
                  <a:outerShdw blurRad="38100" dist="38100" dir="2700000" algn="tl">
                    <a:srgbClr val="000000">
                      <a:alpha val="43137"/>
                    </a:srgbClr>
                  </a:outerShdw>
                </a:effectLst>
              </a:rPr>
              <a:t>Liswaniso Sitali and Others v Mopani Copper Mines Plc (2004) ZR 176 (SC) </a:t>
            </a:r>
            <a:r>
              <a:rPr lang="en-ZA" dirty="0" smtClean="0"/>
              <a:t>it was stated that summary dismissal is justified in under the statutory or common law grounds because those circumstances cause </a:t>
            </a:r>
            <a:r>
              <a:rPr lang="en-ZA" b="1" u="sng" dirty="0" smtClean="0">
                <a:effectLst>
                  <a:outerShdw blurRad="38100" dist="38100" dir="2700000" algn="tl">
                    <a:srgbClr val="000000">
                      <a:alpha val="43137"/>
                    </a:srgbClr>
                  </a:outerShdw>
                </a:effectLst>
              </a:rPr>
              <a:t>irreparable damage to the trust and confidence</a:t>
            </a:r>
            <a:r>
              <a:rPr lang="en-ZA" dirty="0" smtClean="0"/>
              <a:t> between the employer and employee, </a:t>
            </a:r>
            <a:r>
              <a:rPr lang="en-ZA" b="1" u="sng" dirty="0" smtClean="0">
                <a:effectLst>
                  <a:outerShdw blurRad="38100" dist="38100" dir="2700000" algn="tl">
                    <a:srgbClr val="000000">
                      <a:alpha val="43137"/>
                    </a:srgbClr>
                  </a:outerShdw>
                </a:effectLst>
              </a:rPr>
              <a:t>rendering impossible for the relationship to continue</a:t>
            </a:r>
            <a:r>
              <a:rPr lang="en-ZA" dirty="0" smtClean="0"/>
              <a:t>. </a:t>
            </a:r>
            <a:endParaRPr lang="en-ZA" dirty="0"/>
          </a:p>
        </p:txBody>
      </p:sp>
    </p:spTree>
    <p:extLst>
      <p:ext uri="{BB962C8B-B14F-4D97-AF65-F5344CB8AC3E}">
        <p14:creationId xmlns:p14="http://schemas.microsoft.com/office/powerpoint/2010/main" val="7091252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1. Summary </a:t>
            </a:r>
            <a:r>
              <a:rPr lang="en-ZA" dirty="0" smtClean="0"/>
              <a:t>Dismissal </a:t>
            </a:r>
            <a:r>
              <a:rPr lang="en-ZA" dirty="0">
                <a:solidFill>
                  <a:srgbClr val="F0AD00">
                    <a:satMod val="150000"/>
                  </a:srgbClr>
                </a:solidFill>
              </a:rPr>
              <a:t>(cont’d)</a:t>
            </a:r>
            <a:endParaRPr lang="en-ZA" dirty="0"/>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v"/>
            </a:pPr>
            <a:r>
              <a:rPr lang="en-ZA" dirty="0" smtClean="0"/>
              <a:t>Practically speaking, summary </a:t>
            </a:r>
            <a:r>
              <a:rPr lang="en-ZA" dirty="0"/>
              <a:t>dismissal </a:t>
            </a:r>
            <a:r>
              <a:rPr lang="en-ZA" dirty="0" smtClean="0"/>
              <a:t>within the Zambian work environment,  </a:t>
            </a:r>
            <a:r>
              <a:rPr lang="en-ZA" dirty="0"/>
              <a:t>takes place </a:t>
            </a:r>
            <a:r>
              <a:rPr lang="en-ZA" b="1" dirty="0"/>
              <a:t>only after the employee has been given an opportunity to be </a:t>
            </a:r>
            <a:r>
              <a:rPr lang="en-ZA" b="1" dirty="0" smtClean="0"/>
              <a:t>heard during disciplinary hearing and has been </a:t>
            </a:r>
            <a:r>
              <a:rPr lang="en-ZA" b="1" dirty="0"/>
              <a:t>found </a:t>
            </a:r>
            <a:r>
              <a:rPr lang="en-ZA" b="1" dirty="0" smtClean="0"/>
              <a:t>guilty</a:t>
            </a:r>
            <a:r>
              <a:rPr lang="en-ZA" dirty="0" smtClean="0"/>
              <a:t>. </a:t>
            </a:r>
            <a:r>
              <a:rPr lang="en-ZA" dirty="0" smtClean="0"/>
              <a:t>This is now a requirement of the </a:t>
            </a:r>
            <a:r>
              <a:rPr lang="en-ZA" dirty="0" err="1" smtClean="0"/>
              <a:t>law.</a:t>
            </a:r>
            <a:r>
              <a:rPr lang="en-ZA" b="1" u="sng" dirty="0" err="1" smtClean="0">
                <a:effectLst>
                  <a:outerShdw blurRad="38100" dist="38100" dir="2700000" algn="tl">
                    <a:srgbClr val="000000">
                      <a:alpha val="43137"/>
                    </a:srgbClr>
                  </a:outerShdw>
                </a:effectLst>
              </a:rPr>
              <a:t>See</a:t>
            </a:r>
            <a:r>
              <a:rPr lang="en-ZA" b="1" u="sng" dirty="0" smtClean="0">
                <a:effectLst>
                  <a:outerShdw blurRad="38100" dist="38100" dir="2700000" algn="tl">
                    <a:srgbClr val="000000">
                      <a:alpha val="43137"/>
                    </a:srgbClr>
                  </a:outerShdw>
                </a:effectLst>
              </a:rPr>
              <a:t> </a:t>
            </a:r>
            <a:r>
              <a:rPr lang="en-ZA" b="1" u="sng" dirty="0">
                <a:effectLst>
                  <a:outerShdw blurRad="38100" dist="38100" dir="2700000" algn="tl">
                    <a:srgbClr val="000000">
                      <a:alpha val="43137"/>
                    </a:srgbClr>
                  </a:outerShdw>
                </a:effectLst>
              </a:rPr>
              <a:t>section 52(3) ECA 2019 </a:t>
            </a:r>
            <a:endParaRPr lang="en-ZA" b="1" u="sng" dirty="0" smtClean="0">
              <a:effectLst>
                <a:outerShdw blurRad="38100" dist="38100" dir="2700000" algn="tl">
                  <a:srgbClr val="000000">
                    <a:alpha val="43137"/>
                  </a:srgbClr>
                </a:outerShdw>
              </a:effectLst>
            </a:endParaRPr>
          </a:p>
          <a:p>
            <a:pPr algn="just">
              <a:buFont typeface="Wingdings" panose="05000000000000000000" pitchFamily="2" charset="2"/>
              <a:buChar char="v"/>
            </a:pPr>
            <a:r>
              <a:rPr lang="en-ZA" dirty="0" smtClean="0"/>
              <a:t>The </a:t>
            </a:r>
            <a:r>
              <a:rPr lang="en-ZA" dirty="0"/>
              <a:t>dismissal can then be effected </a:t>
            </a:r>
            <a:r>
              <a:rPr lang="en-ZA" dirty="0" smtClean="0"/>
              <a:t>by the employer, without </a:t>
            </a:r>
            <a:r>
              <a:rPr lang="en-ZA" dirty="0"/>
              <a:t>giving the employee notice of termination of employment</a:t>
            </a:r>
            <a:r>
              <a:rPr lang="en-ZA" dirty="0" smtClean="0"/>
              <a:t>.</a:t>
            </a:r>
            <a:endParaRPr lang="en-ZA" dirty="0" smtClean="0"/>
          </a:p>
        </p:txBody>
      </p:sp>
    </p:spTree>
    <p:extLst>
      <p:ext uri="{BB962C8B-B14F-4D97-AF65-F5344CB8AC3E}">
        <p14:creationId xmlns:p14="http://schemas.microsoft.com/office/powerpoint/2010/main" val="265831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 </a:t>
            </a:r>
            <a:r>
              <a:rPr lang="en-US" dirty="0"/>
              <a:t>of Termination of Employment</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US" dirty="0"/>
              <a:t>Termination of the contract of employment is the bringing to an end of the </a:t>
            </a:r>
            <a:r>
              <a:rPr lang="en-US" dirty="0" smtClean="0"/>
              <a:t>contract.</a:t>
            </a:r>
          </a:p>
          <a:p>
            <a:pPr algn="just">
              <a:buFont typeface="Wingdings" panose="05000000000000000000" pitchFamily="2" charset="2"/>
              <a:buChar char="v"/>
            </a:pPr>
            <a:r>
              <a:rPr lang="en-US" dirty="0" smtClean="0"/>
              <a:t>Termination </a:t>
            </a:r>
            <a:r>
              <a:rPr lang="en-US" dirty="0"/>
              <a:t>may happen by </a:t>
            </a:r>
            <a:r>
              <a:rPr lang="en-US" dirty="0" smtClean="0"/>
              <a:t>Notice, operation </a:t>
            </a:r>
            <a:r>
              <a:rPr lang="en-US" dirty="0"/>
              <a:t>of law, agreement, </a:t>
            </a:r>
            <a:r>
              <a:rPr lang="en-US" dirty="0" smtClean="0"/>
              <a:t>or </a:t>
            </a:r>
            <a:r>
              <a:rPr lang="en-US" dirty="0"/>
              <a:t>by dismissal. </a:t>
            </a:r>
            <a:endParaRPr lang="en-US" dirty="0" smtClean="0"/>
          </a:p>
          <a:p>
            <a:pPr algn="just">
              <a:buFont typeface="Wingdings" panose="05000000000000000000" pitchFamily="2" charset="2"/>
              <a:buChar char="v"/>
            </a:pPr>
            <a:r>
              <a:rPr lang="en-US" dirty="0" smtClean="0"/>
              <a:t>Each </a:t>
            </a:r>
            <a:r>
              <a:rPr lang="en-US" dirty="0"/>
              <a:t>mode of termination carries with it special legal </a:t>
            </a:r>
            <a:r>
              <a:rPr lang="en-US" dirty="0" smtClean="0"/>
              <a:t>burdens which form </a:t>
            </a:r>
            <a:r>
              <a:rPr lang="en-US" dirty="0"/>
              <a:t>a useful subject of study. These methods are discussed </a:t>
            </a:r>
            <a:r>
              <a:rPr lang="en-US" dirty="0" smtClean="0"/>
              <a:t>below:</a:t>
            </a:r>
            <a:endParaRPr lang="en-ZA" dirty="0"/>
          </a:p>
          <a:p>
            <a:pPr>
              <a:buFont typeface="Wingdings" panose="05000000000000000000" pitchFamily="2" charset="2"/>
              <a:buChar char="v"/>
            </a:pPr>
            <a:endParaRPr lang="en-ZA" dirty="0"/>
          </a:p>
          <a:p>
            <a:pPr>
              <a:buFont typeface="Wingdings" panose="05000000000000000000" pitchFamily="2" charset="2"/>
              <a:buChar char="v"/>
            </a:pPr>
            <a:endParaRPr lang="en-ZA" dirty="0"/>
          </a:p>
        </p:txBody>
      </p:sp>
    </p:spTree>
    <p:extLst>
      <p:ext uri="{BB962C8B-B14F-4D97-AF65-F5344CB8AC3E}">
        <p14:creationId xmlns:p14="http://schemas.microsoft.com/office/powerpoint/2010/main" val="7161799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1. Summary </a:t>
            </a:r>
            <a:r>
              <a:rPr lang="en-ZA" dirty="0" smtClean="0"/>
              <a:t>Dismissal </a:t>
            </a:r>
            <a:r>
              <a:rPr lang="en-ZA" dirty="0">
                <a:solidFill>
                  <a:srgbClr val="F0AD00">
                    <a:satMod val="150000"/>
                  </a:srgbClr>
                </a:solidFill>
              </a:rPr>
              <a:t>(cont’d)</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The notion of “instant dismissal” which is held in some cases assumes a situation where the employer is at liberty to dismiss the employee </a:t>
            </a:r>
            <a:r>
              <a:rPr lang="en-ZA" dirty="0" smtClean="0"/>
              <a:t>without being accorded an opportunity to  be heard. </a:t>
            </a:r>
            <a:r>
              <a:rPr lang="en-ZA" dirty="0" smtClean="0"/>
              <a:t>This is contrary to the provisions </a:t>
            </a:r>
            <a:r>
              <a:rPr lang="en-ZA" dirty="0"/>
              <a:t>of </a:t>
            </a:r>
            <a:r>
              <a:rPr lang="en-ZA" b="1" dirty="0">
                <a:effectLst>
                  <a:outerShdw blurRad="38100" dist="38100" dir="2700000" algn="tl">
                    <a:srgbClr val="000000">
                      <a:alpha val="43137"/>
                    </a:srgbClr>
                  </a:outerShdw>
                </a:effectLst>
              </a:rPr>
              <a:t>section 52(3) ECA </a:t>
            </a:r>
            <a:r>
              <a:rPr lang="en-ZA" b="1" dirty="0" smtClean="0">
                <a:effectLst>
                  <a:outerShdw blurRad="38100" dist="38100" dir="2700000" algn="tl">
                    <a:srgbClr val="000000">
                      <a:alpha val="43137"/>
                    </a:srgbClr>
                  </a:outerShdw>
                </a:effectLst>
              </a:rPr>
              <a:t>2019. </a:t>
            </a:r>
            <a:endParaRPr lang="en-Z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582103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800" dirty="0" smtClean="0">
                <a:effectLst>
                  <a:outerShdw blurRad="38100" dist="38100" dir="2700000" algn="tl">
                    <a:srgbClr val="000000">
                      <a:alpha val="43137"/>
                    </a:srgbClr>
                  </a:outerShdw>
                </a:effectLst>
              </a:rPr>
              <a:t>Summary dismissal-what amounts to disciplinary hearing or proceedings / right to be heard?</a:t>
            </a:r>
            <a:endParaRPr lang="en-ZA" sz="28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v"/>
            </a:pPr>
            <a:r>
              <a:rPr lang="en-ZA" b="1" dirty="0">
                <a:effectLst>
                  <a:outerShdw blurRad="38100" dist="38100" dir="2700000" algn="tl">
                    <a:srgbClr val="000000">
                      <a:alpha val="43137"/>
                    </a:srgbClr>
                  </a:outerShdw>
                </a:effectLst>
              </a:rPr>
              <a:t>Sitali v Central Board of Health (</a:t>
            </a:r>
            <a:r>
              <a:rPr lang="en-ZA" b="1" dirty="0" smtClean="0">
                <a:effectLst>
                  <a:outerShdw blurRad="38100" dist="38100" dir="2700000" algn="tl">
                    <a:srgbClr val="000000">
                      <a:alpha val="43137"/>
                    </a:srgbClr>
                  </a:outerShdw>
                </a:effectLst>
              </a:rPr>
              <a:t>SCZ </a:t>
            </a:r>
            <a:r>
              <a:rPr lang="en-ZA" b="1" dirty="0" smtClean="0">
                <a:effectLst>
                  <a:outerShdw blurRad="38100" dist="38100" dir="2700000" algn="tl">
                    <a:srgbClr val="000000">
                      <a:alpha val="43137"/>
                    </a:srgbClr>
                  </a:outerShdw>
                </a:effectLst>
              </a:rPr>
              <a:t>Appeal </a:t>
            </a:r>
            <a:r>
              <a:rPr lang="en-ZA" b="1" dirty="0">
                <a:effectLst>
                  <a:outerShdw blurRad="38100" dist="38100" dir="2700000" algn="tl">
                    <a:srgbClr val="000000">
                      <a:alpha val="43137"/>
                    </a:srgbClr>
                  </a:outerShdw>
                </a:effectLst>
              </a:rPr>
              <a:t>No. 178 of. </a:t>
            </a:r>
            <a:r>
              <a:rPr lang="en-ZA" b="1" dirty="0" smtClean="0">
                <a:effectLst>
                  <a:outerShdw blurRad="38100" dist="38100" dir="2700000" algn="tl">
                    <a:srgbClr val="000000">
                      <a:alpha val="43137"/>
                    </a:srgbClr>
                  </a:outerShdw>
                </a:effectLst>
              </a:rPr>
              <a:t>1999).</a:t>
            </a:r>
            <a:endParaRPr lang="en-ZA" b="1" dirty="0" smtClean="0">
              <a:effectLst>
                <a:outerShdw blurRad="38100" dist="38100" dir="2700000" algn="tl">
                  <a:srgbClr val="000000">
                    <a:alpha val="43137"/>
                  </a:srgbClr>
                </a:outerShdw>
              </a:effectLst>
            </a:endParaRPr>
          </a:p>
          <a:p>
            <a:pPr algn="just">
              <a:buFont typeface="Wingdings" panose="05000000000000000000" pitchFamily="2" charset="2"/>
              <a:buChar char="v"/>
            </a:pPr>
            <a:r>
              <a:rPr lang="en-ZA" dirty="0"/>
              <a:t> </a:t>
            </a:r>
            <a:r>
              <a:rPr lang="en-ZA" dirty="0" smtClean="0"/>
              <a:t>The </a:t>
            </a:r>
            <a:r>
              <a:rPr lang="en-ZA" dirty="0"/>
              <a:t>Supreme Court of Zambia held as </a:t>
            </a:r>
            <a:r>
              <a:rPr lang="en-ZA" dirty="0" smtClean="0"/>
              <a:t>follows:</a:t>
            </a:r>
          </a:p>
          <a:p>
            <a:pPr algn="just">
              <a:buFont typeface="Wingdings" panose="05000000000000000000" pitchFamily="2" charset="2"/>
              <a:buChar char="v"/>
            </a:pPr>
            <a:r>
              <a:rPr lang="en-ZA" dirty="0" smtClean="0"/>
              <a:t>"</a:t>
            </a:r>
            <a:r>
              <a:rPr lang="en-ZA" b="1" dirty="0"/>
              <a:t>Hearing</a:t>
            </a:r>
            <a:r>
              <a:rPr lang="en-ZA" dirty="0"/>
              <a:t>, for the purposes of </a:t>
            </a:r>
            <a:r>
              <a:rPr lang="en-ZA" b="1" dirty="0"/>
              <a:t>disciplinary proceedings</a:t>
            </a:r>
            <a:r>
              <a:rPr lang="en-ZA" dirty="0"/>
              <a:t> is not confined to physical presence of an accused (employee) and giving oral evidence. In our view a </a:t>
            </a:r>
            <a:r>
              <a:rPr lang="en-ZA" b="1" dirty="0"/>
              <a:t>submission of an exculpatory letter in disciplinary proceedings is a form of hearing</a:t>
            </a:r>
            <a:r>
              <a:rPr lang="en-ZA" dirty="0"/>
              <a:t>. </a:t>
            </a:r>
            <a:r>
              <a:rPr lang="en-ZA" b="1" dirty="0"/>
              <a:t>What is important is that a party must be afforded an opportunity to </a:t>
            </a:r>
            <a:r>
              <a:rPr lang="en-ZA" b="1" dirty="0" smtClean="0"/>
              <a:t>present his </a:t>
            </a:r>
            <a:r>
              <a:rPr lang="en-ZA" b="1" dirty="0"/>
              <a:t>or her case or a defence either orally or in </a:t>
            </a:r>
            <a:r>
              <a:rPr lang="en-ZA" b="1" dirty="0" smtClean="0"/>
              <a:t>writing….”</a:t>
            </a:r>
            <a:endParaRPr lang="en-ZA" b="1" dirty="0"/>
          </a:p>
        </p:txBody>
      </p:sp>
    </p:spTree>
    <p:extLst>
      <p:ext uri="{BB962C8B-B14F-4D97-AF65-F5344CB8AC3E}">
        <p14:creationId xmlns:p14="http://schemas.microsoft.com/office/powerpoint/2010/main" val="3370781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dirty="0">
                <a:solidFill>
                  <a:srgbClr val="F0AD00">
                    <a:satMod val="150000"/>
                  </a:srgbClr>
                </a:solidFill>
                <a:effectLst>
                  <a:outerShdw blurRad="38100" dist="38100" dir="2700000" algn="tl">
                    <a:srgbClr val="000000">
                      <a:alpha val="43137"/>
                    </a:srgbClr>
                  </a:outerShdw>
                </a:effectLst>
              </a:rPr>
              <a:t>Summary dismissal-what amounts to disciplinary hearing or proceedings / right to be heard?</a:t>
            </a:r>
            <a:endParaRPr lang="en-ZA" dirty="0"/>
          </a:p>
        </p:txBody>
      </p:sp>
      <p:sp>
        <p:nvSpPr>
          <p:cNvPr id="3" name="Content Placeholder 2"/>
          <p:cNvSpPr>
            <a:spLocks noGrp="1"/>
          </p:cNvSpPr>
          <p:nvPr>
            <p:ph idx="1"/>
          </p:nvPr>
        </p:nvSpPr>
        <p:spPr/>
        <p:txBody>
          <a:bodyPr>
            <a:normAutofit fontScale="85000" lnSpcReduction="10000"/>
          </a:bodyPr>
          <a:lstStyle/>
          <a:p>
            <a:pPr>
              <a:buFont typeface="Wingdings" panose="05000000000000000000" pitchFamily="2" charset="2"/>
              <a:buChar char="v"/>
            </a:pPr>
            <a:r>
              <a:rPr lang="en-ZA" b="1" dirty="0">
                <a:effectLst>
                  <a:outerShdw blurRad="38100" dist="38100" dir="2700000" algn="tl">
                    <a:srgbClr val="000000">
                      <a:alpha val="43137"/>
                    </a:srgbClr>
                  </a:outerShdw>
                </a:effectLst>
              </a:rPr>
              <a:t>Mumba v </a:t>
            </a:r>
            <a:r>
              <a:rPr lang="en-ZA" b="1" dirty="0" err="1">
                <a:effectLst>
                  <a:outerShdw blurRad="38100" dist="38100" dir="2700000" algn="tl">
                    <a:srgbClr val="000000">
                      <a:alpha val="43137"/>
                    </a:srgbClr>
                  </a:outerShdw>
                </a:effectLst>
              </a:rPr>
              <a:t>Telecel</a:t>
            </a:r>
            <a:r>
              <a:rPr lang="en-ZA" b="1" dirty="0">
                <a:effectLst>
                  <a:outerShdw blurRad="38100" dist="38100" dir="2700000" algn="tl">
                    <a:srgbClr val="000000">
                      <a:alpha val="43137"/>
                    </a:srgbClr>
                  </a:outerShdw>
                </a:effectLst>
              </a:rPr>
              <a:t> (Zambia) Limited (SCZ) Appeal No. 156 of. 2005 </a:t>
            </a:r>
          </a:p>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Held: </a:t>
            </a:r>
            <a:r>
              <a:rPr lang="en-ZA" dirty="0" smtClean="0"/>
              <a:t>"</a:t>
            </a:r>
            <a:r>
              <a:rPr lang="en-ZA" dirty="0"/>
              <a:t>We have pronounced ourselves before on this matter and we shall say it again </a:t>
            </a:r>
            <a:r>
              <a:rPr lang="en-ZA" b="1" dirty="0"/>
              <a:t>that the employee is given an opportunity to be heard on the charges levelled against him when he is charged and asked to exculpate himself</a:t>
            </a:r>
            <a:r>
              <a:rPr lang="en-ZA" dirty="0"/>
              <a:t>. </a:t>
            </a:r>
            <a:r>
              <a:rPr lang="en-ZA" b="1" dirty="0"/>
              <a:t>There is no format on what an exculpatory statement should take</a:t>
            </a:r>
            <a:r>
              <a:rPr lang="en-ZA" dirty="0"/>
              <a:t> </a:t>
            </a:r>
            <a:r>
              <a:rPr lang="en-ZA" b="1" dirty="0"/>
              <a:t>but it is anticipated that the employee concerned will explain fully what transpired in relation to the allegations levelled against him with a view to vitiating those allegations."</a:t>
            </a:r>
          </a:p>
        </p:txBody>
      </p:sp>
    </p:spTree>
    <p:extLst>
      <p:ext uri="{BB962C8B-B14F-4D97-AF65-F5344CB8AC3E}">
        <p14:creationId xmlns:p14="http://schemas.microsoft.com/office/powerpoint/2010/main" val="40786786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dirty="0">
                <a:solidFill>
                  <a:srgbClr val="F0AD00">
                    <a:satMod val="150000"/>
                  </a:srgbClr>
                </a:solidFill>
                <a:effectLst>
                  <a:outerShdw blurRad="38100" dist="38100" dir="2700000" algn="tl">
                    <a:srgbClr val="000000">
                      <a:alpha val="43137"/>
                    </a:srgbClr>
                  </a:outerShdw>
                </a:effectLst>
              </a:rPr>
              <a:t>Summary dismissal-what amounts to disciplinary hearing or proceedings / right to be heard?</a:t>
            </a:r>
            <a:endParaRPr lang="en-ZA" dirty="0"/>
          </a:p>
        </p:txBody>
      </p:sp>
      <p:sp>
        <p:nvSpPr>
          <p:cNvPr id="3" name="Content Placeholder 2"/>
          <p:cNvSpPr>
            <a:spLocks noGrp="1"/>
          </p:cNvSpPr>
          <p:nvPr>
            <p:ph idx="1"/>
          </p:nvPr>
        </p:nvSpPr>
        <p:spPr/>
        <p:txBody>
          <a:bodyPr>
            <a:normAutofit lnSpcReduction="10000"/>
          </a:bodyPr>
          <a:lstStyle/>
          <a:p>
            <a:r>
              <a:rPr lang="en-ZA" b="1" dirty="0" smtClean="0">
                <a:effectLst>
                  <a:outerShdw blurRad="38100" dist="38100" dir="2700000" algn="tl">
                    <a:srgbClr val="000000">
                      <a:alpha val="43137"/>
                    </a:srgbClr>
                  </a:outerShdw>
                </a:effectLst>
              </a:rPr>
              <a:t>Mopani Copper Mines Plc v Mathews </a:t>
            </a:r>
            <a:r>
              <a:rPr lang="en-ZA" b="1" dirty="0" err="1" smtClean="0">
                <a:effectLst>
                  <a:outerShdw blurRad="38100" dist="38100" dir="2700000" algn="tl">
                    <a:srgbClr val="000000">
                      <a:alpha val="43137"/>
                    </a:srgbClr>
                  </a:outerShdw>
                </a:effectLst>
              </a:rPr>
              <a:t>Mpharo</a:t>
            </a:r>
            <a:r>
              <a:rPr lang="en-ZA" b="1" dirty="0">
                <a:effectLst>
                  <a:outerShdw blurRad="38100" dist="38100" dir="2700000" algn="tl">
                    <a:srgbClr val="000000">
                      <a:alpha val="43137"/>
                    </a:srgbClr>
                  </a:outerShdw>
                </a:effectLst>
              </a:rPr>
              <a:t> CAZ APPEAL NO. 86/2017</a:t>
            </a:r>
            <a:endParaRPr lang="en-ZA" b="1" dirty="0" smtClean="0">
              <a:effectLst>
                <a:outerShdw blurRad="38100" dist="38100" dir="2700000" algn="tl">
                  <a:srgbClr val="000000">
                    <a:alpha val="43137"/>
                  </a:srgbClr>
                </a:outerShdw>
              </a:effectLst>
            </a:endParaRPr>
          </a:p>
          <a:p>
            <a:pPr algn="just">
              <a:buFont typeface="Wingdings" panose="05000000000000000000" pitchFamily="2" charset="2"/>
              <a:buChar char="v"/>
            </a:pPr>
            <a:r>
              <a:rPr lang="en-ZA" b="1" dirty="0">
                <a:effectLst>
                  <a:outerShdw blurRad="38100" dist="38100" dir="2700000" algn="tl">
                    <a:srgbClr val="000000">
                      <a:alpha val="43137"/>
                    </a:srgbClr>
                  </a:outerShdw>
                </a:effectLst>
              </a:rPr>
              <a:t>Held:</a:t>
            </a:r>
            <a:r>
              <a:rPr lang="en-ZA" dirty="0"/>
              <a:t> On the basis of this holding by the Supreme Court, it is clear that the learned trial Judge misdirected herself in law when she held that the Respondent was not heard. The exculpatory statement he submitted constituted a hearing and as such, it was not necessary for the Appellant to engage in a physical oral hearing with the Respondent. </a:t>
            </a:r>
          </a:p>
        </p:txBody>
      </p:sp>
    </p:spTree>
    <p:extLst>
      <p:ext uri="{BB962C8B-B14F-4D97-AF65-F5344CB8AC3E}">
        <p14:creationId xmlns:p14="http://schemas.microsoft.com/office/powerpoint/2010/main" val="2783291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Summarily dismissed employee’s right </a:t>
            </a:r>
            <a:r>
              <a:rPr lang="en-ZA" dirty="0"/>
              <a:t>to </a:t>
            </a:r>
            <a:r>
              <a:rPr lang="en-ZA" dirty="0" smtClean="0"/>
              <a:t>wages-S51(1) ECA 2019 </a:t>
            </a:r>
            <a:endParaRPr lang="en-ZA" dirty="0"/>
          </a:p>
        </p:txBody>
      </p:sp>
      <p:sp>
        <p:nvSpPr>
          <p:cNvPr id="3" name="Content Placeholder 2"/>
          <p:cNvSpPr>
            <a:spLocks noGrp="1"/>
          </p:cNvSpPr>
          <p:nvPr>
            <p:ph idx="1"/>
          </p:nvPr>
        </p:nvSpPr>
        <p:spPr/>
        <p:txBody>
          <a:bodyPr/>
          <a:lstStyle/>
          <a:p>
            <a:pPr marL="118872" indent="0" algn="just">
              <a:buNone/>
            </a:pPr>
            <a:r>
              <a:rPr lang="en-ZA" dirty="0"/>
              <a:t>51. (1) An employer who summarily dismisses an employee under section 50 shall pay the employee, on dismissal, </a:t>
            </a:r>
            <a:r>
              <a:rPr lang="en-ZA" b="1" dirty="0"/>
              <a:t>the wages and other accrued benefits due to the employee up to the date of the </a:t>
            </a:r>
            <a:r>
              <a:rPr lang="en-ZA" b="1" dirty="0" smtClean="0"/>
              <a:t>dismissal. </a:t>
            </a:r>
            <a:endParaRPr lang="en-ZA" b="1" dirty="0"/>
          </a:p>
        </p:txBody>
      </p:sp>
    </p:spTree>
    <p:extLst>
      <p:ext uri="{BB962C8B-B14F-4D97-AF65-F5344CB8AC3E}">
        <p14:creationId xmlns:p14="http://schemas.microsoft.com/office/powerpoint/2010/main" val="7123088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2. Wrongful </a:t>
            </a:r>
            <a:r>
              <a:rPr lang="en-ZA" dirty="0"/>
              <a:t>dismissal (common law)</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v"/>
            </a:pPr>
            <a:r>
              <a:rPr lang="en-ZA" b="1" dirty="0" err="1" smtClean="0">
                <a:effectLst>
                  <a:outerShdw blurRad="38100" dist="38100" dir="2700000" algn="tl">
                    <a:srgbClr val="000000">
                      <a:alpha val="43137"/>
                    </a:srgbClr>
                  </a:outerShdw>
                </a:effectLst>
              </a:rPr>
              <a:t>Konkola</a:t>
            </a:r>
            <a:r>
              <a:rPr lang="en-ZA" b="1" dirty="0" smtClean="0">
                <a:effectLst>
                  <a:outerShdw blurRad="38100" dist="38100" dir="2700000" algn="tl">
                    <a:srgbClr val="000000">
                      <a:alpha val="43137"/>
                    </a:srgbClr>
                  </a:outerShdw>
                </a:effectLst>
              </a:rPr>
              <a:t> Copper Mines Plc v Hendrix Mulenga Chileshe (SCZ Appeal No. 94 of 2015) Held: </a:t>
            </a:r>
            <a:r>
              <a:rPr lang="en-ZA" dirty="0" smtClean="0"/>
              <a:t>Occurs </a:t>
            </a:r>
            <a:r>
              <a:rPr lang="en-ZA" dirty="0"/>
              <a:t>when the employer dismisses an employee </a:t>
            </a:r>
            <a:r>
              <a:rPr lang="en-ZA" b="1" u="sng" dirty="0">
                <a:effectLst>
                  <a:outerShdw blurRad="38100" dist="38100" dir="2700000" algn="tl">
                    <a:srgbClr val="000000">
                      <a:alpha val="43137"/>
                    </a:srgbClr>
                  </a:outerShdw>
                </a:effectLst>
              </a:rPr>
              <a:t>without giving notice of termination or in violation of a contractual provision, that is, in breach </a:t>
            </a:r>
            <a:r>
              <a:rPr lang="en-ZA" b="1" u="sng" dirty="0" smtClean="0">
                <a:effectLst>
                  <a:outerShdw blurRad="38100" dist="38100" dir="2700000" algn="tl">
                    <a:srgbClr val="000000">
                      <a:alpha val="43137"/>
                    </a:srgbClr>
                  </a:outerShdw>
                </a:effectLst>
              </a:rPr>
              <a:t>of the contract of employment or in violation of the disciplinary code.</a:t>
            </a:r>
            <a:r>
              <a:rPr lang="en-ZA" dirty="0" smtClean="0"/>
              <a:t> Note that </a:t>
            </a:r>
            <a:r>
              <a:rPr lang="en-ZA" dirty="0"/>
              <a:t>w</a:t>
            </a:r>
            <a:r>
              <a:rPr lang="en-ZA" dirty="0" smtClean="0"/>
              <a:t>rongful </a:t>
            </a:r>
            <a:r>
              <a:rPr lang="en-ZA" dirty="0"/>
              <a:t>dismissal is based on </a:t>
            </a:r>
            <a:r>
              <a:rPr lang="en-ZA" dirty="0" smtClean="0"/>
              <a:t>common </a:t>
            </a:r>
            <a:r>
              <a:rPr lang="en-ZA" dirty="0"/>
              <a:t>law.</a:t>
            </a:r>
          </a:p>
        </p:txBody>
      </p:sp>
    </p:spTree>
    <p:extLst>
      <p:ext uri="{BB962C8B-B14F-4D97-AF65-F5344CB8AC3E}">
        <p14:creationId xmlns:p14="http://schemas.microsoft.com/office/powerpoint/2010/main" val="3522135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2. Wrongful </a:t>
            </a:r>
            <a:r>
              <a:rPr lang="en-ZA" dirty="0"/>
              <a:t>dismissal (common law)</a:t>
            </a:r>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v"/>
            </a:pPr>
            <a:r>
              <a:rPr lang="en-ZA" dirty="0" smtClean="0"/>
              <a:t>In order to </a:t>
            </a:r>
            <a:r>
              <a:rPr lang="en-ZA" dirty="0"/>
              <a:t>determine whether a dismissal is wrongful or not the key issues to be considered </a:t>
            </a:r>
            <a:r>
              <a:rPr lang="en-ZA" dirty="0" smtClean="0"/>
              <a:t>are: </a:t>
            </a:r>
          </a:p>
          <a:p>
            <a:pPr marL="633222" indent="-514350" algn="just">
              <a:buFont typeface="+mj-lt"/>
              <a:buAutoNum type="arabicPeriod"/>
            </a:pPr>
            <a:r>
              <a:rPr lang="en-ZA" dirty="0" smtClean="0"/>
              <a:t>whether </a:t>
            </a:r>
            <a:r>
              <a:rPr lang="en-ZA" dirty="0"/>
              <a:t>the contract has been terminated without </a:t>
            </a:r>
            <a:r>
              <a:rPr lang="en-ZA" dirty="0" smtClean="0"/>
              <a:t>notice; or </a:t>
            </a:r>
          </a:p>
          <a:p>
            <a:pPr marL="633222" indent="-514350" algn="just">
              <a:buFont typeface="+mj-lt"/>
              <a:buAutoNum type="arabicPeriod"/>
            </a:pPr>
            <a:r>
              <a:rPr lang="en-ZA" dirty="0"/>
              <a:t>I</a:t>
            </a:r>
            <a:r>
              <a:rPr lang="en-ZA" dirty="0" smtClean="0"/>
              <a:t>n </a:t>
            </a:r>
            <a:r>
              <a:rPr lang="en-ZA" dirty="0"/>
              <a:t>violation of some </a:t>
            </a:r>
            <a:r>
              <a:rPr lang="en-ZA" dirty="0" smtClean="0"/>
              <a:t>contractual provision or disciplinary or grievance procedure code. </a:t>
            </a:r>
            <a:r>
              <a:rPr lang="en-ZA" b="1" dirty="0" smtClean="0"/>
              <a:t>As held in the cases of Attorney General v Richard Jackson Phiri and ZESCO Limited vs Lubasi </a:t>
            </a:r>
            <a:r>
              <a:rPr lang="en-ZA" b="1" dirty="0" err="1" smtClean="0"/>
              <a:t>Muyambango</a:t>
            </a:r>
            <a:r>
              <a:rPr lang="en-ZA" b="1" dirty="0" smtClean="0"/>
              <a:t> are leading authorities on this aspect</a:t>
            </a:r>
            <a:r>
              <a:rPr lang="en-ZA" b="1" dirty="0"/>
              <a:t>.</a:t>
            </a:r>
          </a:p>
        </p:txBody>
      </p:sp>
    </p:spTree>
    <p:extLst>
      <p:ext uri="{BB962C8B-B14F-4D97-AF65-F5344CB8AC3E}">
        <p14:creationId xmlns:p14="http://schemas.microsoft.com/office/powerpoint/2010/main" val="26795406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2. Wrongful </a:t>
            </a:r>
            <a:r>
              <a:rPr lang="en-ZA" dirty="0"/>
              <a:t>dismissal (common law)</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Wrongful dismissal hence can happen even where the employer is justified in terminating the employment; that is, the employer’s case has merit. </a:t>
            </a:r>
            <a:endParaRPr lang="en-ZA" dirty="0" smtClean="0"/>
          </a:p>
          <a:p>
            <a:pPr algn="just">
              <a:buFont typeface="Wingdings" panose="05000000000000000000" pitchFamily="2" charset="2"/>
              <a:buChar char="v"/>
            </a:pPr>
            <a:r>
              <a:rPr lang="en-ZA" dirty="0" smtClean="0"/>
              <a:t>This </a:t>
            </a:r>
            <a:r>
              <a:rPr lang="en-ZA" dirty="0"/>
              <a:t>is because </a:t>
            </a:r>
            <a:r>
              <a:rPr lang="en-ZA" b="1" dirty="0"/>
              <a:t>wrongful dismissal is concerned with the </a:t>
            </a:r>
            <a:r>
              <a:rPr lang="en-ZA" b="1" u="sng" dirty="0"/>
              <a:t>‘</a:t>
            </a:r>
            <a:r>
              <a:rPr lang="en-ZA" b="1" u="sng" dirty="0" smtClean="0"/>
              <a:t>form’, ‘manner’ or ‘method</a:t>
            </a:r>
            <a:r>
              <a:rPr lang="en-ZA" b="1" dirty="0" smtClean="0"/>
              <a:t>’ </a:t>
            </a:r>
            <a:r>
              <a:rPr lang="en-ZA" b="1" dirty="0"/>
              <a:t>of the dismissal</a:t>
            </a:r>
            <a:r>
              <a:rPr lang="en-ZA" dirty="0"/>
              <a:t> as opposed to the reasons for the </a:t>
            </a:r>
            <a:r>
              <a:rPr lang="en-ZA" dirty="0" smtClean="0"/>
              <a:t>dismissal. </a:t>
            </a:r>
            <a:endParaRPr lang="en-ZA" dirty="0"/>
          </a:p>
        </p:txBody>
      </p:sp>
    </p:spTree>
    <p:extLst>
      <p:ext uri="{BB962C8B-B14F-4D97-AF65-F5344CB8AC3E}">
        <p14:creationId xmlns:p14="http://schemas.microsoft.com/office/powerpoint/2010/main" val="6718241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2. Wrongful </a:t>
            </a:r>
            <a:r>
              <a:rPr lang="en-ZA" dirty="0"/>
              <a:t>dismissal (common law)</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The </a:t>
            </a:r>
            <a:r>
              <a:rPr lang="en-ZA" dirty="0"/>
              <a:t>dismissed employee </a:t>
            </a:r>
            <a:r>
              <a:rPr lang="en-ZA" b="1" dirty="0"/>
              <a:t>is only entitled to damages</a:t>
            </a:r>
            <a:r>
              <a:rPr lang="en-ZA" dirty="0"/>
              <a:t> where wrongful dismissal is </a:t>
            </a:r>
            <a:r>
              <a:rPr lang="en-ZA" dirty="0" smtClean="0"/>
              <a:t>proved.</a:t>
            </a:r>
          </a:p>
          <a:p>
            <a:pPr algn="just">
              <a:buFont typeface="Wingdings" panose="05000000000000000000" pitchFamily="2" charset="2"/>
              <a:buChar char="v"/>
            </a:pPr>
            <a:r>
              <a:rPr lang="en-ZA" dirty="0" smtClean="0"/>
              <a:t>The </a:t>
            </a:r>
            <a:r>
              <a:rPr lang="en-ZA" dirty="0"/>
              <a:t>Common law is set on the footing that an employment contract is personal in nature and therefore not subject to the equitable remedies of specific </a:t>
            </a:r>
            <a:r>
              <a:rPr lang="en-ZA" dirty="0" smtClean="0"/>
              <a:t>performance, re-instatement </a:t>
            </a:r>
            <a:r>
              <a:rPr lang="en-ZA" dirty="0"/>
              <a:t>or </a:t>
            </a:r>
            <a:r>
              <a:rPr lang="en-ZA" dirty="0" smtClean="0"/>
              <a:t>injunction.</a:t>
            </a:r>
            <a:endParaRPr lang="en-ZA" dirty="0"/>
          </a:p>
        </p:txBody>
      </p:sp>
    </p:spTree>
    <p:extLst>
      <p:ext uri="{BB962C8B-B14F-4D97-AF65-F5344CB8AC3E}">
        <p14:creationId xmlns:p14="http://schemas.microsoft.com/office/powerpoint/2010/main" val="28227170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Case examples of wrongful dismissal: </a:t>
            </a:r>
            <a:endParaRPr lang="en-ZA"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v"/>
            </a:pPr>
            <a:r>
              <a:rPr lang="en-ZA" b="1" dirty="0" err="1"/>
              <a:t>Lyuwa</a:t>
            </a:r>
            <a:r>
              <a:rPr lang="en-ZA" b="1" dirty="0"/>
              <a:t> v Council of the University of Zambia (S.C.Z. </a:t>
            </a:r>
            <a:r>
              <a:rPr lang="en-ZA" b="1" dirty="0" smtClean="0"/>
              <a:t>APPEAL </a:t>
            </a:r>
            <a:r>
              <a:rPr lang="en-ZA" b="1" dirty="0"/>
              <a:t>No. 63 of 1994) [1995] ZMSC </a:t>
            </a:r>
            <a:r>
              <a:rPr lang="en-ZA" b="1" dirty="0" smtClean="0"/>
              <a:t>5</a:t>
            </a:r>
          </a:p>
          <a:p>
            <a:pPr algn="just">
              <a:buFont typeface="Wingdings" panose="05000000000000000000" pitchFamily="2" charset="2"/>
              <a:buChar char="v"/>
            </a:pPr>
            <a:r>
              <a:rPr lang="en-ZA" b="1" dirty="0" smtClean="0"/>
              <a:t>Held: </a:t>
            </a:r>
            <a:r>
              <a:rPr lang="en-ZA" dirty="0"/>
              <a:t> The learned trial judge in the court below found that </a:t>
            </a:r>
            <a:r>
              <a:rPr lang="en-ZA" b="1" dirty="0">
                <a:effectLst>
                  <a:outerShdw blurRad="38100" dist="38100" dir="2700000" algn="tl">
                    <a:srgbClr val="000000">
                      <a:alpha val="43137"/>
                    </a:srgbClr>
                  </a:outerShdw>
                </a:effectLst>
              </a:rPr>
              <a:t>the appellant was entitled to damages for wrongful dismissal</a:t>
            </a:r>
            <a:r>
              <a:rPr lang="en-ZA" dirty="0"/>
              <a:t> and awarded three months salary with interest at the rate of 15% per annum. We find this to have been a correct order.</a:t>
            </a:r>
          </a:p>
          <a:p>
            <a:pPr algn="just">
              <a:buFont typeface="Wingdings" panose="05000000000000000000" pitchFamily="2" charset="2"/>
              <a:buChar char="v"/>
            </a:pPr>
            <a:r>
              <a:rPr lang="en-ZA" dirty="0"/>
              <a:t>Appeal partly allowed</a:t>
            </a:r>
          </a:p>
          <a:p>
            <a:pPr>
              <a:buFont typeface="Wingdings" panose="05000000000000000000" pitchFamily="2" charset="2"/>
              <a:buChar char="v"/>
            </a:pPr>
            <a:endParaRPr lang="en-ZA" b="1" dirty="0" smtClean="0"/>
          </a:p>
          <a:p>
            <a:pPr marL="118872" indent="0">
              <a:buNone/>
            </a:pPr>
            <a:endParaRPr lang="en-ZA" b="1" dirty="0"/>
          </a:p>
        </p:txBody>
      </p:sp>
    </p:spTree>
    <p:extLst>
      <p:ext uri="{BB962C8B-B14F-4D97-AF65-F5344CB8AC3E}">
        <p14:creationId xmlns:p14="http://schemas.microsoft.com/office/powerpoint/2010/main" val="38666274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Methods of Termination of Employment</a:t>
            </a:r>
          </a:p>
        </p:txBody>
      </p:sp>
      <p:sp>
        <p:nvSpPr>
          <p:cNvPr id="3" name="Content Placeholder 2"/>
          <p:cNvSpPr>
            <a:spLocks noGrp="1"/>
          </p:cNvSpPr>
          <p:nvPr>
            <p:ph idx="1"/>
          </p:nvPr>
        </p:nvSpPr>
        <p:spPr>
          <a:xfrm>
            <a:off x="467544" y="1700808"/>
            <a:ext cx="8229600" cy="4625609"/>
          </a:xfrm>
        </p:spPr>
        <p:txBody>
          <a:bodyPr/>
          <a:lstStyle/>
          <a:p>
            <a:pPr marL="118872" indent="0">
              <a:buNone/>
            </a:pPr>
            <a:r>
              <a:rPr lang="en-ZA" b="1" dirty="0" smtClean="0">
                <a:effectLst>
                  <a:outerShdw blurRad="38100" dist="38100" dir="2700000" algn="tl">
                    <a:srgbClr val="000000">
                      <a:alpha val="43137"/>
                    </a:srgbClr>
                  </a:outerShdw>
                </a:effectLst>
              </a:rPr>
              <a:t>S.52(7)(a) –(d) ECA 2019 </a:t>
            </a:r>
            <a:r>
              <a:rPr lang="en-ZA" dirty="0" smtClean="0"/>
              <a:t>sets out a few of these circumstances in which a contract of employment may terminate or come to an end. </a:t>
            </a:r>
            <a:endParaRPr lang="en-ZA" dirty="0"/>
          </a:p>
        </p:txBody>
      </p:sp>
    </p:spTree>
    <p:extLst>
      <p:ext uri="{BB962C8B-B14F-4D97-AF65-F5344CB8AC3E}">
        <p14:creationId xmlns:p14="http://schemas.microsoft.com/office/powerpoint/2010/main" val="4425182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dirty="0"/>
              <a:t>Case examples of wrongful </a:t>
            </a:r>
            <a:r>
              <a:rPr lang="en-ZA" sz="3600" dirty="0" smtClean="0"/>
              <a:t>dismissal</a:t>
            </a:r>
            <a:r>
              <a:rPr lang="en-ZA" sz="3600" dirty="0"/>
              <a:t> </a:t>
            </a:r>
            <a:r>
              <a:rPr lang="en-ZA" sz="3600" dirty="0" smtClean="0"/>
              <a:t>(remedy for wrongful dismissal)</a:t>
            </a:r>
            <a:endParaRPr lang="en-ZA" sz="3600"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v"/>
            </a:pPr>
            <a:r>
              <a:rPr lang="en-ZA" b="1" dirty="0" err="1"/>
              <a:t>Ndawa</a:t>
            </a:r>
            <a:r>
              <a:rPr lang="en-ZA" b="1" dirty="0"/>
              <a:t> v Local Authorities Superannuation Fund (COMP/349/2015) [2017] ZMHC </a:t>
            </a:r>
            <a:endParaRPr lang="en-ZA" b="1" dirty="0" smtClean="0"/>
          </a:p>
          <a:p>
            <a:pPr algn="just">
              <a:buFont typeface="Wingdings" panose="05000000000000000000" pitchFamily="2" charset="2"/>
              <a:buChar char="v"/>
            </a:pPr>
            <a:r>
              <a:rPr lang="en-ZA" b="1" dirty="0" smtClean="0"/>
              <a:t>Held</a:t>
            </a:r>
            <a:r>
              <a:rPr lang="en-ZA" b="1" dirty="0"/>
              <a:t>:</a:t>
            </a:r>
            <a:r>
              <a:rPr lang="en-ZA" dirty="0"/>
              <a:t> </a:t>
            </a:r>
            <a:r>
              <a:rPr lang="en-ZA" dirty="0" smtClean="0"/>
              <a:t>Arising from the </a:t>
            </a:r>
            <a:r>
              <a:rPr lang="en-ZA" dirty="0"/>
              <a:t>Judgment</a:t>
            </a:r>
            <a:r>
              <a:rPr lang="en-ZA" dirty="0" smtClean="0"/>
              <a:t>, I make the following Orders</a:t>
            </a:r>
            <a:r>
              <a:rPr lang="en-ZA" dirty="0"/>
              <a:t>:(</a:t>
            </a:r>
            <a:r>
              <a:rPr lang="en-ZA" dirty="0" smtClean="0"/>
              <a:t>a)The claim for Wrongful Dismissal succeeds and the Respondent is Ordered to  pay the Complainant, Three (3) months‘ salary(as </a:t>
            </a:r>
            <a:r>
              <a:rPr lang="en-ZA" dirty="0"/>
              <a:t>at the </a:t>
            </a:r>
            <a:r>
              <a:rPr lang="en-ZA" dirty="0" smtClean="0"/>
              <a:t>date of </a:t>
            </a:r>
            <a:r>
              <a:rPr lang="en-ZA" dirty="0"/>
              <a:t>dismissal)as damages</a:t>
            </a:r>
            <a:r>
              <a:rPr lang="en-ZA" dirty="0" smtClean="0"/>
              <a:t>.</a:t>
            </a:r>
          </a:p>
          <a:p>
            <a:pPr>
              <a:buFont typeface="Wingdings" panose="05000000000000000000" pitchFamily="2" charset="2"/>
              <a:buChar char="v"/>
            </a:pPr>
            <a:endParaRPr lang="en-ZA" dirty="0"/>
          </a:p>
        </p:txBody>
      </p:sp>
    </p:spTree>
    <p:extLst>
      <p:ext uri="{BB962C8B-B14F-4D97-AF65-F5344CB8AC3E}">
        <p14:creationId xmlns:p14="http://schemas.microsoft.com/office/powerpoint/2010/main" val="32875246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600" dirty="0">
                <a:solidFill>
                  <a:srgbClr val="F0AD00">
                    <a:satMod val="150000"/>
                  </a:srgbClr>
                </a:solidFill>
              </a:rPr>
              <a:t>Case examples of wrongful dismissal (remedy for wrongful dismissal)</a:t>
            </a:r>
            <a:endParaRPr lang="en-ZA" dirty="0"/>
          </a:p>
        </p:txBody>
      </p:sp>
      <p:sp>
        <p:nvSpPr>
          <p:cNvPr id="3" name="Content Placeholder 2"/>
          <p:cNvSpPr>
            <a:spLocks noGrp="1"/>
          </p:cNvSpPr>
          <p:nvPr>
            <p:ph idx="1"/>
          </p:nvPr>
        </p:nvSpPr>
        <p:spPr/>
        <p:txBody>
          <a:bodyPr/>
          <a:lstStyle/>
          <a:p>
            <a:r>
              <a:rPr lang="en-ZA" b="1" dirty="0" smtClean="0">
                <a:effectLst>
                  <a:outerShdw blurRad="38100" dist="38100" dir="2700000" algn="tl">
                    <a:srgbClr val="000000">
                      <a:alpha val="43137"/>
                    </a:srgbClr>
                  </a:outerShdw>
                </a:effectLst>
              </a:rPr>
              <a:t>Zambia Airways Corporation Limited v Gershom </a:t>
            </a:r>
            <a:r>
              <a:rPr lang="en-ZA" b="1" dirty="0" err="1" smtClean="0">
                <a:effectLst>
                  <a:outerShdw blurRad="38100" dist="38100" dir="2700000" algn="tl">
                    <a:srgbClr val="000000">
                      <a:alpha val="43137"/>
                    </a:srgbClr>
                  </a:outerShdw>
                </a:effectLst>
              </a:rPr>
              <a:t>Mubanga</a:t>
            </a:r>
            <a:r>
              <a:rPr lang="en-ZA" b="1" dirty="0" smtClean="0">
                <a:effectLst>
                  <a:outerShdw blurRad="38100" dist="38100" dir="2700000" algn="tl">
                    <a:srgbClr val="000000">
                      <a:alpha val="43137"/>
                    </a:srgbClr>
                  </a:outerShdw>
                </a:effectLst>
              </a:rPr>
              <a:t> </a:t>
            </a:r>
            <a:r>
              <a:rPr lang="en-ZA" dirty="0" smtClean="0"/>
              <a:t>(</a:t>
            </a:r>
            <a:r>
              <a:rPr lang="en-ZA" b="1" dirty="0" smtClean="0">
                <a:effectLst>
                  <a:outerShdw blurRad="38100" dist="38100" dir="2700000" algn="tl">
                    <a:srgbClr val="000000">
                      <a:alpha val="43137"/>
                    </a:srgbClr>
                  </a:outerShdw>
                </a:effectLst>
              </a:rPr>
              <a:t>SCZ Judgment No 5 of 1992)</a:t>
            </a:r>
            <a:endParaRPr lang="en-Z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268282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3. Constructive </a:t>
            </a:r>
            <a:r>
              <a:rPr lang="en-ZA" dirty="0"/>
              <a:t>dismissal</a:t>
            </a:r>
          </a:p>
        </p:txBody>
      </p:sp>
      <p:sp>
        <p:nvSpPr>
          <p:cNvPr id="3" name="Content Placeholder 2"/>
          <p:cNvSpPr>
            <a:spLocks noGrp="1"/>
          </p:cNvSpPr>
          <p:nvPr>
            <p:ph idx="1"/>
          </p:nvPr>
        </p:nvSpPr>
        <p:spPr>
          <a:xfrm>
            <a:off x="457200" y="1556793"/>
            <a:ext cx="8229600" cy="4844008"/>
          </a:xfrm>
        </p:spPr>
        <p:txBody>
          <a:bodyPr>
            <a:normAutofit fontScale="77500" lnSpcReduction="20000"/>
          </a:bodyPr>
          <a:lstStyle/>
          <a:p>
            <a:pPr algn="just">
              <a:buFont typeface="Wingdings" panose="05000000000000000000" pitchFamily="2" charset="2"/>
              <a:buChar char="v"/>
            </a:pPr>
            <a:r>
              <a:rPr lang="en-ZA" dirty="0" smtClean="0"/>
              <a:t>Constructive dismissal occurs, when </a:t>
            </a:r>
            <a:r>
              <a:rPr lang="en-ZA" dirty="0"/>
              <a:t>the employer by his/her conduct or </a:t>
            </a:r>
            <a:r>
              <a:rPr lang="en-ZA" dirty="0" smtClean="0"/>
              <a:t>behaviour </a:t>
            </a:r>
            <a:r>
              <a:rPr lang="en-ZA" dirty="0"/>
              <a:t>commits a fundamental breach of the contract which forces the employee to resign</a:t>
            </a:r>
            <a:r>
              <a:rPr lang="en-ZA" dirty="0" smtClean="0"/>
              <a:t>.</a:t>
            </a:r>
          </a:p>
          <a:p>
            <a:pPr algn="just">
              <a:buFont typeface="Wingdings" panose="05000000000000000000" pitchFamily="2" charset="2"/>
              <a:buChar char="v"/>
            </a:pPr>
            <a:r>
              <a:rPr lang="en-ZA" dirty="0"/>
              <a:t>The breach in this case arises because the employer acts in a </a:t>
            </a:r>
            <a:r>
              <a:rPr lang="en-ZA" dirty="0" smtClean="0"/>
              <a:t>manner which is fundamentally </a:t>
            </a:r>
            <a:r>
              <a:rPr lang="en-ZA" dirty="0"/>
              <a:t>against the </a:t>
            </a:r>
            <a:r>
              <a:rPr lang="en-ZA" dirty="0" smtClean="0"/>
              <a:t>contract of employment </a:t>
            </a:r>
            <a:r>
              <a:rPr lang="en-ZA" dirty="0"/>
              <a:t>so that the </a:t>
            </a:r>
            <a:r>
              <a:rPr lang="en-ZA" dirty="0" smtClean="0"/>
              <a:t>employee as the injured party, </a:t>
            </a:r>
            <a:r>
              <a:rPr lang="en-ZA" dirty="0"/>
              <a:t>is entitled to treat the contract as </a:t>
            </a:r>
            <a:r>
              <a:rPr lang="en-ZA" dirty="0" smtClean="0"/>
              <a:t>repudiated. </a:t>
            </a:r>
          </a:p>
          <a:p>
            <a:pPr algn="just">
              <a:buFont typeface="Wingdings" panose="05000000000000000000" pitchFamily="2" charset="2"/>
              <a:buChar char="v"/>
            </a:pPr>
            <a:r>
              <a:rPr lang="en-ZA" dirty="0" smtClean="0"/>
              <a:t>The </a:t>
            </a:r>
            <a:r>
              <a:rPr lang="en-ZA" dirty="0"/>
              <a:t>employee resigns and then brings an action for breach of </a:t>
            </a:r>
            <a:r>
              <a:rPr lang="en-ZA" dirty="0" smtClean="0"/>
              <a:t>contract, claiming damages for breach of the contract of employment</a:t>
            </a:r>
            <a:r>
              <a:rPr lang="en-ZA" dirty="0"/>
              <a:t>. </a:t>
            </a:r>
            <a:endParaRPr lang="en-ZA" dirty="0" smtClean="0"/>
          </a:p>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Note </a:t>
            </a:r>
            <a:r>
              <a:rPr lang="en-ZA" b="1" dirty="0">
                <a:effectLst>
                  <a:outerShdw blurRad="38100" dist="38100" dir="2700000" algn="tl">
                    <a:srgbClr val="000000">
                      <a:alpha val="43137"/>
                    </a:srgbClr>
                  </a:outerShdw>
                </a:effectLst>
              </a:rPr>
              <a:t>that </a:t>
            </a:r>
            <a:r>
              <a:rPr lang="en-ZA" b="1" dirty="0" smtClean="0">
                <a:effectLst>
                  <a:outerShdw blurRad="38100" dist="38100" dir="2700000" algn="tl">
                    <a:srgbClr val="000000">
                      <a:alpha val="43137"/>
                    </a:srgbClr>
                  </a:outerShdw>
                </a:effectLst>
              </a:rPr>
              <a:t>without </a:t>
            </a:r>
            <a:r>
              <a:rPr lang="en-ZA" b="1" dirty="0">
                <a:effectLst>
                  <a:outerShdw blurRad="38100" dist="38100" dir="2700000" algn="tl">
                    <a:srgbClr val="000000">
                      <a:alpha val="43137"/>
                    </a:srgbClr>
                  </a:outerShdw>
                </a:effectLst>
              </a:rPr>
              <a:t>the employee resigning he/she </a:t>
            </a:r>
            <a:r>
              <a:rPr lang="en-ZA" b="1" u="sng" dirty="0">
                <a:effectLst>
                  <a:outerShdw blurRad="38100" dist="38100" dir="2700000" algn="tl">
                    <a:srgbClr val="000000">
                      <a:alpha val="43137"/>
                    </a:srgbClr>
                  </a:outerShdw>
                </a:effectLst>
              </a:rPr>
              <a:t>cannot</a:t>
            </a:r>
            <a:r>
              <a:rPr lang="en-ZA" b="1" dirty="0">
                <a:effectLst>
                  <a:outerShdw blurRad="38100" dist="38100" dir="2700000" algn="tl">
                    <a:srgbClr val="000000">
                      <a:alpha val="43137"/>
                    </a:srgbClr>
                  </a:outerShdw>
                </a:effectLst>
              </a:rPr>
              <a:t> </a:t>
            </a:r>
            <a:r>
              <a:rPr lang="en-ZA" b="1" dirty="0" smtClean="0">
                <a:effectLst>
                  <a:outerShdw blurRad="38100" dist="38100" dir="2700000" algn="tl">
                    <a:srgbClr val="000000">
                      <a:alpha val="43137"/>
                    </a:srgbClr>
                  </a:outerShdw>
                </a:effectLst>
              </a:rPr>
              <a:t>claim to have been constructively dismissed and cannot therefore claim damages for the same. </a:t>
            </a:r>
            <a:endParaRPr lang="en-ZA" b="1" dirty="0">
              <a:effectLst>
                <a:outerShdw blurRad="38100" dist="38100" dir="2700000" algn="tl">
                  <a:srgbClr val="000000">
                    <a:alpha val="43137"/>
                  </a:srgbClr>
                </a:outerShdw>
              </a:effectLst>
            </a:endParaRPr>
          </a:p>
          <a:p>
            <a:pPr algn="just">
              <a:buFont typeface="Wingdings" panose="05000000000000000000" pitchFamily="2" charset="2"/>
              <a:buChar char="v"/>
            </a:pPr>
            <a:endParaRPr lang="en-ZA" dirty="0" smtClean="0"/>
          </a:p>
          <a:p>
            <a:pPr algn="just">
              <a:buFont typeface="Wingdings" panose="05000000000000000000" pitchFamily="2" charset="2"/>
              <a:buChar char="v"/>
            </a:pPr>
            <a:endParaRPr lang="en-ZA" dirty="0"/>
          </a:p>
        </p:txBody>
      </p:sp>
    </p:spTree>
    <p:extLst>
      <p:ext uri="{BB962C8B-B14F-4D97-AF65-F5344CB8AC3E}">
        <p14:creationId xmlns:p14="http://schemas.microsoft.com/office/powerpoint/2010/main" val="6370444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4000" dirty="0" smtClean="0"/>
              <a:t>Test for constructive dismissal / what amounts to constructive dismissal?</a:t>
            </a:r>
            <a:endParaRPr lang="en-ZA" sz="4000"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The Court in </a:t>
            </a:r>
            <a:r>
              <a:rPr lang="en-ZA" b="1" dirty="0">
                <a:effectLst>
                  <a:outerShdw blurRad="38100" dist="38100" dir="2700000" algn="tl">
                    <a:srgbClr val="000000">
                      <a:alpha val="43137"/>
                    </a:srgbClr>
                  </a:outerShdw>
                </a:effectLst>
              </a:rPr>
              <a:t>Kitwe City Council v William </a:t>
            </a:r>
            <a:r>
              <a:rPr lang="en-ZA" b="1" dirty="0" err="1">
                <a:effectLst>
                  <a:outerShdw blurRad="38100" dist="38100" dir="2700000" algn="tl">
                    <a:srgbClr val="000000">
                      <a:alpha val="43137"/>
                    </a:srgbClr>
                  </a:outerShdw>
                </a:effectLst>
              </a:rPr>
              <a:t>Ng'uni</a:t>
            </a:r>
            <a:r>
              <a:rPr lang="en-ZA" b="1" dirty="0">
                <a:effectLst>
                  <a:outerShdw blurRad="38100" dist="38100" dir="2700000" algn="tl">
                    <a:srgbClr val="000000">
                      <a:alpha val="43137"/>
                    </a:srgbClr>
                  </a:outerShdw>
                </a:effectLst>
              </a:rPr>
              <a:t> (2005) Z.R. </a:t>
            </a:r>
            <a:r>
              <a:rPr lang="en-ZA" b="1" dirty="0" smtClean="0">
                <a:effectLst>
                  <a:outerShdw blurRad="38100" dist="38100" dir="2700000" algn="tl">
                    <a:srgbClr val="000000">
                      <a:alpha val="43137"/>
                    </a:srgbClr>
                  </a:outerShdw>
                </a:effectLst>
              </a:rPr>
              <a:t>57 (SC). </a:t>
            </a:r>
            <a:r>
              <a:rPr lang="en-ZA" dirty="0" smtClean="0"/>
              <a:t>The Supreme Court laid down the test for constructive dismissal as follows: </a:t>
            </a:r>
            <a:endParaRPr lang="en-ZA" dirty="0"/>
          </a:p>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“The </a:t>
            </a:r>
            <a:r>
              <a:rPr lang="en-ZA" b="1" dirty="0">
                <a:effectLst>
                  <a:outerShdw blurRad="38100" dist="38100" dir="2700000" algn="tl">
                    <a:srgbClr val="000000">
                      <a:alpha val="43137"/>
                    </a:srgbClr>
                  </a:outerShdw>
                </a:effectLst>
              </a:rPr>
              <a:t>test for constructive dismissal is whether or not the employer’s conduct amounts to </a:t>
            </a:r>
            <a:r>
              <a:rPr lang="en-ZA" b="1" dirty="0" smtClean="0">
                <a:effectLst>
                  <a:outerShdw blurRad="38100" dist="38100" dir="2700000" algn="tl">
                    <a:srgbClr val="000000">
                      <a:alpha val="43137"/>
                    </a:srgbClr>
                  </a:outerShdw>
                </a:effectLst>
              </a:rPr>
              <a:t>a fundamental </a:t>
            </a:r>
            <a:r>
              <a:rPr lang="en-ZA" b="1" dirty="0">
                <a:effectLst>
                  <a:outerShdw blurRad="38100" dist="38100" dir="2700000" algn="tl">
                    <a:srgbClr val="000000">
                      <a:alpha val="43137"/>
                    </a:srgbClr>
                  </a:outerShdw>
                </a:effectLst>
              </a:rPr>
              <a:t>breach of contract which entitles an employee to resign</a:t>
            </a:r>
            <a:r>
              <a:rPr lang="en-ZA" b="1" dirty="0" smtClean="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11507459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000" dirty="0">
                <a:solidFill>
                  <a:srgbClr val="F0AD00">
                    <a:satMod val="150000"/>
                  </a:srgbClr>
                </a:solidFill>
              </a:rPr>
              <a:t>Test for constructive dismissal / what amounts to constructive dismissal?</a:t>
            </a:r>
            <a:endParaRPr lang="en-ZA" dirty="0"/>
          </a:p>
        </p:txBody>
      </p:sp>
      <p:sp>
        <p:nvSpPr>
          <p:cNvPr id="3" name="Content Placeholder 2"/>
          <p:cNvSpPr>
            <a:spLocks noGrp="1"/>
          </p:cNvSpPr>
          <p:nvPr>
            <p:ph idx="1"/>
          </p:nvPr>
        </p:nvSpPr>
        <p:spPr/>
        <p:txBody>
          <a:bodyPr>
            <a:normAutofit fontScale="62500" lnSpcReduction="20000"/>
          </a:bodyPr>
          <a:lstStyle/>
          <a:p>
            <a:pPr marL="118872" indent="0" algn="just">
              <a:buNone/>
            </a:pPr>
            <a:r>
              <a:rPr lang="en-ZA" b="1" dirty="0">
                <a:effectLst>
                  <a:outerShdw blurRad="38100" dist="38100" dir="2700000" algn="tl">
                    <a:srgbClr val="000000">
                      <a:alpha val="43137"/>
                    </a:srgbClr>
                  </a:outerShdw>
                </a:effectLst>
              </a:rPr>
              <a:t>Kitwe City Council v William </a:t>
            </a:r>
            <a:r>
              <a:rPr lang="en-ZA" b="1" dirty="0" err="1">
                <a:effectLst>
                  <a:outerShdw blurRad="38100" dist="38100" dir="2700000" algn="tl">
                    <a:srgbClr val="000000">
                      <a:alpha val="43137"/>
                    </a:srgbClr>
                  </a:outerShdw>
                </a:effectLst>
              </a:rPr>
              <a:t>Ng'uni</a:t>
            </a:r>
            <a:r>
              <a:rPr lang="en-ZA" b="1" dirty="0">
                <a:effectLst>
                  <a:outerShdw blurRad="38100" dist="38100" dir="2700000" algn="tl">
                    <a:srgbClr val="000000">
                      <a:alpha val="43137"/>
                    </a:srgbClr>
                  </a:outerShdw>
                </a:effectLst>
              </a:rPr>
              <a:t> (2005) Z.R. 57 (SC). </a:t>
            </a:r>
            <a:endParaRPr lang="en-ZA" b="1" dirty="0" smtClean="0">
              <a:effectLst>
                <a:outerShdw blurRad="38100" dist="38100" dir="2700000" algn="tl">
                  <a:srgbClr val="000000">
                    <a:alpha val="43137"/>
                  </a:srgbClr>
                </a:outerShdw>
              </a:effectLst>
            </a:endParaRPr>
          </a:p>
          <a:p>
            <a:pPr marL="118872" indent="0" algn="just">
              <a:buNone/>
            </a:pPr>
            <a:endParaRPr lang="en-ZA" dirty="0" smtClean="0"/>
          </a:p>
          <a:p>
            <a:pPr marL="118872" indent="0" algn="just">
              <a:buNone/>
            </a:pPr>
            <a:r>
              <a:rPr lang="en-ZA" dirty="0" err="1" smtClean="0"/>
              <a:t>Silomba</a:t>
            </a:r>
            <a:r>
              <a:rPr lang="en-ZA" dirty="0" smtClean="0"/>
              <a:t>, JS further stated that: </a:t>
            </a:r>
          </a:p>
          <a:p>
            <a:pPr marL="118872" indent="0" algn="just">
              <a:buNone/>
            </a:pPr>
            <a:endParaRPr lang="en-ZA" dirty="0" smtClean="0"/>
          </a:p>
          <a:p>
            <a:pPr marL="118872" indent="0" algn="just">
              <a:buNone/>
            </a:pPr>
            <a:r>
              <a:rPr lang="en-ZA" dirty="0" smtClean="0"/>
              <a:t>“The </a:t>
            </a:r>
            <a:r>
              <a:rPr lang="en-ZA" dirty="0"/>
              <a:t>evidence we have is that the plaintiff tendered his resignation, through his lawyers, on the 30th of May, 1998, while disciplinary charges were pending against him. This fact was not rebutted. </a:t>
            </a:r>
            <a:endParaRPr lang="en-ZA" dirty="0" smtClean="0"/>
          </a:p>
          <a:p>
            <a:pPr marL="118872" indent="0" algn="just">
              <a:buNone/>
            </a:pPr>
            <a:r>
              <a:rPr lang="en-ZA" dirty="0" smtClean="0"/>
              <a:t>According </a:t>
            </a:r>
            <a:r>
              <a:rPr lang="en-ZA" dirty="0"/>
              <a:t>to the evidence and submissions of the defendant, the resignation was acceded to after a long time and with pressure from the advocates. In fact, the defendant would have wanted the due process of the law to take its full course. We have said in this judgment that the reasons for resigning from the defendant could not have been frustration, victimization and harassment. </a:t>
            </a:r>
            <a:endParaRPr lang="en-ZA" dirty="0" smtClean="0"/>
          </a:p>
          <a:p>
            <a:pPr marL="118872" indent="0" algn="just">
              <a:buNone/>
            </a:pPr>
            <a:r>
              <a:rPr lang="en-ZA" dirty="0" smtClean="0"/>
              <a:t>We </a:t>
            </a:r>
            <a:r>
              <a:rPr lang="en-ZA" dirty="0"/>
              <a:t>wish to go further, under the two grounds of appeal for purposes of putting the law in proper context, that the plaintiff could not have been constructively dismissed from employment as a result of frustration, victimization and harassment, because these are not the essentials in law that might render a dismissal to be constructive</a:t>
            </a:r>
            <a:r>
              <a:rPr lang="en-ZA" dirty="0" smtClean="0"/>
              <a:t>.”</a:t>
            </a:r>
            <a:endParaRPr lang="en-ZA" dirty="0"/>
          </a:p>
        </p:txBody>
      </p:sp>
    </p:spTree>
    <p:extLst>
      <p:ext uri="{BB962C8B-B14F-4D97-AF65-F5344CB8AC3E}">
        <p14:creationId xmlns:p14="http://schemas.microsoft.com/office/powerpoint/2010/main" val="23084478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600" dirty="0">
                <a:solidFill>
                  <a:srgbClr val="F0AD00">
                    <a:satMod val="150000"/>
                  </a:srgbClr>
                </a:solidFill>
              </a:rPr>
              <a:t>Test for constructive dismissal / what amounts to constructive dismissal?</a:t>
            </a:r>
            <a:endParaRPr lang="en-ZA" dirty="0"/>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v"/>
            </a:pPr>
            <a:r>
              <a:rPr lang="it-IT" b="1" dirty="0">
                <a:effectLst>
                  <a:outerShdw blurRad="38100" dist="38100" dir="2700000" algn="tl">
                    <a:srgbClr val="000000">
                      <a:alpha val="43137"/>
                    </a:srgbClr>
                  </a:outerShdw>
                </a:effectLst>
              </a:rPr>
              <a:t>Chilanga  Cement  Pic  v.  </a:t>
            </a:r>
            <a:r>
              <a:rPr lang="it-IT" b="1" dirty="0" smtClean="0">
                <a:effectLst>
                  <a:outerShdw blurRad="38100" dist="38100" dir="2700000" algn="tl">
                    <a:srgbClr val="000000">
                      <a:alpha val="43137"/>
                    </a:srgbClr>
                  </a:outerShdw>
                </a:effectLst>
              </a:rPr>
              <a:t>Kasote Singogo(2009</a:t>
            </a:r>
            <a:r>
              <a:rPr lang="it-IT" b="1" dirty="0">
                <a:effectLst>
                  <a:outerShdw blurRad="38100" dist="38100" dir="2700000" algn="tl">
                    <a:srgbClr val="000000">
                      <a:alpha val="43137"/>
                    </a:srgbClr>
                  </a:outerShdw>
                </a:effectLst>
              </a:rPr>
              <a:t>) ZR </a:t>
            </a:r>
            <a:r>
              <a:rPr lang="it-IT" b="1" dirty="0" smtClean="0">
                <a:effectLst>
                  <a:outerShdw blurRad="38100" dist="38100" dir="2700000" algn="tl">
                    <a:srgbClr val="000000">
                      <a:alpha val="43137"/>
                    </a:srgbClr>
                  </a:outerShdw>
                </a:effectLst>
              </a:rPr>
              <a:t>122</a:t>
            </a:r>
          </a:p>
          <a:p>
            <a:pPr algn="just">
              <a:buFont typeface="Wingdings" panose="05000000000000000000" pitchFamily="2" charset="2"/>
              <a:buChar char="v"/>
            </a:pPr>
            <a:r>
              <a:rPr lang="it-IT" b="1" dirty="0" smtClean="0">
                <a:effectLst>
                  <a:outerShdw blurRad="38100" dist="38100" dir="2700000" algn="tl">
                    <a:srgbClr val="000000">
                      <a:alpha val="43137"/>
                    </a:srgbClr>
                  </a:outerShdw>
                </a:effectLst>
              </a:rPr>
              <a:t>Held: </a:t>
            </a:r>
            <a:r>
              <a:rPr lang="en-ZA" dirty="0" smtClean="0"/>
              <a:t>The </a:t>
            </a:r>
            <a:r>
              <a:rPr lang="en-ZA" dirty="0"/>
              <a:t>Supreme Court held </a:t>
            </a:r>
            <a:r>
              <a:rPr lang="en-ZA" dirty="0" smtClean="0"/>
              <a:t>that:</a:t>
            </a:r>
          </a:p>
          <a:p>
            <a:pPr marL="118872" indent="0" algn="just">
              <a:buNone/>
            </a:pPr>
            <a:r>
              <a:rPr lang="en-ZA" dirty="0" smtClean="0"/>
              <a:t> “An </a:t>
            </a:r>
            <a:r>
              <a:rPr lang="en-ZA" dirty="0"/>
              <a:t>employee can claim to  have been constructively dismissed </a:t>
            </a:r>
            <a:r>
              <a:rPr lang="en-ZA" dirty="0" smtClean="0"/>
              <a:t>if he </a:t>
            </a:r>
            <a:r>
              <a:rPr lang="en-ZA" dirty="0"/>
              <a:t>resigned or was forced to leave employment as  a </a:t>
            </a:r>
            <a:r>
              <a:rPr lang="en-ZA"/>
              <a:t>result </a:t>
            </a:r>
            <a:r>
              <a:rPr lang="en-ZA" smtClean="0"/>
              <a:t>of </a:t>
            </a:r>
            <a:r>
              <a:rPr lang="en-ZA" dirty="0" smtClean="0"/>
              <a:t>his employer’s   </a:t>
            </a:r>
            <a:r>
              <a:rPr lang="en-ZA" dirty="0"/>
              <a:t>unlawful   conduct,   which   conduct   amounts   to   </a:t>
            </a:r>
            <a:r>
              <a:rPr lang="en-ZA" dirty="0" smtClean="0"/>
              <a:t>a fundamental   </a:t>
            </a:r>
            <a:r>
              <a:rPr lang="en-ZA" dirty="0"/>
              <a:t>breach   o f  contract   o f  employment. </a:t>
            </a:r>
            <a:r>
              <a:rPr lang="en-ZA" b="1" dirty="0">
                <a:effectLst>
                  <a:outerShdw blurRad="38100" dist="38100" dir="2700000" algn="tl">
                    <a:srgbClr val="000000">
                      <a:alpha val="43137"/>
                    </a:srgbClr>
                  </a:outerShdw>
                </a:effectLst>
              </a:rPr>
              <a:t>It   is   </a:t>
            </a:r>
            <a:r>
              <a:rPr lang="en-ZA" b="1" dirty="0" smtClean="0">
                <a:effectLst>
                  <a:outerShdw blurRad="38100" dist="38100" dir="2700000" algn="tl">
                    <a:srgbClr val="000000">
                      <a:alpha val="43137"/>
                    </a:srgbClr>
                  </a:outerShdw>
                </a:effectLst>
              </a:rPr>
              <a:t>the employee </a:t>
            </a:r>
            <a:r>
              <a:rPr lang="en-ZA" b="1" dirty="0">
                <a:effectLst>
                  <a:outerShdw blurRad="38100" dist="38100" dir="2700000" algn="tl">
                    <a:srgbClr val="000000">
                      <a:alpha val="43137"/>
                    </a:srgbClr>
                  </a:outerShdw>
                </a:effectLst>
              </a:rPr>
              <a:t>who  makes the decision to leave. ”</a:t>
            </a:r>
          </a:p>
        </p:txBody>
      </p:sp>
    </p:spTree>
    <p:extLst>
      <p:ext uri="{BB962C8B-B14F-4D97-AF65-F5344CB8AC3E}">
        <p14:creationId xmlns:p14="http://schemas.microsoft.com/office/powerpoint/2010/main" val="367570314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600" dirty="0">
                <a:solidFill>
                  <a:srgbClr val="F0AD00">
                    <a:satMod val="150000"/>
                  </a:srgbClr>
                </a:solidFill>
              </a:rPr>
              <a:t>Test for constructive dismissal / what amounts to constructive dismissal?</a:t>
            </a:r>
            <a:endParaRPr lang="en-ZA" dirty="0"/>
          </a:p>
        </p:txBody>
      </p:sp>
      <p:sp>
        <p:nvSpPr>
          <p:cNvPr id="3" name="Content Placeholder 2"/>
          <p:cNvSpPr>
            <a:spLocks noGrp="1"/>
          </p:cNvSpPr>
          <p:nvPr>
            <p:ph idx="1"/>
          </p:nvPr>
        </p:nvSpPr>
        <p:spPr/>
        <p:txBody>
          <a:bodyPr>
            <a:normAutofit lnSpcReduction="10000"/>
          </a:bodyPr>
          <a:lstStyle/>
          <a:p>
            <a:pPr algn="just"/>
            <a:r>
              <a:rPr lang="en-ZA" dirty="0" smtClean="0"/>
              <a:t>In </a:t>
            </a:r>
            <a:r>
              <a:rPr lang="en-ZA" b="1" dirty="0" smtClean="0">
                <a:effectLst>
                  <a:outerShdw blurRad="38100" dist="38100" dir="2700000" algn="tl">
                    <a:srgbClr val="000000">
                      <a:alpha val="43137"/>
                    </a:srgbClr>
                  </a:outerShdw>
                </a:effectLst>
              </a:rPr>
              <a:t>Standard Chartered Bank v Celine </a:t>
            </a:r>
            <a:r>
              <a:rPr lang="en-ZA" b="1" dirty="0" err="1" smtClean="0">
                <a:effectLst>
                  <a:outerShdw blurRad="38100" dist="38100" dir="2700000" algn="tl">
                    <a:srgbClr val="000000">
                      <a:alpha val="43137"/>
                    </a:srgbClr>
                  </a:outerShdw>
                </a:effectLst>
              </a:rPr>
              <a:t>Meena</a:t>
            </a:r>
            <a:r>
              <a:rPr lang="en-ZA" b="1" dirty="0" smtClean="0">
                <a:effectLst>
                  <a:outerShdw blurRad="38100" dist="38100" dir="2700000" algn="tl">
                    <a:srgbClr val="000000">
                      <a:alpha val="43137"/>
                    </a:srgbClr>
                  </a:outerShdw>
                </a:effectLst>
              </a:rPr>
              <a:t> </a:t>
            </a:r>
            <a:r>
              <a:rPr lang="en-ZA" b="1" dirty="0">
                <a:effectLst>
                  <a:outerShdw blurRad="38100" dist="38100" dir="2700000" algn="tl">
                    <a:srgbClr val="000000">
                      <a:alpha val="43137"/>
                    </a:srgbClr>
                  </a:outerShdw>
                </a:effectLst>
              </a:rPr>
              <a:t>Nair [2019] ZMCA 221</a:t>
            </a:r>
            <a:r>
              <a:rPr lang="en-ZA" dirty="0" smtClean="0"/>
              <a:t>, the Court of Appeal held that the employee must prove to the court that </a:t>
            </a:r>
            <a:r>
              <a:rPr lang="en-ZA" b="1" dirty="0" smtClean="0">
                <a:effectLst>
                  <a:outerShdw blurRad="38100" dist="38100" dir="2700000" algn="tl">
                    <a:srgbClr val="000000">
                      <a:alpha val="43137"/>
                    </a:srgbClr>
                  </a:outerShdw>
                </a:effectLst>
              </a:rPr>
              <a:t>the employer’s conduct breached a term in the contract of employment or generally made their life in the workplace unbearable</a:t>
            </a:r>
            <a:r>
              <a:rPr lang="en-ZA" dirty="0" smtClean="0"/>
              <a:t>, thereby forcing such an employee </a:t>
            </a:r>
            <a:r>
              <a:rPr lang="en-ZA" b="1" dirty="0" smtClean="0">
                <a:effectLst>
                  <a:outerShdw blurRad="38100" dist="38100" dir="2700000" algn="tl">
                    <a:srgbClr val="000000">
                      <a:alpha val="43137"/>
                    </a:srgbClr>
                  </a:outerShdw>
                </a:effectLst>
              </a:rPr>
              <a:t>to resign within a reasonable period of time after </a:t>
            </a:r>
            <a:r>
              <a:rPr lang="en-ZA" b="1" dirty="0" smtClean="0">
                <a:effectLst>
                  <a:outerShdw blurRad="38100" dist="38100" dir="2700000" algn="tl">
                    <a:srgbClr val="000000">
                      <a:alpha val="43137"/>
                    </a:srgbClr>
                  </a:outerShdw>
                </a:effectLst>
              </a:rPr>
              <a:t>the employer’s </a:t>
            </a:r>
            <a:r>
              <a:rPr lang="en-ZA" b="1" dirty="0" smtClean="0">
                <a:effectLst>
                  <a:outerShdw blurRad="38100" dist="38100" dir="2700000" algn="tl">
                    <a:srgbClr val="000000">
                      <a:alpha val="43137"/>
                    </a:srgbClr>
                  </a:outerShdw>
                </a:effectLst>
              </a:rPr>
              <a:t>conduct</a:t>
            </a:r>
            <a:r>
              <a:rPr lang="en-ZA" dirty="0" smtClean="0"/>
              <a:t>. </a:t>
            </a:r>
            <a:endParaRPr lang="en-ZA" dirty="0"/>
          </a:p>
        </p:txBody>
      </p:sp>
    </p:spTree>
    <p:extLst>
      <p:ext uri="{BB962C8B-B14F-4D97-AF65-F5344CB8AC3E}">
        <p14:creationId xmlns:p14="http://schemas.microsoft.com/office/powerpoint/2010/main" val="9975745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Examples of constructive </a:t>
            </a:r>
            <a:r>
              <a:rPr lang="en-ZA" dirty="0"/>
              <a:t>dismissal</a:t>
            </a:r>
          </a:p>
        </p:txBody>
      </p:sp>
      <p:sp>
        <p:nvSpPr>
          <p:cNvPr id="3" name="Content Placeholder 2"/>
          <p:cNvSpPr>
            <a:spLocks noGrp="1"/>
          </p:cNvSpPr>
          <p:nvPr>
            <p:ph idx="1"/>
          </p:nvPr>
        </p:nvSpPr>
        <p:spPr/>
        <p:txBody>
          <a:bodyPr>
            <a:normAutofit fontScale="85000" lnSpcReduction="20000"/>
          </a:bodyPr>
          <a:lstStyle/>
          <a:p>
            <a:pPr marL="633222" indent="-514350">
              <a:buAutoNum type="arabicPeriod"/>
            </a:pPr>
            <a:r>
              <a:rPr lang="en-ZA" dirty="0" smtClean="0"/>
              <a:t>Unilateral reduction  </a:t>
            </a:r>
            <a:r>
              <a:rPr lang="en-ZA" dirty="0"/>
              <a:t>in salary or </a:t>
            </a:r>
            <a:r>
              <a:rPr lang="en-ZA" dirty="0" smtClean="0"/>
              <a:t>status: </a:t>
            </a:r>
            <a:r>
              <a:rPr lang="en-ZA" b="1" dirty="0" smtClean="0">
                <a:effectLst>
                  <a:outerShdw blurRad="38100" dist="38100" dir="2700000" algn="tl">
                    <a:srgbClr val="000000">
                      <a:alpha val="43137"/>
                    </a:srgbClr>
                  </a:outerShdw>
                </a:effectLst>
              </a:rPr>
              <a:t>Marriot </a:t>
            </a:r>
            <a:r>
              <a:rPr lang="en-ZA" b="1" dirty="0">
                <a:effectLst>
                  <a:outerShdw blurRad="38100" dist="38100" dir="2700000" algn="tl">
                    <a:srgbClr val="000000">
                      <a:alpha val="43137"/>
                    </a:srgbClr>
                  </a:outerShdw>
                </a:effectLst>
              </a:rPr>
              <a:t>v. Oxford and District Co-operative Society </a:t>
            </a:r>
            <a:r>
              <a:rPr lang="en-ZA" b="1" dirty="0" smtClean="0">
                <a:effectLst>
                  <a:outerShdw blurRad="38100" dist="38100" dir="2700000" algn="tl">
                    <a:srgbClr val="000000">
                      <a:alpha val="43137"/>
                    </a:srgbClr>
                  </a:outerShdw>
                </a:effectLst>
              </a:rPr>
              <a:t>Limited</a:t>
            </a:r>
          </a:p>
          <a:p>
            <a:pPr marL="633222" indent="-514350">
              <a:buFont typeface="+mj-lt"/>
              <a:buAutoNum type="arabicPeriod" startAt="2"/>
            </a:pPr>
            <a:r>
              <a:rPr lang="en-ZA" dirty="0" smtClean="0"/>
              <a:t>Workplace </a:t>
            </a:r>
            <a:r>
              <a:rPr lang="en-ZA" dirty="0"/>
              <a:t>hostility: </a:t>
            </a:r>
            <a:r>
              <a:rPr lang="en-ZA" b="1" dirty="0" smtClean="0">
                <a:effectLst>
                  <a:outerShdw blurRad="38100" dist="38100" dir="2700000" algn="tl">
                    <a:srgbClr val="000000">
                      <a:alpha val="43137"/>
                    </a:srgbClr>
                  </a:outerShdw>
                </a:effectLst>
              </a:rPr>
              <a:t>Walker </a:t>
            </a:r>
            <a:r>
              <a:rPr lang="en-ZA" b="1" dirty="0">
                <a:effectLst>
                  <a:outerShdw blurRad="38100" dist="38100" dir="2700000" algn="tl">
                    <a:srgbClr val="000000">
                      <a:alpha val="43137"/>
                    </a:srgbClr>
                  </a:outerShdw>
                </a:effectLst>
              </a:rPr>
              <a:t>v. Josiah Wedgwood and Sons </a:t>
            </a:r>
            <a:r>
              <a:rPr lang="en-ZA" b="1" dirty="0" smtClean="0">
                <a:effectLst>
                  <a:outerShdw blurRad="38100" dist="38100" dir="2700000" algn="tl">
                    <a:srgbClr val="000000">
                      <a:alpha val="43137"/>
                    </a:srgbClr>
                  </a:outerShdw>
                </a:effectLst>
              </a:rPr>
              <a:t>Limited</a:t>
            </a:r>
          </a:p>
          <a:p>
            <a:pPr marL="633222" indent="-514350">
              <a:buFont typeface="+mj-lt"/>
              <a:buAutoNum type="arabicPeriod" startAt="3"/>
            </a:pPr>
            <a:r>
              <a:rPr lang="en-ZA" dirty="0"/>
              <a:t>sexual </a:t>
            </a:r>
            <a:r>
              <a:rPr lang="en-ZA" dirty="0" smtClean="0"/>
              <a:t>harassment by the employer </a:t>
            </a:r>
          </a:p>
          <a:p>
            <a:pPr marL="633222" indent="-514350">
              <a:buFont typeface="+mj-lt"/>
              <a:buAutoNum type="arabicPeriod" startAt="3"/>
            </a:pPr>
            <a:r>
              <a:rPr lang="en-ZA" dirty="0" smtClean="0"/>
              <a:t>Refusal by employer to pay employees wages</a:t>
            </a:r>
          </a:p>
          <a:p>
            <a:pPr marL="633222" indent="-514350">
              <a:buFont typeface="+mj-lt"/>
              <a:buAutoNum type="arabicPeriod" startAt="3"/>
            </a:pPr>
            <a:r>
              <a:rPr lang="en-ZA" dirty="0" smtClean="0"/>
              <a:t>drastic cut of employee’s pay/wages</a:t>
            </a:r>
            <a:endParaRPr lang="en-ZA" dirty="0"/>
          </a:p>
          <a:p>
            <a:pPr marL="633222" indent="-514350">
              <a:buFont typeface="+mj-lt"/>
              <a:buAutoNum type="arabicPeriod" startAt="3"/>
            </a:pPr>
            <a:r>
              <a:rPr lang="en-ZA" dirty="0" smtClean="0"/>
              <a:t>Demotion of employee without reason</a:t>
            </a:r>
            <a:r>
              <a:rPr lang="en-ZA" dirty="0"/>
              <a:t>.</a:t>
            </a:r>
          </a:p>
          <a:p>
            <a:pPr marL="633222" indent="-514350">
              <a:buFont typeface="+mj-lt"/>
              <a:buAutoNum type="arabicPeriod" startAt="3"/>
            </a:pPr>
            <a:r>
              <a:rPr lang="en-ZA" dirty="0"/>
              <a:t>Allowed harassment and </a:t>
            </a:r>
            <a:r>
              <a:rPr lang="en-ZA" dirty="0" smtClean="0"/>
              <a:t>bullying of employees</a:t>
            </a:r>
            <a:endParaRPr lang="en-ZA" dirty="0"/>
          </a:p>
          <a:p>
            <a:pPr marL="633222" indent="-514350">
              <a:buFont typeface="+mj-lt"/>
              <a:buAutoNum type="arabicPeriod" startAt="3"/>
            </a:pPr>
            <a:r>
              <a:rPr lang="en-ZA" dirty="0" smtClean="0"/>
              <a:t>Failure by employer to </a:t>
            </a:r>
            <a:r>
              <a:rPr lang="en-ZA" dirty="0"/>
              <a:t>provide a safe working environment.</a:t>
            </a:r>
          </a:p>
          <a:p>
            <a:pPr marL="633222" indent="-514350">
              <a:buFont typeface="+mj-lt"/>
              <a:buAutoNum type="arabicPeriod" startAt="3"/>
            </a:pPr>
            <a:r>
              <a:rPr lang="en-ZA" dirty="0" smtClean="0"/>
              <a:t>Employer forcing employees to </a:t>
            </a:r>
            <a:r>
              <a:rPr lang="en-ZA" dirty="0"/>
              <a:t>accept unreasonable changes to their roles, working conditions or hours.</a:t>
            </a:r>
            <a:endParaRPr lang="en-ZA" dirty="0" smtClean="0"/>
          </a:p>
          <a:p>
            <a:pPr marL="633222" indent="-514350">
              <a:buFont typeface="+mj-lt"/>
              <a:buAutoNum type="arabicPeriod" startAt="3"/>
            </a:pPr>
            <a:endParaRPr lang="en-ZA" b="1" dirty="0" smtClean="0"/>
          </a:p>
          <a:p>
            <a:pPr marL="118872" indent="0">
              <a:buNone/>
            </a:pPr>
            <a:endParaRPr lang="en-ZA" b="1" u="sng" dirty="0" smtClean="0"/>
          </a:p>
          <a:p>
            <a:pPr marL="633222" indent="-514350">
              <a:buFont typeface="+mj-lt"/>
              <a:buAutoNum type="arabicPeriod" startAt="2"/>
            </a:pPr>
            <a:endParaRPr lang="en-Z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5200438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Example of what </a:t>
            </a:r>
            <a:r>
              <a:rPr lang="en-ZA" u="sng" dirty="0" smtClean="0"/>
              <a:t>DOES NOT </a:t>
            </a:r>
            <a:r>
              <a:rPr lang="en-ZA" dirty="0" smtClean="0"/>
              <a:t>amount to constructive </a:t>
            </a:r>
            <a:r>
              <a:rPr lang="en-ZA" dirty="0"/>
              <a:t>dismissal</a:t>
            </a: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v"/>
            </a:pPr>
            <a:r>
              <a:rPr lang="en-ZA" b="1" dirty="0">
                <a:effectLst>
                  <a:outerShdw blurRad="38100" dist="38100" dir="2700000" algn="tl">
                    <a:srgbClr val="000000">
                      <a:alpha val="43137"/>
                    </a:srgbClr>
                  </a:outerShdw>
                </a:effectLst>
              </a:rPr>
              <a:t>Western Excavating Limited v Sharpe  [1978] ICR 221 </a:t>
            </a:r>
            <a:endParaRPr lang="en-ZA" b="1" dirty="0" smtClean="0">
              <a:effectLst>
                <a:outerShdw blurRad="38100" dist="38100" dir="2700000" algn="tl">
                  <a:srgbClr val="000000">
                    <a:alpha val="43137"/>
                  </a:srgbClr>
                </a:outerShdw>
              </a:effectLst>
            </a:endParaRPr>
          </a:p>
          <a:p>
            <a:pPr algn="just">
              <a:buFont typeface="Wingdings" panose="05000000000000000000" pitchFamily="2" charset="2"/>
              <a:buChar char="v"/>
            </a:pPr>
            <a:r>
              <a:rPr lang="en-ZA" dirty="0" smtClean="0"/>
              <a:t>The </a:t>
            </a:r>
            <a:r>
              <a:rPr lang="en-ZA" dirty="0"/>
              <a:t>employee (respondent) was dismissed for taking unauthorized time off work. In reversing the decision of the EAT, the Court of Appeal stated that the test for constructive dismissal was to be determined by the contract test, that is, did the employer's conduct amount to a breach of contract which entitled the employee to resign?</a:t>
            </a:r>
          </a:p>
        </p:txBody>
      </p:sp>
    </p:spTree>
    <p:extLst>
      <p:ext uri="{BB962C8B-B14F-4D97-AF65-F5344CB8AC3E}">
        <p14:creationId xmlns:p14="http://schemas.microsoft.com/office/powerpoint/2010/main" val="12056534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100" dirty="0">
                <a:solidFill>
                  <a:srgbClr val="F0AD00">
                    <a:satMod val="150000"/>
                  </a:srgbClr>
                </a:solidFill>
              </a:rPr>
              <a:t>Example of what </a:t>
            </a:r>
            <a:r>
              <a:rPr lang="en-ZA" sz="4100" u="sng" dirty="0">
                <a:solidFill>
                  <a:srgbClr val="F0AD00">
                    <a:satMod val="150000"/>
                  </a:srgbClr>
                </a:solidFill>
              </a:rPr>
              <a:t>DOES NOT </a:t>
            </a:r>
            <a:r>
              <a:rPr lang="en-ZA" sz="4100" dirty="0">
                <a:solidFill>
                  <a:srgbClr val="F0AD00">
                    <a:satMod val="150000"/>
                  </a:srgbClr>
                </a:solidFill>
              </a:rPr>
              <a:t>amount to constructive dismissal</a:t>
            </a:r>
            <a:endParaRPr lang="en-ZA" dirty="0"/>
          </a:p>
        </p:txBody>
      </p:sp>
      <p:sp>
        <p:nvSpPr>
          <p:cNvPr id="3" name="Content Placeholder 2"/>
          <p:cNvSpPr>
            <a:spLocks noGrp="1"/>
          </p:cNvSpPr>
          <p:nvPr>
            <p:ph idx="1"/>
          </p:nvPr>
        </p:nvSpPr>
        <p:spPr/>
        <p:txBody>
          <a:bodyPr>
            <a:normAutofit fontScale="70000" lnSpcReduction="20000"/>
          </a:bodyPr>
          <a:lstStyle/>
          <a:p>
            <a:pPr algn="just">
              <a:buFont typeface="Wingdings" panose="05000000000000000000" pitchFamily="2" charset="2"/>
              <a:buChar char="v"/>
            </a:pPr>
            <a:r>
              <a:rPr lang="en-ZA" dirty="0"/>
              <a:t>The Court of Appeal dismissed the 'unreasonable conduct' theory as leading to a finding of constructive dismissal on the most whimsical grounds. </a:t>
            </a:r>
            <a:endParaRPr lang="en-ZA" dirty="0" smtClean="0"/>
          </a:p>
          <a:p>
            <a:pPr algn="just">
              <a:buFont typeface="Wingdings" panose="05000000000000000000" pitchFamily="2" charset="2"/>
              <a:buChar char="v"/>
            </a:pPr>
            <a:r>
              <a:rPr lang="en-ZA" dirty="0" smtClean="0"/>
              <a:t>Since </a:t>
            </a:r>
            <a:r>
              <a:rPr lang="en-ZA" dirty="0"/>
              <a:t>there had been no breach of contract in Sharp's case, there was no dismissal, constructive or otherwise. </a:t>
            </a:r>
            <a:endParaRPr lang="en-ZA" dirty="0" smtClean="0"/>
          </a:p>
          <a:p>
            <a:pPr algn="just">
              <a:buFont typeface="Wingdings" panose="05000000000000000000" pitchFamily="2" charset="2"/>
              <a:buChar char="v"/>
            </a:pPr>
            <a:r>
              <a:rPr lang="en-ZA" dirty="0" smtClean="0"/>
              <a:t>In </a:t>
            </a:r>
            <a:r>
              <a:rPr lang="en-ZA" dirty="0"/>
              <a:t>the present case, </a:t>
            </a:r>
            <a:r>
              <a:rPr lang="en-ZA" b="1" dirty="0"/>
              <a:t>the facts show that the plaintiff resigned to avoid a dismissal because the charges he was facing were serious and were likely to lead to his dismissal</a:t>
            </a:r>
            <a:r>
              <a:rPr lang="en-ZA" dirty="0"/>
              <a:t>. By laying charges against the plaintiff, the defendant's conduct cannot be said to amount to a breach of contract, which entitled the plaintiff to resign. In fact, it was conduct in furtherance of the performance of a contract of employment, because the employer was entitled to discipline any erring officer under its conditions of service.”</a:t>
            </a:r>
          </a:p>
        </p:txBody>
      </p:sp>
    </p:spTree>
    <p:extLst>
      <p:ext uri="{BB962C8B-B14F-4D97-AF65-F5344CB8AC3E}">
        <p14:creationId xmlns:p14="http://schemas.microsoft.com/office/powerpoint/2010/main" val="849117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Termination </a:t>
            </a:r>
            <a:r>
              <a:rPr lang="en-US" dirty="0"/>
              <a:t>by </a:t>
            </a:r>
            <a:r>
              <a:rPr lang="en-US" dirty="0" smtClean="0"/>
              <a:t>notice</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US" dirty="0"/>
              <a:t>Notice is a pre-determined date or period whereby the contract is to run or expected to end, as agreed by the parties. Termination by notice thus involves the invocation of a predetermined date or period in order to bring an end to the contract. This may be contractual, based on the agreement of the parties, or </a:t>
            </a:r>
            <a:r>
              <a:rPr lang="en-US" dirty="0" smtClean="0"/>
              <a:t>statutory. </a:t>
            </a:r>
            <a:endParaRPr lang="en-ZA" dirty="0"/>
          </a:p>
          <a:p>
            <a:pPr>
              <a:buFont typeface="Wingdings" panose="05000000000000000000" pitchFamily="2" charset="2"/>
              <a:buChar char="v"/>
            </a:pPr>
            <a:endParaRPr lang="en-ZA" dirty="0"/>
          </a:p>
        </p:txBody>
      </p:sp>
    </p:spTree>
    <p:extLst>
      <p:ext uri="{BB962C8B-B14F-4D97-AF65-F5344CB8AC3E}">
        <p14:creationId xmlns:p14="http://schemas.microsoft.com/office/powerpoint/2010/main" val="7637531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700" dirty="0">
                <a:solidFill>
                  <a:srgbClr val="F0AD00">
                    <a:satMod val="150000"/>
                  </a:srgbClr>
                </a:solidFill>
              </a:rPr>
              <a:t>Example of what </a:t>
            </a:r>
            <a:r>
              <a:rPr lang="en-ZA" sz="3700" u="sng" dirty="0">
                <a:solidFill>
                  <a:srgbClr val="F0AD00">
                    <a:satMod val="150000"/>
                  </a:srgbClr>
                </a:solidFill>
              </a:rPr>
              <a:t>DOES NOT </a:t>
            </a:r>
            <a:r>
              <a:rPr lang="en-ZA" sz="3700" dirty="0">
                <a:solidFill>
                  <a:srgbClr val="F0AD00">
                    <a:satMod val="150000"/>
                  </a:srgbClr>
                </a:solidFill>
              </a:rPr>
              <a:t>amount to constructive dismissal</a:t>
            </a:r>
            <a:endParaRPr lang="en-ZA" dirty="0"/>
          </a:p>
        </p:txBody>
      </p:sp>
      <p:sp>
        <p:nvSpPr>
          <p:cNvPr id="3" name="Content Placeholder 2"/>
          <p:cNvSpPr>
            <a:spLocks noGrp="1"/>
          </p:cNvSpPr>
          <p:nvPr>
            <p:ph idx="1"/>
          </p:nvPr>
        </p:nvSpPr>
        <p:spPr/>
        <p:txBody>
          <a:bodyPr>
            <a:normAutofit fontScale="77500" lnSpcReduction="20000"/>
          </a:bodyPr>
          <a:lstStyle/>
          <a:p>
            <a:pPr algn="just">
              <a:buFont typeface="Wingdings" panose="05000000000000000000" pitchFamily="2" charset="2"/>
              <a:buChar char="v"/>
            </a:pPr>
            <a:r>
              <a:rPr lang="en-ZA" dirty="0"/>
              <a:t>Similarly, an employee who is given an alternative position where reorganization has taken place and accepts the new arrangement cannot claim constructive dismissal on grounds of victimization or harassment. </a:t>
            </a:r>
            <a:endParaRPr lang="en-ZA" dirty="0" smtClean="0"/>
          </a:p>
          <a:p>
            <a:pPr algn="just">
              <a:buFont typeface="Wingdings" panose="05000000000000000000" pitchFamily="2" charset="2"/>
              <a:buChar char="v"/>
            </a:pPr>
            <a:r>
              <a:rPr lang="en-ZA" dirty="0" smtClean="0"/>
              <a:t>The </a:t>
            </a:r>
            <a:r>
              <a:rPr lang="en-ZA" dirty="0"/>
              <a:t>Court declined to uphold such a claim in the case of </a:t>
            </a:r>
            <a:r>
              <a:rPr lang="en-ZA" b="1" dirty="0">
                <a:effectLst>
                  <a:outerShdw blurRad="38100" dist="38100" dir="2700000" algn="tl">
                    <a:srgbClr val="000000">
                      <a:alpha val="43137"/>
                    </a:srgbClr>
                  </a:outerShdw>
                </a:effectLst>
              </a:rPr>
              <a:t>Faidecy </a:t>
            </a:r>
            <a:r>
              <a:rPr lang="en-ZA" b="1" dirty="0" err="1">
                <a:effectLst>
                  <a:outerShdw blurRad="38100" dist="38100" dir="2700000" algn="tl">
                    <a:srgbClr val="000000">
                      <a:alpha val="43137"/>
                    </a:srgbClr>
                  </a:outerShdw>
                </a:effectLst>
              </a:rPr>
              <a:t>Mithi</a:t>
            </a:r>
            <a:r>
              <a:rPr lang="en-ZA" b="1" dirty="0">
                <a:effectLst>
                  <a:outerShdw blurRad="38100" dist="38100" dir="2700000" algn="tl">
                    <a:srgbClr val="000000">
                      <a:alpha val="43137"/>
                    </a:srgbClr>
                  </a:outerShdw>
                </a:effectLst>
              </a:rPr>
              <a:t> Lungu v </a:t>
            </a:r>
            <a:r>
              <a:rPr lang="en-ZA" b="1" dirty="0" err="1">
                <a:effectLst>
                  <a:outerShdw blurRad="38100" dist="38100" dir="2700000" algn="tl">
                    <a:srgbClr val="000000">
                      <a:alpha val="43137"/>
                    </a:srgbClr>
                  </a:outerShdw>
                </a:effectLst>
              </a:rPr>
              <a:t>Lonhro</a:t>
            </a:r>
            <a:r>
              <a:rPr lang="en-ZA" b="1" dirty="0">
                <a:effectLst>
                  <a:outerShdw blurRad="38100" dist="38100" dir="2700000" algn="tl">
                    <a:srgbClr val="000000">
                      <a:alpha val="43137"/>
                    </a:srgbClr>
                  </a:outerShdw>
                </a:effectLst>
              </a:rPr>
              <a:t> Zambia Limited  </a:t>
            </a:r>
            <a:r>
              <a:rPr lang="en-ZA" b="1" dirty="0" smtClean="0">
                <a:effectLst>
                  <a:outerShdw blurRad="38100" dist="38100" dir="2700000" algn="tl">
                    <a:srgbClr val="000000">
                      <a:alpha val="43137"/>
                    </a:srgbClr>
                  </a:outerShdw>
                </a:effectLst>
              </a:rPr>
              <a:t>Appeal </a:t>
            </a:r>
            <a:r>
              <a:rPr lang="en-ZA" b="1" dirty="0">
                <a:effectLst>
                  <a:outerShdw blurRad="38100" dist="38100" dir="2700000" algn="tl">
                    <a:srgbClr val="000000">
                      <a:alpha val="43137"/>
                    </a:srgbClr>
                  </a:outerShdw>
                </a:effectLst>
              </a:rPr>
              <a:t>no. 182 of 2000. </a:t>
            </a:r>
            <a:r>
              <a:rPr lang="en-ZA" dirty="0" smtClean="0"/>
              <a:t>Wherein </a:t>
            </a:r>
            <a:r>
              <a:rPr lang="en-ZA" dirty="0"/>
              <a:t>a senior secretary was </a:t>
            </a:r>
            <a:r>
              <a:rPr lang="en-ZA" dirty="0" smtClean="0"/>
              <a:t>relegated (demoted) </a:t>
            </a:r>
            <a:r>
              <a:rPr lang="en-ZA" dirty="0"/>
              <a:t>to a typist role without loss of salary following an order for reinstatement against the company. The company had abolished her old position. The employee was uncooperative and combative and wished to be treated like she still held the old position. She resigned and claimed constructive dismissal. Her claim was unsuccessful.</a:t>
            </a:r>
          </a:p>
        </p:txBody>
      </p:sp>
    </p:spTree>
    <p:extLst>
      <p:ext uri="{BB962C8B-B14F-4D97-AF65-F5344CB8AC3E}">
        <p14:creationId xmlns:p14="http://schemas.microsoft.com/office/powerpoint/2010/main" val="315276685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4.Unfair </a:t>
            </a:r>
            <a:r>
              <a:rPr lang="en-ZA" dirty="0"/>
              <a:t>dismissal (Statutory)</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v"/>
            </a:pPr>
            <a:r>
              <a:rPr lang="en-ZA" dirty="0" smtClean="0"/>
              <a:t>In </a:t>
            </a:r>
            <a:r>
              <a:rPr lang="en-ZA" b="1" dirty="0" smtClean="0">
                <a:effectLst>
                  <a:outerShdw blurRad="38100" dist="38100" dir="2700000" algn="tl">
                    <a:srgbClr val="000000">
                      <a:alpha val="43137"/>
                    </a:srgbClr>
                  </a:outerShdw>
                </a:effectLst>
              </a:rPr>
              <a:t>Moses </a:t>
            </a:r>
            <a:r>
              <a:rPr lang="en-ZA" b="1" dirty="0" err="1" smtClean="0">
                <a:effectLst>
                  <a:outerShdw blurRad="38100" dist="38100" dir="2700000" algn="tl">
                    <a:srgbClr val="000000">
                      <a:alpha val="43137"/>
                    </a:srgbClr>
                  </a:outerShdw>
                </a:effectLst>
              </a:rPr>
              <a:t>Choonga</a:t>
            </a:r>
            <a:r>
              <a:rPr lang="en-ZA" b="1" dirty="0" smtClean="0">
                <a:effectLst>
                  <a:outerShdw blurRad="38100" dist="38100" dir="2700000" algn="tl">
                    <a:srgbClr val="000000">
                      <a:alpha val="43137"/>
                    </a:srgbClr>
                  </a:outerShdw>
                </a:effectLst>
              </a:rPr>
              <a:t> v ZESCO Recreation Club, </a:t>
            </a:r>
            <a:r>
              <a:rPr lang="en-ZA" b="1" dirty="0" err="1" smtClean="0">
                <a:effectLst>
                  <a:outerShdw blurRad="38100" dist="38100" dir="2700000" algn="tl">
                    <a:srgbClr val="000000">
                      <a:alpha val="43137"/>
                    </a:srgbClr>
                  </a:outerShdw>
                </a:effectLst>
              </a:rPr>
              <a:t>Itezhi</a:t>
            </a:r>
            <a:r>
              <a:rPr lang="en-ZA" b="1" dirty="0" smtClean="0">
                <a:effectLst>
                  <a:outerShdw blurRad="38100" dist="38100" dir="2700000" algn="tl">
                    <a:srgbClr val="000000">
                      <a:alpha val="43137"/>
                    </a:srgbClr>
                  </a:outerShdw>
                </a:effectLst>
              </a:rPr>
              <a:t> </a:t>
            </a:r>
            <a:r>
              <a:rPr lang="en-ZA" b="1" dirty="0" err="1" smtClean="0">
                <a:effectLst>
                  <a:outerShdw blurRad="38100" dist="38100" dir="2700000" algn="tl">
                    <a:srgbClr val="000000">
                      <a:alpha val="43137"/>
                    </a:srgbClr>
                  </a:outerShdw>
                </a:effectLst>
              </a:rPr>
              <a:t>Tezhi</a:t>
            </a:r>
            <a:r>
              <a:rPr lang="en-ZA" b="1" dirty="0" smtClean="0">
                <a:effectLst>
                  <a:outerShdw blurRad="38100" dist="38100" dir="2700000" algn="tl">
                    <a:srgbClr val="000000">
                      <a:alpha val="43137"/>
                    </a:srgbClr>
                  </a:outerShdw>
                </a:effectLst>
              </a:rPr>
              <a:t> (SCZ Appeal No 168 of 2013) </a:t>
            </a:r>
            <a:r>
              <a:rPr lang="en-ZA" dirty="0" smtClean="0"/>
              <a:t>held that: unfair dismissal relates to a situation where the employer dismisses an employee contrary to the provisions of employment or </a:t>
            </a:r>
            <a:r>
              <a:rPr lang="en-ZA" dirty="0" smtClean="0"/>
              <a:t>employment/labour </a:t>
            </a:r>
            <a:r>
              <a:rPr lang="en-ZA" dirty="0" smtClean="0"/>
              <a:t>legislation or the rules of natural justice. </a:t>
            </a:r>
            <a:endParaRPr lang="en-ZA" b="1" dirty="0" smtClean="0">
              <a:effectLst>
                <a:outerShdw blurRad="38100" dist="38100" dir="2700000" algn="tl">
                  <a:srgbClr val="000000">
                    <a:alpha val="43137"/>
                  </a:srgbClr>
                </a:outerShdw>
              </a:effectLst>
            </a:endParaRPr>
          </a:p>
          <a:p>
            <a:pPr marL="118872" indent="0" algn="just">
              <a:buNone/>
            </a:pPr>
            <a:r>
              <a:rPr lang="en-ZA" dirty="0" smtClean="0"/>
              <a:t> </a:t>
            </a:r>
            <a:endParaRPr lang="en-ZA" dirty="0"/>
          </a:p>
        </p:txBody>
      </p:sp>
    </p:spTree>
    <p:extLst>
      <p:ext uri="{BB962C8B-B14F-4D97-AF65-F5344CB8AC3E}">
        <p14:creationId xmlns:p14="http://schemas.microsoft.com/office/powerpoint/2010/main" val="314784458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3600" dirty="0" smtClean="0"/>
              <a:t>Statutory grounds for unfair dismissal (S.5 &amp; 108 ILRA, CAP 269</a:t>
            </a:r>
            <a:r>
              <a:rPr lang="en-ZA" sz="3600" dirty="0" smtClean="0"/>
              <a:t>) &amp; s.52(4) ECA 2019</a:t>
            </a:r>
            <a:endParaRPr lang="en-ZA" sz="3600"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a:effectLst>
                  <a:outerShdw blurRad="38100" dist="38100" dir="2700000" algn="tl">
                    <a:srgbClr val="000000">
                      <a:alpha val="43137"/>
                    </a:srgbClr>
                  </a:outerShdw>
                </a:effectLst>
              </a:rPr>
              <a:t>Sections </a:t>
            </a:r>
            <a:r>
              <a:rPr lang="en-ZA" b="1" dirty="0" smtClean="0">
                <a:effectLst>
                  <a:outerShdw blurRad="38100" dist="38100" dir="2700000" algn="tl">
                    <a:srgbClr val="000000">
                      <a:alpha val="43137"/>
                    </a:srgbClr>
                  </a:outerShdw>
                </a:effectLst>
              </a:rPr>
              <a:t>5 </a:t>
            </a:r>
            <a:r>
              <a:rPr lang="en-ZA" b="1" dirty="0">
                <a:effectLst>
                  <a:outerShdw blurRad="38100" dist="38100" dir="2700000" algn="tl">
                    <a:srgbClr val="000000">
                      <a:alpha val="43137"/>
                    </a:srgbClr>
                  </a:outerShdw>
                </a:effectLst>
              </a:rPr>
              <a:t>and </a:t>
            </a:r>
            <a:r>
              <a:rPr lang="en-ZA" b="1" dirty="0" smtClean="0">
                <a:effectLst>
                  <a:outerShdw blurRad="38100" dist="38100" dir="2700000" algn="tl">
                    <a:srgbClr val="000000">
                      <a:alpha val="43137"/>
                    </a:srgbClr>
                  </a:outerShdw>
                </a:effectLst>
              </a:rPr>
              <a:t>108 </a:t>
            </a:r>
            <a:r>
              <a:rPr lang="en-ZA" b="1" dirty="0">
                <a:effectLst>
                  <a:outerShdw blurRad="38100" dist="38100" dir="2700000" algn="tl">
                    <a:srgbClr val="000000">
                      <a:alpha val="43137"/>
                    </a:srgbClr>
                  </a:outerShdw>
                </a:effectLst>
              </a:rPr>
              <a:t>of the </a:t>
            </a:r>
            <a:r>
              <a:rPr lang="en-ZA" b="1" dirty="0" smtClean="0">
                <a:effectLst>
                  <a:outerShdw blurRad="38100" dist="38100" dir="2700000" algn="tl">
                    <a:srgbClr val="000000">
                      <a:alpha val="43137"/>
                    </a:srgbClr>
                  </a:outerShdw>
                </a:effectLst>
              </a:rPr>
              <a:t>Industrial Labour Relation Act, CAP 269</a:t>
            </a:r>
            <a:r>
              <a:rPr lang="en-ZA" dirty="0" smtClean="0"/>
              <a:t>, </a:t>
            </a:r>
            <a:r>
              <a:rPr lang="en-ZA" dirty="0"/>
              <a:t>prohibits termination of employment </a:t>
            </a:r>
            <a:r>
              <a:rPr lang="en-ZA" b="1" dirty="0"/>
              <a:t>on grounds of participation in trade union activities and discrimination</a:t>
            </a:r>
            <a:r>
              <a:rPr lang="en-ZA" dirty="0"/>
              <a:t>, respectively. </a:t>
            </a:r>
            <a:endParaRPr lang="en-ZA" dirty="0" smtClean="0"/>
          </a:p>
          <a:p>
            <a:pPr algn="just">
              <a:buFont typeface="Wingdings" panose="05000000000000000000" pitchFamily="2" charset="2"/>
              <a:buChar char="v"/>
            </a:pPr>
            <a:r>
              <a:rPr lang="en-ZA" dirty="0" smtClean="0"/>
              <a:t>While </a:t>
            </a:r>
            <a:r>
              <a:rPr lang="en-ZA" b="1" dirty="0" smtClean="0">
                <a:effectLst>
                  <a:outerShdw blurRad="38100" dist="38100" dir="2700000" algn="tl">
                    <a:srgbClr val="000000">
                      <a:alpha val="43137"/>
                    </a:srgbClr>
                  </a:outerShdw>
                </a:effectLst>
              </a:rPr>
              <a:t>52(4) ECA 2019 </a:t>
            </a:r>
            <a:r>
              <a:rPr lang="en-ZA" dirty="0" smtClean="0"/>
              <a:t>provides for some grounds of unfair dismissal under </a:t>
            </a:r>
            <a:r>
              <a:rPr lang="en-ZA" b="1" dirty="0" smtClean="0">
                <a:effectLst>
                  <a:outerShdw blurRad="38100" dist="38100" dir="2700000" algn="tl">
                    <a:srgbClr val="000000">
                      <a:alpha val="43137"/>
                    </a:srgbClr>
                  </a:outerShdw>
                </a:effectLst>
              </a:rPr>
              <a:t>subsections (a) to (g). </a:t>
            </a:r>
          </a:p>
          <a:p>
            <a:pPr marL="118872" indent="0" algn="just">
              <a:buNone/>
            </a:pPr>
            <a:endParaRPr lang="en-ZA" dirty="0"/>
          </a:p>
        </p:txBody>
      </p:sp>
    </p:spTree>
    <p:extLst>
      <p:ext uri="{BB962C8B-B14F-4D97-AF65-F5344CB8AC3E}">
        <p14:creationId xmlns:p14="http://schemas.microsoft.com/office/powerpoint/2010/main" val="172561366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3600" dirty="0">
                <a:solidFill>
                  <a:srgbClr val="F0AD00">
                    <a:satMod val="150000"/>
                  </a:srgbClr>
                </a:solidFill>
                <a:effectLst>
                  <a:outerShdw blurRad="38100" dist="38100" dir="2700000" algn="tl">
                    <a:srgbClr val="000000">
                      <a:alpha val="43137"/>
                    </a:srgbClr>
                  </a:outerShdw>
                </a:effectLst>
              </a:rPr>
              <a:t>Statutory grounds for unfair dismissal (S.5 &amp; 108 ILRA, CAP 269) &amp; s.52(4) ECA 2019</a:t>
            </a:r>
            <a:endParaRPr lang="en-ZA"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buFont typeface="Wingdings" panose="05000000000000000000" pitchFamily="2" charset="2"/>
              <a:buChar char="v"/>
            </a:pPr>
            <a:r>
              <a:rPr lang="en-ZA" dirty="0"/>
              <a:t>The burden of proving that an employee’s </a:t>
            </a:r>
            <a:r>
              <a:rPr lang="en-ZA" dirty="0" smtClean="0"/>
              <a:t>dismissal was fair, rests on the </a:t>
            </a:r>
            <a:r>
              <a:rPr lang="en-ZA" b="1" dirty="0" smtClean="0">
                <a:effectLst>
                  <a:outerShdw blurRad="38100" dist="38100" dir="2700000" algn="tl">
                    <a:srgbClr val="000000">
                      <a:alpha val="43137"/>
                    </a:srgbClr>
                  </a:outerShdw>
                </a:effectLst>
              </a:rPr>
              <a:t>employer-S.52(5) ECA 2019</a:t>
            </a:r>
          </a:p>
          <a:p>
            <a:pPr>
              <a:buFont typeface="Wingdings" panose="05000000000000000000" pitchFamily="2" charset="2"/>
              <a:buChar char="v"/>
            </a:pPr>
            <a:r>
              <a:rPr lang="en-ZA" dirty="0" smtClean="0"/>
              <a:t>Recourse for an employee where he/she feels that their dismissal was unfair? </a:t>
            </a:r>
            <a:r>
              <a:rPr lang="en-ZA" b="1" dirty="0" smtClean="0">
                <a:effectLst>
                  <a:outerShdw blurRad="38100" dist="38100" dir="2700000" algn="tl">
                    <a:srgbClr val="000000">
                      <a:alpha val="43137"/>
                    </a:srgbClr>
                  </a:outerShdw>
                </a:effectLst>
              </a:rPr>
              <a:t>See 52(6) ECA 2019</a:t>
            </a:r>
            <a:endParaRPr lang="en-ZA" b="1" dirty="0">
              <a:effectLst>
                <a:outerShdw blurRad="38100" dist="38100" dir="2700000" algn="tl">
                  <a:srgbClr val="000000">
                    <a:alpha val="43137"/>
                  </a:srgbClr>
                </a:outerShdw>
              </a:effectLst>
            </a:endParaRPr>
          </a:p>
          <a:p>
            <a:pPr>
              <a:buFont typeface="Wingdings" panose="05000000000000000000" pitchFamily="2" charset="2"/>
              <a:buChar char="v"/>
            </a:pPr>
            <a:endParaRPr lang="en-ZA" dirty="0"/>
          </a:p>
        </p:txBody>
      </p:sp>
    </p:spTree>
    <p:extLst>
      <p:ext uri="{BB962C8B-B14F-4D97-AF65-F5344CB8AC3E}">
        <p14:creationId xmlns:p14="http://schemas.microsoft.com/office/powerpoint/2010/main" val="15835379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Statutory grounds for unfair dismissal (S.5 </a:t>
            </a:r>
            <a:r>
              <a:rPr lang="en-ZA" dirty="0" smtClean="0"/>
              <a:t>ILRA</a:t>
            </a:r>
            <a:r>
              <a:rPr lang="en-ZA" dirty="0"/>
              <a:t>, CAP 269)</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a:t>Sections 5 </a:t>
            </a:r>
            <a:r>
              <a:rPr lang="en-ZA" b="1" dirty="0" smtClean="0"/>
              <a:t>of </a:t>
            </a:r>
            <a:r>
              <a:rPr lang="en-ZA" b="1" dirty="0"/>
              <a:t>the Industrial Labour Relation Act, CAP 269  </a:t>
            </a:r>
            <a:r>
              <a:rPr lang="en-ZA" dirty="0"/>
              <a:t>prohibits termination of employment on grounds of participation in trade union </a:t>
            </a:r>
            <a:r>
              <a:rPr lang="en-ZA" dirty="0" smtClean="0"/>
              <a:t>activities. It provides as follows: </a:t>
            </a:r>
          </a:p>
          <a:p>
            <a:pPr algn="just">
              <a:buFont typeface="Wingdings" panose="05000000000000000000" pitchFamily="2" charset="2"/>
              <a:buChar char="v"/>
            </a:pPr>
            <a:endParaRPr lang="en-ZA" dirty="0" smtClean="0"/>
          </a:p>
          <a:p>
            <a:pPr algn="just">
              <a:buFont typeface="Wingdings" panose="05000000000000000000" pitchFamily="2" charset="2"/>
              <a:buChar char="v"/>
            </a:pPr>
            <a:endParaRPr lang="en-ZA" dirty="0"/>
          </a:p>
        </p:txBody>
      </p:sp>
    </p:spTree>
    <p:extLst>
      <p:ext uri="{BB962C8B-B14F-4D97-AF65-F5344CB8AC3E}">
        <p14:creationId xmlns:p14="http://schemas.microsoft.com/office/powerpoint/2010/main" val="203977476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Sections 5 </a:t>
            </a:r>
            <a:r>
              <a:rPr lang="en-ZA" dirty="0" smtClean="0"/>
              <a:t>of </a:t>
            </a:r>
            <a:r>
              <a:rPr lang="en-ZA" dirty="0"/>
              <a:t>the Industrial Labour Relation Act, CAP 269 </a:t>
            </a:r>
          </a:p>
        </p:txBody>
      </p:sp>
      <p:sp>
        <p:nvSpPr>
          <p:cNvPr id="3" name="Content Placeholder 2"/>
          <p:cNvSpPr>
            <a:spLocks noGrp="1"/>
          </p:cNvSpPr>
          <p:nvPr>
            <p:ph idx="1"/>
          </p:nvPr>
        </p:nvSpPr>
        <p:spPr/>
        <p:txBody>
          <a:bodyPr>
            <a:normAutofit fontScale="55000" lnSpcReduction="20000"/>
          </a:bodyPr>
          <a:lstStyle/>
          <a:p>
            <a:pPr algn="just">
              <a:buFont typeface="Wingdings" panose="05000000000000000000" pitchFamily="2" charset="2"/>
              <a:buChar char="v"/>
            </a:pPr>
            <a:r>
              <a:rPr lang="en-ZA" b="1" dirty="0" smtClean="0"/>
              <a:t> 5(1</a:t>
            </a:r>
            <a:r>
              <a:rPr lang="en-ZA" b="1" dirty="0"/>
              <a:t>) </a:t>
            </a:r>
            <a:r>
              <a:rPr lang="en-ZA" dirty="0"/>
              <a:t>Notwithstanding anything to the contrary contained in any other written </a:t>
            </a:r>
            <a:r>
              <a:rPr lang="en-ZA" dirty="0" smtClean="0"/>
              <a:t>law, and </a:t>
            </a:r>
            <a:r>
              <a:rPr lang="en-ZA" dirty="0"/>
              <a:t>subject to this </a:t>
            </a:r>
            <a:r>
              <a:rPr lang="en-ZA" dirty="0" smtClean="0"/>
              <a:t>Act</a:t>
            </a:r>
            <a:endParaRPr lang="en-ZA" dirty="0"/>
          </a:p>
          <a:p>
            <a:pPr algn="just">
              <a:buFont typeface="Wingdings" panose="05000000000000000000" pitchFamily="2" charset="2"/>
              <a:buChar char="v"/>
            </a:pPr>
            <a:r>
              <a:rPr lang="en-ZA" dirty="0"/>
              <a:t>(a) every employee shall, as between himself and his employer, have the</a:t>
            </a:r>
          </a:p>
          <a:p>
            <a:pPr algn="just">
              <a:buFont typeface="Wingdings" panose="05000000000000000000" pitchFamily="2" charset="2"/>
              <a:buChar char="v"/>
            </a:pPr>
            <a:r>
              <a:rPr lang="en-ZA" dirty="0"/>
              <a:t>following rights;</a:t>
            </a:r>
          </a:p>
          <a:p>
            <a:pPr algn="just">
              <a:buFont typeface="Wingdings" panose="05000000000000000000" pitchFamily="2" charset="2"/>
              <a:buChar char="v"/>
            </a:pPr>
            <a:r>
              <a:rPr lang="en-ZA" dirty="0"/>
              <a:t>(</a:t>
            </a:r>
            <a:r>
              <a:rPr lang="en-ZA" dirty="0" err="1"/>
              <a:t>i</a:t>
            </a:r>
            <a:r>
              <a:rPr lang="en-ZA" dirty="0"/>
              <a:t>) the right to take part in the formation of a trade union;</a:t>
            </a:r>
          </a:p>
          <a:p>
            <a:pPr algn="just">
              <a:buFont typeface="Wingdings" panose="05000000000000000000" pitchFamily="2" charset="2"/>
              <a:buChar char="v"/>
            </a:pPr>
            <a:r>
              <a:rPr lang="en-ZA" dirty="0"/>
              <a:t>(ii) the right to be a member of any trade union of his choice;</a:t>
            </a:r>
          </a:p>
          <a:p>
            <a:pPr algn="just">
              <a:buFont typeface="Wingdings" panose="05000000000000000000" pitchFamily="2" charset="2"/>
              <a:buChar char="v"/>
            </a:pPr>
            <a:r>
              <a:rPr lang="en-ZA" dirty="0"/>
              <a:t>(b) every eligible employee shall as between himself and his employer, have</a:t>
            </a:r>
          </a:p>
          <a:p>
            <a:pPr algn="just">
              <a:buFont typeface="Wingdings" panose="05000000000000000000" pitchFamily="2" charset="2"/>
              <a:buChar char="v"/>
            </a:pPr>
            <a:r>
              <a:rPr lang="en-ZA" dirty="0"/>
              <a:t>the following rights:</a:t>
            </a:r>
          </a:p>
          <a:p>
            <a:pPr algn="just">
              <a:buFont typeface="Wingdings" panose="05000000000000000000" pitchFamily="2" charset="2"/>
              <a:buChar char="v"/>
            </a:pPr>
            <a:r>
              <a:rPr lang="en-ZA" dirty="0"/>
              <a:t>(</a:t>
            </a:r>
            <a:r>
              <a:rPr lang="en-ZA" dirty="0" err="1"/>
              <a:t>i</a:t>
            </a:r>
            <a:r>
              <a:rPr lang="en-ZA" dirty="0"/>
              <a:t>) the right, at any appropriate time, to take part in the activities of the</a:t>
            </a:r>
          </a:p>
          <a:p>
            <a:pPr algn="just">
              <a:buFont typeface="Wingdings" panose="05000000000000000000" pitchFamily="2" charset="2"/>
              <a:buChar char="v"/>
            </a:pPr>
            <a:r>
              <a:rPr lang="en-ZA" dirty="0"/>
              <a:t>trade union including any activities as, or with a view to becoming,</a:t>
            </a:r>
          </a:p>
          <a:p>
            <a:pPr algn="just">
              <a:buFont typeface="Wingdings" panose="05000000000000000000" pitchFamily="2" charset="2"/>
              <a:buChar char="v"/>
            </a:pPr>
            <a:r>
              <a:rPr lang="en-ZA" dirty="0"/>
              <a:t>an officer of the trade union and the right to seek election or accept</a:t>
            </a:r>
          </a:p>
          <a:p>
            <a:pPr algn="just">
              <a:buFont typeface="Wingdings" panose="05000000000000000000" pitchFamily="2" charset="2"/>
              <a:buChar char="v"/>
            </a:pPr>
            <a:r>
              <a:rPr lang="en-ZA" dirty="0"/>
              <a:t>appointment and, if elected or appointed, to hold office as such</a:t>
            </a:r>
          </a:p>
          <a:p>
            <a:pPr algn="just">
              <a:buFont typeface="Wingdings" panose="05000000000000000000" pitchFamily="2" charset="2"/>
              <a:buChar char="v"/>
            </a:pPr>
            <a:r>
              <a:rPr lang="en-ZA" dirty="0"/>
              <a:t>officer; and</a:t>
            </a:r>
          </a:p>
          <a:p>
            <a:pPr algn="just">
              <a:buFont typeface="Wingdings" panose="05000000000000000000" pitchFamily="2" charset="2"/>
              <a:buChar char="v"/>
            </a:pPr>
            <a:r>
              <a:rPr lang="en-ZA" dirty="0"/>
              <a:t>(ii) the right to absent himself from work without leave of the employer</a:t>
            </a:r>
          </a:p>
          <a:p>
            <a:pPr algn="just">
              <a:buFont typeface="Wingdings" panose="05000000000000000000" pitchFamily="2" charset="2"/>
              <a:buChar char="v"/>
            </a:pPr>
            <a:r>
              <a:rPr lang="en-ZA" dirty="0"/>
              <a:t>for the sole purpose of taking part in the activities of the trade union,</a:t>
            </a:r>
          </a:p>
          <a:p>
            <a:pPr algn="just">
              <a:buFont typeface="Wingdings" panose="05000000000000000000" pitchFamily="2" charset="2"/>
              <a:buChar char="v"/>
            </a:pPr>
            <a:r>
              <a:rPr lang="en-ZA" dirty="0"/>
              <a:t>including any activities as, or with a view to becoming an officer of</a:t>
            </a:r>
          </a:p>
          <a:p>
            <a:pPr algn="just">
              <a:buFont typeface="Wingdings" panose="05000000000000000000" pitchFamily="2" charset="2"/>
              <a:buChar char="v"/>
            </a:pPr>
            <a:r>
              <a:rPr lang="en-ZA" dirty="0"/>
              <a:t>the trade union, and the leave of absence though applied for was</a:t>
            </a:r>
          </a:p>
          <a:p>
            <a:pPr algn="just">
              <a:buFont typeface="Wingdings" panose="05000000000000000000" pitchFamily="2" charset="2"/>
              <a:buChar char="v"/>
            </a:pPr>
            <a:r>
              <a:rPr lang="en-ZA" dirty="0"/>
              <a:t>unreasonably withheld by the employer.</a:t>
            </a:r>
          </a:p>
          <a:p>
            <a:pPr>
              <a:buFont typeface="Wingdings" panose="05000000000000000000" pitchFamily="2" charset="2"/>
              <a:buChar char="v"/>
            </a:pPr>
            <a:endParaRPr lang="en-ZA" dirty="0"/>
          </a:p>
        </p:txBody>
      </p:sp>
    </p:spTree>
    <p:extLst>
      <p:ext uri="{BB962C8B-B14F-4D97-AF65-F5344CB8AC3E}">
        <p14:creationId xmlns:p14="http://schemas.microsoft.com/office/powerpoint/2010/main" val="22514131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Sections 5 of the Industrial Labour Relation Act, CAP 269 </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(2) No employer, or any person acting on his behalf </a:t>
            </a:r>
            <a:r>
              <a:rPr lang="en-ZA" dirty="0" smtClean="0"/>
              <a:t>shall-</a:t>
            </a:r>
          </a:p>
          <a:p>
            <a:pPr marL="118872" indent="0" algn="just">
              <a:buNone/>
            </a:pPr>
            <a:r>
              <a:rPr lang="en-ZA" dirty="0" smtClean="0"/>
              <a:t>(</a:t>
            </a:r>
            <a:r>
              <a:rPr lang="en-ZA" dirty="0"/>
              <a:t>a) prevent, dismiss, penalise or discriminate against or deter an </a:t>
            </a:r>
            <a:r>
              <a:rPr lang="en-ZA" dirty="0" smtClean="0"/>
              <a:t>employee from </a:t>
            </a:r>
            <a:r>
              <a:rPr lang="en-ZA" dirty="0"/>
              <a:t>exercising any of the rights conferred on him by subsection (1);</a:t>
            </a:r>
          </a:p>
        </p:txBody>
      </p:sp>
    </p:spTree>
    <p:extLst>
      <p:ext uri="{BB962C8B-B14F-4D97-AF65-F5344CB8AC3E}">
        <p14:creationId xmlns:p14="http://schemas.microsoft.com/office/powerpoint/2010/main" val="5347276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Sections </a:t>
            </a:r>
            <a:r>
              <a:rPr lang="en-ZA" dirty="0" smtClean="0"/>
              <a:t>108 </a:t>
            </a:r>
            <a:r>
              <a:rPr lang="en-ZA" dirty="0"/>
              <a:t>of the Industrial Labour Relation Act, CAP 269 </a:t>
            </a:r>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v"/>
            </a:pPr>
            <a:r>
              <a:rPr lang="en-ZA" b="1" dirty="0"/>
              <a:t>Sections </a:t>
            </a:r>
            <a:r>
              <a:rPr lang="en-ZA" b="1" dirty="0" smtClean="0"/>
              <a:t>108 </a:t>
            </a:r>
            <a:r>
              <a:rPr lang="en-ZA" b="1" dirty="0"/>
              <a:t>of the ILRA prohibits termination of employment on grounds of </a:t>
            </a:r>
            <a:r>
              <a:rPr lang="en-ZA" b="1" dirty="0" smtClean="0"/>
              <a:t>discrimination. It provides as follows: </a:t>
            </a:r>
          </a:p>
          <a:p>
            <a:pPr algn="just">
              <a:buFont typeface="Wingdings" panose="05000000000000000000" pitchFamily="2" charset="2"/>
              <a:buChar char="v"/>
            </a:pPr>
            <a:r>
              <a:rPr lang="en-ZA" dirty="0" smtClean="0"/>
              <a:t>108</a:t>
            </a:r>
            <a:r>
              <a:rPr lang="en-ZA" dirty="0"/>
              <a:t>. (1) </a:t>
            </a:r>
            <a:r>
              <a:rPr lang="en-ZA" b="1" dirty="0"/>
              <a:t>No employer shall terminate the services of an employee</a:t>
            </a:r>
            <a:r>
              <a:rPr lang="en-ZA" dirty="0"/>
              <a:t> or impose </a:t>
            </a:r>
            <a:r>
              <a:rPr lang="en-ZA" dirty="0" smtClean="0"/>
              <a:t>any other </a:t>
            </a:r>
            <a:r>
              <a:rPr lang="en-ZA" dirty="0"/>
              <a:t>penalty or disadvantage on any employee, </a:t>
            </a:r>
            <a:r>
              <a:rPr lang="en-ZA" b="1" dirty="0"/>
              <a:t>on grounds of race, sex, marital </a:t>
            </a:r>
            <a:r>
              <a:rPr lang="en-ZA" b="1" dirty="0" smtClean="0"/>
              <a:t>status, religion</a:t>
            </a:r>
            <a:r>
              <a:rPr lang="en-ZA" b="1" dirty="0"/>
              <a:t>, political opinion or affiliation, tribal extraction or social status of the employee.</a:t>
            </a:r>
            <a:endParaRPr lang="en-ZA" b="1" dirty="0" smtClean="0"/>
          </a:p>
        </p:txBody>
      </p:sp>
    </p:spTree>
    <p:extLst>
      <p:ext uri="{BB962C8B-B14F-4D97-AF65-F5344CB8AC3E}">
        <p14:creationId xmlns:p14="http://schemas.microsoft.com/office/powerpoint/2010/main" val="3311117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Common law grounds for unfair dismissal</a:t>
            </a:r>
            <a:endParaRPr lang="en-ZA" dirty="0"/>
          </a:p>
        </p:txBody>
      </p:sp>
      <p:sp>
        <p:nvSpPr>
          <p:cNvPr id="3" name="Content Placeholder 2"/>
          <p:cNvSpPr>
            <a:spLocks noGrp="1"/>
          </p:cNvSpPr>
          <p:nvPr>
            <p:ph idx="1"/>
          </p:nvPr>
        </p:nvSpPr>
        <p:spPr/>
        <p:txBody>
          <a:bodyPr/>
          <a:lstStyle/>
          <a:p>
            <a:pPr algn="just"/>
            <a:r>
              <a:rPr lang="en-ZA" dirty="0" smtClean="0"/>
              <a:t>In </a:t>
            </a:r>
            <a:r>
              <a:rPr lang="en-ZA" b="1" dirty="0" err="1" smtClean="0">
                <a:effectLst>
                  <a:outerShdw blurRad="38100" dist="38100" dir="2700000" algn="tl">
                    <a:srgbClr val="000000">
                      <a:alpha val="43137"/>
                    </a:srgbClr>
                  </a:outerShdw>
                </a:effectLst>
              </a:rPr>
              <a:t>Supabets</a:t>
            </a:r>
            <a:r>
              <a:rPr lang="en-ZA" b="1" dirty="0" smtClean="0">
                <a:effectLst>
                  <a:outerShdw blurRad="38100" dist="38100" dir="2700000" algn="tl">
                    <a:srgbClr val="000000">
                      <a:alpha val="43137"/>
                    </a:srgbClr>
                  </a:outerShdw>
                </a:effectLst>
              </a:rPr>
              <a:t> Sports Betting v </a:t>
            </a:r>
            <a:r>
              <a:rPr lang="en-ZA" b="1" dirty="0" err="1" smtClean="0">
                <a:effectLst>
                  <a:outerShdw blurRad="38100" dist="38100" dir="2700000" algn="tl">
                    <a:srgbClr val="000000">
                      <a:alpha val="43137"/>
                    </a:srgbClr>
                  </a:outerShdw>
                </a:effectLst>
              </a:rPr>
              <a:t>Batuke</a:t>
            </a:r>
            <a:r>
              <a:rPr lang="en-ZA" b="1" dirty="0" smtClean="0">
                <a:effectLst>
                  <a:outerShdw blurRad="38100" dist="38100" dir="2700000" algn="tl">
                    <a:srgbClr val="000000">
                      <a:alpha val="43137"/>
                    </a:srgbClr>
                  </a:outerShdw>
                </a:effectLst>
              </a:rPr>
              <a:t> </a:t>
            </a:r>
            <a:r>
              <a:rPr lang="en-ZA" b="1" dirty="0" err="1" smtClean="0">
                <a:effectLst>
                  <a:outerShdw blurRad="38100" dist="38100" dir="2700000" algn="tl">
                    <a:srgbClr val="000000">
                      <a:alpha val="43137"/>
                    </a:srgbClr>
                  </a:outerShdw>
                </a:effectLst>
              </a:rPr>
              <a:t>Kalimukwa</a:t>
            </a:r>
            <a:r>
              <a:rPr lang="en-ZA" b="1" dirty="0" smtClean="0">
                <a:effectLst>
                  <a:outerShdw blurRad="38100" dist="38100" dir="2700000" algn="tl">
                    <a:srgbClr val="000000">
                      <a:alpha val="43137"/>
                    </a:srgbClr>
                  </a:outerShdw>
                </a:effectLst>
              </a:rPr>
              <a:t> (Selected Judgement No. 27 of 2019) </a:t>
            </a:r>
            <a:r>
              <a:rPr lang="en-ZA" dirty="0" smtClean="0"/>
              <a:t>it was held that a dismissal will be deemed to be </a:t>
            </a:r>
            <a:r>
              <a:rPr lang="en-ZA" b="1" dirty="0" smtClean="0"/>
              <a:t>unfair if an employee is dismissed without a valid reason or if the charge upon which the employee is dismissed, is unsubstantiated or proven. </a:t>
            </a:r>
            <a:endParaRPr lang="en-ZA" b="1" dirty="0"/>
          </a:p>
        </p:txBody>
      </p:sp>
    </p:spTree>
    <p:extLst>
      <p:ext uri="{BB962C8B-B14F-4D97-AF65-F5344CB8AC3E}">
        <p14:creationId xmlns:p14="http://schemas.microsoft.com/office/powerpoint/2010/main" val="5920507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Remedies for unfair dismissal</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An employee who can prove a termination in violation of statute will be </a:t>
            </a:r>
            <a:r>
              <a:rPr lang="en-ZA" b="1" dirty="0"/>
              <a:t>reinstated</a:t>
            </a:r>
            <a:r>
              <a:rPr lang="en-ZA" dirty="0"/>
              <a:t> as the unfair dismissal seeks to limit the employer’s capacity to terminate the employment relationship in an arbitrary </a:t>
            </a:r>
            <a:r>
              <a:rPr lang="en-ZA" dirty="0" smtClean="0"/>
              <a:t>manner</a:t>
            </a:r>
            <a:r>
              <a:rPr lang="en-ZA" dirty="0"/>
              <a:t>. </a:t>
            </a:r>
            <a:endParaRPr lang="en-ZA" dirty="0" smtClean="0"/>
          </a:p>
          <a:p>
            <a:pPr algn="just">
              <a:buFont typeface="Wingdings" panose="05000000000000000000" pitchFamily="2" charset="2"/>
              <a:buChar char="v"/>
            </a:pPr>
            <a:r>
              <a:rPr lang="en-ZA" dirty="0" smtClean="0"/>
              <a:t>Another remedy </a:t>
            </a:r>
            <a:r>
              <a:rPr lang="en-ZA" dirty="0"/>
              <a:t>for unfair dismissal </a:t>
            </a:r>
            <a:r>
              <a:rPr lang="en-ZA" dirty="0" smtClean="0"/>
              <a:t>is compensation</a:t>
            </a:r>
            <a:r>
              <a:rPr lang="en-ZA" dirty="0"/>
              <a:t>. </a:t>
            </a:r>
          </a:p>
        </p:txBody>
      </p:sp>
    </p:spTree>
    <p:extLst>
      <p:ext uri="{BB962C8B-B14F-4D97-AF65-F5344CB8AC3E}">
        <p14:creationId xmlns:p14="http://schemas.microsoft.com/office/powerpoint/2010/main" val="37589756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Termination by notice </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smtClean="0"/>
              <a:t>Section 53 ECA 2019 </a:t>
            </a:r>
          </a:p>
          <a:p>
            <a:pPr algn="just">
              <a:buFont typeface="Wingdings" panose="05000000000000000000" pitchFamily="2" charset="2"/>
              <a:buChar char="v"/>
            </a:pPr>
            <a:r>
              <a:rPr lang="en-ZA" dirty="0" smtClean="0"/>
              <a:t>S53(1) Requires an employer to terminate an employee’s contract by giving notice depending on the length of their contract, or pay an employee compensation in lieu of notice unless the employee is guilty of misconduct which renders it unreasonable for the employment relationship to continue.   </a:t>
            </a:r>
            <a:endParaRPr lang="en-ZA" dirty="0"/>
          </a:p>
        </p:txBody>
      </p:sp>
    </p:spTree>
    <p:extLst>
      <p:ext uri="{BB962C8B-B14F-4D97-AF65-F5344CB8AC3E}">
        <p14:creationId xmlns:p14="http://schemas.microsoft.com/office/powerpoint/2010/main" val="16299300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Termination </a:t>
            </a:r>
            <a:r>
              <a:rPr lang="en-ZA" dirty="0" smtClean="0"/>
              <a:t>redundancy-S55(1) ECA 2019</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Termination of the employment contract is in essence an example of termination by operation of law</a:t>
            </a:r>
            <a:r>
              <a:rPr lang="en-ZA" dirty="0" smtClean="0"/>
              <a:t>.</a:t>
            </a:r>
          </a:p>
          <a:p>
            <a:pPr algn="just">
              <a:buFont typeface="Wingdings" panose="05000000000000000000" pitchFamily="2" charset="2"/>
              <a:buChar char="v"/>
            </a:pPr>
            <a:r>
              <a:rPr lang="en-ZA" dirty="0" smtClean="0"/>
              <a:t>Redundancy occurs in any of the circumstances stipulated under </a:t>
            </a:r>
            <a:r>
              <a:rPr lang="en-ZA" b="1" dirty="0">
                <a:effectLst>
                  <a:outerShdw blurRad="38100" dist="38100" dir="2700000" algn="tl">
                    <a:srgbClr val="000000">
                      <a:alpha val="43137"/>
                    </a:srgbClr>
                  </a:outerShdw>
                </a:effectLst>
              </a:rPr>
              <a:t>s</a:t>
            </a:r>
            <a:r>
              <a:rPr lang="en-ZA" b="1" dirty="0" smtClean="0">
                <a:effectLst>
                  <a:outerShdw blurRad="38100" dist="38100" dir="2700000" algn="tl">
                    <a:srgbClr val="000000">
                      <a:alpha val="43137"/>
                    </a:srgbClr>
                  </a:outerShdw>
                </a:effectLst>
              </a:rPr>
              <a:t>ection 55 of the ECA 2019</a:t>
            </a:r>
            <a:r>
              <a:rPr lang="en-ZA" dirty="0" smtClean="0"/>
              <a:t>, as follows: </a:t>
            </a:r>
            <a:endParaRPr lang="en-ZA" dirty="0"/>
          </a:p>
        </p:txBody>
      </p:sp>
    </p:spTree>
    <p:extLst>
      <p:ext uri="{BB962C8B-B14F-4D97-AF65-F5344CB8AC3E}">
        <p14:creationId xmlns:p14="http://schemas.microsoft.com/office/powerpoint/2010/main" val="57767450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Termination </a:t>
            </a:r>
            <a:r>
              <a:rPr lang="en-ZA" dirty="0" smtClean="0"/>
              <a:t>redundancy-S55(1) </a:t>
            </a:r>
            <a:r>
              <a:rPr lang="en-ZA" dirty="0"/>
              <a:t>ECA 2019</a:t>
            </a:r>
          </a:p>
        </p:txBody>
      </p:sp>
      <p:sp>
        <p:nvSpPr>
          <p:cNvPr id="3" name="Content Placeholder 2"/>
          <p:cNvSpPr>
            <a:spLocks noGrp="1"/>
          </p:cNvSpPr>
          <p:nvPr>
            <p:ph idx="1"/>
          </p:nvPr>
        </p:nvSpPr>
        <p:spPr/>
        <p:txBody>
          <a:bodyPr>
            <a:normAutofit fontScale="77500" lnSpcReduction="20000"/>
          </a:bodyPr>
          <a:lstStyle/>
          <a:p>
            <a:pPr marL="118872" indent="0">
              <a:buNone/>
            </a:pPr>
            <a:r>
              <a:rPr lang="en-ZA" dirty="0"/>
              <a:t>55. (1) An employer is considered to have terminated a</a:t>
            </a:r>
          </a:p>
          <a:p>
            <a:pPr marL="118872" indent="0">
              <a:buNone/>
            </a:pPr>
            <a:r>
              <a:rPr lang="en-ZA" dirty="0"/>
              <a:t>contract of employment of an employee by reason of </a:t>
            </a:r>
            <a:r>
              <a:rPr lang="en-ZA" dirty="0" smtClean="0"/>
              <a:t>redundancy if </a:t>
            </a:r>
            <a:r>
              <a:rPr lang="en-ZA" dirty="0"/>
              <a:t>the termination is wholly or in part due to —</a:t>
            </a:r>
            <a:endParaRPr lang="en-ZA" dirty="0" smtClean="0"/>
          </a:p>
          <a:p>
            <a:pPr marL="118872" indent="0">
              <a:buNone/>
            </a:pPr>
            <a:endParaRPr lang="en-ZA" dirty="0"/>
          </a:p>
          <a:p>
            <a:pPr marL="118872" indent="0">
              <a:buNone/>
            </a:pPr>
            <a:r>
              <a:rPr lang="en-ZA" dirty="0" smtClean="0"/>
              <a:t>(</a:t>
            </a:r>
            <a:r>
              <a:rPr lang="en-ZA" dirty="0"/>
              <a:t>a) the employer ceasing or intending to cease to carry </a:t>
            </a:r>
            <a:r>
              <a:rPr lang="en-ZA" dirty="0" smtClean="0"/>
              <a:t>on the </a:t>
            </a:r>
            <a:r>
              <a:rPr lang="en-ZA" dirty="0"/>
              <a:t>business by virtue of which the employees were</a:t>
            </a:r>
          </a:p>
          <a:p>
            <a:pPr marL="118872" indent="0">
              <a:buNone/>
            </a:pPr>
            <a:r>
              <a:rPr lang="en-ZA" dirty="0"/>
              <a:t>engaged;</a:t>
            </a:r>
          </a:p>
          <a:p>
            <a:pPr marL="118872" indent="0">
              <a:buNone/>
            </a:pPr>
            <a:r>
              <a:rPr lang="en-ZA" dirty="0"/>
              <a:t>(b) the business ceasing or diminishing or expected </a:t>
            </a:r>
            <a:r>
              <a:rPr lang="en-ZA" dirty="0" smtClean="0"/>
              <a:t>ceasing or </a:t>
            </a:r>
            <a:r>
              <a:rPr lang="en-ZA" dirty="0"/>
              <a:t>diminishing the requirement for the employees to </a:t>
            </a:r>
            <a:r>
              <a:rPr lang="en-ZA" dirty="0" smtClean="0"/>
              <a:t>carry out </a:t>
            </a:r>
            <a:r>
              <a:rPr lang="en-ZA" dirty="0"/>
              <a:t>work of a particular kind in the place where </a:t>
            </a:r>
            <a:r>
              <a:rPr lang="en-ZA" dirty="0" smtClean="0"/>
              <a:t>the employees </a:t>
            </a:r>
            <a:r>
              <a:rPr lang="en-ZA" dirty="0"/>
              <a:t>were engaged; or</a:t>
            </a:r>
          </a:p>
          <a:p>
            <a:pPr marL="118872" indent="0">
              <a:buNone/>
            </a:pPr>
            <a:r>
              <a:rPr lang="en-ZA" dirty="0"/>
              <a:t>(c) an adverse alteration of the employee’s conditions </a:t>
            </a:r>
            <a:r>
              <a:rPr lang="en-ZA" dirty="0" smtClean="0"/>
              <a:t>of service </a:t>
            </a:r>
            <a:r>
              <a:rPr lang="en-ZA" dirty="0"/>
              <a:t>which the employee has not consented to.</a:t>
            </a:r>
          </a:p>
        </p:txBody>
      </p:sp>
    </p:spTree>
    <p:extLst>
      <p:ext uri="{BB962C8B-B14F-4D97-AF65-F5344CB8AC3E}">
        <p14:creationId xmlns:p14="http://schemas.microsoft.com/office/powerpoint/2010/main" val="4228366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Employer’s notice of termination by redundancy-S55(2) </a:t>
            </a:r>
            <a:endParaRPr lang="en-ZA"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Section 55(2)(a) ECA 2019</a:t>
            </a:r>
            <a:r>
              <a:rPr lang="en-ZA" dirty="0" smtClean="0"/>
              <a:t>, requires an employer to give employees or their union representatives thirty (30) days’ notice of termination of their employment by redundancy. </a:t>
            </a:r>
          </a:p>
          <a:p>
            <a:pPr algn="just">
              <a:buFont typeface="Wingdings" panose="05000000000000000000" pitchFamily="2" charset="2"/>
              <a:buChar char="v"/>
            </a:pPr>
            <a:r>
              <a:rPr lang="en-ZA" b="1" dirty="0"/>
              <a:t>Section 55(2</a:t>
            </a:r>
            <a:r>
              <a:rPr lang="en-ZA" b="1" dirty="0" smtClean="0"/>
              <a:t>)(b) </a:t>
            </a:r>
            <a:r>
              <a:rPr lang="en-ZA" b="1" dirty="0"/>
              <a:t>ECA </a:t>
            </a:r>
            <a:r>
              <a:rPr lang="en-ZA" b="1" dirty="0" smtClean="0"/>
              <a:t>2019 </a:t>
            </a:r>
            <a:r>
              <a:rPr lang="en-ZA" dirty="0" smtClean="0"/>
              <a:t>allow the employees and/or their representatives to negotiate the redundancy or its adverse effects. </a:t>
            </a:r>
            <a:endParaRPr lang="en-ZA" dirty="0"/>
          </a:p>
        </p:txBody>
      </p:sp>
    </p:spTree>
    <p:extLst>
      <p:ext uri="{BB962C8B-B14F-4D97-AF65-F5344CB8AC3E}">
        <p14:creationId xmlns:p14="http://schemas.microsoft.com/office/powerpoint/2010/main" val="10600394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Employer’s notice of termination by redundancy-S55(2) </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a:t>Section 55(2</a:t>
            </a:r>
            <a:r>
              <a:rPr lang="en-ZA" b="1" dirty="0" smtClean="0"/>
              <a:t>)(c) </a:t>
            </a:r>
            <a:r>
              <a:rPr lang="en-ZA" b="1" dirty="0"/>
              <a:t>ECA </a:t>
            </a:r>
            <a:r>
              <a:rPr lang="en-ZA" b="1" dirty="0" smtClean="0"/>
              <a:t>2019 </a:t>
            </a:r>
            <a:r>
              <a:rPr lang="en-ZA" dirty="0" smtClean="0"/>
              <a:t>requires an employer to notify the labour commissioner or labour officer of the impending termination by redundancy, giving reasons for the same.  </a:t>
            </a:r>
            <a:endParaRPr lang="en-ZA" dirty="0"/>
          </a:p>
        </p:txBody>
      </p:sp>
    </p:spTree>
    <p:extLst>
      <p:ext uri="{BB962C8B-B14F-4D97-AF65-F5344CB8AC3E}">
        <p14:creationId xmlns:p14="http://schemas.microsoft.com/office/powerpoint/2010/main" val="17148287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Employer’s </a:t>
            </a:r>
            <a:r>
              <a:rPr lang="en-ZA" dirty="0" smtClean="0"/>
              <a:t>notice, </a:t>
            </a:r>
            <a:r>
              <a:rPr lang="en-ZA" dirty="0" err="1" smtClean="0"/>
              <a:t>etc</a:t>
            </a:r>
            <a:r>
              <a:rPr lang="en-ZA" dirty="0" smtClean="0"/>
              <a:t> </a:t>
            </a:r>
            <a:r>
              <a:rPr lang="en-ZA" dirty="0"/>
              <a:t>of termination by redundancy-S55(2) </a:t>
            </a:r>
          </a:p>
        </p:txBody>
      </p:sp>
      <p:sp>
        <p:nvSpPr>
          <p:cNvPr id="3" name="Content Placeholder 2"/>
          <p:cNvSpPr>
            <a:spLocks noGrp="1"/>
          </p:cNvSpPr>
          <p:nvPr>
            <p:ph idx="1"/>
          </p:nvPr>
        </p:nvSpPr>
        <p:spPr/>
        <p:txBody>
          <a:bodyPr>
            <a:normAutofit fontScale="92500" lnSpcReduction="10000"/>
          </a:bodyPr>
          <a:lstStyle/>
          <a:p>
            <a:pPr algn="just">
              <a:buFont typeface="Wingdings" panose="05000000000000000000" pitchFamily="2" charset="2"/>
              <a:buChar char="v"/>
            </a:pPr>
            <a:r>
              <a:rPr lang="en-ZA" dirty="0"/>
              <a:t>55(2) Where an employer intends to terminate a contract </a:t>
            </a:r>
            <a:r>
              <a:rPr lang="en-ZA" dirty="0" smtClean="0"/>
              <a:t>of employment </a:t>
            </a:r>
            <a:r>
              <a:rPr lang="en-ZA" dirty="0"/>
              <a:t>by reason of redundancy, the employer shall—</a:t>
            </a:r>
          </a:p>
          <a:p>
            <a:pPr algn="just">
              <a:buFont typeface="Wingdings" panose="05000000000000000000" pitchFamily="2" charset="2"/>
              <a:buChar char="v"/>
            </a:pPr>
            <a:r>
              <a:rPr lang="en-ZA" dirty="0"/>
              <a:t>(a) give notice of not less than thirty days to the employee </a:t>
            </a:r>
            <a:r>
              <a:rPr lang="en-ZA" dirty="0" smtClean="0"/>
              <a:t>or a </a:t>
            </a:r>
            <a:r>
              <a:rPr lang="en-ZA" dirty="0"/>
              <a:t>representative of the employee of the </a:t>
            </a:r>
            <a:r>
              <a:rPr lang="en-ZA" dirty="0" smtClean="0"/>
              <a:t>impending redundancy </a:t>
            </a:r>
            <a:r>
              <a:rPr lang="en-ZA" dirty="0"/>
              <a:t>and inform the representative on the </a:t>
            </a:r>
            <a:r>
              <a:rPr lang="en-ZA" dirty="0" smtClean="0"/>
              <a:t>number of </a:t>
            </a:r>
            <a:r>
              <a:rPr lang="en-ZA" dirty="0"/>
              <a:t>employees, if more than one to be affected and </a:t>
            </a:r>
            <a:r>
              <a:rPr lang="en-ZA" dirty="0" smtClean="0"/>
              <a:t>the period </a:t>
            </a:r>
            <a:r>
              <a:rPr lang="en-ZA" dirty="0"/>
              <a:t>within which the termination is intended to </a:t>
            </a:r>
            <a:r>
              <a:rPr lang="en-ZA" dirty="0" smtClean="0"/>
              <a:t>be carried </a:t>
            </a:r>
            <a:r>
              <a:rPr lang="en-ZA" dirty="0"/>
              <a:t>out;</a:t>
            </a:r>
          </a:p>
          <a:p>
            <a:pPr>
              <a:buFont typeface="Wingdings" panose="05000000000000000000" pitchFamily="2" charset="2"/>
              <a:buChar char="v"/>
            </a:pPr>
            <a:endParaRPr lang="en-ZA" dirty="0"/>
          </a:p>
        </p:txBody>
      </p:sp>
    </p:spTree>
    <p:extLst>
      <p:ext uri="{BB962C8B-B14F-4D97-AF65-F5344CB8AC3E}">
        <p14:creationId xmlns:p14="http://schemas.microsoft.com/office/powerpoint/2010/main" val="1731750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100" dirty="0">
                <a:solidFill>
                  <a:srgbClr val="F0AD00">
                    <a:satMod val="150000"/>
                  </a:srgbClr>
                </a:solidFill>
              </a:rPr>
              <a:t>Employer’s notice, </a:t>
            </a:r>
            <a:r>
              <a:rPr lang="en-ZA" sz="4100" dirty="0" err="1">
                <a:solidFill>
                  <a:srgbClr val="F0AD00">
                    <a:satMod val="150000"/>
                  </a:srgbClr>
                </a:solidFill>
              </a:rPr>
              <a:t>etc</a:t>
            </a:r>
            <a:r>
              <a:rPr lang="en-ZA" sz="4100" dirty="0">
                <a:solidFill>
                  <a:srgbClr val="F0AD00">
                    <a:satMod val="150000"/>
                  </a:srgbClr>
                </a:solidFill>
              </a:rPr>
              <a:t> of termination by redundancy-S55(2</a:t>
            </a:r>
            <a:endParaRPr lang="en-ZA" dirty="0"/>
          </a:p>
        </p:txBody>
      </p:sp>
      <p:sp>
        <p:nvSpPr>
          <p:cNvPr id="3" name="Content Placeholder 2"/>
          <p:cNvSpPr>
            <a:spLocks noGrp="1"/>
          </p:cNvSpPr>
          <p:nvPr>
            <p:ph idx="1"/>
          </p:nvPr>
        </p:nvSpPr>
        <p:spPr/>
        <p:txBody>
          <a:bodyPr>
            <a:normAutofit fontScale="70000" lnSpcReduction="20000"/>
          </a:bodyPr>
          <a:lstStyle/>
          <a:p>
            <a:pPr algn="just">
              <a:buFont typeface="Wingdings" panose="05000000000000000000" pitchFamily="2" charset="2"/>
              <a:buChar char="v"/>
            </a:pPr>
            <a:r>
              <a:rPr lang="en-ZA" dirty="0"/>
              <a:t>(b) afford the employee or representative of the employees</a:t>
            </a:r>
          </a:p>
          <a:p>
            <a:pPr algn="just">
              <a:buFont typeface="Wingdings" panose="05000000000000000000" pitchFamily="2" charset="2"/>
              <a:buChar char="v"/>
            </a:pPr>
            <a:r>
              <a:rPr lang="en-ZA" dirty="0"/>
              <a:t>an opportunity to consult on the measures to be taken to</a:t>
            </a:r>
          </a:p>
          <a:p>
            <a:pPr algn="just">
              <a:buFont typeface="Wingdings" panose="05000000000000000000" pitchFamily="2" charset="2"/>
              <a:buChar char="v"/>
            </a:pPr>
            <a:r>
              <a:rPr lang="en-ZA" dirty="0"/>
              <a:t>minimise the termination and the adverse effects on the</a:t>
            </a:r>
          </a:p>
          <a:p>
            <a:pPr algn="just">
              <a:buFont typeface="Wingdings" panose="05000000000000000000" pitchFamily="2" charset="2"/>
              <a:buChar char="v"/>
            </a:pPr>
            <a:r>
              <a:rPr lang="en-ZA" dirty="0"/>
              <a:t>employee; and</a:t>
            </a:r>
          </a:p>
          <a:p>
            <a:pPr algn="just">
              <a:buFont typeface="Wingdings" panose="05000000000000000000" pitchFamily="2" charset="2"/>
              <a:buChar char="v"/>
            </a:pPr>
            <a:r>
              <a:rPr lang="en-ZA" dirty="0"/>
              <a:t>(c) not less than sixty days prior to effecting the termination,</a:t>
            </a:r>
          </a:p>
          <a:p>
            <a:pPr algn="just">
              <a:buFont typeface="Wingdings" panose="05000000000000000000" pitchFamily="2" charset="2"/>
              <a:buChar char="v"/>
            </a:pPr>
            <a:r>
              <a:rPr lang="en-ZA" dirty="0"/>
              <a:t>notify an authorised officer of the impending termination</a:t>
            </a:r>
          </a:p>
          <a:p>
            <a:pPr algn="just">
              <a:buFont typeface="Wingdings" panose="05000000000000000000" pitchFamily="2" charset="2"/>
              <a:buChar char="v"/>
            </a:pPr>
            <a:r>
              <a:rPr lang="en-ZA" dirty="0"/>
              <a:t>by reason of redundancy and submit to that authorised</a:t>
            </a:r>
          </a:p>
          <a:p>
            <a:pPr algn="just">
              <a:buFont typeface="Wingdings" panose="05000000000000000000" pitchFamily="2" charset="2"/>
              <a:buChar char="v"/>
            </a:pPr>
            <a:r>
              <a:rPr lang="en-ZA" dirty="0"/>
              <a:t>officer information on—</a:t>
            </a:r>
          </a:p>
          <a:p>
            <a:pPr algn="just">
              <a:buFont typeface="Wingdings" panose="05000000000000000000" pitchFamily="2" charset="2"/>
              <a:buChar char="v"/>
            </a:pPr>
            <a:r>
              <a:rPr lang="en-ZA" dirty="0"/>
              <a:t>(</a:t>
            </a:r>
            <a:r>
              <a:rPr lang="en-ZA" dirty="0" err="1"/>
              <a:t>i</a:t>
            </a:r>
            <a:r>
              <a:rPr lang="en-ZA" dirty="0"/>
              <a:t>) the reasons for the termination by redundancy</a:t>
            </a:r>
            <a:r>
              <a:rPr lang="en-ZA" dirty="0" smtClean="0"/>
              <a:t>;</a:t>
            </a:r>
          </a:p>
          <a:p>
            <a:pPr algn="just">
              <a:buFont typeface="Wingdings" panose="05000000000000000000" pitchFamily="2" charset="2"/>
              <a:buChar char="v"/>
            </a:pPr>
            <a:r>
              <a:rPr lang="en-ZA" dirty="0" smtClean="0"/>
              <a:t>(</a:t>
            </a:r>
            <a:r>
              <a:rPr lang="en-ZA" dirty="0"/>
              <a:t>ii) the number of categories of employees likely to</a:t>
            </a:r>
          </a:p>
          <a:p>
            <a:pPr algn="just">
              <a:buFont typeface="Wingdings" panose="05000000000000000000" pitchFamily="2" charset="2"/>
              <a:buChar char="v"/>
            </a:pPr>
            <a:r>
              <a:rPr lang="en-ZA" dirty="0"/>
              <a:t>be affected;</a:t>
            </a:r>
          </a:p>
          <a:p>
            <a:pPr algn="just">
              <a:buFont typeface="Wingdings" panose="05000000000000000000" pitchFamily="2" charset="2"/>
              <a:buChar char="v"/>
            </a:pPr>
            <a:r>
              <a:rPr lang="en-ZA" dirty="0"/>
              <a:t>(iii) the period within which the redundancy is to be</a:t>
            </a:r>
          </a:p>
          <a:p>
            <a:pPr algn="just">
              <a:buFont typeface="Wingdings" panose="05000000000000000000" pitchFamily="2" charset="2"/>
              <a:buChar char="v"/>
            </a:pPr>
            <a:r>
              <a:rPr lang="en-ZA" dirty="0"/>
              <a:t>effected; and</a:t>
            </a:r>
          </a:p>
          <a:p>
            <a:pPr algn="just">
              <a:buFont typeface="Wingdings" panose="05000000000000000000" pitchFamily="2" charset="2"/>
              <a:buChar char="v"/>
            </a:pPr>
            <a:r>
              <a:rPr lang="en-ZA" dirty="0"/>
              <a:t>(iv) the nature of the redundancy package.</a:t>
            </a:r>
          </a:p>
        </p:txBody>
      </p:sp>
    </p:spTree>
    <p:extLst>
      <p:ext uri="{BB962C8B-B14F-4D97-AF65-F5344CB8AC3E}">
        <p14:creationId xmlns:p14="http://schemas.microsoft.com/office/powerpoint/2010/main" val="25045455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Employees’ redundancy package-S55(3) ECA 2019</a:t>
            </a:r>
            <a:endParaRPr lang="en-ZA" dirty="0"/>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v"/>
            </a:pPr>
            <a:r>
              <a:rPr lang="en-ZA" dirty="0" smtClean="0"/>
              <a:t>S.55(3) ECA 2019 stipulates the entitlements of redundant employees as follows: </a:t>
            </a:r>
          </a:p>
          <a:p>
            <a:pPr algn="just">
              <a:buFont typeface="Wingdings" panose="05000000000000000000" pitchFamily="2" charset="2"/>
              <a:buChar char="v"/>
            </a:pPr>
            <a:endParaRPr lang="en-ZA" dirty="0" smtClean="0"/>
          </a:p>
          <a:p>
            <a:pPr algn="just">
              <a:buFont typeface="Wingdings" panose="05000000000000000000" pitchFamily="2" charset="2"/>
              <a:buChar char="v"/>
            </a:pPr>
            <a:r>
              <a:rPr lang="en-ZA" dirty="0" smtClean="0"/>
              <a:t>3</a:t>
            </a:r>
            <a:r>
              <a:rPr lang="en-ZA" dirty="0"/>
              <a:t>) Subject to section 57, an employee whose contract of</a:t>
            </a:r>
          </a:p>
          <a:p>
            <a:pPr algn="just">
              <a:buFont typeface="Wingdings" panose="05000000000000000000" pitchFamily="2" charset="2"/>
              <a:buChar char="v"/>
            </a:pPr>
            <a:r>
              <a:rPr lang="en-ZA" dirty="0"/>
              <a:t>employment has been terminated by reason of redundancy shall—</a:t>
            </a:r>
          </a:p>
          <a:p>
            <a:pPr algn="just">
              <a:buFont typeface="Wingdings" panose="05000000000000000000" pitchFamily="2" charset="2"/>
              <a:buChar char="v"/>
            </a:pPr>
            <a:r>
              <a:rPr lang="en-ZA" dirty="0"/>
              <a:t>(a) unless better terms are agreed between the employer and</a:t>
            </a:r>
          </a:p>
          <a:p>
            <a:pPr algn="just">
              <a:buFont typeface="Wingdings" panose="05000000000000000000" pitchFamily="2" charset="2"/>
              <a:buChar char="v"/>
            </a:pPr>
            <a:r>
              <a:rPr lang="en-ZA" dirty="0"/>
              <a:t>the employee concerned or the </a:t>
            </a:r>
            <a:r>
              <a:rPr lang="en-ZA" dirty="0" smtClean="0"/>
              <a:t>employee’s representatives</a:t>
            </a:r>
            <a:r>
              <a:rPr lang="en-ZA" dirty="0"/>
              <a:t>, be entitled to a minimum </a:t>
            </a:r>
            <a:r>
              <a:rPr lang="en-ZA" dirty="0" smtClean="0"/>
              <a:t>redundancy payment </a:t>
            </a:r>
            <a:r>
              <a:rPr lang="en-ZA" dirty="0"/>
              <a:t>of </a:t>
            </a:r>
            <a:r>
              <a:rPr lang="en-ZA" b="1" dirty="0"/>
              <a:t>not less than two months’ pay for </a:t>
            </a:r>
            <a:r>
              <a:rPr lang="en-ZA" b="1" dirty="0" smtClean="0"/>
              <a:t>every year </a:t>
            </a:r>
            <a:r>
              <a:rPr lang="en-ZA" b="1" dirty="0"/>
              <a:t>served and other benefits the employee is </a:t>
            </a:r>
            <a:r>
              <a:rPr lang="en-ZA" b="1" dirty="0" smtClean="0"/>
              <a:t>entitled to </a:t>
            </a:r>
            <a:r>
              <a:rPr lang="en-ZA" b="1" dirty="0"/>
              <a:t>as compensation for loss of employment</a:t>
            </a:r>
            <a:r>
              <a:rPr lang="en-ZA" dirty="0"/>
              <a:t>; </a:t>
            </a:r>
            <a:r>
              <a:rPr lang="en-ZA" dirty="0" smtClean="0"/>
              <a:t>and </a:t>
            </a:r>
          </a:p>
          <a:p>
            <a:pPr algn="just">
              <a:buFont typeface="Wingdings" panose="05000000000000000000" pitchFamily="2" charset="2"/>
              <a:buChar char="v"/>
            </a:pPr>
            <a:r>
              <a:rPr lang="en-ZA" dirty="0" smtClean="0"/>
              <a:t>(b</a:t>
            </a:r>
            <a:r>
              <a:rPr lang="en-ZA" dirty="0"/>
              <a:t>) be paid the redundancy payment not later than the </a:t>
            </a:r>
            <a:r>
              <a:rPr lang="en-ZA" dirty="0" smtClean="0"/>
              <a:t>last day </a:t>
            </a:r>
            <a:r>
              <a:rPr lang="en-ZA" dirty="0"/>
              <a:t>of duty of the employee, except that where </a:t>
            </a:r>
            <a:r>
              <a:rPr lang="en-ZA" dirty="0" smtClean="0"/>
              <a:t>an employer </a:t>
            </a:r>
            <a:r>
              <a:rPr lang="en-ZA" dirty="0"/>
              <a:t>is unable to pay the redundancy payment </a:t>
            </a:r>
            <a:r>
              <a:rPr lang="en-ZA" dirty="0" smtClean="0"/>
              <a:t>on the </a:t>
            </a:r>
            <a:r>
              <a:rPr lang="en-ZA" dirty="0"/>
              <a:t>last day of duty of the employee, the employer </a:t>
            </a:r>
            <a:r>
              <a:rPr lang="en-ZA" dirty="0" smtClean="0"/>
              <a:t>shall continue </a:t>
            </a:r>
            <a:r>
              <a:rPr lang="en-ZA" dirty="0"/>
              <a:t>to pay the employee full wages until </a:t>
            </a:r>
            <a:r>
              <a:rPr lang="en-ZA" dirty="0" smtClean="0"/>
              <a:t>the redundancy </a:t>
            </a:r>
            <a:r>
              <a:rPr lang="en-ZA" dirty="0"/>
              <a:t>package is paid.</a:t>
            </a:r>
          </a:p>
        </p:txBody>
      </p:sp>
    </p:spTree>
    <p:extLst>
      <p:ext uri="{BB962C8B-B14F-4D97-AF65-F5344CB8AC3E}">
        <p14:creationId xmlns:p14="http://schemas.microsoft.com/office/powerpoint/2010/main" val="35674740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Exemption from paying redundancy </a:t>
            </a:r>
            <a:r>
              <a:rPr lang="en-ZA" dirty="0" smtClean="0"/>
              <a:t>package-S56 ECA 2019</a:t>
            </a:r>
            <a:endParaRPr lang="en-ZA" dirty="0"/>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v"/>
            </a:pPr>
            <a:r>
              <a:rPr lang="en-ZA" b="1" dirty="0" smtClean="0"/>
              <a:t>S56 ECA 2019 </a:t>
            </a:r>
            <a:r>
              <a:rPr lang="en-ZA" dirty="0" smtClean="0"/>
              <a:t>allows an employer who is unable to pay redundant employees their packages, due to financial incapability, to apply to the Labour Commissioner, for exemption </a:t>
            </a:r>
            <a:r>
              <a:rPr lang="en-ZA" b="1" dirty="0" smtClean="0">
                <a:effectLst>
                  <a:outerShdw blurRad="38100" dist="38100" dir="2700000" algn="tl">
                    <a:srgbClr val="000000">
                      <a:alpha val="43137"/>
                    </a:srgbClr>
                  </a:outerShdw>
                </a:effectLst>
              </a:rPr>
              <a:t>by providing the proof stipulated in section 56 of the Act. </a:t>
            </a:r>
          </a:p>
          <a:p>
            <a:pPr algn="just">
              <a:buFont typeface="Wingdings" panose="05000000000000000000" pitchFamily="2" charset="2"/>
              <a:buChar char="v"/>
            </a:pPr>
            <a:r>
              <a:rPr lang="en-ZA" dirty="0" smtClean="0"/>
              <a:t>Having done so, it is then up to the Labour Commissioner under </a:t>
            </a:r>
            <a:r>
              <a:rPr lang="en-ZA" b="1" dirty="0" smtClean="0">
                <a:effectLst>
                  <a:outerShdw blurRad="38100" dist="38100" dir="2700000" algn="tl">
                    <a:srgbClr val="000000">
                      <a:alpha val="43137"/>
                    </a:srgbClr>
                  </a:outerShdw>
                </a:effectLst>
              </a:rPr>
              <a:t>s56(4) ECA 2019</a:t>
            </a:r>
            <a:r>
              <a:rPr lang="en-ZA" dirty="0" smtClean="0"/>
              <a:t>, to grant or refuse to grant the application within thirty (30) days of it being made.  </a:t>
            </a:r>
            <a:endParaRPr lang="en-ZA" dirty="0"/>
          </a:p>
        </p:txBody>
      </p:sp>
    </p:spTree>
    <p:extLst>
      <p:ext uri="{BB962C8B-B14F-4D97-AF65-F5344CB8AC3E}">
        <p14:creationId xmlns:p14="http://schemas.microsoft.com/office/powerpoint/2010/main" val="4480156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SUSPENSION-S.49 ECA 2019</a:t>
            </a:r>
            <a:endParaRPr lang="en-ZA" dirty="0"/>
          </a:p>
        </p:txBody>
      </p:sp>
      <p:sp>
        <p:nvSpPr>
          <p:cNvPr id="3" name="Content Placeholder 2"/>
          <p:cNvSpPr>
            <a:spLocks noGrp="1"/>
          </p:cNvSpPr>
          <p:nvPr>
            <p:ph idx="1"/>
          </p:nvPr>
        </p:nvSpPr>
        <p:spPr/>
        <p:txBody>
          <a:bodyPr>
            <a:normAutofit fontScale="77500" lnSpcReduction="20000"/>
          </a:bodyPr>
          <a:lstStyle/>
          <a:p>
            <a:pPr marL="118872" indent="0" algn="just">
              <a:buNone/>
            </a:pPr>
            <a:r>
              <a:rPr lang="en-ZA" dirty="0" smtClean="0"/>
              <a:t>Section 49 gives discretion to an employer to suspend an employee, provided that the requirements of the provision are satisfied.  </a:t>
            </a:r>
          </a:p>
          <a:p>
            <a:pPr marL="118872" indent="0" algn="just">
              <a:buNone/>
            </a:pPr>
            <a:endParaRPr lang="en-ZA" dirty="0"/>
          </a:p>
          <a:p>
            <a:pPr marL="118872" indent="0" algn="just">
              <a:buNone/>
            </a:pPr>
            <a:r>
              <a:rPr lang="en-ZA" dirty="0" smtClean="0"/>
              <a:t>It provides as follows: </a:t>
            </a:r>
          </a:p>
          <a:p>
            <a:pPr marL="118872" indent="0" algn="just">
              <a:buNone/>
            </a:pPr>
            <a:r>
              <a:rPr lang="en-ZA" dirty="0" smtClean="0"/>
              <a:t>49.Where an employer reasonably believes that an employee has </a:t>
            </a:r>
            <a:r>
              <a:rPr lang="en-ZA" dirty="0"/>
              <a:t>breached the employer’s disciplinary rules and the </a:t>
            </a:r>
            <a:r>
              <a:rPr lang="en-ZA" dirty="0" smtClean="0"/>
              <a:t>employer Decides to suspend the employee, the suspension shall be done in </a:t>
            </a:r>
            <a:r>
              <a:rPr lang="en-ZA" dirty="0" smtClean="0"/>
              <a:t>accordance </a:t>
            </a:r>
            <a:r>
              <a:rPr lang="en-ZA" dirty="0" smtClean="0"/>
              <a:t>with the disciplinary rules applicable to the employee.</a:t>
            </a:r>
          </a:p>
          <a:p>
            <a:pPr marL="118872" indent="0" algn="just">
              <a:buNone/>
            </a:pPr>
            <a:endParaRPr lang="en-ZA" dirty="0"/>
          </a:p>
          <a:p>
            <a:pPr marL="118872" indent="0" algn="just">
              <a:buNone/>
            </a:pPr>
            <a:r>
              <a:rPr lang="en-ZA" b="1" dirty="0" smtClean="0">
                <a:effectLst>
                  <a:outerShdw blurRad="38100" dist="38100" dir="2700000" algn="tl">
                    <a:srgbClr val="000000">
                      <a:alpha val="43137"/>
                    </a:srgbClr>
                  </a:outerShdw>
                </a:effectLst>
              </a:rPr>
              <a:t>NB: suspension should therefore be distinguished from termination (Oxford dictionary definitions will suffice). </a:t>
            </a:r>
          </a:p>
          <a:p>
            <a:pPr marL="118872" indent="0" algn="just">
              <a:buNone/>
            </a:pPr>
            <a:endParaRPr lang="en-ZA" dirty="0"/>
          </a:p>
          <a:p>
            <a:pPr marL="118872" indent="0" algn="just">
              <a:buNone/>
            </a:pPr>
            <a:endParaRPr lang="en-ZA" dirty="0"/>
          </a:p>
        </p:txBody>
      </p:sp>
    </p:spTree>
    <p:extLst>
      <p:ext uri="{BB962C8B-B14F-4D97-AF65-F5344CB8AC3E}">
        <p14:creationId xmlns:p14="http://schemas.microsoft.com/office/powerpoint/2010/main" val="37334948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617508"/>
            <a:ext cx="7560840" cy="5386090"/>
          </a:xfrm>
          <a:prstGeom prst="rect">
            <a:avLst/>
          </a:prstGeom>
        </p:spPr>
        <p:txBody>
          <a:bodyPr wrap="square">
            <a:spAutoFit/>
          </a:bodyPr>
          <a:lstStyle/>
          <a:p>
            <a:pPr marL="118872" algn="ctr">
              <a:buClr>
                <a:srgbClr val="F0AD00"/>
              </a:buClr>
              <a:buSzPct val="80000"/>
            </a:pPr>
            <a:r>
              <a:rPr lang="en-ZA" sz="4000" b="1" dirty="0">
                <a:solidFill>
                  <a:prstClr val="black"/>
                </a:solidFill>
                <a:effectLst>
                  <a:outerShdw blurRad="38100" dist="38100" dir="2700000" algn="tl">
                    <a:srgbClr val="000000">
                      <a:alpha val="43137"/>
                    </a:srgbClr>
                  </a:outerShdw>
                </a:effectLst>
              </a:rPr>
              <a:t>END OF LECTURE</a:t>
            </a:r>
          </a:p>
          <a:p>
            <a:pPr marL="118872" algn="ctr">
              <a:buClr>
                <a:srgbClr val="F0AD00"/>
              </a:buClr>
              <a:buSzPct val="80000"/>
            </a:pPr>
            <a:r>
              <a:rPr lang="en-ZA" sz="4000" b="1" dirty="0">
                <a:solidFill>
                  <a:prstClr val="black"/>
                </a:solidFill>
                <a:effectLst>
                  <a:outerShdw blurRad="38100" dist="38100" dir="2700000" algn="tl">
                    <a:srgbClr val="000000">
                      <a:alpha val="43137"/>
                    </a:srgbClr>
                  </a:outerShdw>
                </a:effectLst>
              </a:rPr>
              <a:t>THANK </a:t>
            </a:r>
          </a:p>
          <a:p>
            <a:pPr marL="118872" algn="ctr">
              <a:buClr>
                <a:srgbClr val="F0AD00"/>
              </a:buClr>
              <a:buSzPct val="80000"/>
            </a:pPr>
            <a:r>
              <a:rPr lang="en-ZA" sz="4000" b="1" dirty="0">
                <a:solidFill>
                  <a:prstClr val="black"/>
                </a:solidFill>
                <a:effectLst>
                  <a:outerShdw blurRad="38100" dist="38100" dir="2700000" algn="tl">
                    <a:srgbClr val="000000">
                      <a:alpha val="43137"/>
                    </a:srgbClr>
                  </a:outerShdw>
                </a:effectLst>
              </a:rPr>
              <a:t>YOU</a:t>
            </a:r>
            <a:r>
              <a:rPr lang="en-ZA" sz="4000" b="1" dirty="0" smtClean="0">
                <a:solidFill>
                  <a:prstClr val="black"/>
                </a:solidFill>
                <a:effectLst>
                  <a:outerShdw blurRad="38100" dist="38100" dir="2700000" algn="tl">
                    <a:srgbClr val="000000">
                      <a:alpha val="43137"/>
                    </a:srgbClr>
                  </a:outerShdw>
                </a:effectLst>
              </a:rPr>
              <a:t>!</a:t>
            </a:r>
          </a:p>
          <a:p>
            <a:pPr marL="118872" algn="ctr">
              <a:buClr>
                <a:srgbClr val="F0AD00"/>
              </a:buClr>
              <a:buSzPct val="80000"/>
            </a:pPr>
            <a:endParaRPr lang="en-ZA" sz="4000" b="1" dirty="0">
              <a:solidFill>
                <a:prstClr val="black"/>
              </a:solidFill>
              <a:effectLst>
                <a:outerShdw blurRad="38100" dist="38100" dir="2700000" algn="tl">
                  <a:srgbClr val="000000">
                    <a:alpha val="43137"/>
                  </a:srgbClr>
                </a:outerShdw>
              </a:effectLst>
            </a:endParaRPr>
          </a:p>
          <a:p>
            <a:pPr marL="118872" algn="ctr">
              <a:buClr>
                <a:srgbClr val="F0AD00"/>
              </a:buClr>
              <a:buSzPct val="80000"/>
            </a:pPr>
            <a:endParaRPr lang="en-ZA" sz="7200" b="1" dirty="0" smtClean="0">
              <a:solidFill>
                <a:prstClr val="black"/>
              </a:solidFill>
              <a:effectLst>
                <a:outerShdw blurRad="38100" dist="38100" dir="2700000" algn="tl">
                  <a:srgbClr val="000000">
                    <a:alpha val="43137"/>
                  </a:srgbClr>
                </a:outerShdw>
              </a:effectLst>
            </a:endParaRPr>
          </a:p>
          <a:p>
            <a:pPr marL="118872" algn="ctr">
              <a:buClr>
                <a:srgbClr val="F0AD00"/>
              </a:buClr>
              <a:buSzPct val="80000"/>
            </a:pPr>
            <a:endParaRPr lang="en-ZA" sz="4000" b="1" dirty="0" smtClean="0">
              <a:solidFill>
                <a:prstClr val="black"/>
              </a:solidFill>
              <a:effectLst>
                <a:outerShdw blurRad="38100" dist="38100" dir="2700000" algn="tl">
                  <a:srgbClr val="000000">
                    <a:alpha val="43137"/>
                  </a:srgbClr>
                </a:outerShdw>
              </a:effectLst>
            </a:endParaRPr>
          </a:p>
          <a:p>
            <a:pPr marL="118872" algn="ctr">
              <a:buClr>
                <a:srgbClr val="F0AD00"/>
              </a:buClr>
              <a:buSzPct val="80000"/>
            </a:pPr>
            <a:endParaRPr lang="en-ZA" sz="4000" b="1" dirty="0">
              <a:solidFill>
                <a:prstClr val="black"/>
              </a:solidFill>
              <a:effectLst>
                <a:outerShdw blurRad="38100" dist="38100" dir="2700000" algn="tl">
                  <a:srgbClr val="000000">
                    <a:alpha val="43137"/>
                  </a:srgbClr>
                </a:outerShdw>
              </a:effectLst>
            </a:endParaRPr>
          </a:p>
          <a:p>
            <a:pPr marL="118872" algn="ctr">
              <a:buClr>
                <a:srgbClr val="F0AD00"/>
              </a:buClr>
              <a:buSzPct val="80000"/>
            </a:pPr>
            <a:endParaRPr lang="en-ZA" sz="3200" dirty="0">
              <a:solidFill>
                <a:prstClr val="black"/>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2708920"/>
            <a:ext cx="4042420" cy="3312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20295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Notice periods-S53(2)</a:t>
            </a:r>
            <a:endParaRPr lang="en-ZA" dirty="0"/>
          </a:p>
        </p:txBody>
      </p:sp>
      <p:sp>
        <p:nvSpPr>
          <p:cNvPr id="3" name="Content Placeholder 2"/>
          <p:cNvSpPr>
            <a:spLocks noGrp="1"/>
          </p:cNvSpPr>
          <p:nvPr>
            <p:ph idx="1"/>
          </p:nvPr>
        </p:nvSpPr>
        <p:spPr/>
        <p:txBody>
          <a:bodyPr/>
          <a:lstStyle/>
          <a:p>
            <a:pPr marL="118872" indent="0" algn="just">
              <a:buNone/>
            </a:pPr>
            <a:r>
              <a:rPr lang="en-ZA" b="1" dirty="0" smtClean="0">
                <a:effectLst>
                  <a:outerShdw blurRad="38100" dist="38100" dir="2700000" algn="tl">
                    <a:srgbClr val="000000">
                      <a:alpha val="43137"/>
                    </a:srgbClr>
                  </a:outerShdw>
                </a:effectLst>
              </a:rPr>
              <a:t>S53(2) ECA 2019 </a:t>
            </a:r>
            <a:r>
              <a:rPr lang="en-ZA" dirty="0" smtClean="0"/>
              <a:t>provides the following notice period, depending on the length of an employee’s contract: </a:t>
            </a:r>
          </a:p>
          <a:p>
            <a:pPr marL="633222" indent="-514350" algn="just">
              <a:buAutoNum type="alphaLcParenBoth"/>
            </a:pPr>
            <a:r>
              <a:rPr lang="en-ZA" dirty="0" smtClean="0"/>
              <a:t>twenty-four </a:t>
            </a:r>
            <a:r>
              <a:rPr lang="en-ZA" dirty="0"/>
              <a:t>hours for a contract of employment not exceeding one </a:t>
            </a:r>
            <a:r>
              <a:rPr lang="en-ZA" dirty="0" smtClean="0"/>
              <a:t>month</a:t>
            </a:r>
          </a:p>
          <a:p>
            <a:pPr marL="633222" indent="-514350" algn="just">
              <a:buAutoNum type="alphaLcParenBoth"/>
            </a:pPr>
            <a:r>
              <a:rPr lang="en-ZA" dirty="0"/>
              <a:t>fourteen days for a contract of employment of more </a:t>
            </a:r>
            <a:r>
              <a:rPr lang="en-ZA" dirty="0" smtClean="0"/>
              <a:t>than one </a:t>
            </a:r>
            <a:r>
              <a:rPr lang="en-ZA" dirty="0"/>
              <a:t>month but not exceeding three months; and</a:t>
            </a:r>
          </a:p>
        </p:txBody>
      </p:sp>
    </p:spTree>
    <p:extLst>
      <p:ext uri="{BB962C8B-B14F-4D97-AF65-F5344CB8AC3E}">
        <p14:creationId xmlns:p14="http://schemas.microsoft.com/office/powerpoint/2010/main" val="35047582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Notice periods-S53(2)</a:t>
            </a:r>
          </a:p>
        </p:txBody>
      </p:sp>
      <p:sp>
        <p:nvSpPr>
          <p:cNvPr id="3" name="Content Placeholder 2"/>
          <p:cNvSpPr>
            <a:spLocks noGrp="1"/>
          </p:cNvSpPr>
          <p:nvPr>
            <p:ph idx="1"/>
          </p:nvPr>
        </p:nvSpPr>
        <p:spPr/>
        <p:txBody>
          <a:bodyPr/>
          <a:lstStyle/>
          <a:p>
            <a:pPr marL="118872" indent="0" algn="just">
              <a:buNone/>
            </a:pPr>
            <a:r>
              <a:rPr lang="en-ZA" dirty="0"/>
              <a:t>(c) thirty days for a contract of employment of more </a:t>
            </a:r>
            <a:r>
              <a:rPr lang="en-ZA" dirty="0" smtClean="0"/>
              <a:t>than three </a:t>
            </a:r>
            <a:r>
              <a:rPr lang="en-ZA" dirty="0"/>
              <a:t>months, except that notice to terminate a </a:t>
            </a:r>
            <a:r>
              <a:rPr lang="en-ZA" dirty="0" smtClean="0"/>
              <a:t>contract of </a:t>
            </a:r>
            <a:r>
              <a:rPr lang="en-ZA" dirty="0"/>
              <a:t>employment of more than six months shall be </a:t>
            </a:r>
            <a:r>
              <a:rPr lang="en-ZA" dirty="0" smtClean="0"/>
              <a:t>in writing.</a:t>
            </a:r>
          </a:p>
          <a:p>
            <a:pPr marL="118872" indent="0" algn="just">
              <a:buNone/>
            </a:pPr>
            <a:endParaRPr lang="en-ZA" dirty="0"/>
          </a:p>
          <a:p>
            <a:pPr marL="118872" indent="0" algn="just">
              <a:buNone/>
            </a:pPr>
            <a:r>
              <a:rPr lang="en-ZA" dirty="0" smtClean="0"/>
              <a:t>See further: </a:t>
            </a:r>
            <a:r>
              <a:rPr lang="en-ZA" b="1" dirty="0" smtClean="0">
                <a:effectLst>
                  <a:outerShdw blurRad="38100" dist="38100" dir="2700000" algn="tl">
                    <a:srgbClr val="000000">
                      <a:alpha val="43137"/>
                    </a:srgbClr>
                  </a:outerShdw>
                </a:effectLst>
              </a:rPr>
              <a:t>S.53(3) to (6) ECA 2019. </a:t>
            </a:r>
            <a:endParaRPr lang="en-Z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0196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Termination by operation of law</a:t>
            </a:r>
            <a:endParaRPr lang="en-ZA" dirty="0"/>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v"/>
            </a:pPr>
            <a:r>
              <a:rPr lang="en-ZA" dirty="0"/>
              <a:t>Termination by operation of law happens where certain events recognized by law make performance of the contract impossible or change its </a:t>
            </a:r>
            <a:r>
              <a:rPr lang="en-ZA" dirty="0" smtClean="0"/>
              <a:t>character. There </a:t>
            </a:r>
            <a:r>
              <a:rPr lang="en-ZA" dirty="0"/>
              <a:t>is no exhaustible list but examples include </a:t>
            </a:r>
            <a:r>
              <a:rPr lang="en-ZA" b="1" dirty="0" smtClean="0"/>
              <a:t>the</a:t>
            </a:r>
            <a:r>
              <a:rPr lang="en-ZA" dirty="0" smtClean="0"/>
              <a:t> </a:t>
            </a:r>
            <a:r>
              <a:rPr lang="en-ZA" b="1" dirty="0" smtClean="0"/>
              <a:t>death </a:t>
            </a:r>
            <a:r>
              <a:rPr lang="en-ZA" b="1" dirty="0"/>
              <a:t>of </a:t>
            </a:r>
            <a:r>
              <a:rPr lang="en-ZA" b="1" dirty="0" smtClean="0"/>
              <a:t>the employee </a:t>
            </a:r>
            <a:r>
              <a:rPr lang="en-ZA" b="1" dirty="0"/>
              <a:t>or employer, dissolution of a partnership or liquidation of a </a:t>
            </a:r>
            <a:r>
              <a:rPr lang="en-ZA" b="1" dirty="0" smtClean="0"/>
              <a:t>company</a:t>
            </a:r>
            <a:r>
              <a:rPr lang="en-ZA" b="1" dirty="0">
                <a:solidFill>
                  <a:prstClr val="black"/>
                </a:solidFill>
              </a:rPr>
              <a:t> (if the employee is </a:t>
            </a:r>
            <a:r>
              <a:rPr lang="en-ZA" b="1" dirty="0" smtClean="0">
                <a:solidFill>
                  <a:prstClr val="black"/>
                </a:solidFill>
              </a:rPr>
              <a:t>a legal person), </a:t>
            </a:r>
            <a:r>
              <a:rPr lang="en-ZA" b="1" dirty="0" smtClean="0"/>
              <a:t>sale </a:t>
            </a:r>
            <a:r>
              <a:rPr lang="en-ZA" b="1" dirty="0"/>
              <a:t>of a business, </a:t>
            </a:r>
            <a:r>
              <a:rPr lang="en-ZA" b="1" dirty="0" smtClean="0"/>
              <a:t>bankruptcy of the employee (if the employee is a natural person), frustration of the employment contract (force majeure) and redundancy and retrenchment.</a:t>
            </a:r>
            <a:endParaRPr lang="en-ZA" b="1" dirty="0"/>
          </a:p>
        </p:txBody>
      </p:sp>
    </p:spTree>
    <p:extLst>
      <p:ext uri="{BB962C8B-B14F-4D97-AF65-F5344CB8AC3E}">
        <p14:creationId xmlns:p14="http://schemas.microsoft.com/office/powerpoint/2010/main" val="3389344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Termination by </a:t>
            </a:r>
            <a:r>
              <a:rPr lang="en-ZA" dirty="0" smtClean="0"/>
              <a:t>mutual agreement of the parties</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US" dirty="0"/>
              <a:t>This may happen by mutual agreement of the parties normally involving a financial settlement. The agreement extinguishes all obligations under the contract and sets the parties free. Such agreements are normally mutual and may be used where parties wish to separate without undue publicity and seek to maintain confidentiality or </a:t>
            </a:r>
            <a:r>
              <a:rPr lang="en-US" dirty="0" smtClean="0"/>
              <a:t>peace.</a:t>
            </a:r>
            <a:endParaRPr lang="en-ZA" dirty="0"/>
          </a:p>
          <a:p>
            <a:pPr>
              <a:buFont typeface="Wingdings" panose="05000000000000000000" pitchFamily="2" charset="2"/>
              <a:buChar char="v"/>
            </a:pPr>
            <a:endParaRPr lang="en-ZA" dirty="0"/>
          </a:p>
        </p:txBody>
      </p:sp>
    </p:spTree>
    <p:extLst>
      <p:ext uri="{BB962C8B-B14F-4D97-AF65-F5344CB8AC3E}">
        <p14:creationId xmlns:p14="http://schemas.microsoft.com/office/powerpoint/2010/main" val="17094298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1079</TotalTime>
  <Words>4403</Words>
  <Application>Microsoft Office PowerPoint</Application>
  <PresentationFormat>On-screen Show (4:3)</PresentationFormat>
  <Paragraphs>242</Paragraphs>
  <Slides>59</Slides>
  <Notes>0</Notes>
  <HiddenSlides>0</HiddenSlides>
  <MMClips>0</MMClips>
  <ScaleCrop>false</ScaleCrop>
  <HeadingPairs>
    <vt:vector size="4" baseType="variant">
      <vt:variant>
        <vt:lpstr>Theme</vt:lpstr>
      </vt:variant>
      <vt:variant>
        <vt:i4>2</vt:i4>
      </vt:variant>
      <vt:variant>
        <vt:lpstr>Slide Titles</vt:lpstr>
      </vt:variant>
      <vt:variant>
        <vt:i4>59</vt:i4>
      </vt:variant>
    </vt:vector>
  </HeadingPairs>
  <TitlesOfParts>
    <vt:vector size="61" baseType="lpstr">
      <vt:lpstr>Module</vt:lpstr>
      <vt:lpstr>1_Module</vt:lpstr>
      <vt:lpstr>UNIVERSITY OF LUSAKA  SCHOOL OF LAW</vt:lpstr>
      <vt:lpstr>Methods of Termination of Employment</vt:lpstr>
      <vt:lpstr>Methods of Termination of Employment</vt:lpstr>
      <vt:lpstr>Termination by notice</vt:lpstr>
      <vt:lpstr>Termination by notice </vt:lpstr>
      <vt:lpstr>Notice periods-S53(2)</vt:lpstr>
      <vt:lpstr>Notice periods-S53(2)</vt:lpstr>
      <vt:lpstr>Termination by operation of law</vt:lpstr>
      <vt:lpstr>Termination by mutual agreement of the parties</vt:lpstr>
      <vt:lpstr>Termination by dismissal of the employee</vt:lpstr>
      <vt:lpstr>1. Summary Dismissal</vt:lpstr>
      <vt:lpstr>1. Summary Dismissal (cont’d)</vt:lpstr>
      <vt:lpstr>Grounds for summary dismissal at common law. </vt:lpstr>
      <vt:lpstr>Grounds for summary dismissal at common law (cont’d)</vt:lpstr>
      <vt:lpstr>Grounds for summary dismissal at common law (cont’d)</vt:lpstr>
      <vt:lpstr>Grounds for summary dismissal at common law (cont’d)</vt:lpstr>
      <vt:lpstr>Grounds for summary dismissal at common law (cont’d)</vt:lpstr>
      <vt:lpstr>Grounds for summary dismissal at common law (cont’d)</vt:lpstr>
      <vt:lpstr>1. Summary Dismissal (cont’d)</vt:lpstr>
      <vt:lpstr>1. Summary Dismissal (cont’d)</vt:lpstr>
      <vt:lpstr>Summary dismissal-what amounts to disciplinary hearing or proceedings / right to be heard?</vt:lpstr>
      <vt:lpstr>Summary dismissal-what amounts to disciplinary hearing or proceedings / right to be heard?</vt:lpstr>
      <vt:lpstr>Summary dismissal-what amounts to disciplinary hearing or proceedings / right to be heard?</vt:lpstr>
      <vt:lpstr>Summarily dismissed employee’s right to wages-S51(1) ECA 2019 </vt:lpstr>
      <vt:lpstr>2. Wrongful dismissal (common law)</vt:lpstr>
      <vt:lpstr>2. Wrongful dismissal (common law)</vt:lpstr>
      <vt:lpstr>2. Wrongful dismissal (common law)</vt:lpstr>
      <vt:lpstr>2. Wrongful dismissal (common law)</vt:lpstr>
      <vt:lpstr>Case examples of wrongful dismissal: </vt:lpstr>
      <vt:lpstr>Case examples of wrongful dismissal (remedy for wrongful dismissal)</vt:lpstr>
      <vt:lpstr>Case examples of wrongful dismissal (remedy for wrongful dismissal)</vt:lpstr>
      <vt:lpstr>3. Constructive dismissal</vt:lpstr>
      <vt:lpstr>Test for constructive dismissal / what amounts to constructive dismissal?</vt:lpstr>
      <vt:lpstr>Test for constructive dismissal / what amounts to constructive dismissal?</vt:lpstr>
      <vt:lpstr>Test for constructive dismissal / what amounts to constructive dismissal?</vt:lpstr>
      <vt:lpstr>Test for constructive dismissal / what amounts to constructive dismissal?</vt:lpstr>
      <vt:lpstr>Examples of constructive dismissal</vt:lpstr>
      <vt:lpstr>Example of what DOES NOT amount to constructive dismissal</vt:lpstr>
      <vt:lpstr>Example of what DOES NOT amount to constructive dismissal</vt:lpstr>
      <vt:lpstr>Example of what DOES NOT amount to constructive dismissal</vt:lpstr>
      <vt:lpstr>4.Unfair dismissal (Statutory)</vt:lpstr>
      <vt:lpstr>Statutory grounds for unfair dismissal (S.5 &amp; 108 ILRA, CAP 269) &amp; s.52(4) ECA 2019</vt:lpstr>
      <vt:lpstr>Statutory grounds for unfair dismissal (S.5 &amp; 108 ILRA, CAP 269) &amp; s.52(4) ECA 2019</vt:lpstr>
      <vt:lpstr>Statutory grounds for unfair dismissal (S.5 ILRA, CAP 269)</vt:lpstr>
      <vt:lpstr>Sections 5 of the Industrial Labour Relation Act, CAP 269 </vt:lpstr>
      <vt:lpstr>Sections 5 of the Industrial Labour Relation Act, CAP 269 </vt:lpstr>
      <vt:lpstr>Sections 108 of the Industrial Labour Relation Act, CAP 269 </vt:lpstr>
      <vt:lpstr>Common law grounds for unfair dismissal</vt:lpstr>
      <vt:lpstr>Remedies for unfair dismissal</vt:lpstr>
      <vt:lpstr>Termination redundancy-S55(1) ECA 2019</vt:lpstr>
      <vt:lpstr>Termination redundancy-S55(1) ECA 2019</vt:lpstr>
      <vt:lpstr>Employer’s notice of termination by redundancy-S55(2) </vt:lpstr>
      <vt:lpstr>Employer’s notice of termination by redundancy-S55(2) </vt:lpstr>
      <vt:lpstr>Employer’s notice, etc of termination by redundancy-S55(2) </vt:lpstr>
      <vt:lpstr>Employer’s notice, etc of termination by redundancy-S55(2</vt:lpstr>
      <vt:lpstr>Employees’ redundancy package-S55(3) ECA 2019</vt:lpstr>
      <vt:lpstr>Exemption from paying redundancy package-S56 ECA 2019</vt:lpstr>
      <vt:lpstr>SUSPENSION-S.49 ECA 2019</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Ntemena</dc:creator>
  <cp:lastModifiedBy>Ntemena</cp:lastModifiedBy>
  <cp:revision>273</cp:revision>
  <dcterms:created xsi:type="dcterms:W3CDTF">2020-09-14T10:00:47Z</dcterms:created>
  <dcterms:modified xsi:type="dcterms:W3CDTF">2022-03-03T07:50:00Z</dcterms:modified>
</cp:coreProperties>
</file>