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86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89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30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96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108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9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31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25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77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94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ZA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24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E38061-6418-49F3-A1E1-804ED88EF031}" type="datetimeFigureOut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2020/11/16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822AE6E-E422-40A1-950F-E2D5CA251853}" type="slidenum">
              <a:rPr lang="en-ZA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3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584175"/>
          </a:xfrm>
        </p:spPr>
        <p:txBody>
          <a:bodyPr/>
          <a:lstStyle/>
          <a:p>
            <a:pPr algn="ctr"/>
            <a:r>
              <a:rPr lang="en-ZA" dirty="0" smtClean="0"/>
              <a:t>UNIVERSITY OF LUSAKA </a:t>
            </a:r>
            <a:br>
              <a:rPr lang="en-ZA" dirty="0" smtClean="0"/>
            </a:br>
            <a:r>
              <a:rPr lang="en-ZA" dirty="0" smtClean="0"/>
              <a:t>SCHOOL OF LAW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060848"/>
            <a:ext cx="7704856" cy="3672408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ZA" sz="5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ZA" sz="5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ZA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ZA" sz="5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9:</a:t>
            </a:r>
            <a:endParaRPr lang="en-ZA" sz="5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SAFETY LEGISLATING: </a:t>
            </a:r>
          </a:p>
          <a:p>
            <a:pPr algn="ctr"/>
            <a:r>
              <a:rPr lang="en-GB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FACTORIES ACT, CAP 441</a:t>
            </a:r>
            <a:endParaRPr lang="en-Z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ZA" dirty="0" smtClean="0"/>
          </a:p>
          <a:p>
            <a:pPr algn="ctr"/>
            <a:endParaRPr lang="en-ZA" dirty="0"/>
          </a:p>
          <a:p>
            <a:pPr algn="ctr"/>
            <a:endParaRPr lang="en-ZA" dirty="0" smtClean="0"/>
          </a:p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4801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Overview of the </a:t>
            </a:r>
            <a:r>
              <a:rPr lang="en-ZA" dirty="0" smtClean="0"/>
              <a:t>Act: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 algn="just">
              <a:buNone/>
            </a:pPr>
            <a:r>
              <a:rPr lang="en-ZA" dirty="0"/>
              <a:t>Part </a:t>
            </a:r>
            <a:r>
              <a:rPr lang="en-ZA" dirty="0" smtClean="0"/>
              <a:t>XI </a:t>
            </a:r>
            <a:r>
              <a:rPr lang="en-ZA" dirty="0"/>
              <a:t>of the Act provides for </a:t>
            </a:r>
            <a:r>
              <a:rPr lang="en-ZA" b="1" dirty="0" smtClean="0"/>
              <a:t>notification and investigation of accidents, dangerous occurrences and industrial diseases. </a:t>
            </a:r>
          </a:p>
          <a:p>
            <a:pPr marL="118872" indent="0" algn="just">
              <a:buNone/>
            </a:pPr>
            <a:endParaRPr lang="en-ZA" b="1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Notice of the above,  is to be given by an employer or occupier of a factory, to an inspector.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01356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595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8872" algn="ctr">
              <a:buClr>
                <a:srgbClr val="F0AD00"/>
              </a:buClr>
              <a:buSzPct val="80000"/>
            </a:pPr>
            <a:r>
              <a:rPr lang="en-Z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 OF LECTURE</a:t>
            </a:r>
          </a:p>
          <a:p>
            <a:pPr marL="118872" algn="ctr">
              <a:buClr>
                <a:srgbClr val="F0AD00"/>
              </a:buClr>
              <a:buSzPct val="80000"/>
            </a:pPr>
            <a:r>
              <a:rPr lang="en-Z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</a:t>
            </a:r>
          </a:p>
          <a:p>
            <a:pPr marL="118872" algn="ctr">
              <a:buClr>
                <a:srgbClr val="F0AD00"/>
              </a:buClr>
              <a:buSzPct val="80000"/>
            </a:pPr>
            <a:r>
              <a:rPr lang="en-Z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YOU!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437112"/>
            <a:ext cx="2133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Learning outcome: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3900" dirty="0"/>
              <a:t>A careful study of this unit will give you an understanding that an employer in addition to his common law </a:t>
            </a:r>
            <a:r>
              <a:rPr lang="en-US" sz="3900" dirty="0" smtClean="0"/>
              <a:t>duty to provide a  safe working environment, also </a:t>
            </a:r>
            <a:r>
              <a:rPr lang="en-US" sz="3900" dirty="0"/>
              <a:t>has a statutory duty to provide a safe and health system of work of his employees in a </a:t>
            </a:r>
            <a:r>
              <a:rPr lang="en-US" sz="3900" dirty="0" smtClean="0"/>
              <a:t>factory, pursuant to the provisions of the Factories Act, CAP 441. </a:t>
            </a:r>
            <a:endParaRPr lang="en-ZA" sz="3900" dirty="0"/>
          </a:p>
          <a:p>
            <a:pPr>
              <a:buFont typeface="Wingdings" panose="05000000000000000000" pitchFamily="2" charset="2"/>
              <a:buChar char="v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94169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Introduction: what is a factory?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A factory is defined as a place where manufacturing or processing work is done.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The employer has a statutory duty to provide a safe and health system of work in a factory.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688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Factories Act, CAP 441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dirty="0"/>
              <a:t>The factories Act </a:t>
            </a:r>
            <a:r>
              <a:rPr lang="en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an addition to imposing a duty on the employer to provide a safe working environment</a:t>
            </a:r>
            <a:r>
              <a:rPr lang="en-ZA" dirty="0"/>
              <a:t>, is also aimed at providing for the examination and inspection of certain plant and machinery. </a:t>
            </a:r>
            <a:endParaRPr lang="en-ZA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It </a:t>
            </a:r>
            <a:r>
              <a:rPr lang="en-ZA" dirty="0"/>
              <a:t>suffices from the above definition of a ‘factory’ that the definition is so wide as to cover a very high percentage of workers in Zambia.</a:t>
            </a:r>
          </a:p>
        </p:txBody>
      </p:sp>
    </p:spTree>
    <p:extLst>
      <p:ext uri="{BB962C8B-B14F-4D97-AF65-F5344CB8AC3E}">
        <p14:creationId xmlns:p14="http://schemas.microsoft.com/office/powerpoint/2010/main" val="334653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Overview of the Act: health in factories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Factories must be </a:t>
            </a:r>
            <a:r>
              <a:rPr lang="en-ZA" b="1" dirty="0" smtClean="0"/>
              <a:t>registered</a:t>
            </a:r>
            <a:r>
              <a:rPr lang="en-ZA" dirty="0" smtClean="0"/>
              <a:t> with the Labour Commissioner under </a:t>
            </a:r>
            <a:r>
              <a:rPr lang="en-ZA" b="1" dirty="0" smtClean="0"/>
              <a:t>part III of the Act</a:t>
            </a:r>
            <a:r>
              <a:rPr lang="en-ZA" dirty="0" smtClean="0"/>
              <a:t>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ZA" dirty="0" smtClean="0"/>
              <a:t>Part IV of the Act provides for general health conditions in a factory. </a:t>
            </a:r>
            <a:r>
              <a:rPr lang="en-ZA" b="1" dirty="0" smtClean="0"/>
              <a:t>E.g</a:t>
            </a:r>
            <a:r>
              <a:rPr lang="en-ZA" b="1" dirty="0"/>
              <a:t>.</a:t>
            </a:r>
            <a:r>
              <a:rPr lang="en-ZA" dirty="0"/>
              <a:t> </a:t>
            </a:r>
            <a:r>
              <a:rPr lang="en-ZA" b="1" dirty="0" smtClean="0"/>
              <a:t>Cleanliness, overcrowding, ventilation,  </a:t>
            </a:r>
            <a:r>
              <a:rPr lang="en-ZA" b="1" dirty="0"/>
              <a:t>Lighting, sanitary </a:t>
            </a:r>
            <a:r>
              <a:rPr lang="en-ZA" b="1" dirty="0" smtClean="0"/>
              <a:t>conveniences and medical supervision</a:t>
            </a:r>
            <a:r>
              <a:rPr lang="en-ZA" dirty="0" smtClean="0"/>
              <a:t>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58827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Overview of the </a:t>
            </a:r>
            <a:r>
              <a:rPr lang="en-ZA" dirty="0" smtClean="0"/>
              <a:t>Act: safety in factories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8872" indent="0" algn="just">
              <a:buNone/>
            </a:pPr>
            <a:r>
              <a:rPr lang="en-ZA" dirty="0"/>
              <a:t>Part </a:t>
            </a:r>
            <a:r>
              <a:rPr lang="en-ZA" dirty="0" smtClean="0"/>
              <a:t>V </a:t>
            </a:r>
            <a:r>
              <a:rPr lang="en-ZA" dirty="0"/>
              <a:t>of the Act provides for general </a:t>
            </a:r>
            <a:r>
              <a:rPr lang="en-ZA" dirty="0" smtClean="0"/>
              <a:t>safety </a:t>
            </a:r>
            <a:r>
              <a:rPr lang="en-ZA" dirty="0"/>
              <a:t>conditions in a factory </a:t>
            </a:r>
            <a:r>
              <a:rPr lang="en-ZA" b="1" dirty="0"/>
              <a:t>E.g</a:t>
            </a:r>
            <a:r>
              <a:rPr lang="en-ZA" b="1" dirty="0" smtClean="0"/>
              <a:t>. </a:t>
            </a:r>
            <a:r>
              <a:rPr lang="en-ZA" b="1" dirty="0"/>
              <a:t>Prime </a:t>
            </a:r>
            <a:r>
              <a:rPr lang="en-ZA" b="1" dirty="0" smtClean="0"/>
              <a:t>movers, Construction </a:t>
            </a:r>
            <a:r>
              <a:rPr lang="en-ZA" b="1" dirty="0"/>
              <a:t>and maintenance of fencing </a:t>
            </a:r>
            <a:r>
              <a:rPr lang="en-ZA" b="1" dirty="0" smtClean="0"/>
              <a:t> </a:t>
            </a:r>
            <a:r>
              <a:rPr lang="en-ZA" b="1" dirty="0"/>
              <a:t>Construction and supply of </a:t>
            </a:r>
            <a:r>
              <a:rPr lang="en-ZA" b="1" dirty="0" smtClean="0"/>
              <a:t>machinery; Training </a:t>
            </a:r>
            <a:r>
              <a:rPr lang="en-ZA" b="1" dirty="0"/>
              <a:t>and supervision of inexperienced workers </a:t>
            </a:r>
            <a:r>
              <a:rPr lang="en-ZA" b="1" dirty="0" smtClean="0"/>
              <a:t>; Floors</a:t>
            </a:r>
            <a:r>
              <a:rPr lang="en-ZA" b="1" dirty="0"/>
              <a:t>, steps, stairs, passages and </a:t>
            </a:r>
            <a:r>
              <a:rPr lang="en-ZA" b="1" dirty="0" smtClean="0"/>
              <a:t>gangways; Precautions </a:t>
            </a:r>
            <a:r>
              <a:rPr lang="en-ZA" b="1" dirty="0"/>
              <a:t>with respect to explosive or inflammable dust, gas, vapour or </a:t>
            </a:r>
            <a:r>
              <a:rPr lang="en-ZA" b="1" dirty="0" smtClean="0"/>
              <a:t>substance; Prevention </a:t>
            </a:r>
            <a:r>
              <a:rPr lang="en-ZA" b="1" dirty="0"/>
              <a:t>and fighting of </a:t>
            </a:r>
            <a:r>
              <a:rPr lang="en-ZA" b="1" dirty="0" smtClean="0"/>
              <a:t>fire; Means </a:t>
            </a:r>
            <a:r>
              <a:rPr lang="en-ZA" b="1" dirty="0"/>
              <a:t>of escape and warning in case of </a:t>
            </a:r>
            <a:r>
              <a:rPr lang="en-ZA" b="1" dirty="0" smtClean="0"/>
              <a:t>fire;  </a:t>
            </a:r>
            <a:r>
              <a:rPr lang="en-ZA" b="1" dirty="0"/>
              <a:t>Testing and examination of fire </a:t>
            </a:r>
            <a:r>
              <a:rPr lang="en-ZA" b="1" dirty="0" smtClean="0"/>
              <a:t>warning; Fire drills;  </a:t>
            </a:r>
            <a:r>
              <a:rPr lang="en-ZA" b="1" dirty="0"/>
              <a:t>Regulations for means of </a:t>
            </a:r>
            <a:r>
              <a:rPr lang="en-ZA" b="1" dirty="0" smtClean="0"/>
              <a:t>escape; Regulations </a:t>
            </a:r>
            <a:r>
              <a:rPr lang="en-ZA" b="1" dirty="0"/>
              <a:t>for fire </a:t>
            </a:r>
            <a:r>
              <a:rPr lang="en-ZA" b="1" dirty="0" smtClean="0"/>
              <a:t>prevention; Regulations </a:t>
            </a:r>
            <a:r>
              <a:rPr lang="en-ZA" b="1" dirty="0"/>
              <a:t>for special safety arrangements for the prevention of </a:t>
            </a:r>
            <a:r>
              <a:rPr lang="en-ZA" b="1" dirty="0" smtClean="0"/>
              <a:t>accidents. 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425024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Overview of the Act: </a:t>
            </a:r>
            <a:r>
              <a:rPr lang="en-ZA" dirty="0" smtClean="0"/>
              <a:t>lifting machinery in factories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dirty="0"/>
              <a:t>Part V of the Act provides for </a:t>
            </a:r>
            <a:r>
              <a:rPr lang="en-ZA" dirty="0" smtClean="0"/>
              <a:t>lifting machinery in </a:t>
            </a:r>
            <a:r>
              <a:rPr lang="en-ZA" dirty="0"/>
              <a:t>a factory </a:t>
            </a:r>
            <a:r>
              <a:rPr lang="en-Z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</a:t>
            </a:r>
            <a:r>
              <a:rPr lang="en-ZA" dirty="0" smtClean="0"/>
              <a:t> </a:t>
            </a:r>
            <a:r>
              <a:rPr lang="en-ZA" b="1" dirty="0" smtClean="0"/>
              <a:t>Hoists </a:t>
            </a:r>
            <a:r>
              <a:rPr lang="en-ZA" b="1" dirty="0"/>
              <a:t>and </a:t>
            </a:r>
            <a:r>
              <a:rPr lang="en-ZA" b="1" dirty="0" smtClean="0"/>
              <a:t>lifts; Hoists </a:t>
            </a:r>
            <a:r>
              <a:rPr lang="en-ZA" b="1" dirty="0"/>
              <a:t>and lifts used for carrying </a:t>
            </a:r>
            <a:r>
              <a:rPr lang="en-ZA" b="1" dirty="0" smtClean="0"/>
              <a:t>persons; </a:t>
            </a:r>
            <a:r>
              <a:rPr lang="en-ZA" b="1" dirty="0" err="1" smtClean="0"/>
              <a:t>Teagle</a:t>
            </a:r>
            <a:r>
              <a:rPr lang="en-ZA" b="1" dirty="0" smtClean="0"/>
              <a:t> </a:t>
            </a:r>
            <a:r>
              <a:rPr lang="en-ZA" b="1" dirty="0"/>
              <a:t>openings and similar </a:t>
            </a:r>
            <a:r>
              <a:rPr lang="en-ZA" b="1" dirty="0" smtClean="0"/>
              <a:t>doorways; Chains</a:t>
            </a:r>
            <a:r>
              <a:rPr lang="en-ZA" b="1" dirty="0"/>
              <a:t>, ropes and lifting </a:t>
            </a:r>
            <a:r>
              <a:rPr lang="en-ZA" b="1" dirty="0" smtClean="0"/>
              <a:t>tackle; Cranes </a:t>
            </a:r>
            <a:r>
              <a:rPr lang="en-ZA" b="1" dirty="0"/>
              <a:t>and other lifting </a:t>
            </a:r>
            <a:r>
              <a:rPr lang="en-ZA" b="1" dirty="0" smtClean="0"/>
              <a:t>machines; 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729593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Overview of the Act: </a:t>
            </a:r>
            <a:r>
              <a:rPr lang="en-ZA" dirty="0" smtClean="0"/>
              <a:t>welfare of employees in factories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ZA" b="1" dirty="0"/>
              <a:t>Part </a:t>
            </a:r>
            <a:r>
              <a:rPr lang="en-ZA" b="1" dirty="0" smtClean="0"/>
              <a:t>VI </a:t>
            </a:r>
            <a:r>
              <a:rPr lang="en-ZA" b="1" dirty="0"/>
              <a:t>of the Act </a:t>
            </a:r>
            <a:r>
              <a:rPr lang="en-ZA" dirty="0"/>
              <a:t>provides for </a:t>
            </a:r>
            <a:r>
              <a:rPr lang="en-ZA" dirty="0" smtClean="0"/>
              <a:t>welfare of employees </a:t>
            </a:r>
            <a:r>
              <a:rPr lang="en-ZA" dirty="0"/>
              <a:t>in a factory </a:t>
            </a:r>
            <a:r>
              <a:rPr lang="en-ZA" b="1" dirty="0"/>
              <a:t>EG.</a:t>
            </a:r>
            <a:r>
              <a:rPr lang="en-ZA" dirty="0"/>
              <a:t> </a:t>
            </a:r>
            <a:r>
              <a:rPr lang="en-ZA" b="1" dirty="0"/>
              <a:t>Drinking </a:t>
            </a:r>
            <a:r>
              <a:rPr lang="en-ZA" b="1" dirty="0" smtClean="0"/>
              <a:t>water; Washing facilities; Accommodation </a:t>
            </a:r>
            <a:r>
              <a:rPr lang="en-ZA" b="1" dirty="0"/>
              <a:t>for clothing and change </a:t>
            </a:r>
            <a:r>
              <a:rPr lang="en-ZA" b="1" dirty="0" smtClean="0"/>
              <a:t>rooms; Facilities </a:t>
            </a:r>
            <a:r>
              <a:rPr lang="en-ZA" b="1" dirty="0"/>
              <a:t>for </a:t>
            </a:r>
            <a:r>
              <a:rPr lang="en-ZA" b="1" dirty="0" smtClean="0"/>
              <a:t>sitting; First-aid. 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2690760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/>
            </a:r>
            <a:br>
              <a:rPr lang="en-ZA" dirty="0" smtClean="0"/>
            </a:br>
            <a:r>
              <a:rPr lang="en-ZA" dirty="0" smtClean="0"/>
              <a:t>Overview of the Act: Health, safety and welfare: special provisions</a:t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 algn="just">
              <a:buNone/>
            </a:pPr>
            <a:r>
              <a:rPr lang="en-ZA" dirty="0"/>
              <a:t>Part X</a:t>
            </a:r>
            <a:r>
              <a:rPr lang="en-ZA" dirty="0" smtClean="0"/>
              <a:t> </a:t>
            </a:r>
            <a:r>
              <a:rPr lang="en-ZA" dirty="0"/>
              <a:t>of the Act provides for </a:t>
            </a:r>
            <a:r>
              <a:rPr lang="en-ZA" dirty="0" smtClean="0"/>
              <a:t>special provisions on health</a:t>
            </a:r>
            <a:r>
              <a:rPr lang="en-ZA" dirty="0"/>
              <a:t>, safety and </a:t>
            </a:r>
            <a:r>
              <a:rPr lang="en-ZA" dirty="0" smtClean="0"/>
              <a:t>welfare</a:t>
            </a:r>
            <a:r>
              <a:rPr lang="en-ZA" dirty="0"/>
              <a:t> </a:t>
            </a:r>
            <a:r>
              <a:rPr lang="en-ZA" dirty="0" smtClean="0"/>
              <a:t>in </a:t>
            </a:r>
            <a:r>
              <a:rPr lang="en-ZA" dirty="0"/>
              <a:t>a factory </a:t>
            </a:r>
            <a:r>
              <a:rPr lang="en-ZA" b="1" dirty="0"/>
              <a:t>EG. </a:t>
            </a:r>
            <a:r>
              <a:rPr lang="en-ZA" b="1" dirty="0" smtClean="0"/>
              <a:t>Removal </a:t>
            </a:r>
            <a:r>
              <a:rPr lang="en-ZA" b="1" dirty="0"/>
              <a:t>of and prevention of inhalation of dust or </a:t>
            </a:r>
            <a:r>
              <a:rPr lang="en-ZA" b="1" dirty="0" smtClean="0"/>
              <a:t>fumes; Meals </a:t>
            </a:r>
            <a:r>
              <a:rPr lang="en-ZA" b="1" dirty="0"/>
              <a:t>in certain dangerous </a:t>
            </a:r>
            <a:r>
              <a:rPr lang="en-ZA" b="1" dirty="0" smtClean="0"/>
              <a:t>trades; Protective </a:t>
            </a:r>
            <a:r>
              <a:rPr lang="en-ZA" b="1" dirty="0"/>
              <a:t>clothing, appliances and </a:t>
            </a:r>
            <a:r>
              <a:rPr lang="en-ZA" b="1" dirty="0" smtClean="0"/>
              <a:t>screening; Lifting </a:t>
            </a:r>
            <a:r>
              <a:rPr lang="en-ZA" b="1" dirty="0"/>
              <a:t>excessive </a:t>
            </a:r>
            <a:r>
              <a:rPr lang="en-ZA" b="1" dirty="0" smtClean="0"/>
              <a:t>weights; Power </a:t>
            </a:r>
            <a:r>
              <a:rPr lang="en-ZA" b="1" dirty="0"/>
              <a:t>of inspector to require certificate of fitness for </a:t>
            </a:r>
            <a:r>
              <a:rPr lang="en-ZA" b="1" dirty="0" smtClean="0"/>
              <a:t>work; Power </a:t>
            </a:r>
            <a:r>
              <a:rPr lang="en-ZA" b="1" dirty="0"/>
              <a:t>to make regulations for safety and </a:t>
            </a:r>
            <a:r>
              <a:rPr lang="en-ZA" b="1" dirty="0" smtClean="0"/>
              <a:t>health; Power </a:t>
            </a:r>
            <a:r>
              <a:rPr lang="en-ZA" b="1" dirty="0"/>
              <a:t>to take samples</a:t>
            </a:r>
          </a:p>
        </p:txBody>
      </p:sp>
    </p:spTree>
    <p:extLst>
      <p:ext uri="{BB962C8B-B14F-4D97-AF65-F5344CB8AC3E}">
        <p14:creationId xmlns:p14="http://schemas.microsoft.com/office/powerpoint/2010/main" val="969252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582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UNIVERSITY OF LUSAKA  SCHOOL OF LAW</vt:lpstr>
      <vt:lpstr>Learning outcome:</vt:lpstr>
      <vt:lpstr>Introduction: what is a factory?</vt:lpstr>
      <vt:lpstr>The Factories Act, CAP 441</vt:lpstr>
      <vt:lpstr>Overview of the Act: health in factories </vt:lpstr>
      <vt:lpstr>Overview of the Act: safety in factories </vt:lpstr>
      <vt:lpstr>Overview of the Act: lifting machinery in factories</vt:lpstr>
      <vt:lpstr>Overview of the Act: welfare of employees in factories</vt:lpstr>
      <vt:lpstr> Overview of the Act: Health, safety and welfare: special provisions </vt:lpstr>
      <vt:lpstr>Overview of the Act: 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LUSAKA  SCHOOL OF LAW</dc:title>
  <dc:creator>Ntemena</dc:creator>
  <cp:lastModifiedBy>Ntemena</cp:lastModifiedBy>
  <cp:revision>38</cp:revision>
  <dcterms:created xsi:type="dcterms:W3CDTF">2020-11-16T07:07:00Z</dcterms:created>
  <dcterms:modified xsi:type="dcterms:W3CDTF">2020-11-16T08:01:05Z</dcterms:modified>
</cp:coreProperties>
</file>