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 id="270" r:id="rId14"/>
    <p:sldId id="272" r:id="rId15"/>
    <p:sldId id="273" r:id="rId16"/>
    <p:sldId id="268" r:id="rId17"/>
    <p:sldId id="271" r:id="rId18"/>
    <p:sldId id="274" r:id="rId19"/>
    <p:sldId id="275" r:id="rId20"/>
    <p:sldId id="279" r:id="rId21"/>
    <p:sldId id="280" r:id="rId22"/>
    <p:sldId id="276" r:id="rId23"/>
    <p:sldId id="281" r:id="rId24"/>
    <p:sldId id="283" r:id="rId25"/>
    <p:sldId id="284" r:id="rId26"/>
    <p:sldId id="285" r:id="rId27"/>
    <p:sldId id="286" r:id="rId28"/>
    <p:sldId id="287" r:id="rId29"/>
    <p:sldId id="288" r:id="rId30"/>
    <p:sldId id="289" r:id="rId31"/>
    <p:sldId id="290" r:id="rId32"/>
    <p:sldId id="277" r:id="rId33"/>
    <p:sldId id="278" r:id="rId34"/>
    <p:sldId id="282" r:id="rId35"/>
    <p:sldId id="291" r:id="rId36"/>
    <p:sldId id="292" r:id="rId37"/>
    <p:sldId id="293" r:id="rId38"/>
    <p:sldId id="294" r:id="rId39"/>
    <p:sldId id="295" r:id="rId40"/>
    <p:sldId id="296" r:id="rId41"/>
    <p:sldId id="297" r:id="rId42"/>
    <p:sldId id="298" r:id="rId43"/>
    <p:sldId id="299" r:id="rId44"/>
    <p:sldId id="301"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46E38061-6418-49F3-A1E1-804ED88EF031}" type="datetimeFigureOut">
              <a:rPr lang="en-ZA" smtClean="0"/>
              <a:t>2022/07/16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822AE6E-E422-40A1-950F-E2D5CA251853}" type="slidenum">
              <a:rPr lang="en-ZA" smtClean="0"/>
              <a:t>‹#›</a:t>
            </a:fld>
            <a:endParaRPr lang="en-ZA"/>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E38061-6418-49F3-A1E1-804ED88EF031}" type="datetimeFigureOut">
              <a:rPr lang="en-ZA" smtClean="0"/>
              <a:t>2022/07/16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822AE6E-E422-40A1-950F-E2D5CA251853}"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E38061-6418-49F3-A1E1-804ED88EF031}" type="datetimeFigureOut">
              <a:rPr lang="en-ZA" smtClean="0"/>
              <a:t>2022/07/16</a:t>
            </a:fld>
            <a:endParaRPr lang="en-ZA"/>
          </a:p>
        </p:txBody>
      </p:sp>
      <p:sp>
        <p:nvSpPr>
          <p:cNvPr id="5" name="Footer Placeholder 4"/>
          <p:cNvSpPr>
            <a:spLocks noGrp="1"/>
          </p:cNvSpPr>
          <p:nvPr>
            <p:ph type="ftr" sz="quarter" idx="11"/>
          </p:nvPr>
        </p:nvSpPr>
        <p:spPr>
          <a:xfrm>
            <a:off x="2640597" y="6377459"/>
            <a:ext cx="3836404" cy="365125"/>
          </a:xfrm>
        </p:spPr>
        <p:txBody>
          <a:bodyPr/>
          <a:lstStyle/>
          <a:p>
            <a:endParaRPr lang="en-ZA"/>
          </a:p>
        </p:txBody>
      </p:sp>
      <p:sp>
        <p:nvSpPr>
          <p:cNvPr id="6" name="Slide Number Placeholder 5"/>
          <p:cNvSpPr>
            <a:spLocks noGrp="1"/>
          </p:cNvSpPr>
          <p:nvPr>
            <p:ph type="sldNum" sz="quarter" idx="12"/>
          </p:nvPr>
        </p:nvSpPr>
        <p:spPr/>
        <p:txBody>
          <a:bodyPr/>
          <a:lstStyle/>
          <a:p>
            <a:fld id="{4822AE6E-E422-40A1-950F-E2D5CA251853}"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6E38061-6418-49F3-A1E1-804ED88EF031}" type="datetimeFigureOut">
              <a:rPr lang="en-ZA" smtClean="0"/>
              <a:t>2022/07/16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822AE6E-E422-40A1-950F-E2D5CA251853}"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6E38061-6418-49F3-A1E1-804ED88EF031}" type="datetimeFigureOut">
              <a:rPr lang="en-ZA" smtClean="0"/>
              <a:t>2022/07/16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4822AE6E-E422-40A1-950F-E2D5CA251853}" type="slidenum">
              <a:rPr lang="en-ZA" smtClean="0"/>
              <a:t>‹#›</a:t>
            </a:fld>
            <a:endParaRPr lang="en-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6E38061-6418-49F3-A1E1-804ED88EF031}" type="datetimeFigureOut">
              <a:rPr lang="en-ZA" smtClean="0"/>
              <a:t>2022/07/16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822AE6E-E422-40A1-950F-E2D5CA251853}" type="slidenum">
              <a:rPr lang="en-ZA" smtClean="0"/>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6E38061-6418-49F3-A1E1-804ED88EF031}" type="datetimeFigureOut">
              <a:rPr lang="en-ZA" smtClean="0"/>
              <a:t>2022/07/16</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4822AE6E-E422-40A1-950F-E2D5CA251853}"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6E38061-6418-49F3-A1E1-804ED88EF031}" type="datetimeFigureOut">
              <a:rPr lang="en-ZA" smtClean="0"/>
              <a:t>2022/07/16</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4822AE6E-E422-40A1-950F-E2D5CA251853}"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E38061-6418-49F3-A1E1-804ED88EF031}" type="datetimeFigureOut">
              <a:rPr lang="en-ZA" smtClean="0"/>
              <a:t>2022/07/16</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4822AE6E-E422-40A1-950F-E2D5CA251853}"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6E38061-6418-49F3-A1E1-804ED88EF031}" type="datetimeFigureOut">
              <a:rPr lang="en-ZA" smtClean="0"/>
              <a:t>2022/07/16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4822AE6E-E422-40A1-950F-E2D5CA251853}" type="slidenum">
              <a:rPr lang="en-ZA" smtClean="0"/>
              <a:t>‹#›</a:t>
            </a:fld>
            <a:endParaRPr lang="en-ZA"/>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46E38061-6418-49F3-A1E1-804ED88EF031}" type="datetimeFigureOut">
              <a:rPr lang="en-ZA" smtClean="0"/>
              <a:t>2022/07/16</a:t>
            </a:fld>
            <a:endParaRPr lang="en-ZA"/>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ZA"/>
          </a:p>
        </p:txBody>
      </p:sp>
      <p:sp>
        <p:nvSpPr>
          <p:cNvPr id="7" name="Slide Number Placeholder 6"/>
          <p:cNvSpPr>
            <a:spLocks noGrp="1"/>
          </p:cNvSpPr>
          <p:nvPr>
            <p:ph type="sldNum" sz="quarter" idx="12"/>
          </p:nvPr>
        </p:nvSpPr>
        <p:spPr>
          <a:xfrm>
            <a:off x="8339328" y="1170432"/>
            <a:ext cx="733864" cy="201168"/>
          </a:xfrm>
        </p:spPr>
        <p:txBody>
          <a:bodyPr/>
          <a:lstStyle/>
          <a:p>
            <a:fld id="{4822AE6E-E422-40A1-950F-E2D5CA251853}" type="slidenum">
              <a:rPr lang="en-ZA" smtClean="0"/>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46E38061-6418-49F3-A1E1-804ED88EF031}" type="datetimeFigureOut">
              <a:rPr lang="en-ZA" smtClean="0"/>
              <a:t>2022/07/16</a:t>
            </a:fld>
            <a:endParaRPr lang="en-ZA"/>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ZA"/>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822AE6E-E422-40A1-950F-E2D5CA251853}"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8681"/>
            <a:ext cx="7772400" cy="1584175"/>
          </a:xfrm>
        </p:spPr>
        <p:txBody>
          <a:bodyPr/>
          <a:lstStyle/>
          <a:p>
            <a:pPr algn="ctr"/>
            <a:r>
              <a:rPr lang="en-ZA" dirty="0" smtClean="0"/>
              <a:t>UNIVERSITY OF LUSAKA </a:t>
            </a:r>
            <a:br>
              <a:rPr lang="en-ZA" dirty="0" smtClean="0"/>
            </a:br>
            <a:r>
              <a:rPr lang="en-ZA" dirty="0" smtClean="0"/>
              <a:t>SCHOOL OF LAW</a:t>
            </a:r>
            <a:endParaRPr lang="en-ZA" dirty="0"/>
          </a:p>
        </p:txBody>
      </p:sp>
      <p:sp>
        <p:nvSpPr>
          <p:cNvPr id="3" name="Subtitle 2"/>
          <p:cNvSpPr>
            <a:spLocks noGrp="1"/>
          </p:cNvSpPr>
          <p:nvPr>
            <p:ph type="subTitle" idx="1"/>
          </p:nvPr>
        </p:nvSpPr>
        <p:spPr>
          <a:xfrm>
            <a:off x="827584" y="2060848"/>
            <a:ext cx="7704856" cy="3672408"/>
          </a:xfrm>
        </p:spPr>
        <p:txBody>
          <a:bodyPr>
            <a:normAutofit fontScale="62500" lnSpcReduction="20000"/>
          </a:bodyPr>
          <a:lstStyle/>
          <a:p>
            <a:pPr algn="ctr"/>
            <a:endParaRPr lang="en-ZA" sz="4800" b="1" dirty="0" smtClean="0">
              <a:effectLst>
                <a:outerShdw blurRad="38100" dist="38100" dir="2700000" algn="tl">
                  <a:srgbClr val="000000">
                    <a:alpha val="43137"/>
                  </a:srgbClr>
                </a:outerShdw>
              </a:effectLst>
            </a:endParaRPr>
          </a:p>
          <a:p>
            <a:pPr algn="ctr"/>
            <a:endParaRPr lang="en-ZA" sz="4800" b="1" dirty="0">
              <a:effectLst>
                <a:outerShdw blurRad="38100" dist="38100" dir="2700000" algn="tl">
                  <a:srgbClr val="000000">
                    <a:alpha val="43137"/>
                  </a:srgbClr>
                </a:outerShdw>
              </a:effectLst>
            </a:endParaRPr>
          </a:p>
          <a:p>
            <a:pPr algn="ctr"/>
            <a:r>
              <a:rPr lang="en-ZA" sz="5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UNIT 7:</a:t>
            </a:r>
          </a:p>
          <a:p>
            <a:pPr algn="ctr">
              <a:lnSpc>
                <a:spcPct val="150000"/>
              </a:lnSpc>
              <a:spcAft>
                <a:spcPts val="800"/>
              </a:spcAft>
            </a:pPr>
            <a:r>
              <a:rPr lang="en-ZA" sz="5200" b="1" dirty="0">
                <a:latin typeface="Times New Roman"/>
                <a:ea typeface="Times New Roman"/>
                <a:cs typeface="Times New Roman"/>
              </a:rPr>
              <a:t>COLLECTIVE EMPLOYMENT </a:t>
            </a:r>
            <a:endParaRPr lang="en-ZA" sz="5200" b="1" dirty="0" smtClean="0">
              <a:latin typeface="Times New Roman"/>
              <a:ea typeface="Times New Roman"/>
              <a:cs typeface="Times New Roman"/>
            </a:endParaRPr>
          </a:p>
          <a:p>
            <a:pPr algn="ctr">
              <a:lnSpc>
                <a:spcPct val="150000"/>
              </a:lnSpc>
              <a:spcAft>
                <a:spcPts val="800"/>
              </a:spcAft>
            </a:pPr>
            <a:r>
              <a:rPr lang="en-ZA" sz="5200" b="1" dirty="0" smtClean="0">
                <a:latin typeface="Times New Roman"/>
                <a:ea typeface="Times New Roman"/>
                <a:cs typeface="Times New Roman"/>
              </a:rPr>
              <a:t>AND </a:t>
            </a:r>
          </a:p>
          <a:p>
            <a:pPr algn="ctr">
              <a:lnSpc>
                <a:spcPct val="150000"/>
              </a:lnSpc>
              <a:spcAft>
                <a:spcPts val="800"/>
              </a:spcAft>
            </a:pPr>
            <a:r>
              <a:rPr lang="en-ZA" sz="5200" b="1" dirty="0" smtClean="0">
                <a:latin typeface="Times New Roman"/>
                <a:ea typeface="Times New Roman"/>
                <a:cs typeface="Times New Roman"/>
              </a:rPr>
              <a:t>INDUSTRIAL </a:t>
            </a:r>
            <a:r>
              <a:rPr lang="en-ZA" sz="5200" b="1" dirty="0">
                <a:latin typeface="Times New Roman"/>
                <a:ea typeface="Times New Roman"/>
                <a:cs typeface="Times New Roman"/>
              </a:rPr>
              <a:t>RELATIONS</a:t>
            </a:r>
            <a:endParaRPr lang="en-ZA" sz="5200" dirty="0">
              <a:latin typeface="Calibri"/>
              <a:ea typeface="Calibri"/>
              <a:cs typeface="Times New Roman"/>
            </a:endParaRPr>
          </a:p>
          <a:p>
            <a:pPr algn="ctr"/>
            <a:endParaRPr lang="en-ZA" dirty="0" smtClean="0"/>
          </a:p>
          <a:p>
            <a:pPr algn="ctr"/>
            <a:endParaRPr lang="en-ZA" dirty="0"/>
          </a:p>
          <a:p>
            <a:pPr algn="ctr"/>
            <a:endParaRPr lang="en-ZA" dirty="0" smtClean="0"/>
          </a:p>
          <a:p>
            <a:pPr algn="ctr"/>
            <a:endParaRPr lang="en-ZA" dirty="0"/>
          </a:p>
        </p:txBody>
      </p:sp>
    </p:spTree>
    <p:extLst>
      <p:ext uri="{BB962C8B-B14F-4D97-AF65-F5344CB8AC3E}">
        <p14:creationId xmlns:p14="http://schemas.microsoft.com/office/powerpoint/2010/main" val="3401002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3600" dirty="0" smtClean="0"/>
              <a:t>Collective </a:t>
            </a:r>
            <a:r>
              <a:rPr lang="en-ZA" sz="3600" dirty="0"/>
              <a:t>Bargaining </a:t>
            </a:r>
            <a:r>
              <a:rPr lang="en-ZA" sz="3600" dirty="0" smtClean="0"/>
              <a:t>Procedure: Achievement of collective bargaining</a:t>
            </a:r>
            <a:endParaRPr lang="en-ZA" sz="3600" dirty="0"/>
          </a:p>
        </p:txBody>
      </p:sp>
      <p:sp>
        <p:nvSpPr>
          <p:cNvPr id="3" name="Content Placeholder 2"/>
          <p:cNvSpPr>
            <a:spLocks noGrp="1"/>
          </p:cNvSpPr>
          <p:nvPr>
            <p:ph idx="1"/>
          </p:nvPr>
        </p:nvSpPr>
        <p:spPr/>
        <p:txBody>
          <a:bodyPr>
            <a:normAutofit fontScale="77500" lnSpcReduction="20000"/>
          </a:bodyPr>
          <a:lstStyle/>
          <a:p>
            <a:pPr algn="just">
              <a:buFont typeface="Wingdings" panose="05000000000000000000" pitchFamily="2" charset="2"/>
              <a:buChar char="v"/>
            </a:pPr>
            <a:r>
              <a:rPr lang="en-ZA" b="1" dirty="0" smtClean="0"/>
              <a:t>Section 66(2) ILRA: </a:t>
            </a:r>
          </a:p>
          <a:p>
            <a:pPr marL="118872" indent="0" algn="just">
              <a:buNone/>
            </a:pPr>
            <a:r>
              <a:rPr lang="en-ZA" dirty="0" smtClean="0"/>
              <a:t>Collective </a:t>
            </a:r>
            <a:r>
              <a:rPr lang="en-ZA" dirty="0"/>
              <a:t>bargaining may be undertaken-</a:t>
            </a:r>
          </a:p>
          <a:p>
            <a:pPr marL="118872" indent="0" algn="just">
              <a:buNone/>
            </a:pPr>
            <a:endParaRPr lang="en-ZA" dirty="0" smtClean="0"/>
          </a:p>
          <a:p>
            <a:pPr marL="118872" indent="0" algn="just">
              <a:buNone/>
            </a:pPr>
            <a:r>
              <a:rPr lang="en-ZA" dirty="0" smtClean="0"/>
              <a:t>(</a:t>
            </a:r>
            <a:r>
              <a:rPr lang="en-ZA" dirty="0"/>
              <a:t>a) at the level of an undertaking, through negotiations between </a:t>
            </a:r>
            <a:r>
              <a:rPr lang="en-ZA" dirty="0" smtClean="0"/>
              <a:t>the management </a:t>
            </a:r>
            <a:r>
              <a:rPr lang="en-ZA" dirty="0"/>
              <a:t>of the undertaking and the trade union representing </a:t>
            </a:r>
            <a:r>
              <a:rPr lang="en-ZA" dirty="0" smtClean="0"/>
              <a:t>the eligible </a:t>
            </a:r>
            <a:r>
              <a:rPr lang="en-ZA" dirty="0"/>
              <a:t>employees; or</a:t>
            </a:r>
          </a:p>
          <a:p>
            <a:pPr marL="118872" indent="0" algn="just">
              <a:buNone/>
            </a:pPr>
            <a:endParaRPr lang="en-ZA" dirty="0" smtClean="0"/>
          </a:p>
          <a:p>
            <a:pPr marL="118872" indent="0" algn="just">
              <a:buNone/>
            </a:pPr>
            <a:r>
              <a:rPr lang="en-ZA" dirty="0" smtClean="0"/>
              <a:t>(</a:t>
            </a:r>
            <a:r>
              <a:rPr lang="en-ZA" dirty="0"/>
              <a:t>b) at the level of an industry, though negotiations between </a:t>
            </a:r>
            <a:r>
              <a:rPr lang="en-ZA" dirty="0" smtClean="0"/>
              <a:t>the employers</a:t>
            </a:r>
            <a:r>
              <a:rPr lang="en-ZA" dirty="0"/>
              <a:t>' organisation and the trade union representing the </a:t>
            </a:r>
            <a:r>
              <a:rPr lang="en-ZA" dirty="0" smtClean="0"/>
              <a:t>eligible employees</a:t>
            </a:r>
            <a:r>
              <a:rPr lang="en-ZA" dirty="0"/>
              <a:t>.</a:t>
            </a:r>
          </a:p>
          <a:p>
            <a:pPr marL="118872" indent="0" algn="just">
              <a:buNone/>
            </a:pPr>
            <a:endParaRPr lang="en-ZA" dirty="0" smtClean="0"/>
          </a:p>
          <a:p>
            <a:pPr marL="118872" indent="0" algn="just">
              <a:buNone/>
            </a:pPr>
            <a:r>
              <a:rPr lang="en-ZA" dirty="0" smtClean="0"/>
              <a:t>(</a:t>
            </a:r>
            <a:r>
              <a:rPr lang="en-ZA" dirty="0"/>
              <a:t>3) Every valid collective agreement in force prior to the</a:t>
            </a:r>
          </a:p>
          <a:p>
            <a:pPr marL="118872" indent="0" algn="just">
              <a:buNone/>
            </a:pPr>
            <a:r>
              <a:rPr lang="en-ZA" dirty="0"/>
              <a:t>commencement of this Act shall continue in force until its expiry </a:t>
            </a:r>
            <a:r>
              <a:rPr lang="en-ZA" dirty="0" smtClean="0"/>
              <a:t>or replacement </a:t>
            </a:r>
            <a:r>
              <a:rPr lang="en-ZA" dirty="0"/>
              <a:t>under this Act.</a:t>
            </a:r>
          </a:p>
          <a:p>
            <a:pPr>
              <a:buFont typeface="Wingdings" panose="05000000000000000000" pitchFamily="2" charset="2"/>
              <a:buChar char="v"/>
            </a:pPr>
            <a:endParaRPr lang="en-ZA" dirty="0"/>
          </a:p>
        </p:txBody>
      </p:sp>
    </p:spTree>
    <p:extLst>
      <p:ext uri="{BB962C8B-B14F-4D97-AF65-F5344CB8AC3E}">
        <p14:creationId xmlns:p14="http://schemas.microsoft.com/office/powerpoint/2010/main" val="2165025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Collective Bargaining </a:t>
            </a:r>
            <a:r>
              <a:rPr lang="en-ZA" dirty="0" smtClean="0"/>
              <a:t>Procedure: format of collective agreements</a:t>
            </a:r>
            <a:endParaRPr lang="en-ZA" dirty="0"/>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v"/>
            </a:pPr>
            <a:r>
              <a:rPr lang="en-ZA" b="1" dirty="0" smtClean="0"/>
              <a:t>Section 68 </a:t>
            </a:r>
            <a:r>
              <a:rPr lang="en-ZA" dirty="0" smtClean="0"/>
              <a:t>ILRA: </a:t>
            </a:r>
          </a:p>
          <a:p>
            <a:pPr marL="118872" indent="0" algn="just">
              <a:buNone/>
            </a:pPr>
            <a:r>
              <a:rPr lang="en-ZA" b="1" dirty="0" smtClean="0"/>
              <a:t>Every </a:t>
            </a:r>
            <a:r>
              <a:rPr lang="en-ZA" b="1" dirty="0"/>
              <a:t>collective agreement </a:t>
            </a:r>
            <a:r>
              <a:rPr lang="en-ZA" dirty="0"/>
              <a:t>shall contain clauses, in this </a:t>
            </a:r>
            <a:r>
              <a:rPr lang="en-ZA" dirty="0" smtClean="0"/>
              <a:t>part referred </a:t>
            </a:r>
            <a:r>
              <a:rPr lang="en-ZA" dirty="0"/>
              <a:t>to as statutory clauses, stipulating-</a:t>
            </a:r>
          </a:p>
          <a:p>
            <a:pPr marL="118872" indent="0" algn="just">
              <a:buNone/>
            </a:pPr>
            <a:r>
              <a:rPr lang="en-ZA" dirty="0"/>
              <a:t>(a) the date on which the agreement is to come into effect and </a:t>
            </a:r>
            <a:r>
              <a:rPr lang="en-ZA" dirty="0" smtClean="0"/>
              <a:t>the period </a:t>
            </a:r>
            <a:r>
              <a:rPr lang="en-ZA" dirty="0"/>
              <a:t>for which it is to remain in force; and</a:t>
            </a:r>
          </a:p>
          <a:p>
            <a:pPr marL="118872" indent="0" algn="just">
              <a:buNone/>
            </a:pPr>
            <a:r>
              <a:rPr lang="en-ZA" dirty="0"/>
              <a:t>(b) the methods, procedures and rules for reviewing, </a:t>
            </a:r>
            <a:r>
              <a:rPr lang="en-ZA" dirty="0" smtClean="0"/>
              <a:t>amending, replacing </a:t>
            </a:r>
            <a:r>
              <a:rPr lang="en-ZA" dirty="0"/>
              <a:t>or terminating the collective agreement.</a:t>
            </a:r>
          </a:p>
          <a:p>
            <a:endParaRPr lang="en-ZA" dirty="0"/>
          </a:p>
        </p:txBody>
      </p:sp>
    </p:spTree>
    <p:extLst>
      <p:ext uri="{BB962C8B-B14F-4D97-AF65-F5344CB8AC3E}">
        <p14:creationId xmlns:p14="http://schemas.microsoft.com/office/powerpoint/2010/main" val="2196968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Lodgement / filing of collective agreements</a:t>
            </a:r>
            <a:endParaRPr lang="en-ZA"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ZA" b="1" dirty="0"/>
              <a:t>Section </a:t>
            </a:r>
            <a:r>
              <a:rPr lang="en-ZA" b="1" dirty="0" smtClean="0"/>
              <a:t>70(1)</a:t>
            </a:r>
            <a:r>
              <a:rPr lang="en-ZA" dirty="0" smtClean="0"/>
              <a:t> </a:t>
            </a:r>
            <a:r>
              <a:rPr lang="en-ZA" dirty="0"/>
              <a:t>ILRA: </a:t>
            </a:r>
            <a:endParaRPr lang="en-ZA" dirty="0" smtClean="0"/>
          </a:p>
          <a:p>
            <a:pPr marL="118872" indent="0" algn="just">
              <a:buNone/>
            </a:pPr>
            <a:r>
              <a:rPr lang="en-ZA" dirty="0"/>
              <a:t>The parties to a collective agreement shall, within </a:t>
            </a:r>
            <a:r>
              <a:rPr lang="en-ZA" dirty="0" smtClean="0"/>
              <a:t>fourteen days </a:t>
            </a:r>
            <a:r>
              <a:rPr lang="en-ZA" dirty="0"/>
              <a:t>of signing, lodge five signed copies of the collective </a:t>
            </a:r>
            <a:r>
              <a:rPr lang="en-ZA" dirty="0" smtClean="0"/>
              <a:t>agreement with </a:t>
            </a:r>
            <a:r>
              <a:rPr lang="en-ZA" dirty="0"/>
              <a:t>the </a:t>
            </a:r>
            <a:r>
              <a:rPr lang="en-ZA" dirty="0" smtClean="0"/>
              <a:t>Commissioner. </a:t>
            </a:r>
          </a:p>
          <a:p>
            <a:pPr marL="118872" indent="0" algn="just">
              <a:buNone/>
            </a:pPr>
            <a:r>
              <a:rPr lang="en-ZA" dirty="0"/>
              <a:t>(2) </a:t>
            </a:r>
            <a:r>
              <a:rPr lang="en-ZA" dirty="0" smtClean="0"/>
              <a:t>The </a:t>
            </a:r>
            <a:r>
              <a:rPr lang="en-ZA" dirty="0"/>
              <a:t>Commissioner shall, within fourteen days of receipt of </a:t>
            </a:r>
            <a:r>
              <a:rPr lang="en-ZA" dirty="0" smtClean="0"/>
              <a:t>the copies </a:t>
            </a:r>
            <a:r>
              <a:rPr lang="en-ZA" dirty="0"/>
              <a:t>referred to in subsection (1), submit such copies, together </a:t>
            </a:r>
            <a:r>
              <a:rPr lang="en-ZA" dirty="0" smtClean="0"/>
              <a:t>with his comment to the minister. </a:t>
            </a:r>
            <a:endParaRPr lang="en-ZA" dirty="0"/>
          </a:p>
          <a:p>
            <a:pPr marL="118872" indent="0">
              <a:buNone/>
            </a:pPr>
            <a:endParaRPr lang="en-ZA" dirty="0"/>
          </a:p>
          <a:p>
            <a:pPr marL="118872" indent="0">
              <a:buNone/>
            </a:pPr>
            <a:endParaRPr lang="en-ZA" dirty="0"/>
          </a:p>
          <a:p>
            <a:pPr>
              <a:buFont typeface="Wingdings" panose="05000000000000000000" pitchFamily="2" charset="2"/>
              <a:buChar char="v"/>
            </a:pPr>
            <a:endParaRPr lang="en-ZA" dirty="0"/>
          </a:p>
        </p:txBody>
      </p:sp>
    </p:spTree>
    <p:extLst>
      <p:ext uri="{BB962C8B-B14F-4D97-AF65-F5344CB8AC3E}">
        <p14:creationId xmlns:p14="http://schemas.microsoft.com/office/powerpoint/2010/main" val="257272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Disapproval of collective agreement</a:t>
            </a:r>
            <a:r>
              <a:rPr lang="en-ZA" dirty="0"/>
              <a:t/>
            </a:r>
            <a:br>
              <a:rPr lang="en-ZA" dirty="0"/>
            </a:br>
            <a:endParaRPr lang="en-ZA" dirty="0"/>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v"/>
            </a:pPr>
            <a:r>
              <a:rPr lang="en-ZA" b="1" dirty="0" smtClean="0"/>
              <a:t>A collective agreement lodged or file for approval to the Labour Commissioner, may be disapproved, pursuant to section 71(1)(a): </a:t>
            </a:r>
          </a:p>
          <a:p>
            <a:pPr marL="118872" indent="0">
              <a:buNone/>
            </a:pPr>
            <a:endParaRPr lang="en-ZA" b="1" dirty="0" smtClean="0"/>
          </a:p>
          <a:p>
            <a:pPr marL="118872" indent="0">
              <a:buNone/>
            </a:pPr>
            <a:r>
              <a:rPr lang="en-ZA" b="1" dirty="0" smtClean="0"/>
              <a:t>Section 71 (1)(a) </a:t>
            </a:r>
            <a:r>
              <a:rPr lang="en-ZA" dirty="0"/>
              <a:t>ILRA: </a:t>
            </a:r>
          </a:p>
          <a:p>
            <a:pPr marL="118872" indent="0">
              <a:buNone/>
            </a:pPr>
            <a:endParaRPr lang="en-ZA" dirty="0" smtClean="0"/>
          </a:p>
          <a:p>
            <a:pPr marL="118872" indent="0" algn="just">
              <a:buNone/>
            </a:pPr>
            <a:r>
              <a:rPr lang="en-ZA" dirty="0" smtClean="0"/>
              <a:t>The </a:t>
            </a:r>
            <a:r>
              <a:rPr lang="en-ZA" dirty="0"/>
              <a:t>Minister may, after considering a collective agreement</a:t>
            </a:r>
          </a:p>
          <a:p>
            <a:pPr marL="118872" indent="0" algn="just">
              <a:buNone/>
            </a:pPr>
            <a:r>
              <a:rPr lang="en-ZA" dirty="0"/>
              <a:t>lodged in accordance with section seventy together with the </a:t>
            </a:r>
            <a:r>
              <a:rPr lang="en-ZA" dirty="0" smtClean="0"/>
              <a:t>comments of </a:t>
            </a:r>
            <a:r>
              <a:rPr lang="en-ZA" dirty="0"/>
              <a:t>the Commissioner received under subsection (2)-</a:t>
            </a:r>
          </a:p>
          <a:p>
            <a:pPr marL="118872" indent="0" algn="just">
              <a:buNone/>
            </a:pPr>
            <a:endParaRPr lang="en-ZA" dirty="0" smtClean="0"/>
          </a:p>
          <a:p>
            <a:pPr marL="118872" indent="0" algn="just">
              <a:buNone/>
            </a:pPr>
            <a:r>
              <a:rPr lang="en-ZA" dirty="0" smtClean="0"/>
              <a:t>(</a:t>
            </a:r>
            <a:r>
              <a:rPr lang="en-ZA" dirty="0"/>
              <a:t>a) direct that a copy of the collective agreement be returned to </a:t>
            </a:r>
            <a:r>
              <a:rPr lang="en-ZA" dirty="0" smtClean="0"/>
              <a:t>the parties </a:t>
            </a:r>
            <a:r>
              <a:rPr lang="en-ZA" dirty="0"/>
              <a:t>together with his reasons for not directing the</a:t>
            </a:r>
          </a:p>
          <a:p>
            <a:pPr marL="118872" indent="0" algn="just">
              <a:buNone/>
            </a:pPr>
            <a:r>
              <a:rPr lang="en-ZA" dirty="0"/>
              <a:t>registration and give instructions to re-submit the collective</a:t>
            </a:r>
          </a:p>
          <a:p>
            <a:pPr marL="118872" indent="0" algn="just">
              <a:buNone/>
            </a:pPr>
            <a:r>
              <a:rPr lang="en-ZA" dirty="0"/>
              <a:t>agreement to the Commissioner; or</a:t>
            </a:r>
          </a:p>
          <a:p>
            <a:pPr marL="118872" indent="0" algn="just">
              <a:buNone/>
            </a:pPr>
            <a:endParaRPr lang="en-ZA" dirty="0" smtClean="0"/>
          </a:p>
          <a:p>
            <a:pPr marL="118872" indent="0" algn="just">
              <a:buNone/>
            </a:pPr>
            <a:endParaRPr lang="en-ZA" dirty="0"/>
          </a:p>
        </p:txBody>
      </p:sp>
    </p:spTree>
    <p:extLst>
      <p:ext uri="{BB962C8B-B14F-4D97-AF65-F5344CB8AC3E}">
        <p14:creationId xmlns:p14="http://schemas.microsoft.com/office/powerpoint/2010/main" val="1038794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Approval of collective agreement</a:t>
            </a:r>
          </a:p>
        </p:txBody>
      </p:sp>
      <p:sp>
        <p:nvSpPr>
          <p:cNvPr id="3" name="Content Placeholder 2"/>
          <p:cNvSpPr>
            <a:spLocks noGrp="1"/>
          </p:cNvSpPr>
          <p:nvPr>
            <p:ph idx="1"/>
          </p:nvPr>
        </p:nvSpPr>
        <p:spPr/>
        <p:txBody>
          <a:bodyPr>
            <a:normAutofit fontScale="92500" lnSpcReduction="20000"/>
          </a:bodyPr>
          <a:lstStyle/>
          <a:p>
            <a:pPr algn="just">
              <a:buFont typeface="Wingdings" panose="05000000000000000000" pitchFamily="2" charset="2"/>
              <a:buChar char="v"/>
            </a:pPr>
            <a:r>
              <a:rPr lang="en-ZA" dirty="0"/>
              <a:t>A collective agreement lodged or file for approval to the Labour Commissioner, may be </a:t>
            </a:r>
            <a:r>
              <a:rPr lang="en-ZA" dirty="0" smtClean="0"/>
              <a:t>approved</a:t>
            </a:r>
            <a:r>
              <a:rPr lang="en-ZA" dirty="0"/>
              <a:t>, pursuant to section </a:t>
            </a:r>
            <a:r>
              <a:rPr lang="en-ZA" dirty="0" smtClean="0"/>
              <a:t>71(1)(b) and section 71(2): </a:t>
            </a:r>
            <a:endParaRPr lang="en-ZA" dirty="0"/>
          </a:p>
          <a:p>
            <a:pPr marL="118872" indent="0" algn="just">
              <a:buNone/>
            </a:pPr>
            <a:r>
              <a:rPr lang="en-ZA" dirty="0" smtClean="0"/>
              <a:t>(</a:t>
            </a:r>
            <a:r>
              <a:rPr lang="en-ZA" dirty="0"/>
              <a:t>b) direct the Commissioner to register the collective agreement</a:t>
            </a:r>
            <a:r>
              <a:rPr lang="en-ZA" dirty="0" smtClean="0"/>
              <a:t>.</a:t>
            </a:r>
          </a:p>
          <a:p>
            <a:pPr marL="118872" indent="0" algn="just">
              <a:buNone/>
            </a:pPr>
            <a:r>
              <a:rPr lang="en-ZA" dirty="0" smtClean="0"/>
              <a:t>(</a:t>
            </a:r>
            <a:r>
              <a:rPr lang="en-ZA" dirty="0"/>
              <a:t>2) The Minister shall not direct the registration of a </a:t>
            </a:r>
            <a:r>
              <a:rPr lang="en-ZA" dirty="0" smtClean="0"/>
              <a:t>collective agreement </a:t>
            </a:r>
            <a:r>
              <a:rPr lang="en-ZA" dirty="0"/>
              <a:t>unless he is satisfied that-</a:t>
            </a:r>
          </a:p>
          <a:p>
            <a:pPr marL="118872" indent="0" algn="just">
              <a:buNone/>
            </a:pPr>
            <a:r>
              <a:rPr lang="en-ZA" dirty="0"/>
              <a:t>(a) the agreement contains the statutory clauses referred to </a:t>
            </a:r>
            <a:r>
              <a:rPr lang="en-ZA" dirty="0" smtClean="0"/>
              <a:t>in section </a:t>
            </a:r>
            <a:r>
              <a:rPr lang="en-ZA" dirty="0"/>
              <a:t>sixty-eight; and</a:t>
            </a:r>
          </a:p>
          <a:p>
            <a:pPr marL="118872" indent="0" algn="just">
              <a:buNone/>
            </a:pPr>
            <a:r>
              <a:rPr lang="en-ZA" dirty="0"/>
              <a:t>(b) the clauses in the agreement do not contain anything which </a:t>
            </a:r>
            <a:r>
              <a:rPr lang="en-ZA" dirty="0" smtClean="0"/>
              <a:t>is contrary </a:t>
            </a:r>
            <a:r>
              <a:rPr lang="en-ZA" dirty="0"/>
              <a:t>to any written law</a:t>
            </a:r>
          </a:p>
          <a:p>
            <a:pPr marL="118872" indent="0" algn="just">
              <a:buNone/>
            </a:pPr>
            <a:endParaRPr lang="en-ZA" dirty="0" smtClean="0"/>
          </a:p>
          <a:p>
            <a:pPr marL="118872" indent="0" algn="just">
              <a:buNone/>
            </a:pPr>
            <a:endParaRPr lang="en-ZA" dirty="0"/>
          </a:p>
          <a:p>
            <a:pPr marL="118872" indent="0" algn="just">
              <a:buNone/>
            </a:pPr>
            <a:endParaRPr lang="en-ZA" dirty="0"/>
          </a:p>
        </p:txBody>
      </p:sp>
    </p:spTree>
    <p:extLst>
      <p:ext uri="{BB962C8B-B14F-4D97-AF65-F5344CB8AC3E}">
        <p14:creationId xmlns:p14="http://schemas.microsoft.com/office/powerpoint/2010/main" val="3932263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Commencement of collective agreement</a:t>
            </a:r>
            <a:endParaRPr lang="en-ZA" dirty="0"/>
          </a:p>
        </p:txBody>
      </p:sp>
      <p:sp>
        <p:nvSpPr>
          <p:cNvPr id="3" name="Content Placeholder 2"/>
          <p:cNvSpPr>
            <a:spLocks noGrp="1"/>
          </p:cNvSpPr>
          <p:nvPr>
            <p:ph idx="1"/>
          </p:nvPr>
        </p:nvSpPr>
        <p:spPr/>
        <p:txBody>
          <a:bodyPr>
            <a:normAutofit fontScale="92500" lnSpcReduction="20000"/>
          </a:bodyPr>
          <a:lstStyle/>
          <a:p>
            <a:pPr algn="just">
              <a:buFont typeface="Wingdings" panose="05000000000000000000" pitchFamily="2" charset="2"/>
              <a:buChar char="v"/>
            </a:pPr>
            <a:r>
              <a:rPr lang="en-ZA" dirty="0" smtClean="0"/>
              <a:t>Once a collective agreement has been approved by the Minister, it commences or comes into effect in accordance with the provisions of section 71(3) ILRA: </a:t>
            </a:r>
          </a:p>
          <a:p>
            <a:pPr marL="118872" indent="0" algn="just">
              <a:buNone/>
            </a:pPr>
            <a:r>
              <a:rPr lang="en-ZA" dirty="0"/>
              <a:t>(3) Every collective agreement which has been approved by </a:t>
            </a:r>
            <a:r>
              <a:rPr lang="en-ZA" dirty="0" smtClean="0"/>
              <a:t>the Minister </a:t>
            </a:r>
            <a:r>
              <a:rPr lang="en-ZA" dirty="0"/>
              <a:t>shall-</a:t>
            </a:r>
          </a:p>
          <a:p>
            <a:pPr marL="118872" indent="0" algn="just">
              <a:buNone/>
            </a:pPr>
            <a:r>
              <a:rPr lang="en-ZA" dirty="0"/>
              <a:t>(a) come into force on the date on which it is approved or on a </a:t>
            </a:r>
            <a:r>
              <a:rPr lang="en-ZA" dirty="0" smtClean="0"/>
              <a:t>later date </a:t>
            </a:r>
            <a:r>
              <a:rPr lang="en-ZA" dirty="0"/>
              <a:t>specified in the collective agreement;</a:t>
            </a:r>
          </a:p>
          <a:p>
            <a:pPr marL="118872" indent="0" algn="just">
              <a:buNone/>
            </a:pPr>
            <a:r>
              <a:rPr lang="en-ZA" dirty="0"/>
              <a:t>(b) remain in force for such period as shall be specified in </a:t>
            </a:r>
            <a:r>
              <a:rPr lang="en-ZA" dirty="0" smtClean="0"/>
              <a:t>the agreement</a:t>
            </a:r>
            <a:r>
              <a:rPr lang="en-ZA" dirty="0"/>
              <a:t>;</a:t>
            </a:r>
          </a:p>
          <a:p>
            <a:pPr marL="118872" indent="0" algn="just">
              <a:buNone/>
            </a:pPr>
            <a:r>
              <a:rPr lang="en-ZA" dirty="0"/>
              <a:t>(c) be binding on the parties to it</a:t>
            </a:r>
          </a:p>
          <a:p>
            <a:pPr>
              <a:buFont typeface="Wingdings" panose="05000000000000000000" pitchFamily="2" charset="2"/>
              <a:buChar char="v"/>
            </a:pPr>
            <a:endParaRPr lang="en-ZA" dirty="0"/>
          </a:p>
        </p:txBody>
      </p:sp>
    </p:spTree>
    <p:extLst>
      <p:ext uri="{BB962C8B-B14F-4D97-AF65-F5344CB8AC3E}">
        <p14:creationId xmlns:p14="http://schemas.microsoft.com/office/powerpoint/2010/main" val="2240688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Incorporation of </a:t>
            </a:r>
            <a:r>
              <a:rPr lang="en-ZA" dirty="0" smtClean="0"/>
              <a:t>the terms of a Collective Agreement: </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There are two theories regarding incorporation of collective terms into individual contracts of </a:t>
            </a:r>
            <a:r>
              <a:rPr lang="en-ZA" dirty="0" smtClean="0"/>
              <a:t>employment. </a:t>
            </a:r>
          </a:p>
          <a:p>
            <a:pPr marL="118872" indent="0" algn="just">
              <a:buNone/>
            </a:pPr>
            <a:r>
              <a:rPr lang="en-ZA" dirty="0" smtClean="0"/>
              <a:t> </a:t>
            </a:r>
            <a:endParaRPr lang="en-ZA" dirty="0"/>
          </a:p>
        </p:txBody>
      </p:sp>
    </p:spTree>
    <p:extLst>
      <p:ext uri="{BB962C8B-B14F-4D97-AF65-F5344CB8AC3E}">
        <p14:creationId xmlns:p14="http://schemas.microsoft.com/office/powerpoint/2010/main" val="14220973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155448"/>
            <a:ext cx="8435280" cy="1252728"/>
          </a:xfrm>
        </p:spPr>
        <p:txBody>
          <a:bodyPr>
            <a:noAutofit/>
          </a:bodyPr>
          <a:lstStyle/>
          <a:p>
            <a:r>
              <a:rPr lang="en-ZA" sz="3600" dirty="0"/>
              <a:t>Incorporation of the terms of a Collective Agreement: A</a:t>
            </a:r>
            <a:r>
              <a:rPr lang="en-ZA" sz="3600" dirty="0" smtClean="0"/>
              <a:t>utomatic incorporation theory</a:t>
            </a:r>
            <a:endParaRPr lang="en-ZA" sz="3600"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The first one is known as the concept of automatic incorporation. Under this concept, it is assumed that the collective terms are incorporated automatically into individual contracts of employees in the enterprise or industry in which the collective agreement is in effect as soon as the agreement becomes legally binding.</a:t>
            </a:r>
          </a:p>
        </p:txBody>
      </p:sp>
    </p:spTree>
    <p:extLst>
      <p:ext uri="{BB962C8B-B14F-4D97-AF65-F5344CB8AC3E}">
        <p14:creationId xmlns:p14="http://schemas.microsoft.com/office/powerpoint/2010/main" val="3947697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200" dirty="0"/>
              <a:t>Incorporation of the terms of a Collective Agreement: </a:t>
            </a:r>
            <a:r>
              <a:rPr lang="en-ZA" sz="3200" dirty="0" smtClean="0"/>
              <a:t>Manual  </a:t>
            </a:r>
            <a:r>
              <a:rPr lang="en-ZA" sz="3200" dirty="0"/>
              <a:t>incorporation theory</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The other theory is that </a:t>
            </a:r>
            <a:r>
              <a:rPr lang="en-ZA" b="1" dirty="0"/>
              <a:t>there is no automatic incorporation of collective terms </a:t>
            </a:r>
            <a:r>
              <a:rPr lang="en-ZA" dirty="0"/>
              <a:t>but that parties to the contract of employment must consciously incorporate the said terms in their contracts of employment.</a:t>
            </a:r>
          </a:p>
        </p:txBody>
      </p:sp>
    </p:spTree>
    <p:extLst>
      <p:ext uri="{BB962C8B-B14F-4D97-AF65-F5344CB8AC3E}">
        <p14:creationId xmlns:p14="http://schemas.microsoft.com/office/powerpoint/2010/main" val="708001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Binding nature of collective agreements</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In the case of </a:t>
            </a:r>
            <a:r>
              <a:rPr lang="en-ZA" b="1" i="1" dirty="0" smtClean="0"/>
              <a:t>Contract Haulage Limited v </a:t>
            </a:r>
            <a:r>
              <a:rPr lang="en-ZA" b="1" i="1" dirty="0" err="1" smtClean="0"/>
              <a:t>Mumbuwa</a:t>
            </a:r>
            <a:r>
              <a:rPr lang="en-ZA" b="1" i="1" dirty="0" smtClean="0"/>
              <a:t> </a:t>
            </a:r>
            <a:r>
              <a:rPr lang="en-ZA" b="1" i="1" dirty="0" err="1" smtClean="0"/>
              <a:t>Kamayoyo</a:t>
            </a:r>
            <a:r>
              <a:rPr lang="en-ZA" b="1" i="1" dirty="0" smtClean="0"/>
              <a:t> (</a:t>
            </a:r>
            <a:r>
              <a:rPr lang="en-ZA" b="1" i="1" dirty="0"/>
              <a:t>1982) Z.R. 13 (S.C</a:t>
            </a:r>
            <a:r>
              <a:rPr lang="en-ZA" b="1" i="1" dirty="0" smtClean="0"/>
              <a:t>.), </a:t>
            </a:r>
            <a:r>
              <a:rPr lang="en-ZA" dirty="0" smtClean="0"/>
              <a:t>the </a:t>
            </a:r>
            <a:r>
              <a:rPr lang="en-ZA" dirty="0"/>
              <a:t>Supreme Court held that a collective agreement is a legally binding contract between the parties and that anything done outside these contractual agreements are of no legal effect. </a:t>
            </a:r>
          </a:p>
        </p:txBody>
      </p:sp>
    </p:spTree>
    <p:extLst>
      <p:ext uri="{BB962C8B-B14F-4D97-AF65-F5344CB8AC3E}">
        <p14:creationId xmlns:p14="http://schemas.microsoft.com/office/powerpoint/2010/main" val="2295292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Definition of Collective Bargaining</a:t>
            </a:r>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v"/>
            </a:pPr>
            <a:r>
              <a:rPr lang="en-ZA" b="1" dirty="0"/>
              <a:t>Collective bargaining is a process of negotiations between employers and the representatives of a unit of employees aimed at reaching agreements which regulate working conditions. </a:t>
            </a:r>
            <a:endParaRPr lang="en-ZA" b="1" dirty="0" smtClean="0"/>
          </a:p>
          <a:p>
            <a:pPr algn="just">
              <a:buFont typeface="Wingdings" panose="05000000000000000000" pitchFamily="2" charset="2"/>
              <a:buChar char="v"/>
            </a:pPr>
            <a:r>
              <a:rPr lang="en-ZA" b="1" dirty="0" smtClean="0"/>
              <a:t>Collective </a:t>
            </a:r>
            <a:r>
              <a:rPr lang="en-ZA" b="1" dirty="0"/>
              <a:t>agreements usually set out wage scales, working hours, training, health and safety, overtime, grievance mechanisms and rights to participate in workplace or company affairs.</a:t>
            </a:r>
          </a:p>
        </p:txBody>
      </p:sp>
    </p:spTree>
    <p:extLst>
      <p:ext uri="{BB962C8B-B14F-4D97-AF65-F5344CB8AC3E}">
        <p14:creationId xmlns:p14="http://schemas.microsoft.com/office/powerpoint/2010/main" val="254954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Industrial action and the right to </a:t>
            </a:r>
            <a:r>
              <a:rPr lang="en-ZA" dirty="0" smtClean="0"/>
              <a:t>strike, the right to lock out</a:t>
            </a:r>
            <a:endParaRPr lang="en-ZA" dirty="0"/>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v"/>
            </a:pPr>
            <a:r>
              <a:rPr lang="en-ZA" b="1" u="sng" dirty="0" smtClean="0">
                <a:effectLst>
                  <a:outerShdw blurRad="38100" dist="38100" dir="2700000" algn="tl">
                    <a:srgbClr val="000000">
                      <a:alpha val="43137"/>
                    </a:srgbClr>
                  </a:outerShdw>
                </a:effectLst>
              </a:rPr>
              <a:t>What is a “strike”?</a:t>
            </a:r>
          </a:p>
          <a:p>
            <a:pPr marL="118872" indent="0">
              <a:buNone/>
            </a:pPr>
            <a:r>
              <a:rPr lang="en-ZA" b="1" dirty="0" smtClean="0"/>
              <a:t>Section 3 of the ILRA </a:t>
            </a:r>
            <a:r>
              <a:rPr lang="en-ZA" dirty="0" smtClean="0"/>
              <a:t>defines </a:t>
            </a:r>
            <a:r>
              <a:rPr lang="en-ZA" b="1" dirty="0" smtClean="0"/>
              <a:t>“strike” </a:t>
            </a:r>
            <a:r>
              <a:rPr lang="en-ZA" dirty="0" smtClean="0"/>
              <a:t>to mean: </a:t>
            </a:r>
          </a:p>
          <a:p>
            <a:pPr marL="118872" indent="0" algn="just">
              <a:buNone/>
            </a:pPr>
            <a:endParaRPr lang="en-ZA" b="1" dirty="0" smtClean="0"/>
          </a:p>
          <a:p>
            <a:pPr marL="118872" indent="0" algn="just">
              <a:buNone/>
            </a:pPr>
            <a:r>
              <a:rPr lang="en-ZA" b="1" dirty="0" smtClean="0"/>
              <a:t>"</a:t>
            </a:r>
            <a:r>
              <a:rPr lang="en-ZA" b="1" dirty="0"/>
              <a:t>strike" means the cessation of work or withdrawal of labour </a:t>
            </a:r>
            <a:r>
              <a:rPr lang="en-ZA" b="1" dirty="0" smtClean="0"/>
              <a:t>contrary to </a:t>
            </a:r>
            <a:r>
              <a:rPr lang="en-ZA" b="1" dirty="0"/>
              <a:t>the terms and conditions of a contract by a body of </a:t>
            </a:r>
            <a:r>
              <a:rPr lang="en-ZA" b="1" dirty="0" smtClean="0"/>
              <a:t>persons employed </a:t>
            </a:r>
            <a:r>
              <a:rPr lang="en-ZA" b="1" dirty="0"/>
              <a:t>in any undertaking acting in combination; or a </a:t>
            </a:r>
            <a:r>
              <a:rPr lang="en-ZA" b="1" dirty="0" smtClean="0"/>
              <a:t>concerted refusal </a:t>
            </a:r>
            <a:r>
              <a:rPr lang="en-ZA" b="1" dirty="0"/>
              <a:t>or a refusal under a </a:t>
            </a:r>
            <a:r>
              <a:rPr lang="en-ZA" b="1" dirty="0" smtClean="0"/>
              <a:t>common understanding </a:t>
            </a:r>
            <a:r>
              <a:rPr lang="en-ZA" b="1" dirty="0"/>
              <a:t>of any number </a:t>
            </a:r>
            <a:r>
              <a:rPr lang="en-ZA" b="1" dirty="0" smtClean="0"/>
              <a:t>of persons </a:t>
            </a:r>
            <a:r>
              <a:rPr lang="en-ZA" b="1" dirty="0"/>
              <a:t>who are so employed to continue to work or provide </a:t>
            </a:r>
            <a:r>
              <a:rPr lang="en-ZA" b="1" dirty="0" smtClean="0"/>
              <a:t>their labour</a:t>
            </a:r>
            <a:endParaRPr lang="en-ZA" b="1" dirty="0"/>
          </a:p>
          <a:p>
            <a:pPr marL="118872" indent="0">
              <a:buNone/>
            </a:pPr>
            <a:endParaRPr lang="en-ZA" dirty="0"/>
          </a:p>
        </p:txBody>
      </p:sp>
    </p:spTree>
    <p:extLst>
      <p:ext uri="{BB962C8B-B14F-4D97-AF65-F5344CB8AC3E}">
        <p14:creationId xmlns:p14="http://schemas.microsoft.com/office/powerpoint/2010/main" val="3247926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Industrial action and the right to strike, the right to lock out</a:t>
            </a:r>
          </a:p>
        </p:txBody>
      </p:sp>
      <p:sp>
        <p:nvSpPr>
          <p:cNvPr id="3" name="Content Placeholder 2"/>
          <p:cNvSpPr>
            <a:spLocks noGrp="1"/>
          </p:cNvSpPr>
          <p:nvPr>
            <p:ph idx="1"/>
          </p:nvPr>
        </p:nvSpPr>
        <p:spPr/>
        <p:txBody>
          <a:bodyPr>
            <a:normAutofit fontScale="92500" lnSpcReduction="20000"/>
          </a:bodyPr>
          <a:lstStyle/>
          <a:p>
            <a:pPr marL="118872" indent="0" algn="just">
              <a:buNone/>
            </a:pPr>
            <a:r>
              <a:rPr lang="en-ZA" b="1" u="sng" dirty="0">
                <a:effectLst>
                  <a:outerShdw blurRad="38100" dist="38100" dir="2700000" algn="tl">
                    <a:srgbClr val="000000">
                      <a:alpha val="43137"/>
                    </a:srgbClr>
                  </a:outerShdw>
                </a:effectLst>
              </a:rPr>
              <a:t>What is a </a:t>
            </a:r>
            <a:r>
              <a:rPr lang="en-ZA" b="1" u="sng" dirty="0" smtClean="0">
                <a:effectLst>
                  <a:outerShdw blurRad="38100" dist="38100" dir="2700000" algn="tl">
                    <a:srgbClr val="000000">
                      <a:alpha val="43137"/>
                    </a:srgbClr>
                  </a:outerShdw>
                </a:effectLst>
              </a:rPr>
              <a:t>“lock out”?</a:t>
            </a:r>
            <a:endParaRPr lang="en-ZA" b="1" u="sng" dirty="0">
              <a:effectLst>
                <a:outerShdw blurRad="38100" dist="38100" dir="2700000" algn="tl">
                  <a:srgbClr val="000000">
                    <a:alpha val="43137"/>
                  </a:srgbClr>
                </a:outerShdw>
              </a:effectLst>
            </a:endParaRPr>
          </a:p>
          <a:p>
            <a:pPr marL="118872" indent="0" algn="just">
              <a:buNone/>
            </a:pPr>
            <a:r>
              <a:rPr lang="en-ZA" b="1" dirty="0"/>
              <a:t>Section 3 of the ILRA </a:t>
            </a:r>
            <a:r>
              <a:rPr lang="en-ZA" dirty="0"/>
              <a:t>defines </a:t>
            </a:r>
            <a:r>
              <a:rPr lang="en-ZA" b="1" dirty="0" smtClean="0"/>
              <a:t>“lock out” </a:t>
            </a:r>
            <a:r>
              <a:rPr lang="en-ZA" dirty="0"/>
              <a:t>to mean: </a:t>
            </a:r>
          </a:p>
          <a:p>
            <a:pPr marL="118872" indent="0" algn="just">
              <a:buNone/>
            </a:pPr>
            <a:endParaRPr lang="en-ZA" dirty="0"/>
          </a:p>
          <a:p>
            <a:pPr marL="118872" indent="0" algn="just">
              <a:buNone/>
            </a:pPr>
            <a:r>
              <a:rPr lang="en-ZA" b="1" dirty="0"/>
              <a:t>T</a:t>
            </a:r>
            <a:r>
              <a:rPr lang="en-ZA" b="1" dirty="0" smtClean="0"/>
              <a:t>he </a:t>
            </a:r>
            <a:r>
              <a:rPr lang="en-ZA" b="1" dirty="0"/>
              <a:t>closing down of a place of employment or the suspension of work by the employer, or the refusal by an employer to continue to employ any number of persons employed by him, as a result of a dispute</a:t>
            </a:r>
            <a:r>
              <a:rPr lang="en-ZA" dirty="0"/>
              <a:t>, and done with a view of compelling those persons, or to aid another employer in compelling those persons, or to aid him, to accept terms or conditions affecting employment. </a:t>
            </a:r>
          </a:p>
          <a:p>
            <a:pPr marL="118872" indent="0">
              <a:buNone/>
            </a:pPr>
            <a:endParaRPr lang="en-ZA" dirty="0"/>
          </a:p>
        </p:txBody>
      </p:sp>
    </p:spTree>
    <p:extLst>
      <p:ext uri="{BB962C8B-B14F-4D97-AF65-F5344CB8AC3E}">
        <p14:creationId xmlns:p14="http://schemas.microsoft.com/office/powerpoint/2010/main" val="33015042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Industrial action and the right to strike, the right to lock out</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US" dirty="0"/>
              <a:t>Strikes and indeed lockouts are both recognized as legitimate actions that may be undertaken by workers or employers in furtherance of their dispute. </a:t>
            </a:r>
            <a:endParaRPr lang="en-US" dirty="0" smtClean="0"/>
          </a:p>
          <a:p>
            <a:pPr algn="just">
              <a:buFont typeface="Wingdings" panose="05000000000000000000" pitchFamily="2" charset="2"/>
              <a:buChar char="v"/>
            </a:pPr>
            <a:r>
              <a:rPr lang="en-US" dirty="0" smtClean="0"/>
              <a:t>However</a:t>
            </a:r>
            <a:r>
              <a:rPr lang="en-US" dirty="0"/>
              <a:t>, such actions become lawful only if they are resorted to after due process and only if they do not involve “essential services</a:t>
            </a:r>
            <a:r>
              <a:rPr lang="en-US" dirty="0" smtClean="0"/>
              <a:t>”. </a:t>
            </a:r>
            <a:endParaRPr lang="en-ZA" dirty="0"/>
          </a:p>
        </p:txBody>
      </p:sp>
    </p:spTree>
    <p:extLst>
      <p:ext uri="{BB962C8B-B14F-4D97-AF65-F5344CB8AC3E}">
        <p14:creationId xmlns:p14="http://schemas.microsoft.com/office/powerpoint/2010/main" val="22169662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3200" dirty="0"/>
              <a:t>Industrial action and the right to strike: Procedure before resorting to </a:t>
            </a:r>
            <a:r>
              <a:rPr lang="en-ZA" sz="3200" dirty="0" smtClean="0"/>
              <a:t>strike or lock out</a:t>
            </a:r>
            <a:endParaRPr lang="en-ZA" sz="3200" dirty="0"/>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v"/>
            </a:pPr>
            <a:r>
              <a:rPr lang="en-ZA" dirty="0"/>
              <a:t>The Act sets out detailed procedures to be followed in resolving disputes before a strike or lockout can be declared. </a:t>
            </a:r>
            <a:endParaRPr lang="en-ZA" dirty="0" smtClean="0"/>
          </a:p>
          <a:p>
            <a:pPr>
              <a:buFont typeface="Wingdings" panose="05000000000000000000" pitchFamily="2" charset="2"/>
              <a:buChar char="v"/>
            </a:pPr>
            <a:endParaRPr lang="en-ZA" dirty="0" smtClean="0"/>
          </a:p>
          <a:p>
            <a:pPr>
              <a:buFont typeface="Wingdings" panose="05000000000000000000" pitchFamily="2" charset="2"/>
              <a:buChar char="v"/>
            </a:pPr>
            <a:r>
              <a:rPr lang="en-ZA" dirty="0" smtClean="0"/>
              <a:t>Firstly</a:t>
            </a:r>
            <a:r>
              <a:rPr lang="en-ZA" dirty="0"/>
              <a:t>, </a:t>
            </a:r>
            <a:r>
              <a:rPr lang="en-ZA" b="1" dirty="0"/>
              <a:t>section 6 of the Industrial and Labour Relations Act </a:t>
            </a:r>
            <a:r>
              <a:rPr lang="en-ZA" dirty="0"/>
              <a:t>provides that:</a:t>
            </a:r>
          </a:p>
          <a:p>
            <a:pPr>
              <a:buFont typeface="Wingdings" panose="05000000000000000000" pitchFamily="2" charset="2"/>
              <a:buChar char="v"/>
            </a:pPr>
            <a:r>
              <a:rPr lang="en-ZA" b="1" i="1" dirty="0" smtClean="0"/>
              <a:t>Every </a:t>
            </a:r>
            <a:r>
              <a:rPr lang="en-ZA" b="1" i="1" dirty="0"/>
              <a:t>employee shall promote, maintain and co-operate with the management of the undertaking in which the employee is employed in the interest of industrial peace, greater efficiency and productivity. </a:t>
            </a:r>
          </a:p>
          <a:p>
            <a:pPr>
              <a:buFont typeface="Wingdings" panose="05000000000000000000" pitchFamily="2" charset="2"/>
              <a:buChar char="v"/>
            </a:pPr>
            <a:endParaRPr lang="en-ZA" dirty="0"/>
          </a:p>
          <a:p>
            <a:pPr>
              <a:buFont typeface="Wingdings" panose="05000000000000000000" pitchFamily="2" charset="2"/>
              <a:buChar char="v"/>
            </a:pPr>
            <a:r>
              <a:rPr lang="en-ZA" dirty="0"/>
              <a:t>Therefore, before reaching any decision to go on strike, employees have a duty to co-operate with management to resolve any dispute. </a:t>
            </a:r>
          </a:p>
        </p:txBody>
      </p:sp>
    </p:spTree>
    <p:extLst>
      <p:ext uri="{BB962C8B-B14F-4D97-AF65-F5344CB8AC3E}">
        <p14:creationId xmlns:p14="http://schemas.microsoft.com/office/powerpoint/2010/main" val="34162237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Collective disputes </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u="sng" dirty="0" smtClean="0"/>
              <a:t>What is a “collective dispute”?</a:t>
            </a:r>
          </a:p>
          <a:p>
            <a:pPr marL="118872" indent="0" algn="just">
              <a:buNone/>
            </a:pPr>
            <a:r>
              <a:rPr lang="en-ZA" dirty="0" smtClean="0"/>
              <a:t>Section 3 ILRA provides: </a:t>
            </a:r>
          </a:p>
          <a:p>
            <a:pPr marL="118872" indent="0" algn="just">
              <a:buNone/>
            </a:pPr>
            <a:r>
              <a:rPr lang="en-ZA" dirty="0"/>
              <a:t>"collective dispute" shall be </a:t>
            </a:r>
            <a:r>
              <a:rPr lang="en-ZA" dirty="0" smtClean="0"/>
              <a:t>construed (interpreted) </a:t>
            </a:r>
            <a:r>
              <a:rPr lang="en-ZA" dirty="0"/>
              <a:t>in accordance with section</a:t>
            </a:r>
          </a:p>
          <a:p>
            <a:pPr marL="118872" indent="0" algn="just">
              <a:buNone/>
            </a:pPr>
            <a:r>
              <a:rPr lang="en-ZA" dirty="0" smtClean="0"/>
              <a:t>seventy-five. </a:t>
            </a:r>
            <a:endParaRPr lang="en-ZA" dirty="0"/>
          </a:p>
          <a:p>
            <a:pPr marL="118872" indent="0" algn="just">
              <a:buNone/>
            </a:pPr>
            <a:endParaRPr lang="en-ZA" b="1" u="sng" dirty="0"/>
          </a:p>
        </p:txBody>
      </p:sp>
    </p:spTree>
    <p:extLst>
      <p:ext uri="{BB962C8B-B14F-4D97-AF65-F5344CB8AC3E}">
        <p14:creationId xmlns:p14="http://schemas.microsoft.com/office/powerpoint/2010/main" val="23840803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Collective </a:t>
            </a:r>
            <a:r>
              <a:rPr lang="en-ZA" dirty="0" smtClean="0"/>
              <a:t>disputes-S75 ILRA </a:t>
            </a:r>
            <a:endParaRPr lang="en-ZA" dirty="0"/>
          </a:p>
        </p:txBody>
      </p:sp>
      <p:sp>
        <p:nvSpPr>
          <p:cNvPr id="3" name="Content Placeholder 2"/>
          <p:cNvSpPr>
            <a:spLocks noGrp="1"/>
          </p:cNvSpPr>
          <p:nvPr>
            <p:ph idx="1"/>
          </p:nvPr>
        </p:nvSpPr>
        <p:spPr/>
        <p:txBody>
          <a:bodyPr>
            <a:normAutofit fontScale="70000" lnSpcReduction="20000"/>
          </a:bodyPr>
          <a:lstStyle/>
          <a:p>
            <a:pPr marL="118872" indent="0" algn="just">
              <a:buNone/>
            </a:pPr>
            <a:r>
              <a:rPr lang="en-ZA" dirty="0"/>
              <a:t>75. A collective dispute shall exist when there is a dispute </a:t>
            </a:r>
            <a:r>
              <a:rPr lang="en-ZA" dirty="0" smtClean="0"/>
              <a:t>between an </a:t>
            </a:r>
            <a:r>
              <a:rPr lang="en-ZA" dirty="0"/>
              <a:t>employer or an organisation representing employers on the one hand</a:t>
            </a:r>
          </a:p>
          <a:p>
            <a:pPr marL="118872" indent="0" algn="just">
              <a:buNone/>
            </a:pPr>
            <a:r>
              <a:rPr lang="en-ZA" dirty="0"/>
              <a:t>and the employees or an organisation representing the employees </a:t>
            </a:r>
            <a:r>
              <a:rPr lang="en-ZA" dirty="0" smtClean="0"/>
              <a:t>on the </a:t>
            </a:r>
            <a:r>
              <a:rPr lang="en-ZA" dirty="0"/>
              <a:t>other hand, relating to terms and conditions of, or affecting </a:t>
            </a:r>
            <a:r>
              <a:rPr lang="en-ZA" dirty="0" smtClean="0"/>
              <a:t>the employment </a:t>
            </a:r>
            <a:r>
              <a:rPr lang="en-ZA" dirty="0"/>
              <a:t>of, the employees and one party to the dispute has</a:t>
            </a:r>
          </a:p>
          <a:p>
            <a:pPr marL="118872" indent="0" algn="just">
              <a:buNone/>
            </a:pPr>
            <a:r>
              <a:rPr lang="en-ZA" dirty="0"/>
              <a:t>presented in writing to the other party all its claims and demands and-</a:t>
            </a:r>
          </a:p>
          <a:p>
            <a:pPr marL="118872" indent="0" algn="just">
              <a:buNone/>
            </a:pPr>
            <a:r>
              <a:rPr lang="en-ZA" dirty="0"/>
              <a:t>(a) the other party has, within fourteen days from the date of receipt</a:t>
            </a:r>
          </a:p>
          <a:p>
            <a:pPr marL="118872" indent="0" algn="just">
              <a:buNone/>
            </a:pPr>
            <a:r>
              <a:rPr lang="en-ZA" dirty="0"/>
              <a:t>of the claims or demands, failed to answer the claims or</a:t>
            </a:r>
          </a:p>
          <a:p>
            <a:pPr marL="118872" indent="0" algn="just">
              <a:buNone/>
            </a:pPr>
            <a:r>
              <a:rPr lang="en-ZA" dirty="0"/>
              <a:t>demands; </a:t>
            </a:r>
            <a:r>
              <a:rPr lang="en-ZA" dirty="0" smtClean="0"/>
              <a:t>or </a:t>
            </a:r>
          </a:p>
          <a:p>
            <a:pPr marL="118872" indent="0" algn="just">
              <a:buNone/>
            </a:pPr>
            <a:r>
              <a:rPr lang="en-ZA" dirty="0" smtClean="0"/>
              <a:t>(b</a:t>
            </a:r>
            <a:r>
              <a:rPr lang="en-ZA" dirty="0"/>
              <a:t>) the other party has formally rejected the claims or demands </a:t>
            </a:r>
            <a:r>
              <a:rPr lang="en-ZA" dirty="0" smtClean="0"/>
              <a:t>and has </a:t>
            </a:r>
            <a:r>
              <a:rPr lang="en-ZA" dirty="0"/>
              <a:t>made no counter offer; or</a:t>
            </a:r>
          </a:p>
          <a:p>
            <a:pPr marL="118872" indent="0" algn="just">
              <a:buNone/>
            </a:pPr>
            <a:r>
              <a:rPr lang="en-ZA" dirty="0"/>
              <a:t>(c) both the parties to the dispute have held at least one meeting</a:t>
            </a:r>
          </a:p>
          <a:p>
            <a:pPr marL="118872" indent="0" algn="just">
              <a:buNone/>
            </a:pPr>
            <a:r>
              <a:rPr lang="en-ZA" dirty="0"/>
              <a:t>with a view to negotiating a settlement of the dispute, but have</a:t>
            </a:r>
          </a:p>
          <a:p>
            <a:pPr marL="118872" indent="0" algn="just">
              <a:buNone/>
            </a:pPr>
            <a:r>
              <a:rPr lang="en-ZA" dirty="0"/>
              <a:t>failed to reach settlement on all or some of the matters in </a:t>
            </a:r>
            <a:r>
              <a:rPr lang="en-ZA" dirty="0" smtClean="0"/>
              <a:t>issue between </a:t>
            </a:r>
            <a:r>
              <a:rPr lang="en-ZA" dirty="0"/>
              <a:t>them</a:t>
            </a:r>
          </a:p>
          <a:p>
            <a:pPr marL="118872" indent="0">
              <a:buNone/>
            </a:pPr>
            <a:endParaRPr lang="en-ZA" dirty="0"/>
          </a:p>
        </p:txBody>
      </p:sp>
    </p:spTree>
    <p:extLst>
      <p:ext uri="{BB962C8B-B14F-4D97-AF65-F5344CB8AC3E}">
        <p14:creationId xmlns:p14="http://schemas.microsoft.com/office/powerpoint/2010/main" val="40625114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Failure to settle a collective dispute-S78 </a:t>
            </a:r>
            <a:r>
              <a:rPr lang="en-ZA" dirty="0"/>
              <a:t>ILRA </a:t>
            </a:r>
          </a:p>
        </p:txBody>
      </p:sp>
      <p:sp>
        <p:nvSpPr>
          <p:cNvPr id="3" name="Content Placeholder 2"/>
          <p:cNvSpPr>
            <a:spLocks noGrp="1"/>
          </p:cNvSpPr>
          <p:nvPr>
            <p:ph idx="1"/>
          </p:nvPr>
        </p:nvSpPr>
        <p:spPr/>
        <p:txBody>
          <a:bodyPr/>
          <a:lstStyle/>
          <a:p>
            <a:pPr>
              <a:buFont typeface="Wingdings" panose="05000000000000000000" pitchFamily="2" charset="2"/>
              <a:buChar char="v"/>
            </a:pPr>
            <a:r>
              <a:rPr lang="en-ZA" dirty="0" smtClean="0"/>
              <a:t>Section 78 ILRA sets out the next course of action where parties fail to settle a collective dispute. </a:t>
            </a:r>
            <a:endParaRPr lang="en-ZA" dirty="0"/>
          </a:p>
        </p:txBody>
      </p:sp>
    </p:spTree>
    <p:extLst>
      <p:ext uri="{BB962C8B-B14F-4D97-AF65-F5344CB8AC3E}">
        <p14:creationId xmlns:p14="http://schemas.microsoft.com/office/powerpoint/2010/main" val="40169934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Failure to settle a collective </a:t>
            </a:r>
            <a:r>
              <a:rPr lang="en-ZA" dirty="0" smtClean="0"/>
              <a:t>dispute-S78 </a:t>
            </a:r>
            <a:r>
              <a:rPr lang="en-ZA" dirty="0"/>
              <a:t>ILRA </a:t>
            </a:r>
          </a:p>
        </p:txBody>
      </p:sp>
      <p:sp>
        <p:nvSpPr>
          <p:cNvPr id="3" name="Content Placeholder 2"/>
          <p:cNvSpPr>
            <a:spLocks noGrp="1"/>
          </p:cNvSpPr>
          <p:nvPr>
            <p:ph idx="1"/>
          </p:nvPr>
        </p:nvSpPr>
        <p:spPr/>
        <p:txBody>
          <a:bodyPr/>
          <a:lstStyle/>
          <a:p>
            <a:pPr marL="118872" indent="0" algn="just">
              <a:buNone/>
            </a:pPr>
            <a:r>
              <a:rPr lang="en-ZA" dirty="0"/>
              <a:t>78. (1) Where a conciliator or board of conciliation fails to settle </a:t>
            </a:r>
            <a:r>
              <a:rPr lang="en-ZA" dirty="0" smtClean="0"/>
              <a:t>a collective </a:t>
            </a:r>
            <a:r>
              <a:rPr lang="en-ZA" dirty="0"/>
              <a:t>dispute the parties to the collective dispute </a:t>
            </a:r>
            <a:r>
              <a:rPr lang="en-ZA" dirty="0" smtClean="0"/>
              <a:t>may-</a:t>
            </a:r>
          </a:p>
          <a:p>
            <a:pPr marL="118872" indent="0" algn="just">
              <a:buNone/>
            </a:pPr>
            <a:r>
              <a:rPr lang="en-ZA" dirty="0"/>
              <a:t>(a) refer it to the Court; or</a:t>
            </a:r>
          </a:p>
          <a:p>
            <a:pPr marL="118872" indent="0" algn="just">
              <a:buNone/>
            </a:pPr>
            <a:r>
              <a:rPr lang="en-ZA" dirty="0"/>
              <a:t>b) conduct a ballot to settle the dispute by a strike or lockout.</a:t>
            </a:r>
          </a:p>
          <a:p>
            <a:pPr marL="118872" indent="0" algn="just">
              <a:buNone/>
            </a:pPr>
            <a:endParaRPr lang="en-ZA" dirty="0"/>
          </a:p>
          <a:p>
            <a:pPr marL="118872" indent="0" algn="just">
              <a:buNone/>
            </a:pPr>
            <a:endParaRPr lang="en-ZA" dirty="0"/>
          </a:p>
        </p:txBody>
      </p:sp>
    </p:spTree>
    <p:extLst>
      <p:ext uri="{BB962C8B-B14F-4D97-AF65-F5344CB8AC3E}">
        <p14:creationId xmlns:p14="http://schemas.microsoft.com/office/powerpoint/2010/main" val="5989594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Failure to settle a collective dispute-S78 ILRA </a:t>
            </a:r>
          </a:p>
        </p:txBody>
      </p:sp>
      <p:sp>
        <p:nvSpPr>
          <p:cNvPr id="3" name="Content Placeholder 2"/>
          <p:cNvSpPr>
            <a:spLocks noGrp="1"/>
          </p:cNvSpPr>
          <p:nvPr>
            <p:ph idx="1"/>
          </p:nvPr>
        </p:nvSpPr>
        <p:spPr/>
        <p:txBody>
          <a:bodyPr>
            <a:normAutofit/>
          </a:bodyPr>
          <a:lstStyle/>
          <a:p>
            <a:pPr marL="118872" indent="0" algn="just">
              <a:buNone/>
            </a:pPr>
            <a:r>
              <a:rPr lang="en-ZA" b="1" dirty="0" err="1" smtClean="0"/>
              <a:t>Referal</a:t>
            </a:r>
            <a:r>
              <a:rPr lang="en-ZA" b="1" dirty="0" smtClean="0"/>
              <a:t> of the dispute to court-S78(2): </a:t>
            </a:r>
          </a:p>
          <a:p>
            <a:pPr marL="118872" indent="0" algn="just">
              <a:buNone/>
            </a:pPr>
            <a:r>
              <a:rPr lang="en-ZA" dirty="0"/>
              <a:t>(2) Where a collective dispute is referred to the Court </a:t>
            </a:r>
            <a:r>
              <a:rPr lang="en-ZA" dirty="0" smtClean="0"/>
              <a:t>under subsection </a:t>
            </a:r>
            <a:r>
              <a:rPr lang="en-ZA" dirty="0"/>
              <a:t>(1) or under subsection (6) of section seventy-six </a:t>
            </a:r>
            <a:r>
              <a:rPr lang="en-ZA" dirty="0" smtClean="0"/>
              <a:t>the decision </a:t>
            </a:r>
            <a:r>
              <a:rPr lang="en-ZA" dirty="0"/>
              <a:t>of the Court shall, subject to section ninety-seven be </a:t>
            </a:r>
            <a:r>
              <a:rPr lang="en-ZA" dirty="0" smtClean="0"/>
              <a:t>binding upon </a:t>
            </a:r>
            <a:r>
              <a:rPr lang="en-ZA" dirty="0"/>
              <a:t>the parties to the dispute for such period as the Court may </a:t>
            </a:r>
            <a:r>
              <a:rPr lang="en-ZA" dirty="0" smtClean="0"/>
              <a:t>specify in </a:t>
            </a:r>
            <a:r>
              <a:rPr lang="en-ZA" dirty="0"/>
              <a:t>the Order.</a:t>
            </a:r>
          </a:p>
          <a:p>
            <a:pPr marL="118872" indent="0">
              <a:buNone/>
            </a:pPr>
            <a:endParaRPr lang="en-ZA" dirty="0"/>
          </a:p>
        </p:txBody>
      </p:sp>
    </p:spTree>
    <p:extLst>
      <p:ext uri="{BB962C8B-B14F-4D97-AF65-F5344CB8AC3E}">
        <p14:creationId xmlns:p14="http://schemas.microsoft.com/office/powerpoint/2010/main" val="40734970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Failure to settle a collective dispute-S78 ILRA </a:t>
            </a:r>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v"/>
            </a:pPr>
            <a:r>
              <a:rPr lang="en-ZA" b="1" dirty="0" smtClean="0">
                <a:effectLst>
                  <a:outerShdw blurRad="38100" dist="38100" dir="2700000" algn="tl">
                    <a:srgbClr val="000000">
                      <a:alpha val="43137"/>
                    </a:srgbClr>
                  </a:outerShdw>
                </a:effectLst>
              </a:rPr>
              <a:t>Conduct of a ballot to strike or lock out-S78(3) </a:t>
            </a:r>
            <a:r>
              <a:rPr lang="en-ZA" b="1" dirty="0">
                <a:effectLst>
                  <a:outerShdw blurRad="38100" dist="38100" dir="2700000" algn="tl">
                    <a:srgbClr val="000000">
                      <a:alpha val="43137"/>
                    </a:srgbClr>
                  </a:outerShdw>
                </a:effectLst>
              </a:rPr>
              <a:t>ILRA </a:t>
            </a:r>
            <a:endParaRPr lang="en-ZA" b="1" dirty="0" smtClean="0">
              <a:effectLst>
                <a:outerShdw blurRad="38100" dist="38100" dir="2700000" algn="tl">
                  <a:srgbClr val="000000">
                    <a:alpha val="43137"/>
                  </a:srgbClr>
                </a:outerShdw>
              </a:effectLst>
            </a:endParaRPr>
          </a:p>
          <a:p>
            <a:pPr marL="118872" indent="0" algn="just">
              <a:buNone/>
            </a:pPr>
            <a:r>
              <a:rPr lang="en-ZA" dirty="0"/>
              <a:t>(3) Where the parties, decide to proceed on strike or lockout, </a:t>
            </a:r>
            <a:r>
              <a:rPr lang="en-ZA" dirty="0" smtClean="0"/>
              <a:t>the parties </a:t>
            </a:r>
            <a:r>
              <a:rPr lang="en-ZA" dirty="0"/>
              <a:t>shall not proceed on strike or lockout unless a simple </a:t>
            </a:r>
            <a:r>
              <a:rPr lang="en-ZA" dirty="0" smtClean="0"/>
              <a:t>majority decision </a:t>
            </a:r>
            <a:r>
              <a:rPr lang="en-ZA" dirty="0"/>
              <a:t>of the employees present and voting is made by employees </a:t>
            </a:r>
            <a:r>
              <a:rPr lang="en-ZA" dirty="0" smtClean="0"/>
              <a:t>in favour </a:t>
            </a:r>
            <a:r>
              <a:rPr lang="en-ZA" dirty="0"/>
              <a:t>of the strike or lockout</a:t>
            </a:r>
            <a:r>
              <a:rPr lang="en-ZA" dirty="0" smtClean="0"/>
              <a:t>.</a:t>
            </a:r>
          </a:p>
          <a:p>
            <a:pPr algn="just">
              <a:buFont typeface="Wingdings" panose="05000000000000000000" pitchFamily="2" charset="2"/>
              <a:buChar char="v"/>
            </a:pPr>
            <a:r>
              <a:rPr lang="en-ZA" b="1" dirty="0" smtClean="0">
                <a:effectLst>
                  <a:outerShdw blurRad="38100" dist="38100" dir="2700000" algn="tl">
                    <a:srgbClr val="000000">
                      <a:alpha val="43137"/>
                    </a:srgbClr>
                  </a:outerShdw>
                </a:effectLst>
              </a:rPr>
              <a:t>Note that, the voting weight for simple majority is 50% + 1</a:t>
            </a:r>
            <a:endParaRPr lang="en-ZA" b="1" dirty="0">
              <a:effectLst>
                <a:outerShdw blurRad="38100" dist="38100" dir="2700000" algn="tl">
                  <a:srgbClr val="000000">
                    <a:alpha val="43137"/>
                  </a:srgbClr>
                </a:outerShdw>
              </a:effectLst>
            </a:endParaRPr>
          </a:p>
          <a:p>
            <a:pPr marL="118872" indent="0">
              <a:buNone/>
            </a:pPr>
            <a:endParaRPr lang="en-ZA" b="1" dirty="0" smtClean="0">
              <a:effectLst>
                <a:outerShdw blurRad="38100" dist="38100" dir="2700000" algn="tl">
                  <a:srgbClr val="000000">
                    <a:alpha val="43137"/>
                  </a:srgbClr>
                </a:outerShdw>
              </a:effectLst>
            </a:endParaRPr>
          </a:p>
          <a:p>
            <a:pPr marL="118872" indent="0">
              <a:buNone/>
            </a:pPr>
            <a:endParaRPr lang="en-ZA"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84490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Definition of Collective Bargaining</a:t>
            </a:r>
          </a:p>
        </p:txBody>
      </p:sp>
      <p:sp>
        <p:nvSpPr>
          <p:cNvPr id="3" name="Content Placeholder 2"/>
          <p:cNvSpPr>
            <a:spLocks noGrp="1"/>
          </p:cNvSpPr>
          <p:nvPr>
            <p:ph idx="1"/>
          </p:nvPr>
        </p:nvSpPr>
        <p:spPr/>
        <p:txBody>
          <a:bodyPr>
            <a:normAutofit fontScale="62500" lnSpcReduction="20000"/>
          </a:bodyPr>
          <a:lstStyle/>
          <a:p>
            <a:pPr algn="just">
              <a:buFont typeface="Wingdings" panose="05000000000000000000" pitchFamily="2" charset="2"/>
              <a:buChar char="v"/>
            </a:pPr>
            <a:r>
              <a:rPr lang="en-ZA" dirty="0"/>
              <a:t>The union may negotiate with a single employer (who is typically representing a company's shareholders) or may negotiate with a group of businesses, depending on the country, to reach an industry wide agreement. </a:t>
            </a:r>
            <a:endParaRPr lang="en-ZA" dirty="0" smtClean="0"/>
          </a:p>
          <a:p>
            <a:pPr algn="just">
              <a:buFont typeface="Wingdings" panose="05000000000000000000" pitchFamily="2" charset="2"/>
              <a:buChar char="v"/>
            </a:pPr>
            <a:endParaRPr lang="en-ZA" dirty="0" smtClean="0"/>
          </a:p>
          <a:p>
            <a:pPr algn="just">
              <a:buFont typeface="Wingdings" panose="05000000000000000000" pitchFamily="2" charset="2"/>
              <a:buChar char="v"/>
            </a:pPr>
            <a:r>
              <a:rPr lang="en-ZA" dirty="0" smtClean="0"/>
              <a:t>A </a:t>
            </a:r>
            <a:r>
              <a:rPr lang="en-ZA" dirty="0"/>
              <a:t>collective agreement functions as a </a:t>
            </a:r>
            <a:r>
              <a:rPr lang="en-ZA" dirty="0" smtClean="0"/>
              <a:t>labour </a:t>
            </a:r>
            <a:r>
              <a:rPr lang="en-ZA" dirty="0"/>
              <a:t>contract between an employer and one or more unions. </a:t>
            </a:r>
            <a:endParaRPr lang="en-ZA" dirty="0" smtClean="0"/>
          </a:p>
          <a:p>
            <a:pPr algn="just">
              <a:buFont typeface="Wingdings" panose="05000000000000000000" pitchFamily="2" charset="2"/>
              <a:buChar char="v"/>
            </a:pPr>
            <a:endParaRPr lang="en-ZA" dirty="0"/>
          </a:p>
          <a:p>
            <a:pPr algn="just">
              <a:buFont typeface="Wingdings" panose="05000000000000000000" pitchFamily="2" charset="2"/>
              <a:buChar char="v"/>
            </a:pPr>
            <a:r>
              <a:rPr lang="en-ZA" b="1" dirty="0" smtClean="0"/>
              <a:t>Collective </a:t>
            </a:r>
            <a:r>
              <a:rPr lang="en-ZA" b="1" dirty="0"/>
              <a:t>bargaining consists of the process of negotiation between representatives of a union and employers (generally represented by management, in some countries  by an employers' organization) in respect of the terms and conditions of employment of employees, such as wages, hours of work, working conditions and grievance-procedures, and about the rights and responsibilities of trade unions. The parties often refer to the result of the negotiation as a collective bargaining agreement </a:t>
            </a:r>
          </a:p>
        </p:txBody>
      </p:sp>
    </p:spTree>
    <p:extLst>
      <p:ext uri="{BB962C8B-B14F-4D97-AF65-F5344CB8AC3E}">
        <p14:creationId xmlns:p14="http://schemas.microsoft.com/office/powerpoint/2010/main" val="21912578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Commencement of strike or lock out-S75(4)</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(4) The strike or lockout may, subject to section </a:t>
            </a:r>
            <a:r>
              <a:rPr lang="en-ZA" dirty="0" smtClean="0"/>
              <a:t>seventy-five, </a:t>
            </a:r>
            <a:r>
              <a:rPr lang="en-ZA" b="1" dirty="0" smtClean="0"/>
              <a:t>commence </a:t>
            </a:r>
            <a:r>
              <a:rPr lang="en-ZA" b="1" dirty="0"/>
              <a:t>ten days following the decision to do so and may </a:t>
            </a:r>
            <a:r>
              <a:rPr lang="en-ZA" b="1" dirty="0" smtClean="0"/>
              <a:t>continue for </a:t>
            </a:r>
            <a:r>
              <a:rPr lang="en-ZA" b="1" dirty="0"/>
              <a:t>an indefinite period during which the dispute remains </a:t>
            </a:r>
            <a:r>
              <a:rPr lang="en-ZA" b="1" dirty="0" smtClean="0"/>
              <a:t>unresolved. </a:t>
            </a:r>
            <a:endParaRPr lang="en-ZA" b="1" dirty="0"/>
          </a:p>
          <a:p>
            <a:pPr marL="118872" indent="0">
              <a:buNone/>
            </a:pPr>
            <a:endParaRPr lang="en-ZA" dirty="0"/>
          </a:p>
        </p:txBody>
      </p:sp>
    </p:spTree>
    <p:extLst>
      <p:ext uri="{BB962C8B-B14F-4D97-AF65-F5344CB8AC3E}">
        <p14:creationId xmlns:p14="http://schemas.microsoft.com/office/powerpoint/2010/main" val="17514288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600" dirty="0" smtClean="0"/>
              <a:t>Effects of the commencement of a strike</a:t>
            </a:r>
            <a:r>
              <a:rPr lang="en-ZA" sz="3600" dirty="0"/>
              <a:t>:  Kitwe City Council v. William </a:t>
            </a:r>
            <a:r>
              <a:rPr lang="en-ZA" sz="3600" dirty="0" err="1"/>
              <a:t>Ng’uni</a:t>
            </a:r>
            <a:endParaRPr lang="en-ZA" sz="3600"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The rule in </a:t>
            </a:r>
            <a:r>
              <a:rPr lang="en-ZA" b="1" i="1" dirty="0"/>
              <a:t>Kitwe City Council v. William </a:t>
            </a:r>
            <a:r>
              <a:rPr lang="en-ZA" b="1" i="1" dirty="0" err="1"/>
              <a:t>Ng’uni</a:t>
            </a:r>
            <a:r>
              <a:rPr lang="en-ZA" dirty="0"/>
              <a:t>, was to the effect that an employee cannot get paid for a period that he has not worked. </a:t>
            </a:r>
            <a:r>
              <a:rPr lang="en-ZA" dirty="0" smtClean="0"/>
              <a:t>Thus, by </a:t>
            </a:r>
            <a:r>
              <a:rPr lang="en-ZA" dirty="0"/>
              <a:t>extension, when employees embark on a strike, because they are not working, the employer is entitled not to remunerate them for the period they do not report to work. </a:t>
            </a:r>
          </a:p>
          <a:p>
            <a:pPr>
              <a:buFont typeface="Wingdings" panose="05000000000000000000" pitchFamily="2" charset="2"/>
              <a:buChar char="v"/>
            </a:pPr>
            <a:endParaRPr lang="en-ZA" dirty="0"/>
          </a:p>
        </p:txBody>
      </p:sp>
    </p:spTree>
    <p:extLst>
      <p:ext uri="{BB962C8B-B14F-4D97-AF65-F5344CB8AC3E}">
        <p14:creationId xmlns:p14="http://schemas.microsoft.com/office/powerpoint/2010/main" val="18852534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Industrial action and the right to </a:t>
            </a:r>
            <a:r>
              <a:rPr lang="en-ZA" dirty="0" smtClean="0"/>
              <a:t>strike or lock out</a:t>
            </a:r>
            <a:endParaRPr lang="en-ZA" dirty="0"/>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v"/>
            </a:pPr>
            <a:r>
              <a:rPr lang="en-ZA" b="1" u="sng" dirty="0" smtClean="0">
                <a:effectLst>
                  <a:outerShdw blurRad="38100" dist="38100" dir="2700000" algn="tl">
                    <a:srgbClr val="000000">
                      <a:alpha val="43137"/>
                    </a:srgbClr>
                  </a:outerShdw>
                </a:effectLst>
              </a:rPr>
              <a:t>Who is entitled to the right to strike?</a:t>
            </a:r>
          </a:p>
          <a:p>
            <a:pPr algn="just">
              <a:buFont typeface="Wingdings" panose="05000000000000000000" pitchFamily="2" charset="2"/>
              <a:buChar char="v"/>
            </a:pPr>
            <a:r>
              <a:rPr lang="en-US" dirty="0">
                <a:latin typeface="Times New Roman"/>
                <a:ea typeface="Calibri"/>
              </a:rPr>
              <a:t>It is important to note that </a:t>
            </a:r>
            <a:r>
              <a:rPr lang="en-US" b="1" dirty="0">
                <a:latin typeface="Times New Roman"/>
                <a:ea typeface="Calibri"/>
              </a:rPr>
              <a:t>the right to strike is strictly limited to parties to the </a:t>
            </a:r>
            <a:r>
              <a:rPr lang="en-US" b="1" dirty="0" smtClean="0">
                <a:latin typeface="Times New Roman"/>
                <a:ea typeface="Calibri"/>
              </a:rPr>
              <a:t>dispute. This</a:t>
            </a:r>
            <a:r>
              <a:rPr lang="en-US" dirty="0" smtClean="0">
                <a:latin typeface="Times New Roman"/>
                <a:ea typeface="Calibri"/>
              </a:rPr>
              <a:t> therefore </a:t>
            </a:r>
            <a:r>
              <a:rPr lang="en-US" dirty="0">
                <a:latin typeface="Times New Roman"/>
                <a:ea typeface="Calibri"/>
              </a:rPr>
              <a:t>means that sympathy strikes over political matters are not legitimate under the law. </a:t>
            </a:r>
            <a:endParaRPr lang="en-US" dirty="0" smtClean="0">
              <a:latin typeface="Times New Roman"/>
              <a:ea typeface="Calibri"/>
            </a:endParaRPr>
          </a:p>
          <a:p>
            <a:pPr algn="just">
              <a:buFont typeface="Wingdings" panose="05000000000000000000" pitchFamily="2" charset="2"/>
              <a:buChar char="v"/>
            </a:pPr>
            <a:r>
              <a:rPr lang="en-US" b="1" dirty="0" smtClean="0">
                <a:latin typeface="Times New Roman"/>
                <a:ea typeface="Calibri"/>
              </a:rPr>
              <a:t>It </a:t>
            </a:r>
            <a:r>
              <a:rPr lang="en-US" b="1" dirty="0">
                <a:latin typeface="Times New Roman"/>
                <a:ea typeface="Calibri"/>
              </a:rPr>
              <a:t>is also important to note that no strike may take place after the Industrial Relations Court has given a decision</a:t>
            </a:r>
            <a:r>
              <a:rPr lang="en-US" dirty="0">
                <a:latin typeface="Times New Roman"/>
                <a:ea typeface="Calibri"/>
              </a:rPr>
              <a:t>. </a:t>
            </a:r>
            <a:endParaRPr lang="en-US" dirty="0" smtClean="0">
              <a:latin typeface="Times New Roman"/>
              <a:ea typeface="Calibri"/>
            </a:endParaRPr>
          </a:p>
          <a:p>
            <a:pPr algn="just">
              <a:buFont typeface="Wingdings" panose="05000000000000000000" pitchFamily="2" charset="2"/>
              <a:buChar char="v"/>
            </a:pPr>
            <a:r>
              <a:rPr lang="en-US" dirty="0" smtClean="0">
                <a:latin typeface="Times New Roman"/>
                <a:ea typeface="Calibri"/>
              </a:rPr>
              <a:t>Certain </a:t>
            </a:r>
            <a:r>
              <a:rPr lang="en-US" dirty="0">
                <a:latin typeface="Times New Roman"/>
                <a:ea typeface="Calibri"/>
              </a:rPr>
              <a:t>protective provisions have been incorporated in the Industrial Relations Act. </a:t>
            </a:r>
            <a:endParaRPr lang="en-ZA" b="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144434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600" dirty="0"/>
              <a:t>Industrial action and the right to </a:t>
            </a:r>
            <a:r>
              <a:rPr lang="en-ZA" sz="3600" dirty="0" smtClean="0"/>
              <a:t>strike: protective provisions under the ILRA</a:t>
            </a:r>
            <a:endParaRPr lang="en-ZA" sz="3600"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v"/>
            </a:pPr>
            <a:r>
              <a:rPr lang="en-ZA" b="1" dirty="0"/>
              <a:t>A strike cannot commence before the collective dispute is referred to </a:t>
            </a:r>
            <a:r>
              <a:rPr lang="en-ZA" b="1" dirty="0" smtClean="0"/>
              <a:t>conciliation pursuant to </a:t>
            </a:r>
            <a:r>
              <a:rPr lang="en-ZA" b="1" dirty="0" smtClean="0">
                <a:effectLst>
                  <a:outerShdw blurRad="38100" dist="38100" dir="2700000" algn="tl">
                    <a:srgbClr val="000000">
                      <a:alpha val="43137"/>
                    </a:srgbClr>
                  </a:outerShdw>
                </a:effectLst>
              </a:rPr>
              <a:t>section 78 ILRA</a:t>
            </a:r>
            <a:r>
              <a:rPr lang="en-ZA" b="1" dirty="0" smtClean="0"/>
              <a:t>.  </a:t>
            </a:r>
          </a:p>
          <a:p>
            <a:pPr algn="just">
              <a:buFont typeface="Wingdings" panose="05000000000000000000" pitchFamily="2" charset="2"/>
              <a:buChar char="v"/>
            </a:pPr>
            <a:r>
              <a:rPr lang="en-ZA" dirty="0" smtClean="0"/>
              <a:t>If </a:t>
            </a:r>
            <a:r>
              <a:rPr lang="en-ZA" dirty="0"/>
              <a:t>the parties fail to reach a settlement agreement within the stipulated </a:t>
            </a:r>
            <a:r>
              <a:rPr lang="en-ZA" dirty="0" smtClean="0"/>
              <a:t>time frames</a:t>
            </a:r>
            <a:r>
              <a:rPr lang="en-ZA" dirty="0"/>
              <a:t>, either party may refer the dispute to the court, conduct a ballot to settle the dispute by strike or lockout, or refer the matter for arbitration.    </a:t>
            </a:r>
          </a:p>
          <a:p>
            <a:pPr marL="118872" indent="0" algn="just">
              <a:buNone/>
            </a:pPr>
            <a:endParaRPr lang="en-ZA" dirty="0"/>
          </a:p>
          <a:p>
            <a:pPr marL="118872" indent="0" algn="just">
              <a:buNone/>
            </a:pPr>
            <a:endParaRPr lang="en-ZA" dirty="0"/>
          </a:p>
        </p:txBody>
      </p:sp>
    </p:spTree>
    <p:extLst>
      <p:ext uri="{BB962C8B-B14F-4D97-AF65-F5344CB8AC3E}">
        <p14:creationId xmlns:p14="http://schemas.microsoft.com/office/powerpoint/2010/main" val="3369228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Restrictions or Limitations on the right to strike</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dirty="0"/>
              <a:t>Article 3(1) and (2) </a:t>
            </a:r>
            <a:r>
              <a:rPr lang="en-ZA" b="1" dirty="0" smtClean="0"/>
              <a:t>of the </a:t>
            </a:r>
            <a:r>
              <a:rPr lang="en-ZA" b="1" dirty="0"/>
              <a:t>ILO Convention No. 87 </a:t>
            </a:r>
            <a:r>
              <a:rPr lang="en-ZA" dirty="0"/>
              <a:t>provides that:</a:t>
            </a:r>
          </a:p>
          <a:p>
            <a:pPr algn="just">
              <a:buFont typeface="Wingdings" panose="05000000000000000000" pitchFamily="2" charset="2"/>
              <a:buChar char="v"/>
            </a:pPr>
            <a:r>
              <a:rPr lang="en-ZA" i="1" dirty="0"/>
              <a:t>Workers’ organisations shall have the right to ... organize their ... activities and to formulate their programmes. The public authorities shall refrain from any interference which would restrict this right or impede the lawful exercise thereof. </a:t>
            </a:r>
          </a:p>
          <a:p>
            <a:pPr marL="118872" indent="0">
              <a:buNone/>
            </a:pPr>
            <a:endParaRPr lang="en-ZA" dirty="0"/>
          </a:p>
        </p:txBody>
      </p:sp>
    </p:spTree>
    <p:extLst>
      <p:ext uri="{BB962C8B-B14F-4D97-AF65-F5344CB8AC3E}">
        <p14:creationId xmlns:p14="http://schemas.microsoft.com/office/powerpoint/2010/main" val="5189991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Restrictions or Limitations on the right to strike</a:t>
            </a:r>
          </a:p>
        </p:txBody>
      </p:sp>
      <p:sp>
        <p:nvSpPr>
          <p:cNvPr id="3" name="Content Placeholder 2"/>
          <p:cNvSpPr>
            <a:spLocks noGrp="1"/>
          </p:cNvSpPr>
          <p:nvPr>
            <p:ph idx="1"/>
          </p:nvPr>
        </p:nvSpPr>
        <p:spPr/>
        <p:txBody>
          <a:bodyPr>
            <a:normAutofit fontScale="92500" lnSpcReduction="10000"/>
          </a:bodyPr>
          <a:lstStyle/>
          <a:p>
            <a:pPr algn="just">
              <a:buFont typeface="Wingdings" panose="05000000000000000000" pitchFamily="2" charset="2"/>
              <a:buChar char="v"/>
            </a:pPr>
            <a:r>
              <a:rPr lang="en-ZA" dirty="0"/>
              <a:t>Notwithstanding the enshrinement of the right to strike and wide ambit given to freedom of association, the ILO, through these supervisory bodies, has affirmed the principle of the right to strike subject to restrictions that are deemed reasonable in a free and democratic </a:t>
            </a:r>
            <a:r>
              <a:rPr lang="en-ZA" dirty="0" smtClean="0"/>
              <a:t>society.</a:t>
            </a:r>
          </a:p>
          <a:p>
            <a:pPr algn="just">
              <a:buFont typeface="Wingdings" panose="05000000000000000000" pitchFamily="2" charset="2"/>
              <a:buChar char="v"/>
            </a:pPr>
            <a:r>
              <a:rPr lang="en-ZA" b="1" dirty="0" smtClean="0"/>
              <a:t>These </a:t>
            </a:r>
            <a:r>
              <a:rPr lang="en-ZA" b="1" dirty="0"/>
              <a:t>restrictions, the ILO notes, should be contained in a Statutory Instrument or an Act of Parliament, depending on the laws of the Member State. </a:t>
            </a:r>
          </a:p>
        </p:txBody>
      </p:sp>
    </p:spTree>
    <p:extLst>
      <p:ext uri="{BB962C8B-B14F-4D97-AF65-F5344CB8AC3E}">
        <p14:creationId xmlns:p14="http://schemas.microsoft.com/office/powerpoint/2010/main" val="14722558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Restrictions or Limitations on the right to strike</a:t>
            </a:r>
          </a:p>
        </p:txBody>
      </p:sp>
      <p:sp>
        <p:nvSpPr>
          <p:cNvPr id="3" name="Content Placeholder 2"/>
          <p:cNvSpPr>
            <a:spLocks noGrp="1"/>
          </p:cNvSpPr>
          <p:nvPr>
            <p:ph idx="1"/>
          </p:nvPr>
        </p:nvSpPr>
        <p:spPr/>
        <p:txBody>
          <a:bodyPr>
            <a:normAutofit fontScale="85000" lnSpcReduction="20000"/>
          </a:bodyPr>
          <a:lstStyle/>
          <a:p>
            <a:pPr algn="just">
              <a:buFont typeface="Wingdings" panose="05000000000000000000" pitchFamily="2" charset="2"/>
              <a:buChar char="v"/>
            </a:pPr>
            <a:r>
              <a:rPr lang="en-ZA" dirty="0"/>
              <a:t>As can be seen from the above, the ILO has made it clear that a prohibition on the right to strike may generally be justifiable in exceptional circumstances such as in the event of </a:t>
            </a:r>
            <a:r>
              <a:rPr lang="en-ZA" b="1" dirty="0"/>
              <a:t>"an acute national emergency".  </a:t>
            </a:r>
            <a:endParaRPr lang="en-ZA" b="1" dirty="0" smtClean="0"/>
          </a:p>
          <a:p>
            <a:pPr algn="just">
              <a:buFont typeface="Wingdings" panose="05000000000000000000" pitchFamily="2" charset="2"/>
              <a:buChar char="v"/>
            </a:pPr>
            <a:r>
              <a:rPr lang="en-ZA" b="1" dirty="0" smtClean="0"/>
              <a:t>What </a:t>
            </a:r>
            <a:r>
              <a:rPr lang="en-ZA" b="1" dirty="0"/>
              <a:t>this means is that a general prohibition of strikes and the freedom of association can be made if it is justified by a situation of acute national crisis</a:t>
            </a:r>
            <a:r>
              <a:rPr lang="en-ZA" dirty="0"/>
              <a:t>. </a:t>
            </a:r>
            <a:r>
              <a:rPr lang="en-ZA" b="1" dirty="0"/>
              <a:t>An acute national crisis means: </a:t>
            </a:r>
          </a:p>
          <a:p>
            <a:pPr algn="just">
              <a:buFont typeface="Wingdings" panose="05000000000000000000" pitchFamily="2" charset="2"/>
              <a:buChar char="v"/>
            </a:pPr>
            <a:r>
              <a:rPr lang="en-ZA" b="1" dirty="0" smtClean="0"/>
              <a:t>“A </a:t>
            </a:r>
            <a:r>
              <a:rPr lang="en-ZA" b="1" dirty="0"/>
              <a:t>genuine crisis situation, such as those arising as a result of a serious conflict, insurrection or national disaster in which the normal conditions for the functioning of society are absent</a:t>
            </a:r>
            <a:r>
              <a:rPr lang="en-ZA" b="1" dirty="0" smtClean="0"/>
              <a:t>.” </a:t>
            </a:r>
            <a:endParaRPr lang="en-ZA" b="1" dirty="0"/>
          </a:p>
          <a:p>
            <a:pPr marL="118872" indent="0">
              <a:buNone/>
            </a:pPr>
            <a:endParaRPr lang="en-ZA" dirty="0"/>
          </a:p>
        </p:txBody>
      </p:sp>
    </p:spTree>
    <p:extLst>
      <p:ext uri="{BB962C8B-B14F-4D97-AF65-F5344CB8AC3E}">
        <p14:creationId xmlns:p14="http://schemas.microsoft.com/office/powerpoint/2010/main" val="21198680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Restrictions or Limitations on the right to strike</a:t>
            </a:r>
          </a:p>
        </p:txBody>
      </p:sp>
      <p:sp>
        <p:nvSpPr>
          <p:cNvPr id="3" name="Content Placeholder 2"/>
          <p:cNvSpPr>
            <a:spLocks noGrp="1"/>
          </p:cNvSpPr>
          <p:nvPr>
            <p:ph idx="1"/>
          </p:nvPr>
        </p:nvSpPr>
        <p:spPr/>
        <p:txBody>
          <a:bodyPr>
            <a:normAutofit fontScale="92500" lnSpcReduction="20000"/>
          </a:bodyPr>
          <a:lstStyle/>
          <a:p>
            <a:pPr algn="just">
              <a:buFont typeface="Wingdings" panose="05000000000000000000" pitchFamily="2" charset="2"/>
              <a:buChar char="v"/>
            </a:pPr>
            <a:r>
              <a:rPr lang="en-ZA" dirty="0"/>
              <a:t>This recognises, further, that the right to strike may legitimately be restricted or prohibited in the case of members of the police and armed forces, certain public officers "exercising authority" in the name of the State and workers in essential services, properly so called. </a:t>
            </a:r>
            <a:endParaRPr lang="en-ZA" dirty="0" smtClean="0"/>
          </a:p>
          <a:p>
            <a:pPr algn="just">
              <a:buFont typeface="Wingdings" panose="05000000000000000000" pitchFamily="2" charset="2"/>
              <a:buChar char="v"/>
            </a:pPr>
            <a:r>
              <a:rPr lang="en-ZA" dirty="0" smtClean="0"/>
              <a:t>In </a:t>
            </a:r>
            <a:r>
              <a:rPr lang="en-ZA" dirty="0"/>
              <a:t>determining the ambit of the limitation on public officers exercising authority in the name of the State, much depends upon the nature of the public servant’s functions, the impact of such services on the public and the specific legal system involved. </a:t>
            </a:r>
          </a:p>
          <a:p>
            <a:pPr marL="118872" indent="0">
              <a:buNone/>
            </a:pPr>
            <a:endParaRPr lang="en-ZA" dirty="0"/>
          </a:p>
        </p:txBody>
      </p:sp>
    </p:spTree>
    <p:extLst>
      <p:ext uri="{BB962C8B-B14F-4D97-AF65-F5344CB8AC3E}">
        <p14:creationId xmlns:p14="http://schemas.microsoft.com/office/powerpoint/2010/main" val="14716839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Limitations on the right to strike: employees listed under S2(1) ILRA: </a:t>
            </a:r>
            <a:endParaRPr lang="en-ZA" dirty="0"/>
          </a:p>
        </p:txBody>
      </p:sp>
      <p:sp>
        <p:nvSpPr>
          <p:cNvPr id="3" name="Content Placeholder 2"/>
          <p:cNvSpPr>
            <a:spLocks noGrp="1"/>
          </p:cNvSpPr>
          <p:nvPr>
            <p:ph idx="1"/>
          </p:nvPr>
        </p:nvSpPr>
        <p:spPr/>
        <p:txBody>
          <a:bodyPr>
            <a:normAutofit fontScale="85000" lnSpcReduction="10000"/>
          </a:bodyPr>
          <a:lstStyle/>
          <a:p>
            <a:pPr marL="118872" indent="0" algn="just">
              <a:buNone/>
            </a:pPr>
            <a:r>
              <a:rPr lang="en-ZA" b="1" dirty="0"/>
              <a:t>S</a:t>
            </a:r>
            <a:r>
              <a:rPr lang="en-ZA" b="1" dirty="0" smtClean="0"/>
              <a:t>ection </a:t>
            </a:r>
            <a:r>
              <a:rPr lang="en-ZA" b="1" dirty="0"/>
              <a:t>2 (1) of the Industrial and Labour Relations </a:t>
            </a:r>
            <a:r>
              <a:rPr lang="en-ZA" b="1" dirty="0" smtClean="0"/>
              <a:t>Act</a:t>
            </a:r>
            <a:r>
              <a:rPr lang="en-ZA" dirty="0" smtClean="0"/>
              <a:t>, which excludes the following: </a:t>
            </a:r>
          </a:p>
          <a:p>
            <a:pPr algn="just">
              <a:buFont typeface="Wingdings" panose="05000000000000000000" pitchFamily="2" charset="2"/>
              <a:buChar char="v"/>
            </a:pPr>
            <a:r>
              <a:rPr lang="en-ZA" dirty="0"/>
              <a:t>P</a:t>
            </a:r>
            <a:r>
              <a:rPr lang="en-ZA" dirty="0" smtClean="0"/>
              <a:t>olice </a:t>
            </a:r>
            <a:r>
              <a:rPr lang="en-ZA" dirty="0"/>
              <a:t>and prison officers, judges, registrars and magistrates and other security services, namely, Zambia Security Intelligence Service and the Defence Force, from joining a trade union. </a:t>
            </a:r>
            <a:endParaRPr lang="en-ZA" dirty="0" smtClean="0"/>
          </a:p>
          <a:p>
            <a:pPr algn="just">
              <a:buFont typeface="Wingdings" panose="05000000000000000000" pitchFamily="2" charset="2"/>
              <a:buChar char="v"/>
            </a:pPr>
            <a:r>
              <a:rPr lang="en-ZA" dirty="0" smtClean="0"/>
              <a:t>The </a:t>
            </a:r>
            <a:r>
              <a:rPr lang="en-ZA" dirty="0"/>
              <a:t>exclusion of the police is warranted as members of the police and armed forces are expressly excluded from the operation of Convention No 87. </a:t>
            </a:r>
            <a:endParaRPr lang="en-ZA" dirty="0" smtClean="0"/>
          </a:p>
          <a:p>
            <a:pPr algn="just">
              <a:buFont typeface="Wingdings" panose="05000000000000000000" pitchFamily="2" charset="2"/>
              <a:buChar char="v"/>
            </a:pPr>
            <a:r>
              <a:rPr lang="en-ZA" dirty="0" smtClean="0"/>
              <a:t>This </a:t>
            </a:r>
            <a:r>
              <a:rPr lang="en-ZA" dirty="0"/>
              <a:t>means that these groups of persons have a limitation on the right to strike as the Industrial and Labour Relations Act does not apply to them. </a:t>
            </a:r>
          </a:p>
          <a:p>
            <a:pPr marL="118872" indent="0">
              <a:buNone/>
            </a:pPr>
            <a:endParaRPr lang="en-ZA" dirty="0"/>
          </a:p>
        </p:txBody>
      </p:sp>
    </p:spTree>
    <p:extLst>
      <p:ext uri="{BB962C8B-B14F-4D97-AF65-F5344CB8AC3E}">
        <p14:creationId xmlns:p14="http://schemas.microsoft.com/office/powerpoint/2010/main" val="14338082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Limitations on the right to strike: Essential </a:t>
            </a:r>
            <a:r>
              <a:rPr lang="en-ZA" dirty="0"/>
              <a:t>Services</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“Essential services” </a:t>
            </a:r>
            <a:r>
              <a:rPr lang="en-ZA" dirty="0"/>
              <a:t>are defined by the ILO as </a:t>
            </a:r>
            <a:r>
              <a:rPr lang="en-ZA" b="1" dirty="0"/>
              <a:t>those services "whose interruption would endanger the life, personal safety or health of the whole or part of the population". </a:t>
            </a:r>
          </a:p>
          <a:p>
            <a:pPr>
              <a:buFont typeface="Wingdings" panose="05000000000000000000" pitchFamily="2" charset="2"/>
              <a:buChar char="v"/>
            </a:pPr>
            <a:r>
              <a:rPr lang="en-ZA" dirty="0" smtClean="0"/>
              <a:t>Section 3 ILRA defines essential service to mean: </a:t>
            </a:r>
          </a:p>
          <a:p>
            <a:pPr>
              <a:buFont typeface="Wingdings" panose="05000000000000000000" pitchFamily="2" charset="2"/>
              <a:buChar char="v"/>
            </a:pPr>
            <a:r>
              <a:rPr lang="en-ZA" dirty="0"/>
              <a:t>"essential service" shall be </a:t>
            </a:r>
            <a:r>
              <a:rPr lang="en-ZA" dirty="0" smtClean="0"/>
              <a:t>construed (interpreted) </a:t>
            </a:r>
            <a:r>
              <a:rPr lang="en-ZA" dirty="0"/>
              <a:t>in accordance with section </a:t>
            </a:r>
            <a:r>
              <a:rPr lang="en-ZA" dirty="0" smtClean="0"/>
              <a:t>one hundred </a:t>
            </a:r>
            <a:r>
              <a:rPr lang="en-ZA" dirty="0"/>
              <a:t>and seven;</a:t>
            </a:r>
          </a:p>
          <a:p>
            <a:pPr>
              <a:buFont typeface="Wingdings" panose="05000000000000000000" pitchFamily="2" charset="2"/>
              <a:buChar char="v"/>
            </a:pPr>
            <a:endParaRPr lang="en-ZA" dirty="0"/>
          </a:p>
        </p:txBody>
      </p:sp>
    </p:spTree>
    <p:extLst>
      <p:ext uri="{BB962C8B-B14F-4D97-AF65-F5344CB8AC3E}">
        <p14:creationId xmlns:p14="http://schemas.microsoft.com/office/powerpoint/2010/main" val="3388858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a:buFont typeface="Wingdings" panose="05000000000000000000" pitchFamily="2" charset="2"/>
              <a:buChar char="v"/>
            </a:pPr>
            <a:r>
              <a:rPr lang="en-ZA" dirty="0"/>
              <a:t>Typically, the employees are represented by </a:t>
            </a:r>
            <a:r>
              <a:rPr lang="en-ZA" dirty="0" smtClean="0"/>
              <a:t>a trade </a:t>
            </a:r>
            <a:r>
              <a:rPr lang="en-ZA" dirty="0"/>
              <a:t>union. </a:t>
            </a:r>
            <a:endParaRPr lang="en-ZA" dirty="0" smtClean="0"/>
          </a:p>
          <a:p>
            <a:pPr algn="just">
              <a:buFont typeface="Wingdings" panose="05000000000000000000" pitchFamily="2" charset="2"/>
              <a:buChar char="v"/>
            </a:pPr>
            <a:r>
              <a:rPr lang="en-ZA" b="1" dirty="0" smtClean="0"/>
              <a:t>Collective </a:t>
            </a:r>
            <a:r>
              <a:rPr lang="en-ZA" b="1" dirty="0"/>
              <a:t>bargaining actually begins </a:t>
            </a:r>
            <a:r>
              <a:rPr lang="en-ZA" b="1" dirty="0" smtClean="0"/>
              <a:t>with: </a:t>
            </a:r>
          </a:p>
          <a:p>
            <a:pPr marL="118872" indent="0" algn="just">
              <a:buNone/>
            </a:pPr>
            <a:r>
              <a:rPr lang="en-ZA" b="1" dirty="0" smtClean="0"/>
              <a:t>1. joining </a:t>
            </a:r>
            <a:r>
              <a:rPr lang="en-ZA" b="1" dirty="0"/>
              <a:t>a </a:t>
            </a:r>
            <a:r>
              <a:rPr lang="en-ZA" b="1" dirty="0" smtClean="0"/>
              <a:t>union; </a:t>
            </a:r>
          </a:p>
          <a:p>
            <a:pPr marL="118872" indent="0" algn="just">
              <a:buNone/>
            </a:pPr>
            <a:r>
              <a:rPr lang="en-ZA" b="1" dirty="0" smtClean="0"/>
              <a:t>2. agreeing </a:t>
            </a:r>
            <a:r>
              <a:rPr lang="en-ZA" b="1" dirty="0"/>
              <a:t>to abide by the rules of the </a:t>
            </a:r>
            <a:r>
              <a:rPr lang="en-ZA" b="1" dirty="0" smtClean="0"/>
              <a:t>union; </a:t>
            </a:r>
            <a:r>
              <a:rPr lang="en-ZA" b="1" dirty="0"/>
              <a:t>and </a:t>
            </a:r>
            <a:endParaRPr lang="en-ZA" b="1" dirty="0" smtClean="0"/>
          </a:p>
          <a:p>
            <a:pPr marL="118872" indent="0" algn="just">
              <a:buNone/>
            </a:pPr>
            <a:r>
              <a:rPr lang="en-ZA" b="1" dirty="0" smtClean="0"/>
              <a:t>3. electing </a:t>
            </a:r>
            <a:r>
              <a:rPr lang="en-ZA" b="1" dirty="0"/>
              <a:t>union representatives. </a:t>
            </a:r>
            <a:endParaRPr lang="en-ZA" b="1" dirty="0" smtClean="0"/>
          </a:p>
          <a:p>
            <a:pPr marL="118872" indent="0" algn="just">
              <a:buNone/>
            </a:pPr>
            <a:endParaRPr lang="en-ZA" b="1" dirty="0"/>
          </a:p>
          <a:p>
            <a:pPr marL="118872" indent="0" algn="just">
              <a:buNone/>
            </a:pPr>
            <a:r>
              <a:rPr lang="en-ZA" dirty="0" smtClean="0"/>
              <a:t>Thus, in </a:t>
            </a:r>
            <a:r>
              <a:rPr lang="en-ZA" dirty="0"/>
              <a:t>general, experienced people from the union will assist the employees with putting together a draft of a contract, and will help them present their desires to the company. Numerous meetings between representatives of employer and employees will be held until the two can agree on a contract.</a:t>
            </a:r>
          </a:p>
        </p:txBody>
      </p:sp>
      <p:sp>
        <p:nvSpPr>
          <p:cNvPr id="2" name="Title 1"/>
          <p:cNvSpPr>
            <a:spLocks noGrp="1"/>
          </p:cNvSpPr>
          <p:nvPr>
            <p:ph type="title"/>
          </p:nvPr>
        </p:nvSpPr>
        <p:spPr/>
        <p:txBody>
          <a:bodyPr>
            <a:normAutofit fontScale="90000"/>
          </a:bodyPr>
          <a:lstStyle/>
          <a:p>
            <a:r>
              <a:rPr lang="en-ZA" dirty="0" smtClean="0"/>
              <a:t>Commencement of collective bargaining</a:t>
            </a:r>
            <a:endParaRPr lang="en-ZA" dirty="0"/>
          </a:p>
        </p:txBody>
      </p:sp>
    </p:spTree>
    <p:extLst>
      <p:ext uri="{BB962C8B-B14F-4D97-AF65-F5344CB8AC3E}">
        <p14:creationId xmlns:p14="http://schemas.microsoft.com/office/powerpoint/2010/main" val="12284227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Limitations on the right to strike: Essential Services</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v"/>
            </a:pPr>
            <a:r>
              <a:rPr lang="en-ZA" dirty="0"/>
              <a:t>There is a limitation on the right to strike for those engaged in essential services, </a:t>
            </a:r>
            <a:r>
              <a:rPr lang="en-ZA" dirty="0" smtClean="0"/>
              <a:t>as defined </a:t>
            </a:r>
            <a:r>
              <a:rPr lang="en-ZA" dirty="0"/>
              <a:t>as above. Those engaged in essential services have a limited right to strike due to the importance and vital nature of their employment to society. </a:t>
            </a:r>
            <a:endParaRPr lang="en-ZA" dirty="0" smtClean="0"/>
          </a:p>
          <a:p>
            <a:pPr algn="just">
              <a:buFont typeface="Wingdings" panose="05000000000000000000" pitchFamily="2" charset="2"/>
              <a:buChar char="v"/>
            </a:pPr>
            <a:r>
              <a:rPr lang="en-ZA" b="1" dirty="0" smtClean="0"/>
              <a:t>Section 107(10) ILRA provides for a list of what amounts to essential service as follows: </a:t>
            </a:r>
            <a:endParaRPr lang="en-ZA" dirty="0" smtClean="0"/>
          </a:p>
        </p:txBody>
      </p:sp>
    </p:spTree>
    <p:extLst>
      <p:ext uri="{BB962C8B-B14F-4D97-AF65-F5344CB8AC3E}">
        <p14:creationId xmlns:p14="http://schemas.microsoft.com/office/powerpoint/2010/main" val="6674200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What amounts to “essential service”? S.107(10) ILRA</a:t>
            </a:r>
            <a:endParaRPr lang="en-ZA" dirty="0"/>
          </a:p>
        </p:txBody>
      </p:sp>
      <p:sp>
        <p:nvSpPr>
          <p:cNvPr id="3" name="Content Placeholder 2"/>
          <p:cNvSpPr>
            <a:spLocks noGrp="1"/>
          </p:cNvSpPr>
          <p:nvPr>
            <p:ph idx="1"/>
          </p:nvPr>
        </p:nvSpPr>
        <p:spPr/>
        <p:txBody>
          <a:bodyPr>
            <a:normAutofit fontScale="62500" lnSpcReduction="20000"/>
          </a:bodyPr>
          <a:lstStyle/>
          <a:p>
            <a:pPr marL="118872" indent="0">
              <a:buNone/>
            </a:pPr>
            <a:r>
              <a:rPr lang="en-ZA" b="1" dirty="0" smtClean="0"/>
              <a:t>S.107(10</a:t>
            </a:r>
            <a:r>
              <a:rPr lang="en-ZA" b="1" dirty="0"/>
              <a:t>) For the purpose of this section,</a:t>
            </a:r>
            <a:r>
              <a:rPr lang="en-ZA" dirty="0"/>
              <a:t> </a:t>
            </a:r>
            <a:r>
              <a:rPr lang="en-ZA" b="1" dirty="0"/>
              <a:t>"essential service" means-</a:t>
            </a:r>
          </a:p>
          <a:p>
            <a:pPr marL="118872" indent="0">
              <a:buNone/>
            </a:pPr>
            <a:endParaRPr lang="en-ZA" dirty="0" smtClean="0"/>
          </a:p>
          <a:p>
            <a:pPr marL="118872" indent="0">
              <a:buNone/>
            </a:pPr>
            <a:r>
              <a:rPr lang="en-ZA" dirty="0" smtClean="0"/>
              <a:t>(</a:t>
            </a:r>
            <a:r>
              <a:rPr lang="en-ZA" dirty="0"/>
              <a:t>a) any service relating to the generation, supply or distribution of</a:t>
            </a:r>
          </a:p>
          <a:p>
            <a:pPr marL="118872" indent="0">
              <a:buNone/>
            </a:pPr>
            <a:r>
              <a:rPr lang="en-ZA" dirty="0"/>
              <a:t>electricity;</a:t>
            </a:r>
          </a:p>
          <a:p>
            <a:pPr marL="118872" indent="0">
              <a:buNone/>
            </a:pPr>
            <a:endParaRPr lang="en-ZA" dirty="0" smtClean="0"/>
          </a:p>
          <a:p>
            <a:pPr marL="118872" indent="0">
              <a:buNone/>
            </a:pPr>
            <a:r>
              <a:rPr lang="en-ZA" dirty="0" smtClean="0"/>
              <a:t>(</a:t>
            </a:r>
            <a:r>
              <a:rPr lang="en-ZA" dirty="0"/>
              <a:t>b) any hospital or medical service;</a:t>
            </a:r>
          </a:p>
          <a:p>
            <a:pPr marL="118872" indent="0">
              <a:buNone/>
            </a:pPr>
            <a:endParaRPr lang="en-ZA" dirty="0" smtClean="0"/>
          </a:p>
          <a:p>
            <a:pPr marL="118872" indent="0">
              <a:buNone/>
            </a:pPr>
            <a:r>
              <a:rPr lang="en-ZA" dirty="0" smtClean="0"/>
              <a:t>(</a:t>
            </a:r>
            <a:r>
              <a:rPr lang="en-ZA" dirty="0"/>
              <a:t>c) any service relating to the supply and distribution of water;</a:t>
            </a:r>
          </a:p>
          <a:p>
            <a:pPr marL="118872" indent="0">
              <a:buNone/>
            </a:pPr>
            <a:endParaRPr lang="en-ZA" dirty="0" smtClean="0"/>
          </a:p>
          <a:p>
            <a:pPr marL="118872" indent="0">
              <a:buNone/>
            </a:pPr>
            <a:r>
              <a:rPr lang="en-ZA" dirty="0" smtClean="0"/>
              <a:t>(</a:t>
            </a:r>
            <a:r>
              <a:rPr lang="en-ZA" dirty="0"/>
              <a:t>d) any sewerage service;</a:t>
            </a:r>
          </a:p>
          <a:p>
            <a:pPr marL="118872" indent="0">
              <a:buNone/>
            </a:pPr>
            <a:endParaRPr lang="en-ZA" dirty="0" smtClean="0"/>
          </a:p>
          <a:p>
            <a:pPr marL="118872" indent="0">
              <a:buNone/>
            </a:pPr>
            <a:r>
              <a:rPr lang="en-ZA" dirty="0" smtClean="0"/>
              <a:t>(</a:t>
            </a:r>
            <a:r>
              <a:rPr lang="en-ZA" dirty="0"/>
              <a:t>e) any fire brigade; or</a:t>
            </a:r>
          </a:p>
          <a:p>
            <a:pPr marL="118872" indent="0">
              <a:buNone/>
            </a:pPr>
            <a:endParaRPr lang="en-ZA" dirty="0" smtClean="0"/>
          </a:p>
          <a:p>
            <a:pPr marL="118872" indent="0">
              <a:buNone/>
            </a:pPr>
            <a:r>
              <a:rPr lang="en-ZA" dirty="0" smtClean="0"/>
              <a:t>(</a:t>
            </a:r>
            <a:r>
              <a:rPr lang="en-ZA" dirty="0"/>
              <a:t>f) any service for the maintenance of safe and sound conditions in</a:t>
            </a:r>
          </a:p>
          <a:p>
            <a:pPr marL="118872" indent="0">
              <a:buNone/>
            </a:pPr>
            <a:r>
              <a:rPr lang="en-ZA" dirty="0"/>
              <a:t>a mine of-</a:t>
            </a:r>
          </a:p>
          <a:p>
            <a:pPr marL="118872" indent="0">
              <a:buNone/>
            </a:pPr>
            <a:r>
              <a:rPr lang="en-ZA" dirty="0"/>
              <a:t>(</a:t>
            </a:r>
            <a:r>
              <a:rPr lang="en-ZA" dirty="0" err="1"/>
              <a:t>i</a:t>
            </a:r>
            <a:r>
              <a:rPr lang="en-ZA" dirty="0"/>
              <a:t>) underground working and drainage;</a:t>
            </a:r>
          </a:p>
          <a:p>
            <a:pPr marL="118872" indent="0">
              <a:buNone/>
            </a:pPr>
            <a:r>
              <a:rPr lang="en-ZA" dirty="0"/>
              <a:t>(ii) shafts and shaft installations; or</a:t>
            </a:r>
          </a:p>
          <a:p>
            <a:pPr marL="118872" indent="0">
              <a:buNone/>
            </a:pPr>
            <a:r>
              <a:rPr lang="en-ZA" dirty="0"/>
              <a:t>(iii) machinery and plant</a:t>
            </a:r>
          </a:p>
          <a:p>
            <a:pPr marL="118872" indent="0">
              <a:buNone/>
            </a:pPr>
            <a:endParaRPr lang="en-ZA" dirty="0"/>
          </a:p>
        </p:txBody>
      </p:sp>
    </p:spTree>
    <p:extLst>
      <p:ext uri="{BB962C8B-B14F-4D97-AF65-F5344CB8AC3E}">
        <p14:creationId xmlns:p14="http://schemas.microsoft.com/office/powerpoint/2010/main" val="36570615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What does not amount to “essential services”?</a:t>
            </a:r>
            <a:endParaRPr lang="en-ZA" dirty="0"/>
          </a:p>
        </p:txBody>
      </p:sp>
      <p:sp>
        <p:nvSpPr>
          <p:cNvPr id="3" name="Content Placeholder 2"/>
          <p:cNvSpPr>
            <a:spLocks noGrp="1"/>
          </p:cNvSpPr>
          <p:nvPr>
            <p:ph idx="1"/>
          </p:nvPr>
        </p:nvSpPr>
        <p:spPr/>
        <p:txBody>
          <a:bodyPr>
            <a:normAutofit fontScale="92500" lnSpcReduction="20000"/>
          </a:bodyPr>
          <a:lstStyle/>
          <a:p>
            <a:pPr algn="just">
              <a:buFont typeface="Wingdings" panose="05000000000000000000" pitchFamily="2" charset="2"/>
              <a:buChar char="v"/>
            </a:pPr>
            <a:r>
              <a:rPr lang="en-ZA" dirty="0"/>
              <a:t>In </a:t>
            </a:r>
            <a:r>
              <a:rPr lang="en-ZA" b="1" i="1" dirty="0"/>
              <a:t>Tropical Diseases Research Centre </a:t>
            </a:r>
            <a:r>
              <a:rPr lang="en-ZA" b="1" i="1" dirty="0" smtClean="0"/>
              <a:t>v </a:t>
            </a:r>
            <a:r>
              <a:rPr lang="en-ZA" b="1" i="1" dirty="0"/>
              <a:t>University of Zambia and Allied Workers Union</a:t>
            </a:r>
            <a:r>
              <a:rPr lang="en-ZA" dirty="0"/>
              <a:t>, employees wanted to go on strike after negotiations on a new collective agreement reached a stalemate. </a:t>
            </a:r>
            <a:endParaRPr lang="en-ZA" dirty="0" smtClean="0"/>
          </a:p>
          <a:p>
            <a:pPr algn="just">
              <a:buFont typeface="Wingdings" panose="05000000000000000000" pitchFamily="2" charset="2"/>
              <a:buChar char="v"/>
            </a:pPr>
            <a:r>
              <a:rPr lang="en-ZA" dirty="0" smtClean="0"/>
              <a:t>The </a:t>
            </a:r>
            <a:r>
              <a:rPr lang="en-ZA" dirty="0"/>
              <a:t>Supreme Court held that </a:t>
            </a:r>
            <a:r>
              <a:rPr lang="en-ZA" b="1" dirty="0"/>
              <a:t>the service provided by the employer did not amount to an essential service as the employer provides facilities for research and training and hence did not qualify as a hospital or medical service</a:t>
            </a:r>
            <a:r>
              <a:rPr lang="en-ZA" dirty="0"/>
              <a:t>.  Therefore, the employees could strike if they so </a:t>
            </a:r>
            <a:r>
              <a:rPr lang="en-ZA" dirty="0" smtClean="0"/>
              <a:t>wished. </a:t>
            </a:r>
            <a:endParaRPr lang="en-ZA" dirty="0"/>
          </a:p>
          <a:p>
            <a:pPr marL="118872" indent="0">
              <a:buNone/>
            </a:pPr>
            <a:endParaRPr lang="en-ZA" dirty="0"/>
          </a:p>
        </p:txBody>
      </p:sp>
    </p:spTree>
    <p:extLst>
      <p:ext uri="{BB962C8B-B14F-4D97-AF65-F5344CB8AC3E}">
        <p14:creationId xmlns:p14="http://schemas.microsoft.com/office/powerpoint/2010/main" val="6670578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600" dirty="0" smtClean="0"/>
              <a:t>Limitation on the right to strike: The principle in the </a:t>
            </a:r>
            <a:r>
              <a:rPr lang="en-ZA" sz="3600" dirty="0"/>
              <a:t>Vincent </a:t>
            </a:r>
            <a:r>
              <a:rPr lang="en-ZA" sz="3600" dirty="0" err="1" smtClean="0"/>
              <a:t>Makando</a:t>
            </a:r>
            <a:r>
              <a:rPr lang="en-ZA" sz="3600" dirty="0" smtClean="0"/>
              <a:t> case</a:t>
            </a:r>
            <a:endParaRPr lang="en-ZA" sz="3600"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Another </a:t>
            </a:r>
            <a:r>
              <a:rPr lang="en-ZA" dirty="0"/>
              <a:t>limitation on the right to strike was emphasised in the case of </a:t>
            </a:r>
            <a:r>
              <a:rPr lang="en-ZA" b="1" i="1" dirty="0"/>
              <a:t>Attorney General v. Vincent </a:t>
            </a:r>
            <a:r>
              <a:rPr lang="en-ZA" b="1" i="1" dirty="0" err="1" smtClean="0"/>
              <a:t>Makando</a:t>
            </a:r>
            <a:r>
              <a:rPr lang="en-ZA" dirty="0" smtClean="0"/>
              <a:t>.  </a:t>
            </a:r>
          </a:p>
          <a:p>
            <a:pPr algn="just">
              <a:buFont typeface="Wingdings" panose="05000000000000000000" pitchFamily="2" charset="2"/>
              <a:buChar char="v"/>
            </a:pPr>
            <a:r>
              <a:rPr lang="en-ZA" dirty="0" smtClean="0"/>
              <a:t>The </a:t>
            </a:r>
            <a:r>
              <a:rPr lang="en-ZA" dirty="0"/>
              <a:t>High Court emphasised that </a:t>
            </a:r>
            <a:r>
              <a:rPr lang="en-ZA" dirty="0" smtClean="0"/>
              <a:t>where </a:t>
            </a:r>
            <a:r>
              <a:rPr lang="en-ZA" dirty="0"/>
              <a:t>one of the parties chooses to go to court or arbitration to resolve a collective dispute after conciliation fails, a strike </a:t>
            </a:r>
            <a:r>
              <a:rPr lang="en-ZA" b="1" u="sng" dirty="0"/>
              <a:t>cannot</a:t>
            </a:r>
            <a:r>
              <a:rPr lang="en-ZA" dirty="0"/>
              <a:t> be initiated. </a:t>
            </a:r>
            <a:r>
              <a:rPr lang="en-ZA" dirty="0" smtClean="0"/>
              <a:t> </a:t>
            </a:r>
            <a:endParaRPr lang="en-ZA" dirty="0"/>
          </a:p>
          <a:p>
            <a:pPr algn="just">
              <a:buFont typeface="Wingdings" panose="05000000000000000000" pitchFamily="2" charset="2"/>
              <a:buChar char="v"/>
            </a:pPr>
            <a:endParaRPr lang="en-ZA" dirty="0"/>
          </a:p>
        </p:txBody>
      </p:sp>
    </p:spTree>
    <p:extLst>
      <p:ext uri="{BB962C8B-B14F-4D97-AF65-F5344CB8AC3E}">
        <p14:creationId xmlns:p14="http://schemas.microsoft.com/office/powerpoint/2010/main" val="7910699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459504"/>
            <a:ext cx="4572000" cy="1938992"/>
          </a:xfrm>
          <a:prstGeom prst="rect">
            <a:avLst/>
          </a:prstGeom>
        </p:spPr>
        <p:txBody>
          <a:bodyPr>
            <a:spAutoFit/>
          </a:bodyPr>
          <a:lstStyle/>
          <a:p>
            <a:pPr marL="118872" lvl="0" algn="ctr">
              <a:buClr>
                <a:srgbClr val="F0AD00"/>
              </a:buClr>
              <a:buSzPct val="80000"/>
            </a:pPr>
            <a:r>
              <a:rPr lang="en-ZA" sz="4000" b="1" dirty="0">
                <a:solidFill>
                  <a:prstClr val="black"/>
                </a:solidFill>
                <a:effectLst>
                  <a:outerShdw blurRad="38100" dist="38100" dir="2700000" algn="tl">
                    <a:srgbClr val="000000">
                      <a:alpha val="43137"/>
                    </a:srgbClr>
                  </a:outerShdw>
                </a:effectLst>
              </a:rPr>
              <a:t>END OF LECTURE</a:t>
            </a:r>
          </a:p>
          <a:p>
            <a:pPr marL="118872" lvl="0" algn="ctr">
              <a:buClr>
                <a:srgbClr val="F0AD00"/>
              </a:buClr>
              <a:buSzPct val="80000"/>
            </a:pPr>
            <a:r>
              <a:rPr lang="en-ZA" sz="4000" b="1" dirty="0">
                <a:solidFill>
                  <a:prstClr val="black"/>
                </a:solidFill>
                <a:effectLst>
                  <a:outerShdw blurRad="38100" dist="38100" dir="2700000" algn="tl">
                    <a:srgbClr val="000000">
                      <a:alpha val="43137"/>
                    </a:srgbClr>
                  </a:outerShdw>
                </a:effectLst>
              </a:rPr>
              <a:t>THANK </a:t>
            </a:r>
          </a:p>
          <a:p>
            <a:pPr marL="118872" lvl="0" algn="ctr">
              <a:buClr>
                <a:srgbClr val="F0AD00"/>
              </a:buClr>
              <a:buSzPct val="80000"/>
            </a:pPr>
            <a:r>
              <a:rPr lang="en-ZA" sz="4000" b="1" dirty="0">
                <a:solidFill>
                  <a:prstClr val="black"/>
                </a:solidFill>
                <a:effectLst>
                  <a:outerShdw blurRad="38100" dist="38100" dir="2700000" algn="tl">
                    <a:srgbClr val="000000">
                      <a:alpha val="43137"/>
                    </a:srgbClr>
                  </a:outerShdw>
                </a:effectLst>
              </a:rPr>
              <a:t>YOU!</a:t>
            </a:r>
          </a:p>
        </p:txBody>
      </p:sp>
      <p:pic>
        <p:nvPicPr>
          <p:cNvPr id="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79912" y="4437112"/>
            <a:ext cx="21336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1417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Commencement of collective bargaining</a:t>
            </a:r>
          </a:p>
        </p:txBody>
      </p:sp>
      <p:sp>
        <p:nvSpPr>
          <p:cNvPr id="3" name="Content Placeholder 2"/>
          <p:cNvSpPr>
            <a:spLocks noGrp="1"/>
          </p:cNvSpPr>
          <p:nvPr>
            <p:ph idx="1"/>
          </p:nvPr>
        </p:nvSpPr>
        <p:spPr/>
        <p:txBody>
          <a:bodyPr>
            <a:normAutofit fontScale="92500" lnSpcReduction="10000"/>
          </a:bodyPr>
          <a:lstStyle/>
          <a:p>
            <a:pPr marL="118872" indent="0" algn="just">
              <a:buNone/>
            </a:pPr>
            <a:r>
              <a:rPr lang="en-ZA" dirty="0"/>
              <a:t>As the contract is being negotiated, general employees also have input on it, through their union officers. Thus, the agreement reflects the combined desires of all the employees, along with limitations that the employer wishes to see put in place. The result is a powerful document which usually reflects cooperative effort. In some cases, however, the union or the employer may resort to antagonistic tactics such as striking or creating a lockout, in order to push the agreement through.</a:t>
            </a:r>
          </a:p>
        </p:txBody>
      </p:sp>
    </p:spTree>
    <p:extLst>
      <p:ext uri="{BB962C8B-B14F-4D97-AF65-F5344CB8AC3E}">
        <p14:creationId xmlns:p14="http://schemas.microsoft.com/office/powerpoint/2010/main" val="1478797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Legal support for collective bargaining </a:t>
            </a:r>
            <a:endParaRPr lang="en-ZA" dirty="0"/>
          </a:p>
        </p:txBody>
      </p:sp>
      <p:sp>
        <p:nvSpPr>
          <p:cNvPr id="3" name="Content Placeholder 2"/>
          <p:cNvSpPr>
            <a:spLocks noGrp="1"/>
          </p:cNvSpPr>
          <p:nvPr>
            <p:ph idx="1"/>
          </p:nvPr>
        </p:nvSpPr>
        <p:spPr/>
        <p:txBody>
          <a:bodyPr>
            <a:normAutofit fontScale="92500" lnSpcReduction="20000"/>
          </a:bodyPr>
          <a:lstStyle/>
          <a:p>
            <a:pPr algn="just">
              <a:buFont typeface="Wingdings" panose="05000000000000000000" pitchFamily="2" charset="2"/>
              <a:buChar char="v"/>
            </a:pPr>
            <a:r>
              <a:rPr lang="en-ZA" dirty="0"/>
              <a:t>The right to collectively bargain is recognized through international human rights conventions. </a:t>
            </a:r>
            <a:r>
              <a:rPr lang="en-ZA" b="1" dirty="0"/>
              <a:t>Article 23 of the Universal Declaration of Human Rights</a:t>
            </a:r>
            <a:r>
              <a:rPr lang="en-ZA" dirty="0"/>
              <a:t> </a:t>
            </a:r>
            <a:r>
              <a:rPr lang="en-ZA" b="1" dirty="0"/>
              <a:t>identifies the ability to organize trade unions as a fundamental human right</a:t>
            </a:r>
            <a:r>
              <a:rPr lang="en-ZA" b="1" dirty="0" smtClean="0"/>
              <a:t>.</a:t>
            </a:r>
          </a:p>
          <a:p>
            <a:pPr algn="just">
              <a:buFont typeface="Wingdings" panose="05000000000000000000" pitchFamily="2" charset="2"/>
              <a:buChar char="v"/>
            </a:pPr>
            <a:r>
              <a:rPr lang="en-ZA" dirty="0" smtClean="0"/>
              <a:t>Item </a:t>
            </a:r>
            <a:r>
              <a:rPr lang="en-ZA" dirty="0"/>
              <a:t>2(a) of the International Employment and Industrial Relations Organization’s Declaration on Fundamental Principles and Rights at Work defines the "freedom of association and the effective recognition of the right to collective bargaining" as an essential right of workers.</a:t>
            </a:r>
          </a:p>
        </p:txBody>
      </p:sp>
    </p:spTree>
    <p:extLst>
      <p:ext uri="{BB962C8B-B14F-4D97-AF65-F5344CB8AC3E}">
        <p14:creationId xmlns:p14="http://schemas.microsoft.com/office/powerpoint/2010/main" val="37280137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Legal support for collective bargaining </a:t>
            </a:r>
          </a:p>
        </p:txBody>
      </p:sp>
      <p:sp>
        <p:nvSpPr>
          <p:cNvPr id="3" name="Content Placeholder 2"/>
          <p:cNvSpPr>
            <a:spLocks noGrp="1"/>
          </p:cNvSpPr>
          <p:nvPr>
            <p:ph idx="1"/>
          </p:nvPr>
        </p:nvSpPr>
        <p:spPr/>
        <p:txBody>
          <a:bodyPr>
            <a:normAutofit fontScale="85000" lnSpcReduction="10000"/>
          </a:bodyPr>
          <a:lstStyle/>
          <a:p>
            <a:pPr marL="118872" indent="0" algn="just">
              <a:buNone/>
            </a:pPr>
            <a:r>
              <a:rPr lang="en-ZA" dirty="0" smtClean="0"/>
              <a:t>In the Canadian case of </a:t>
            </a:r>
            <a:r>
              <a:rPr lang="en-ZA" b="1" i="1" dirty="0"/>
              <a:t>Facilities Subsector Bargaining </a:t>
            </a:r>
            <a:r>
              <a:rPr lang="en-ZA" b="1" i="1" dirty="0" smtClean="0"/>
              <a:t>Association v</a:t>
            </a:r>
            <a:r>
              <a:rPr lang="en-ZA" i="1" dirty="0"/>
              <a:t> </a:t>
            </a:r>
            <a:r>
              <a:rPr lang="en-ZA" b="1" i="1" dirty="0"/>
              <a:t>British </a:t>
            </a:r>
            <a:r>
              <a:rPr lang="en-ZA" b="1" i="1" dirty="0" smtClean="0"/>
              <a:t>Columbia</a:t>
            </a:r>
            <a:r>
              <a:rPr lang="en-ZA" i="1" dirty="0"/>
              <a:t> </a:t>
            </a:r>
            <a:r>
              <a:rPr lang="en-ZA" b="1" dirty="0" smtClean="0"/>
              <a:t>[2007</a:t>
            </a:r>
            <a:r>
              <a:rPr lang="en-ZA" b="1" dirty="0"/>
              <a:t>] 2 S.C.R. </a:t>
            </a:r>
            <a:r>
              <a:rPr lang="en-ZA" b="1" dirty="0" smtClean="0"/>
              <a:t>391, </a:t>
            </a:r>
            <a:r>
              <a:rPr lang="en-ZA" dirty="0" smtClean="0"/>
              <a:t>the Supreme Court of </a:t>
            </a:r>
            <a:r>
              <a:rPr lang="en-ZA" dirty="0"/>
              <a:t>Canada extensively reviewed the rationale for regarding collective bargaining as a human </a:t>
            </a:r>
            <a:r>
              <a:rPr lang="en-ZA" dirty="0" smtClean="0"/>
              <a:t>right and made </a:t>
            </a:r>
            <a:r>
              <a:rPr lang="en-ZA" dirty="0"/>
              <a:t>the following observations</a:t>
            </a:r>
            <a:r>
              <a:rPr lang="en-ZA" dirty="0" smtClean="0"/>
              <a:t>:</a:t>
            </a:r>
          </a:p>
          <a:p>
            <a:pPr marL="118872" indent="0" algn="just">
              <a:buNone/>
            </a:pPr>
            <a:r>
              <a:rPr lang="en-ZA" b="1" dirty="0"/>
              <a:t>“The right to bargain collectively with an employer enhances the human dignity, liberty and autonomy of workers by giving them the opportunity to influence the establishment of workplace rules and thereby gain some control over a major aspect of their lives, namely their work... </a:t>
            </a:r>
          </a:p>
        </p:txBody>
      </p:sp>
    </p:spTree>
    <p:extLst>
      <p:ext uri="{BB962C8B-B14F-4D97-AF65-F5344CB8AC3E}">
        <p14:creationId xmlns:p14="http://schemas.microsoft.com/office/powerpoint/2010/main" val="1357578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Legal support for collective bargaining </a:t>
            </a:r>
          </a:p>
        </p:txBody>
      </p:sp>
      <p:sp>
        <p:nvSpPr>
          <p:cNvPr id="3" name="Content Placeholder 2"/>
          <p:cNvSpPr>
            <a:spLocks noGrp="1"/>
          </p:cNvSpPr>
          <p:nvPr>
            <p:ph idx="1"/>
          </p:nvPr>
        </p:nvSpPr>
        <p:spPr/>
        <p:txBody>
          <a:bodyPr>
            <a:normAutofit/>
          </a:bodyPr>
          <a:lstStyle/>
          <a:p>
            <a:pPr marL="118872" indent="0" algn="just">
              <a:buNone/>
            </a:pPr>
            <a:r>
              <a:rPr lang="en-ZA" b="1" i="1" dirty="0" smtClean="0"/>
              <a:t>Collective </a:t>
            </a:r>
            <a:r>
              <a:rPr lang="en-ZA" b="1" i="1" dirty="0"/>
              <a:t>bargaining is not simply an instrument for pursuing external ends…rather [it] is intrinsically valuable as an experience in self-government... Collective bargaining permits workers to achieve a form of workplace democracy and to ensure the rule of law in the workplace. Workers gain a voice to influence the establishment of rules that control a major aspect of their lives</a:t>
            </a:r>
            <a:r>
              <a:rPr lang="en-ZA" b="1" i="1" dirty="0" smtClean="0"/>
              <a:t>.”</a:t>
            </a:r>
            <a:endParaRPr lang="en-ZA" b="1" i="1" dirty="0"/>
          </a:p>
        </p:txBody>
      </p:sp>
    </p:spTree>
    <p:extLst>
      <p:ext uri="{BB962C8B-B14F-4D97-AF65-F5344CB8AC3E}">
        <p14:creationId xmlns:p14="http://schemas.microsoft.com/office/powerpoint/2010/main" val="336760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dirty="0" smtClean="0"/>
              <a:t>Collective Bargaining Procedure</a:t>
            </a:r>
            <a:endParaRPr lang="en-ZA" dirty="0"/>
          </a:p>
        </p:txBody>
      </p:sp>
      <p:sp>
        <p:nvSpPr>
          <p:cNvPr id="3" name="Content Placeholder 2"/>
          <p:cNvSpPr>
            <a:spLocks noGrp="1"/>
          </p:cNvSpPr>
          <p:nvPr>
            <p:ph idx="1"/>
          </p:nvPr>
        </p:nvSpPr>
        <p:spPr/>
        <p:txBody>
          <a:bodyPr/>
          <a:lstStyle/>
          <a:p>
            <a:pPr marL="118872" indent="0" algn="just">
              <a:buNone/>
            </a:pPr>
            <a:r>
              <a:rPr lang="en-ZA" b="1" dirty="0" smtClean="0"/>
              <a:t>Section 66 of the ILRA </a:t>
            </a:r>
            <a:r>
              <a:rPr lang="en-ZA" dirty="0" smtClean="0"/>
              <a:t>sets out </a:t>
            </a:r>
            <a:r>
              <a:rPr lang="en-ZA" b="1" dirty="0" smtClean="0"/>
              <a:t>the procedure for reaching a collective agreement, through collective bargaining</a:t>
            </a:r>
            <a:r>
              <a:rPr lang="en-ZA" dirty="0" smtClean="0"/>
              <a:t> between trade unions and employers or employer organisations, as the case may be. </a:t>
            </a:r>
          </a:p>
          <a:p>
            <a:pPr marL="118872" indent="0" algn="just">
              <a:buNone/>
            </a:pPr>
            <a:r>
              <a:rPr lang="en-ZA" dirty="0"/>
              <a:t> </a:t>
            </a:r>
            <a:endParaRPr lang="en-ZA" dirty="0" smtClean="0"/>
          </a:p>
          <a:p>
            <a:pPr marL="118872" indent="0" algn="just">
              <a:buNone/>
            </a:pPr>
            <a:endParaRPr lang="en-ZA" dirty="0"/>
          </a:p>
        </p:txBody>
      </p:sp>
    </p:spTree>
    <p:extLst>
      <p:ext uri="{BB962C8B-B14F-4D97-AF65-F5344CB8AC3E}">
        <p14:creationId xmlns:p14="http://schemas.microsoft.com/office/powerpoint/2010/main" val="7299999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343</TotalTime>
  <Words>3351</Words>
  <Application>Microsoft Office PowerPoint</Application>
  <PresentationFormat>On-screen Show (4:3)</PresentationFormat>
  <Paragraphs>206</Paragraphs>
  <Slides>44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Arial</vt:lpstr>
      <vt:lpstr>Calibri</vt:lpstr>
      <vt:lpstr>Corbel</vt:lpstr>
      <vt:lpstr>Times New Roman</vt:lpstr>
      <vt:lpstr>Wingdings</vt:lpstr>
      <vt:lpstr>Wingdings 2</vt:lpstr>
      <vt:lpstr>Wingdings 3</vt:lpstr>
      <vt:lpstr>Module</vt:lpstr>
      <vt:lpstr>UNIVERSITY OF LUSAKA  SCHOOL OF LAW</vt:lpstr>
      <vt:lpstr>Definition of Collective Bargaining</vt:lpstr>
      <vt:lpstr>Definition of Collective Bargaining</vt:lpstr>
      <vt:lpstr>Commencement of collective bargaining</vt:lpstr>
      <vt:lpstr>Commencement of collective bargaining</vt:lpstr>
      <vt:lpstr>Legal support for collective bargaining </vt:lpstr>
      <vt:lpstr>Legal support for collective bargaining </vt:lpstr>
      <vt:lpstr>Legal support for collective bargaining </vt:lpstr>
      <vt:lpstr>Collective Bargaining Procedure</vt:lpstr>
      <vt:lpstr>Collective Bargaining Procedure: Achievement of collective bargaining</vt:lpstr>
      <vt:lpstr>Collective Bargaining Procedure: format of collective agreements</vt:lpstr>
      <vt:lpstr>Lodgement / filing of collective agreements</vt:lpstr>
      <vt:lpstr>Disapproval of collective agreement </vt:lpstr>
      <vt:lpstr>Approval of collective agreement</vt:lpstr>
      <vt:lpstr>Commencement of collective agreement</vt:lpstr>
      <vt:lpstr>Incorporation of the terms of a Collective Agreement: </vt:lpstr>
      <vt:lpstr>Incorporation of the terms of a Collective Agreement: Automatic incorporation theory</vt:lpstr>
      <vt:lpstr>Incorporation of the terms of a Collective Agreement: Manual  incorporation theory</vt:lpstr>
      <vt:lpstr>Binding nature of collective agreements</vt:lpstr>
      <vt:lpstr>Industrial action and the right to strike, the right to lock out</vt:lpstr>
      <vt:lpstr>Industrial action and the right to strike, the right to lock out</vt:lpstr>
      <vt:lpstr>Industrial action and the right to strike, the right to lock out</vt:lpstr>
      <vt:lpstr>Industrial action and the right to strike: Procedure before resorting to strike or lock out</vt:lpstr>
      <vt:lpstr>Collective disputes </vt:lpstr>
      <vt:lpstr>Collective disputes-S75 ILRA </vt:lpstr>
      <vt:lpstr>Failure to settle a collective dispute-S78 ILRA </vt:lpstr>
      <vt:lpstr>Failure to settle a collective dispute-S78 ILRA </vt:lpstr>
      <vt:lpstr>Failure to settle a collective dispute-S78 ILRA </vt:lpstr>
      <vt:lpstr>Failure to settle a collective dispute-S78 ILRA </vt:lpstr>
      <vt:lpstr>Commencement of strike or lock out-S75(4)</vt:lpstr>
      <vt:lpstr>Effects of the commencement of a strike:  Kitwe City Council v. William Ng’uni</vt:lpstr>
      <vt:lpstr>Industrial action and the right to strike or lock out</vt:lpstr>
      <vt:lpstr>Industrial action and the right to strike: protective provisions under the ILRA</vt:lpstr>
      <vt:lpstr>Restrictions or Limitations on the right to strike</vt:lpstr>
      <vt:lpstr>Restrictions or Limitations on the right to strike</vt:lpstr>
      <vt:lpstr>Restrictions or Limitations on the right to strike</vt:lpstr>
      <vt:lpstr>Restrictions or Limitations on the right to strike</vt:lpstr>
      <vt:lpstr>Limitations on the right to strike: employees listed under S2(1) ILRA: </vt:lpstr>
      <vt:lpstr>Limitations on the right to strike: Essential Services</vt:lpstr>
      <vt:lpstr>Limitations on the right to strike: Essential Services</vt:lpstr>
      <vt:lpstr>What amounts to “essential service”? S.107(10) ILRA</vt:lpstr>
      <vt:lpstr>What does not amount to “essential services”?</vt:lpstr>
      <vt:lpstr>Limitation on the right to strike: The principle in the Vincent Makando case</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dc:title>
  <dc:creator>Ntemena</dc:creator>
  <cp:lastModifiedBy>User</cp:lastModifiedBy>
  <cp:revision>134</cp:revision>
  <dcterms:created xsi:type="dcterms:W3CDTF">2020-10-12T13:02:16Z</dcterms:created>
  <dcterms:modified xsi:type="dcterms:W3CDTF">2022-07-17T03:26:05Z</dcterms:modified>
</cp:coreProperties>
</file>