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93" r:id="rId3"/>
    <p:sldId id="258" r:id="rId4"/>
    <p:sldId id="294" r:id="rId5"/>
    <p:sldId id="295" r:id="rId6"/>
    <p:sldId id="296" r:id="rId7"/>
    <p:sldId id="297" r:id="rId8"/>
    <p:sldId id="298" r:id="rId9"/>
    <p:sldId id="299" r:id="rId10"/>
    <p:sldId id="300" r:id="rId11"/>
    <p:sldId id="259" r:id="rId12"/>
    <p:sldId id="260" r:id="rId13"/>
    <p:sldId id="261" r:id="rId14"/>
    <p:sldId id="262" r:id="rId15"/>
    <p:sldId id="264"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1" r:id="rId41"/>
    <p:sldId id="292"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a:xfrm>
            <a:off x="2416500" y="329307"/>
            <a:ext cx="4973915" cy="30920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a:xfrm>
            <a:off x="1437664" y="798973"/>
            <a:ext cx="811019" cy="503578"/>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9207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9570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2131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2522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8182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8948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8" name="Footer Placeholder 7"/>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9913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90225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863815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8753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a:xfrm>
            <a:off x="1447382" y="318640"/>
            <a:ext cx="5541004" cy="32093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8776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8/29/2022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64034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lnSpc>
                <a:spcPct val="100000"/>
              </a:lnSpc>
            </a:pPr>
            <a:r>
              <a:rPr lang="en-US" sz="3600" b="1" cap="none" spc="-100" dirty="0" smtClean="0">
                <a:latin typeface="Cambria"/>
              </a:rPr>
              <a:t>UNIVERSITY OF LUSAKA</a:t>
            </a:r>
            <a:br>
              <a:rPr lang="en-US" sz="3600" b="1" cap="none" spc="-100" dirty="0" smtClean="0">
                <a:latin typeface="Cambria"/>
              </a:rPr>
            </a:br>
            <a:r>
              <a:rPr lang="en-US" sz="3600" b="1" cap="none" spc="-100" dirty="0" smtClean="0">
                <a:latin typeface="Cambria"/>
              </a:rPr>
              <a:t>SCHOOL OF LAW</a:t>
            </a:r>
            <a:r>
              <a:rPr lang="en-GB" sz="3600" b="1" cap="none" spc="-100" dirty="0" smtClean="0">
                <a:latin typeface="Cambria"/>
              </a:rPr>
              <a:t/>
            </a:r>
            <a:br>
              <a:rPr lang="en-GB" sz="3600" b="1" cap="none" spc="-100" dirty="0" smtClean="0">
                <a:latin typeface="Cambria"/>
              </a:rPr>
            </a:br>
            <a:r>
              <a:rPr lang="en-GB" sz="3600" b="1" cap="none" spc="-100" dirty="0" smtClean="0">
                <a:latin typeface="Cambria"/>
              </a:rPr>
              <a:t>L214</a:t>
            </a:r>
            <a:br>
              <a:rPr lang="en-GB" sz="3600" b="1" cap="none" spc="-100" dirty="0" smtClean="0">
                <a:latin typeface="Cambria"/>
              </a:rPr>
            </a:br>
            <a:r>
              <a:rPr lang="en-GB" sz="3600" b="1" cap="none" spc="-100" dirty="0" smtClean="0">
                <a:latin typeface="Cambria"/>
              </a:rPr>
              <a:t>PARTNERSHIP</a:t>
            </a:r>
            <a:endParaRPr lang="en-GB" b="1" dirty="0"/>
          </a:p>
        </p:txBody>
      </p:sp>
      <p:sp>
        <p:nvSpPr>
          <p:cNvPr id="3" name="Subtitle 2"/>
          <p:cNvSpPr>
            <a:spLocks noGrp="1"/>
          </p:cNvSpPr>
          <p:nvPr>
            <p:ph type="subTitle" idx="1"/>
          </p:nvPr>
        </p:nvSpPr>
        <p:spPr/>
        <p:txBody>
          <a:bodyPr/>
          <a:lstStyle/>
          <a:p>
            <a:pPr algn="ctr"/>
            <a:r>
              <a:rPr lang="en-GB" cap="none" dirty="0" err="1" smtClean="0"/>
              <a:t>Chisanga</a:t>
            </a:r>
            <a:r>
              <a:rPr lang="en-GB" cap="none" dirty="0" smtClean="0"/>
              <a:t> </a:t>
            </a:r>
            <a:r>
              <a:rPr lang="en-GB" cap="none" dirty="0" err="1" smtClean="0"/>
              <a:t>Mutale</a:t>
            </a:r>
            <a:endParaRPr lang="en-GB" cap="none" dirty="0"/>
          </a:p>
        </p:txBody>
      </p:sp>
    </p:spTree>
    <p:extLst>
      <p:ext uri="{BB962C8B-B14F-4D97-AF65-F5344CB8AC3E}">
        <p14:creationId xmlns:p14="http://schemas.microsoft.com/office/powerpoint/2010/main" val="3150781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By profit is meant </a:t>
            </a:r>
            <a:r>
              <a:rPr lang="en-US" b="1" i="1" dirty="0" smtClean="0"/>
              <a:t>net</a:t>
            </a:r>
            <a:r>
              <a:rPr lang="en-US" dirty="0" smtClean="0"/>
              <a:t> profit, that is to say, the difference between the gross returns and the outgoings of the business  as was stated in </a:t>
            </a:r>
            <a:r>
              <a:rPr lang="en-US" dirty="0" smtClean="0">
                <a:solidFill>
                  <a:srgbClr val="00B050"/>
                </a:solidFill>
              </a:rPr>
              <a:t>Re Spanish Prospecting Co Ltd [1911] 1 Ch. 92</a:t>
            </a:r>
            <a:r>
              <a:rPr lang="en-US" dirty="0" smtClean="0"/>
              <a:t>.</a:t>
            </a:r>
          </a:p>
          <a:p>
            <a:r>
              <a:rPr lang="en-US" dirty="0" smtClean="0"/>
              <a:t>This third limb of the definition confines partnerships to associations formed for making profit.</a:t>
            </a:r>
          </a:p>
          <a:p>
            <a:r>
              <a:rPr lang="en-US" b="1" dirty="0" smtClean="0"/>
              <a:t>This can be contrasted with clubs and societies formed for promoting religious, social, educational and recreational activities and which are not run in order to create profits for the individual members.</a:t>
            </a:r>
          </a:p>
        </p:txBody>
      </p:sp>
      <p:sp>
        <p:nvSpPr>
          <p:cNvPr id="3" name="Title 2"/>
          <p:cNvSpPr>
            <a:spLocks noGrp="1"/>
          </p:cNvSpPr>
          <p:nvPr>
            <p:ph type="title"/>
          </p:nvPr>
        </p:nvSpPr>
        <p:spPr/>
        <p:txBody>
          <a:bodyPr/>
          <a:lstStyle/>
          <a:p>
            <a:r>
              <a:rPr lang="en-US" dirty="0" smtClean="0"/>
              <a:t>3. View of Profit</a:t>
            </a:r>
            <a:endParaRPr lang="en-US" dirty="0"/>
          </a:p>
        </p:txBody>
      </p:sp>
    </p:spTree>
    <p:extLst>
      <p:ext uri="{BB962C8B-B14F-4D97-AF65-F5344CB8AC3E}">
        <p14:creationId xmlns:p14="http://schemas.microsoft.com/office/powerpoint/2010/main" val="3484739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Partnership vs. company</a:t>
            </a:r>
            <a:endParaRPr lang="en-GB" dirty="0"/>
          </a:p>
        </p:txBody>
      </p:sp>
      <p:sp>
        <p:nvSpPr>
          <p:cNvPr id="3" name="Content Placeholder 2"/>
          <p:cNvSpPr>
            <a:spLocks noGrp="1"/>
          </p:cNvSpPr>
          <p:nvPr>
            <p:ph idx="1"/>
          </p:nvPr>
        </p:nvSpPr>
        <p:spPr>
          <a:xfrm>
            <a:off x="1451579" y="2015732"/>
            <a:ext cx="9603275" cy="3927868"/>
          </a:xfrm>
        </p:spPr>
        <p:txBody>
          <a:bodyPr>
            <a:normAutofit fontScale="62500" lnSpcReduction="20000"/>
          </a:bodyPr>
          <a:lstStyle/>
          <a:p>
            <a:pPr lvl="0"/>
            <a:r>
              <a:rPr lang="en-US" dirty="0"/>
              <a:t>It is important for a distinction to be made between a partnership and a limited company</a:t>
            </a:r>
            <a:endParaRPr lang="en-GB" dirty="0"/>
          </a:p>
          <a:p>
            <a:pPr marL="342900" lvl="0" indent="-342900">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The following are the distinctions between the two:</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742950" lvl="1" indent="-285750">
              <a:spcAft>
                <a:spcPts val="0"/>
              </a:spcAft>
              <a:buFont typeface="+mj-lt"/>
              <a:buAutoNum type="arabicParenR"/>
              <a:tabLst>
                <a:tab pos="1143000" algn="l"/>
              </a:tabLst>
            </a:pPr>
            <a:r>
              <a:rPr lang="en-US" b="1" u="sng" dirty="0">
                <a:latin typeface="Times New Roman" panose="02020603050405020304" pitchFamily="18" charset="0"/>
                <a:ea typeface="MS Mincho"/>
                <a:cs typeface="Arial" panose="020B0604020202020204" pitchFamily="34" charset="0"/>
              </a:rPr>
              <a:t>FORMATION</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A partnership is easy and cheaper to form and maintain</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There are more expenses involved in forming or incorporating a limited company</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Although you are required to file annual returns for partnerships, expenses relating to returns for limited companies are more costly and stringent</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742950" lvl="1" indent="-285750">
              <a:spcAft>
                <a:spcPts val="0"/>
              </a:spcAft>
              <a:buFont typeface="+mj-lt"/>
              <a:buAutoNum type="arabicParenR"/>
              <a:tabLst>
                <a:tab pos="1143000" algn="l"/>
              </a:tabLst>
            </a:pPr>
            <a:r>
              <a:rPr lang="en-US" b="1" u="sng" dirty="0">
                <a:latin typeface="Times New Roman" panose="02020603050405020304" pitchFamily="18" charset="0"/>
                <a:ea typeface="MS Mincho"/>
                <a:cs typeface="Arial" panose="020B0604020202020204" pitchFamily="34" charset="0"/>
              </a:rPr>
              <a:t>ACCOUNTS</a:t>
            </a:r>
            <a:endParaRPr lang="en-GB" b="1" dirty="0">
              <a:latin typeface="Cambria" panose="02040503050406030204" pitchFamily="18" charset="0"/>
              <a:ea typeface="MS Mincho"/>
              <a:cs typeface="Arial" panose="020B0604020202020204" pitchFamily="34" charset="0"/>
            </a:endParaRPr>
          </a:p>
          <a:p>
            <a:pPr marL="342900" lvl="0" indent="-342900">
              <a:spcAft>
                <a:spcPts val="100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It is not necessary to disclose a partnership account; but in a limited company, there are always made public, and particularly, for the public companies listed on the stock </a:t>
            </a:r>
            <a:r>
              <a:rPr lang="en-US" dirty="0" smtClean="0">
                <a:latin typeface="Times New Roman" panose="02020603050405020304" pitchFamily="18" charset="0"/>
                <a:ea typeface="Cambria" panose="02040503050406030204" pitchFamily="18" charset="0"/>
                <a:cs typeface="Times New Roman" panose="02020603050405020304" pitchFamily="18" charset="0"/>
              </a:rPr>
              <a:t>exchange</a:t>
            </a:r>
          </a:p>
          <a:p>
            <a:pPr marL="342900" indent="-342900">
              <a:spcAft>
                <a:spcPts val="1000"/>
              </a:spcAft>
              <a:buFont typeface="Cambria" panose="02040503050406030204" pitchFamily="18" charset="0"/>
              <a:buChar char="-"/>
              <a:tabLst>
                <a:tab pos="1143000" algn="l"/>
              </a:tabLst>
            </a:pPr>
            <a:r>
              <a:rPr lang="en-US" dirty="0"/>
              <a:t>**</a:t>
            </a:r>
            <a:r>
              <a:rPr lang="en-US" b="1" dirty="0"/>
              <a:t>NOTE: certain professional bodies will required accounts to be disclosed, i.e. Legal Practitioner’s Committee of LAZ- requires annual disclosure of accounts for law firms. The same applies to accounting firms as well</a:t>
            </a:r>
            <a:r>
              <a:rPr lang="en-US" b="1" dirty="0" smtClean="0"/>
              <a:t>.</a:t>
            </a:r>
            <a:endParaRPr lang="en-GB" b="1" dirty="0">
              <a:latin typeface="Cambria" panose="02040503050406030204" pitchFamily="18" charset="0"/>
              <a:ea typeface="Cambria" panose="020405030504060302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441017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Partnership vs. company</a:t>
            </a:r>
          </a:p>
        </p:txBody>
      </p:sp>
      <p:sp>
        <p:nvSpPr>
          <p:cNvPr id="3" name="Content Placeholder 2"/>
          <p:cNvSpPr>
            <a:spLocks noGrp="1"/>
          </p:cNvSpPr>
          <p:nvPr>
            <p:ph idx="1"/>
          </p:nvPr>
        </p:nvSpPr>
        <p:spPr>
          <a:xfrm>
            <a:off x="1451579" y="2015732"/>
            <a:ext cx="9603275" cy="4006245"/>
          </a:xfrm>
        </p:spPr>
        <p:txBody>
          <a:bodyPr>
            <a:normAutofit fontScale="77500" lnSpcReduction="20000"/>
          </a:bodyPr>
          <a:lstStyle/>
          <a:p>
            <a:pPr marL="742950" lvl="1" indent="-285750">
              <a:buFont typeface="+mj-lt"/>
              <a:buAutoNum type="arabicParenR"/>
              <a:tabLst>
                <a:tab pos="1143000" algn="l"/>
              </a:tabLst>
            </a:pPr>
            <a:r>
              <a:rPr lang="en-US" b="1" u="sng" dirty="0">
                <a:latin typeface="Times New Roman" panose="02020603050405020304" pitchFamily="18" charset="0"/>
                <a:ea typeface="MS Mincho"/>
                <a:cs typeface="Arial" panose="020B0604020202020204" pitchFamily="34" charset="0"/>
              </a:rPr>
              <a:t>DEBTS</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While a partner is liable for the debts of the firm, a shareholder is under no liability for debts accrued by the company, once his or her shares are fully paid up.</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This whole concept of limited liability stems from this factor.</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742950" lvl="1" indent="-285750">
              <a:spcAft>
                <a:spcPts val="0"/>
              </a:spcAft>
              <a:buFont typeface="+mj-lt"/>
              <a:buAutoNum type="arabicParenR"/>
              <a:tabLst>
                <a:tab pos="1143000" algn="l"/>
              </a:tabLst>
            </a:pPr>
            <a:r>
              <a:rPr lang="en-US" b="1" u="sng" dirty="0">
                <a:latin typeface="Times New Roman" panose="02020603050405020304" pitchFamily="18" charset="0"/>
                <a:ea typeface="MS Mincho"/>
                <a:cs typeface="Arial" panose="020B0604020202020204" pitchFamily="34" charset="0"/>
              </a:rPr>
              <a:t>PROPERTY</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A firm’s property is owned by all the partners in common, but since a limited company has a separate corporate personality, it’s property belongs to the company alone.</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742950" lvl="1" indent="-285750">
              <a:spcAft>
                <a:spcPts val="0"/>
              </a:spcAft>
              <a:buFont typeface="+mj-lt"/>
              <a:buAutoNum type="arabicParenR"/>
              <a:tabLst>
                <a:tab pos="1143000" algn="l"/>
              </a:tabLst>
            </a:pPr>
            <a:r>
              <a:rPr lang="en-US" b="1" u="sng" dirty="0">
                <a:latin typeface="Times New Roman" panose="02020603050405020304" pitchFamily="18" charset="0"/>
                <a:ea typeface="MS Mincho"/>
                <a:cs typeface="Arial" panose="020B0604020202020204" pitchFamily="34" charset="0"/>
              </a:rPr>
              <a:t>TRANSFER OF SHARES</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The general rule is that without the consent of other partners, a partner cannot transfer his or her shares to another person that another person becomes a partner; unless an agreement between the partners to the contrary exists.</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It is limited companies whose shares are freely transferrable</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742950" lvl="1" indent="-285750">
              <a:spcAft>
                <a:spcPts val="1000"/>
              </a:spcAft>
              <a:buFont typeface="Courier New" panose="02070309020205020404" pitchFamily="49" charset="0"/>
              <a:buChar char="o"/>
              <a:tabLst>
                <a:tab pos="1143000" algn="l"/>
              </a:tabLst>
            </a:pPr>
            <a:r>
              <a:rPr lang="en-US" dirty="0" smtClean="0">
                <a:latin typeface="Times New Roman" panose="02020603050405020304" pitchFamily="18" charset="0"/>
                <a:ea typeface="MS Mincho"/>
                <a:cs typeface="Arial" panose="020B0604020202020204" pitchFamily="34" charset="0"/>
              </a:rPr>
              <a:t>Shareholder </a:t>
            </a:r>
            <a:r>
              <a:rPr lang="en-US" dirty="0">
                <a:latin typeface="Times New Roman" panose="02020603050405020304" pitchFamily="18" charset="0"/>
                <a:ea typeface="MS Mincho"/>
                <a:cs typeface="Arial" panose="020B0604020202020204" pitchFamily="34" charset="0"/>
              </a:rPr>
              <a:t>may be given first option to purchase</a:t>
            </a:r>
            <a:endParaRPr lang="en-GB" dirty="0">
              <a:latin typeface="Cambria" panose="02040503050406030204" pitchFamily="18" charset="0"/>
              <a:ea typeface="MS Mincho"/>
              <a:cs typeface="Arial" panose="020B0604020202020204" pitchFamily="34" charset="0"/>
            </a:endParaRPr>
          </a:p>
        </p:txBody>
      </p:sp>
    </p:spTree>
    <p:extLst>
      <p:ext uri="{BB962C8B-B14F-4D97-AF65-F5344CB8AC3E}">
        <p14:creationId xmlns:p14="http://schemas.microsoft.com/office/powerpoint/2010/main" val="1965670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Partnership vs. company</a:t>
            </a:r>
          </a:p>
        </p:txBody>
      </p:sp>
      <p:sp>
        <p:nvSpPr>
          <p:cNvPr id="3" name="Content Placeholder 2"/>
          <p:cNvSpPr>
            <a:spLocks noGrp="1"/>
          </p:cNvSpPr>
          <p:nvPr>
            <p:ph idx="1"/>
          </p:nvPr>
        </p:nvSpPr>
        <p:spPr/>
        <p:txBody>
          <a:bodyPr>
            <a:normAutofit fontScale="92500" lnSpcReduction="10000"/>
          </a:bodyPr>
          <a:lstStyle/>
          <a:p>
            <a:r>
              <a:rPr lang="en-US" dirty="0"/>
              <a:t>7)	</a:t>
            </a:r>
            <a:r>
              <a:rPr lang="en-US" b="1" dirty="0"/>
              <a:t>AGENCY</a:t>
            </a:r>
          </a:p>
          <a:p>
            <a:r>
              <a:rPr lang="en-US" dirty="0"/>
              <a:t>-	A partner can make contracts as an agent for the firm</a:t>
            </a:r>
          </a:p>
          <a:p>
            <a:r>
              <a:rPr lang="en-US" dirty="0"/>
              <a:t>-	A shareholder is generally not an agent for the company</a:t>
            </a:r>
          </a:p>
          <a:p>
            <a:r>
              <a:rPr lang="en-US" dirty="0"/>
              <a:t>8)	</a:t>
            </a:r>
            <a:r>
              <a:rPr lang="en-US" b="1" dirty="0"/>
              <a:t>DEATH OR BANKRUPTCY</a:t>
            </a:r>
          </a:p>
          <a:p>
            <a:r>
              <a:rPr lang="en-US" dirty="0"/>
              <a:t>-	The death or bankruptcy of a partner dissolves the partnership unless there is an agreement to the contrary</a:t>
            </a:r>
          </a:p>
          <a:p>
            <a:r>
              <a:rPr lang="en-US" dirty="0"/>
              <a:t>-	However, a company will continue to exist despite death/bankruptcy of a shareholder</a:t>
            </a:r>
          </a:p>
          <a:p>
            <a:r>
              <a:rPr lang="en-US" dirty="0"/>
              <a:t>o	Only one exception for companies- where the company only has 2 shareholders</a:t>
            </a:r>
          </a:p>
        </p:txBody>
      </p:sp>
    </p:spTree>
    <p:extLst>
      <p:ext uri="{BB962C8B-B14F-4D97-AF65-F5344CB8AC3E}">
        <p14:creationId xmlns:p14="http://schemas.microsoft.com/office/powerpoint/2010/main" val="2599144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FORMATION OF A PARTNERSHIP</a:t>
            </a:r>
          </a:p>
        </p:txBody>
      </p:sp>
      <p:sp>
        <p:nvSpPr>
          <p:cNvPr id="3" name="Content Placeholder 2"/>
          <p:cNvSpPr>
            <a:spLocks noGrp="1"/>
          </p:cNvSpPr>
          <p:nvPr>
            <p:ph idx="1"/>
          </p:nvPr>
        </p:nvSpPr>
        <p:spPr/>
        <p:txBody>
          <a:bodyPr>
            <a:normAutofit/>
          </a:bodyPr>
          <a:lstStyle/>
          <a:p>
            <a:pPr marL="342900" lvl="0" indent="-342900">
              <a:buFont typeface="Cambria" panose="02040503050406030204" pitchFamily="18" charset="0"/>
              <a:buChar char="-"/>
              <a:tabLst>
                <a:tab pos="1143000" algn="l"/>
              </a:tabLst>
            </a:pPr>
            <a:r>
              <a:rPr lang="en-US" b="1" dirty="0">
                <a:latin typeface="Times New Roman" panose="02020603050405020304" pitchFamily="18" charset="0"/>
                <a:ea typeface="Cambria" panose="02040503050406030204" pitchFamily="18" charset="0"/>
                <a:cs typeface="Times New Roman" panose="02020603050405020304" pitchFamily="18" charset="0"/>
              </a:rPr>
              <a:t>A person wishing to become a partner must have the necessary capacity to enter into </a:t>
            </a:r>
            <a:r>
              <a:rPr lang="en-US" b="1" dirty="0" smtClean="0">
                <a:latin typeface="Times New Roman" panose="02020603050405020304" pitchFamily="18" charset="0"/>
                <a:ea typeface="Cambria" panose="02040503050406030204" pitchFamily="18" charset="0"/>
                <a:cs typeface="Times New Roman" panose="02020603050405020304" pitchFamily="18" charset="0"/>
              </a:rPr>
              <a:t>partnership</a:t>
            </a:r>
            <a:endParaRPr lang="en-GB" b="1" dirty="0" smtClean="0">
              <a:latin typeface="Cambria" panose="02040503050406030204" pitchFamily="18" charset="0"/>
              <a:ea typeface="Cambria" panose="02040503050406030204" pitchFamily="18" charset="0"/>
              <a:cs typeface="Times New Roman" panose="02020603050405020304" pitchFamily="18" charset="0"/>
            </a:endParaRPr>
          </a:p>
          <a:p>
            <a:pPr lvl="0"/>
            <a:r>
              <a:rPr lang="en-US" dirty="0"/>
              <a:t>In general, anyone is capable of becoming a partner. Examples:</a:t>
            </a:r>
            <a:endParaRPr lang="en-GB" dirty="0"/>
          </a:p>
          <a:p>
            <a:pPr lvl="1"/>
            <a:r>
              <a:rPr lang="en-US" dirty="0"/>
              <a:t>A limited company may be a partner, provided that </a:t>
            </a:r>
            <a:r>
              <a:rPr lang="en-US" dirty="0" smtClean="0"/>
              <a:t>this </a:t>
            </a:r>
            <a:r>
              <a:rPr lang="en-US" dirty="0"/>
              <a:t>would </a:t>
            </a:r>
            <a:r>
              <a:rPr lang="en-US" dirty="0" smtClean="0"/>
              <a:t>not be </a:t>
            </a:r>
            <a:r>
              <a:rPr lang="en-US" dirty="0"/>
              <a:t>ultra vires the Articles of Association of the Company;</a:t>
            </a:r>
            <a:endParaRPr lang="en-GB" dirty="0"/>
          </a:p>
          <a:p>
            <a:pPr lvl="1"/>
            <a:r>
              <a:rPr lang="en-US" dirty="0"/>
              <a:t>A minor may be a partner</a:t>
            </a:r>
            <a:r>
              <a:rPr lang="en-US" dirty="0" smtClean="0"/>
              <a:t>,.</a:t>
            </a:r>
            <a:r>
              <a:rPr lang="en-GB" dirty="0"/>
              <a:t> </a:t>
            </a:r>
            <a:r>
              <a:rPr lang="en-US" dirty="0" smtClean="0"/>
              <a:t>A </a:t>
            </a:r>
            <a:r>
              <a:rPr lang="en-US" dirty="0"/>
              <a:t>minor is not liable for partnership debts incurred during his or her minority.</a:t>
            </a:r>
            <a:endParaRPr lang="en-GB" dirty="0"/>
          </a:p>
          <a:p>
            <a:pPr lvl="2"/>
            <a:r>
              <a:rPr lang="en-US" dirty="0"/>
              <a:t>You must warn your client of the risks of admitting a minor into a partnership</a:t>
            </a:r>
            <a:endParaRPr lang="en-GB" dirty="0"/>
          </a:p>
          <a:p>
            <a:pPr marL="342900" lvl="0" indent="-342900">
              <a:buFont typeface="Cambria" panose="02040503050406030204" pitchFamily="18" charset="0"/>
              <a:buChar char="-"/>
              <a:tabLst>
                <a:tab pos="1143000" algn="l"/>
              </a:tabLst>
            </a:pPr>
            <a:endParaRPr lang="en-GB" dirty="0">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898894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spcAft>
                <a:spcPts val="1000"/>
              </a:spcAft>
              <a:tabLst>
                <a:tab pos="1143000" algn="l"/>
              </a:tabLst>
            </a:pPr>
            <a:r>
              <a:rPr lang="en-US" dirty="0">
                <a:latin typeface="Times New Roman" panose="02020603050405020304" pitchFamily="18" charset="0"/>
                <a:ea typeface="MS Mincho"/>
                <a:cs typeface="Arial" panose="020B0604020202020204" pitchFamily="34" charset="0"/>
              </a:rPr>
              <a:t>ILLEGAL PARTNERSHIPS</a:t>
            </a:r>
            <a:endParaRPr lang="en-GB" dirty="0">
              <a:latin typeface="Cambria" panose="02040503050406030204" pitchFamily="18" charset="0"/>
              <a:ea typeface="MS Mincho"/>
              <a:cs typeface="Arial" panose="020B0604020202020204" pitchFamily="34" charset="0"/>
            </a:endParaRPr>
          </a:p>
        </p:txBody>
      </p:sp>
      <p:sp>
        <p:nvSpPr>
          <p:cNvPr id="3" name="Content Placeholder 2"/>
          <p:cNvSpPr>
            <a:spLocks noGrp="1"/>
          </p:cNvSpPr>
          <p:nvPr>
            <p:ph idx="1"/>
          </p:nvPr>
        </p:nvSpPr>
        <p:spPr/>
        <p:txBody>
          <a:bodyPr>
            <a:normAutofit fontScale="85000" lnSpcReduction="20000"/>
          </a:bodyPr>
          <a:lstStyle/>
          <a:p>
            <a:pPr lvl="0"/>
            <a:r>
              <a:rPr lang="en-US" dirty="0"/>
              <a:t>A partnership is illegal if it is formed for the purpose of a business which is contrary to public policy, or if it can’t be carried on without breaking the law</a:t>
            </a:r>
            <a:r>
              <a:rPr lang="en-US" dirty="0" smtClean="0"/>
              <a:t>.</a:t>
            </a:r>
            <a:endParaRPr lang="en-GB" dirty="0"/>
          </a:p>
          <a:p>
            <a:pPr lvl="0"/>
            <a:r>
              <a:rPr lang="en-US" b="1" u="sng" dirty="0"/>
              <a:t>Contrary to public policy:</a:t>
            </a:r>
            <a:r>
              <a:rPr lang="en-US" b="1" dirty="0"/>
              <a:t> </a:t>
            </a:r>
            <a:r>
              <a:rPr lang="en-US" dirty="0"/>
              <a:t>e.g. partnership to run a </a:t>
            </a:r>
            <a:r>
              <a:rPr lang="en-US" dirty="0" smtClean="0"/>
              <a:t>brothel</a:t>
            </a:r>
            <a:endParaRPr lang="en-GB" dirty="0"/>
          </a:p>
          <a:p>
            <a:pPr lvl="0"/>
            <a:r>
              <a:rPr lang="en-US" dirty="0"/>
              <a:t>A partnership in the </a:t>
            </a:r>
            <a:r>
              <a:rPr lang="en-US" dirty="0" smtClean="0"/>
              <a:t>proceeds </a:t>
            </a:r>
            <a:r>
              <a:rPr lang="en-US" dirty="0"/>
              <a:t>of crime is illegal</a:t>
            </a:r>
            <a:endParaRPr lang="en-GB" dirty="0"/>
          </a:p>
          <a:p>
            <a:pPr lvl="0"/>
            <a:r>
              <a:rPr lang="en-US" b="1" u="sng" dirty="0"/>
              <a:t>Illegal partnerships:</a:t>
            </a:r>
            <a:r>
              <a:rPr lang="en-US" b="1" dirty="0"/>
              <a:t> </a:t>
            </a:r>
            <a:endParaRPr lang="en-GB" b="1" dirty="0"/>
          </a:p>
          <a:p>
            <a:pPr lvl="1"/>
            <a:r>
              <a:rPr lang="en-US" dirty="0"/>
              <a:t>An unqualified person is forbidden by the LPA to practice as an advocate or legal practitioner, therefore a partnership between an unqualified person and an advocate is illegal</a:t>
            </a:r>
            <a:endParaRPr lang="en-GB" dirty="0"/>
          </a:p>
          <a:p>
            <a:pPr lvl="1"/>
            <a:r>
              <a:rPr lang="en-US" dirty="0"/>
              <a:t>Where a partnership is found to be illegal, the contracts will not recognize any rights of the parties inter se.</a:t>
            </a:r>
            <a:endParaRPr lang="en-GB" dirty="0"/>
          </a:p>
          <a:p>
            <a:pPr lvl="1" algn="just"/>
            <a:r>
              <a:rPr lang="en-US" b="1" dirty="0"/>
              <a:t>A partnership is automatically dissolved on the happenings of any act which makes it unlawful for the business of the firm to be carried on;  or for the members of the firm to carry it on in partnership- see s.34 of the partnership act</a:t>
            </a:r>
            <a:endParaRPr lang="en-GB" b="1" dirty="0"/>
          </a:p>
          <a:p>
            <a:endParaRPr lang="en-GB" dirty="0"/>
          </a:p>
        </p:txBody>
      </p:sp>
    </p:spTree>
    <p:extLst>
      <p:ext uri="{BB962C8B-B14F-4D97-AF65-F5344CB8AC3E}">
        <p14:creationId xmlns:p14="http://schemas.microsoft.com/office/powerpoint/2010/main" val="3549084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ESSENTIAL CLAUSES IN A PARTNERSHIP AGREEMENT</a:t>
            </a:r>
            <a:endParaRPr lang="en-GB" dirty="0"/>
          </a:p>
        </p:txBody>
      </p:sp>
      <p:sp>
        <p:nvSpPr>
          <p:cNvPr id="3" name="Content Placeholder 2"/>
          <p:cNvSpPr>
            <a:spLocks noGrp="1"/>
          </p:cNvSpPr>
          <p:nvPr>
            <p:ph idx="1"/>
          </p:nvPr>
        </p:nvSpPr>
        <p:spPr/>
        <p:txBody>
          <a:bodyPr/>
          <a:lstStyle/>
          <a:p>
            <a:pPr marL="342900" lvl="0" indent="-342900">
              <a:buFont typeface="+mj-lt"/>
              <a:buAutoNum type="arabicPeriod"/>
              <a:tabLst>
                <a:tab pos="1143000" algn="l"/>
              </a:tabLst>
            </a:pPr>
            <a:r>
              <a:rPr lang="en-US" b="1" u="sng" dirty="0">
                <a:latin typeface="Times New Roman" panose="02020603050405020304" pitchFamily="18" charset="0"/>
                <a:ea typeface="MS Mincho"/>
                <a:cs typeface="Arial" panose="020B0604020202020204" pitchFamily="34" charset="0"/>
              </a:rPr>
              <a:t>NATURE OF THE BUSINESS PRACTICE</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This must be clearly stated to avoid the possibility of dispute as to what constitutes the real business of the firm</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100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If persons involved are forming a law firm, it is essential to ensure that the firm formed is one to provide legal </a:t>
            </a:r>
            <a:r>
              <a:rPr lang="en-US" dirty="0" smtClean="0">
                <a:latin typeface="Times New Roman" panose="02020603050405020304" pitchFamily="18" charset="0"/>
                <a:ea typeface="Cambria" panose="02040503050406030204" pitchFamily="18" charset="0"/>
                <a:cs typeface="Times New Roman" panose="02020603050405020304" pitchFamily="18" charset="0"/>
              </a:rPr>
              <a:t>services.</a:t>
            </a:r>
            <a:endParaRPr lang="en-GB" dirty="0">
              <a:latin typeface="Cambria" panose="02040503050406030204" pitchFamily="18" charset="0"/>
              <a:ea typeface="Cambria" panose="020405030504060302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5589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ESSENTIAL CLAUSES IN A PARTNERSHIP AGREEMENT</a:t>
            </a:r>
            <a:endParaRPr lang="en-GB" dirty="0"/>
          </a:p>
        </p:txBody>
      </p:sp>
      <p:sp>
        <p:nvSpPr>
          <p:cNvPr id="3" name="Content Placeholder 2"/>
          <p:cNvSpPr>
            <a:spLocks noGrp="1"/>
          </p:cNvSpPr>
          <p:nvPr>
            <p:ph idx="1"/>
          </p:nvPr>
        </p:nvSpPr>
        <p:spPr/>
        <p:txBody>
          <a:bodyPr>
            <a:normAutofit fontScale="85000" lnSpcReduction="10000"/>
          </a:bodyPr>
          <a:lstStyle/>
          <a:p>
            <a:pPr marL="342900" lvl="0" indent="-342900">
              <a:buFont typeface="+mj-lt"/>
              <a:buAutoNum type="arabicPeriod"/>
              <a:tabLst>
                <a:tab pos="1143000" algn="l"/>
              </a:tabLst>
            </a:pPr>
            <a:r>
              <a:rPr lang="en-US" b="1" u="sng" dirty="0">
                <a:latin typeface="Times New Roman" panose="02020603050405020304" pitchFamily="18" charset="0"/>
                <a:ea typeface="MS Mincho"/>
                <a:cs typeface="Arial" panose="020B0604020202020204" pitchFamily="34" charset="0"/>
              </a:rPr>
              <a:t>FIRM NAME:</a:t>
            </a:r>
            <a:r>
              <a:rPr lang="en-US" b="1" dirty="0">
                <a:latin typeface="Times New Roman" panose="02020603050405020304" pitchFamily="18" charset="0"/>
                <a:ea typeface="MS Mincho"/>
                <a:cs typeface="Arial" panose="020B0604020202020204" pitchFamily="34" charset="0"/>
              </a:rPr>
              <a:t> </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Partners may carry on business or trade under a name, provided it complies with the requirements of:</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742950" lvl="1" indent="-285750">
              <a:spcAft>
                <a:spcPts val="0"/>
              </a:spcAft>
              <a:buFont typeface="+mj-lt"/>
              <a:buAutoNum type="romanLcPeriod"/>
              <a:tabLst>
                <a:tab pos="1143000" algn="l"/>
              </a:tabLst>
            </a:pPr>
            <a:r>
              <a:rPr lang="en-US" b="1" dirty="0">
                <a:latin typeface="Times New Roman" panose="02020603050405020304" pitchFamily="18" charset="0"/>
                <a:ea typeface="MS Mincho"/>
                <a:cs typeface="Arial" panose="020B0604020202020204" pitchFamily="34" charset="0"/>
              </a:rPr>
              <a:t>Registration of Business Names Act-</a:t>
            </a:r>
            <a:r>
              <a:rPr lang="en-US" dirty="0">
                <a:latin typeface="Times New Roman" panose="02020603050405020304" pitchFamily="18" charset="0"/>
                <a:ea typeface="MS Mincho"/>
                <a:cs typeface="Arial" panose="020B0604020202020204" pitchFamily="34" charset="0"/>
              </a:rPr>
              <a:t> what is critical is that: the name must not </a:t>
            </a:r>
            <a:r>
              <a:rPr lang="en-US" b="1" dirty="0">
                <a:latin typeface="Times New Roman" panose="02020603050405020304" pitchFamily="18" charset="0"/>
                <a:ea typeface="MS Mincho"/>
                <a:cs typeface="Arial" panose="020B0604020202020204" pitchFamily="34" charset="0"/>
              </a:rPr>
              <a:t>cause confusion in the minds of the public</a:t>
            </a:r>
            <a:endParaRPr lang="en-GB" b="1" dirty="0">
              <a:latin typeface="Cambria" panose="02040503050406030204" pitchFamily="18" charset="0"/>
              <a:ea typeface="MS Mincho"/>
              <a:cs typeface="Arial" panose="020B0604020202020204" pitchFamily="34" charset="0"/>
            </a:endParaRPr>
          </a:p>
          <a:p>
            <a:pPr lvl="2">
              <a:buFont typeface="Wingdings" panose="05000000000000000000" pitchFamily="2" charset="2"/>
              <a:buChar char=""/>
              <a:tabLst>
                <a:tab pos="1143000" algn="l"/>
              </a:tabLst>
            </a:pPr>
            <a:r>
              <a:rPr lang="en-US" dirty="0">
                <a:latin typeface="Times New Roman" panose="02020603050405020304" pitchFamily="18" charset="0"/>
                <a:ea typeface="MS Mincho"/>
                <a:cs typeface="Arial" panose="020B0604020202020204" pitchFamily="34" charset="0"/>
              </a:rPr>
              <a:t>together with the name, the physical address should be clearly stated, and if carried on in more than one place, those physical addresses should be stated so that the public can know.</a:t>
            </a:r>
            <a:endParaRPr lang="en-GB" dirty="0">
              <a:latin typeface="Cambria" panose="02040503050406030204" pitchFamily="18" charset="0"/>
              <a:ea typeface="MS Mincho"/>
              <a:cs typeface="Arial" panose="020B0604020202020204" pitchFamily="34" charset="0"/>
            </a:endParaRPr>
          </a:p>
          <a:p>
            <a:pPr marL="742950" lvl="1" indent="-285750">
              <a:spcAft>
                <a:spcPts val="0"/>
              </a:spcAft>
              <a:buFont typeface="+mj-lt"/>
              <a:buAutoNum type="romanLcPeriod"/>
              <a:tabLst>
                <a:tab pos="1143000" algn="l"/>
              </a:tabLst>
            </a:pPr>
            <a:r>
              <a:rPr lang="en-US" b="1" dirty="0">
                <a:latin typeface="Times New Roman" panose="02020603050405020304" pitchFamily="18" charset="0"/>
                <a:ea typeface="MS Mincho"/>
                <a:cs typeface="Arial" panose="020B0604020202020204" pitchFamily="34" charset="0"/>
              </a:rPr>
              <a:t>Must also comply with the requirements of other professional bodies:</a:t>
            </a:r>
            <a:r>
              <a:rPr lang="en-US" dirty="0">
                <a:latin typeface="Times New Roman" panose="02020603050405020304" pitchFamily="18" charset="0"/>
                <a:ea typeface="MS Mincho"/>
                <a:cs typeface="Arial" panose="020B0604020202020204" pitchFamily="34" charset="0"/>
              </a:rPr>
              <a:t> </a:t>
            </a:r>
            <a:r>
              <a:rPr lang="en-US" dirty="0" err="1">
                <a:latin typeface="Times New Roman" panose="02020603050405020304" pitchFamily="18" charset="0"/>
                <a:ea typeface="MS Mincho"/>
                <a:cs typeface="Arial" panose="020B0604020202020204" pitchFamily="34" charset="0"/>
              </a:rPr>
              <a:t>e.g</a:t>
            </a:r>
            <a:r>
              <a:rPr lang="en-US" dirty="0">
                <a:latin typeface="Times New Roman" panose="02020603050405020304" pitchFamily="18" charset="0"/>
                <a:ea typeface="MS Mincho"/>
                <a:cs typeface="Arial" panose="020B0604020202020204" pitchFamily="34" charset="0"/>
              </a:rPr>
              <a:t> law firms should comply with the Legal Practitioners Act</a:t>
            </a:r>
            <a:endParaRPr lang="en-GB" dirty="0">
              <a:latin typeface="Cambria" panose="02040503050406030204" pitchFamily="18" charset="0"/>
              <a:ea typeface="MS Mincho"/>
              <a:cs typeface="Arial" panose="020B0604020202020204" pitchFamily="34" charset="0"/>
            </a:endParaRPr>
          </a:p>
          <a:p>
            <a:pPr lvl="2">
              <a:buFont typeface="Wingdings" panose="05000000000000000000" pitchFamily="2" charset="2"/>
              <a:buChar char=""/>
              <a:tabLst>
                <a:tab pos="1143000" algn="l"/>
              </a:tabLst>
            </a:pPr>
            <a:r>
              <a:rPr lang="en-US" dirty="0">
                <a:latin typeface="Times New Roman" panose="02020603050405020304" pitchFamily="18" charset="0"/>
                <a:ea typeface="MS Mincho"/>
                <a:cs typeface="Arial" panose="020B0604020202020204" pitchFamily="34" charset="0"/>
              </a:rPr>
              <a:t>Before you form your firm, ensure that you have the approval of the Legal Practitioners Committee of LAZ, and the Registrar of Companies</a:t>
            </a:r>
            <a:endParaRPr lang="en-GB" dirty="0">
              <a:latin typeface="Cambria" panose="02040503050406030204" pitchFamily="18" charset="0"/>
              <a:ea typeface="MS Mincho"/>
              <a:cs typeface="Arial" panose="020B0604020202020204" pitchFamily="34" charset="0"/>
            </a:endParaRPr>
          </a:p>
          <a:p>
            <a:pPr marL="1864360">
              <a:spcAft>
                <a:spcPts val="1000"/>
              </a:spcAft>
              <a:tabLst>
                <a:tab pos="1143000" algn="l"/>
              </a:tabLst>
            </a:pPr>
            <a:r>
              <a:rPr lang="en-US" dirty="0">
                <a:latin typeface="Times New Roman" panose="02020603050405020304" pitchFamily="18" charset="0"/>
                <a:ea typeface="MS Mincho"/>
                <a:cs typeface="Arial" panose="020B0604020202020204" pitchFamily="34" charset="0"/>
              </a:rPr>
              <a:t> </a:t>
            </a:r>
            <a:endParaRPr lang="en-GB" dirty="0">
              <a:latin typeface="Cambria" panose="02040503050406030204" pitchFamily="18" charset="0"/>
              <a:ea typeface="MS Mincho"/>
              <a:cs typeface="Arial" panose="020B0604020202020204" pitchFamily="34" charset="0"/>
            </a:endParaRPr>
          </a:p>
        </p:txBody>
      </p:sp>
    </p:spTree>
    <p:extLst>
      <p:ext uri="{BB962C8B-B14F-4D97-AF65-F5344CB8AC3E}">
        <p14:creationId xmlns:p14="http://schemas.microsoft.com/office/powerpoint/2010/main" val="2489096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ESSENTIAL CLAUSES IN A PARTNERSHIP AGREEMENT</a:t>
            </a:r>
            <a:endParaRPr lang="en-GB" dirty="0"/>
          </a:p>
        </p:txBody>
      </p:sp>
      <p:sp>
        <p:nvSpPr>
          <p:cNvPr id="3" name="Content Placeholder 2"/>
          <p:cNvSpPr>
            <a:spLocks noGrp="1"/>
          </p:cNvSpPr>
          <p:nvPr>
            <p:ph idx="1"/>
          </p:nvPr>
        </p:nvSpPr>
        <p:spPr/>
        <p:txBody>
          <a:bodyPr/>
          <a:lstStyle/>
          <a:p>
            <a:pPr marL="342900" lvl="0" indent="-342900">
              <a:buFont typeface="+mj-lt"/>
              <a:buAutoNum type="arabicPeriod"/>
              <a:tabLst>
                <a:tab pos="1143000" algn="l"/>
              </a:tabLst>
            </a:pPr>
            <a:r>
              <a:rPr lang="en-US" b="1" u="sng" dirty="0">
                <a:latin typeface="Times New Roman" panose="02020603050405020304" pitchFamily="18" charset="0"/>
                <a:ea typeface="MS Mincho"/>
                <a:cs typeface="Arial" panose="020B0604020202020204" pitchFamily="34" charset="0"/>
              </a:rPr>
              <a:t>THE DURATION OF THE PARTNERSHIP</a:t>
            </a:r>
            <a:endParaRPr lang="en-GB" b="1" dirty="0">
              <a:latin typeface="Cambria" panose="02040503050406030204" pitchFamily="18" charset="0"/>
              <a:ea typeface="MS Mincho"/>
              <a:cs typeface="Arial" panose="020B0604020202020204" pitchFamily="34" charset="0"/>
            </a:endParaRPr>
          </a:p>
          <a:p>
            <a:pPr marL="342900" lvl="0" indent="-342900">
              <a:spcAft>
                <a:spcPts val="100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The date when the partnership shall commence should be stated. A partnership can commence prior to the date of the agreement.</a:t>
            </a:r>
            <a:endParaRPr lang="en-GB" dirty="0">
              <a:latin typeface="Cambria" panose="02040503050406030204" pitchFamily="18" charset="0"/>
              <a:ea typeface="Cambria" panose="02040503050406030204" pitchFamily="18" charset="0"/>
              <a:cs typeface="Times New Roman" panose="02020603050405020304" pitchFamily="18" charset="0"/>
            </a:endParaRPr>
          </a:p>
          <a:p>
            <a:r>
              <a:rPr lang="en-US" b="1" dirty="0">
                <a:latin typeface="Times New Roman" panose="02020603050405020304" pitchFamily="18" charset="0"/>
                <a:ea typeface="MS Mincho"/>
              </a:rPr>
              <a:t>The general rule for duration is that a partnership lasts only during the will of the partners, unless a definite term is specified.</a:t>
            </a:r>
            <a:endParaRPr lang="en-GB" b="1" dirty="0"/>
          </a:p>
        </p:txBody>
      </p:sp>
    </p:spTree>
    <p:extLst>
      <p:ext uri="{BB962C8B-B14F-4D97-AF65-F5344CB8AC3E}">
        <p14:creationId xmlns:p14="http://schemas.microsoft.com/office/powerpoint/2010/main" val="2442202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ESSENTIAL CLAUSES IN A PARTNERSHIP AGREEMENT</a:t>
            </a:r>
            <a:endParaRPr lang="en-GB" dirty="0"/>
          </a:p>
        </p:txBody>
      </p:sp>
      <p:sp>
        <p:nvSpPr>
          <p:cNvPr id="3" name="Content Placeholder 2"/>
          <p:cNvSpPr>
            <a:spLocks noGrp="1"/>
          </p:cNvSpPr>
          <p:nvPr>
            <p:ph idx="1"/>
          </p:nvPr>
        </p:nvSpPr>
        <p:spPr/>
        <p:txBody>
          <a:bodyPr>
            <a:normAutofit/>
          </a:bodyPr>
          <a:lstStyle/>
          <a:p>
            <a:pPr marL="342900" lvl="0" indent="-342900">
              <a:buFont typeface="+mj-lt"/>
              <a:buAutoNum type="arabicPeriod"/>
              <a:tabLst>
                <a:tab pos="1143000" algn="l"/>
              </a:tabLst>
            </a:pPr>
            <a:r>
              <a:rPr lang="en-US" b="1" u="sng" dirty="0">
                <a:latin typeface="Times New Roman" panose="02020603050405020304" pitchFamily="18" charset="0"/>
                <a:ea typeface="MS Mincho"/>
                <a:cs typeface="Arial" panose="020B0604020202020204" pitchFamily="34" charset="0"/>
              </a:rPr>
              <a:t>CAPITAL</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There must be provision on the capital of the firm to be subscribed by the </a:t>
            </a:r>
            <a:r>
              <a:rPr lang="en-US" dirty="0" smtClean="0">
                <a:latin typeface="Times New Roman" panose="02020603050405020304" pitchFamily="18" charset="0"/>
                <a:ea typeface="Cambria" panose="02040503050406030204" pitchFamily="18" charset="0"/>
                <a:cs typeface="Times New Roman" panose="02020603050405020304" pitchFamily="18" charset="0"/>
              </a:rPr>
              <a:t>partners</a:t>
            </a:r>
            <a:endParaRPr lang="en-GB" dirty="0">
              <a:latin typeface="Cambria" panose="02040503050406030204" pitchFamily="18" charset="0"/>
              <a:ea typeface="MS Mincho"/>
              <a:cs typeface="Arial" panose="020B0604020202020204" pitchFamily="34" charset="0"/>
            </a:endParaRPr>
          </a:p>
          <a:p>
            <a:pPr marL="342900" lvl="0" indent="-342900">
              <a:spcAft>
                <a:spcPts val="0"/>
              </a:spcAft>
              <a:buFont typeface="+mj-lt"/>
              <a:buAutoNum type="arabicPeriod"/>
              <a:tabLst>
                <a:tab pos="1143000" algn="l"/>
              </a:tabLst>
            </a:pPr>
            <a:r>
              <a:rPr lang="en-US" b="1" u="sng" dirty="0">
                <a:latin typeface="Times New Roman" panose="02020603050405020304" pitchFamily="18" charset="0"/>
                <a:ea typeface="MS Mincho"/>
                <a:cs typeface="Arial" panose="020B0604020202020204" pitchFamily="34" charset="0"/>
              </a:rPr>
              <a:t>DIVISION OF PROFITS</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Profits refer to monies received by the firm, minus the expenses</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b="1" dirty="0">
                <a:latin typeface="Times New Roman" panose="02020603050405020304" pitchFamily="18" charset="0"/>
                <a:ea typeface="Cambria" panose="02040503050406030204" pitchFamily="18" charset="0"/>
                <a:cs typeface="Times New Roman" panose="02020603050405020304" pitchFamily="18" charset="0"/>
              </a:rPr>
              <a:t>section 24(1) of the Partnership Act provides that all the partners are entitled to share equally in the profits of the business, unless the partners agree otherwise</a:t>
            </a:r>
            <a:endParaRPr lang="en-GB" b="1"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100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In practice, partners will agree based on who is more senior, etc…</a:t>
            </a:r>
            <a:endParaRPr lang="en-GB" dirty="0">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723935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endParaRPr lang="en-GB" dirty="0"/>
          </a:p>
        </p:txBody>
      </p:sp>
      <p:sp>
        <p:nvSpPr>
          <p:cNvPr id="3" name="Content Placeholder 2"/>
          <p:cNvSpPr>
            <a:spLocks noGrp="1"/>
          </p:cNvSpPr>
          <p:nvPr>
            <p:ph idx="1"/>
          </p:nvPr>
        </p:nvSpPr>
        <p:spPr/>
        <p:txBody>
          <a:bodyPr/>
          <a:lstStyle/>
          <a:p>
            <a:pPr algn="just"/>
            <a:r>
              <a:rPr lang="en-US" dirty="0"/>
              <a:t>Partnership law derives both from case law and from statute.</a:t>
            </a:r>
          </a:p>
          <a:p>
            <a:pPr algn="just"/>
            <a:r>
              <a:rPr lang="en-US" dirty="0"/>
              <a:t>The relevant legislation by which Partnerships are governed is the </a:t>
            </a:r>
            <a:r>
              <a:rPr lang="en-US" b="1" dirty="0"/>
              <a:t>Partnership Act of 1890 (English).</a:t>
            </a:r>
          </a:p>
          <a:p>
            <a:pPr algn="just"/>
            <a:r>
              <a:rPr lang="en-US" b="1" dirty="0"/>
              <a:t>This area of the law has been described as a special type of agency and the main reason for this is that partners when acting in the course of the partnership business are acting as agents for another.</a:t>
            </a:r>
          </a:p>
          <a:p>
            <a:endParaRPr lang="en-GB" b="1" dirty="0"/>
          </a:p>
        </p:txBody>
      </p:sp>
    </p:spTree>
    <p:extLst>
      <p:ext uri="{BB962C8B-B14F-4D97-AF65-F5344CB8AC3E}">
        <p14:creationId xmlns:p14="http://schemas.microsoft.com/office/powerpoint/2010/main" val="806163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ESSENTIAL CLAUSES IN A PARTNERSHIP AGREEMENT</a:t>
            </a:r>
            <a:endParaRPr lang="en-GB" dirty="0"/>
          </a:p>
        </p:txBody>
      </p:sp>
      <p:sp>
        <p:nvSpPr>
          <p:cNvPr id="3" name="Content Placeholder 2"/>
          <p:cNvSpPr>
            <a:spLocks noGrp="1"/>
          </p:cNvSpPr>
          <p:nvPr>
            <p:ph idx="1"/>
          </p:nvPr>
        </p:nvSpPr>
        <p:spPr/>
        <p:txBody>
          <a:bodyPr/>
          <a:lstStyle/>
          <a:p>
            <a:pPr marL="342900" lvl="0" indent="-342900">
              <a:buFont typeface="+mj-lt"/>
              <a:buAutoNum type="arabicPeriod"/>
              <a:tabLst>
                <a:tab pos="1143000" algn="l"/>
              </a:tabLst>
            </a:pPr>
            <a:r>
              <a:rPr lang="en-US" b="1" u="sng" dirty="0">
                <a:latin typeface="Times New Roman" panose="02020603050405020304" pitchFamily="18" charset="0"/>
                <a:ea typeface="MS Mincho"/>
                <a:cs typeface="Arial" panose="020B0604020202020204" pitchFamily="34" charset="0"/>
              </a:rPr>
              <a:t>A PROVISION FOR BANK ACCOUNTS AND DRAWING OF CHEQUES</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Articles of a partnership must specify the Bank(s) in which all </a:t>
            </a:r>
            <a:r>
              <a:rPr lang="en-US" dirty="0" err="1">
                <a:latin typeface="Times New Roman" panose="02020603050405020304" pitchFamily="18" charset="0"/>
                <a:ea typeface="Cambria" panose="02040503050406030204" pitchFamily="18" charset="0"/>
                <a:cs typeface="Times New Roman" panose="02020603050405020304" pitchFamily="18" charset="0"/>
              </a:rPr>
              <a:t>cheques</a:t>
            </a:r>
            <a:r>
              <a:rPr lang="en-US" dirty="0">
                <a:latin typeface="Times New Roman" panose="02020603050405020304" pitchFamily="18" charset="0"/>
                <a:ea typeface="Cambria" panose="02040503050406030204" pitchFamily="18" charset="0"/>
                <a:cs typeface="Times New Roman" panose="02020603050405020304" pitchFamily="18" charset="0"/>
              </a:rPr>
              <a:t> or cash received by a firm must be deposited</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It is necessary to make provision for signatories of </a:t>
            </a:r>
            <a:r>
              <a:rPr lang="en-US" dirty="0" err="1">
                <a:latin typeface="Times New Roman" panose="02020603050405020304" pitchFamily="18" charset="0"/>
                <a:ea typeface="Cambria" panose="02040503050406030204" pitchFamily="18" charset="0"/>
                <a:cs typeface="Times New Roman" panose="02020603050405020304" pitchFamily="18" charset="0"/>
              </a:rPr>
              <a:t>cheques</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Usually, </a:t>
            </a:r>
            <a:r>
              <a:rPr lang="en-US" dirty="0" err="1">
                <a:latin typeface="Times New Roman" panose="02020603050405020304" pitchFamily="18" charset="0"/>
                <a:ea typeface="Cambria" panose="02040503050406030204" pitchFamily="18" charset="0"/>
                <a:cs typeface="Times New Roman" panose="02020603050405020304" pitchFamily="18" charset="0"/>
              </a:rPr>
              <a:t>cheques</a:t>
            </a:r>
            <a:r>
              <a:rPr lang="en-US" dirty="0">
                <a:latin typeface="Times New Roman" panose="02020603050405020304" pitchFamily="18" charset="0"/>
                <a:ea typeface="Cambria" panose="02040503050406030204" pitchFamily="18" charset="0"/>
                <a:cs typeface="Times New Roman" panose="02020603050405020304" pitchFamily="18" charset="0"/>
              </a:rPr>
              <a:t> must be signed by a senior partner in situations where there is a junior partner</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1000"/>
              </a:spcAft>
              <a:buFont typeface="Cambria" panose="02040503050406030204" pitchFamily="18" charset="0"/>
              <a:buChar char="-"/>
              <a:tabLst>
                <a:tab pos="1143000" algn="l"/>
              </a:tabLst>
            </a:pPr>
            <a:r>
              <a:rPr lang="en-US" b="1" dirty="0">
                <a:latin typeface="Times New Roman" panose="02020603050405020304" pitchFamily="18" charset="0"/>
                <a:ea typeface="Cambria" panose="02040503050406030204" pitchFamily="18" charset="0"/>
                <a:cs typeface="Times New Roman" panose="02020603050405020304" pitchFamily="18" charset="0"/>
              </a:rPr>
              <a:t>Where all partners rank </a:t>
            </a:r>
            <a:r>
              <a:rPr lang="en-US" b="1" dirty="0" err="1">
                <a:latin typeface="Times New Roman" panose="02020603050405020304" pitchFamily="18" charset="0"/>
                <a:ea typeface="Cambria" panose="02040503050406030204" pitchFamily="18" charset="0"/>
                <a:cs typeface="Times New Roman" panose="02020603050405020304" pitchFamily="18" charset="0"/>
              </a:rPr>
              <a:t>parri</a:t>
            </a:r>
            <a:r>
              <a:rPr lang="en-US" b="1" dirty="0">
                <a:latin typeface="Times New Roman" panose="02020603050405020304" pitchFamily="18" charset="0"/>
                <a:ea typeface="Cambria" panose="02040503050406030204" pitchFamily="18" charset="0"/>
                <a:cs typeface="Times New Roman" panose="02020603050405020304" pitchFamily="18" charset="0"/>
              </a:rPr>
              <a:t> </a:t>
            </a:r>
            <a:r>
              <a:rPr lang="en-US" b="1" dirty="0" err="1">
                <a:latin typeface="Times New Roman" panose="02020603050405020304" pitchFamily="18" charset="0"/>
                <a:ea typeface="Cambria" panose="02040503050406030204" pitchFamily="18" charset="0"/>
                <a:cs typeface="Times New Roman" panose="02020603050405020304" pitchFamily="18" charset="0"/>
              </a:rPr>
              <a:t>passu</a:t>
            </a:r>
            <a:r>
              <a:rPr lang="en-US" b="1" dirty="0">
                <a:latin typeface="Times New Roman" panose="02020603050405020304" pitchFamily="18" charset="0"/>
                <a:ea typeface="Cambria" panose="02040503050406030204" pitchFamily="18" charset="0"/>
                <a:cs typeface="Times New Roman" panose="02020603050405020304" pitchFamily="18" charset="0"/>
              </a:rPr>
              <a:t>, then by one of two of the partners</a:t>
            </a:r>
            <a:endParaRPr lang="en-GB" b="1" dirty="0">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812593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ESSENTIAL CLAUSES IN A PARTNERSHIP AGREEMENT</a:t>
            </a:r>
            <a:endParaRPr lang="en-GB" dirty="0"/>
          </a:p>
        </p:txBody>
      </p:sp>
      <p:sp>
        <p:nvSpPr>
          <p:cNvPr id="3" name="Content Placeholder 2"/>
          <p:cNvSpPr>
            <a:spLocks noGrp="1"/>
          </p:cNvSpPr>
          <p:nvPr>
            <p:ph idx="1"/>
          </p:nvPr>
        </p:nvSpPr>
        <p:spPr/>
        <p:txBody>
          <a:bodyPr>
            <a:normAutofit fontScale="92500" lnSpcReduction="10000"/>
          </a:bodyPr>
          <a:lstStyle/>
          <a:p>
            <a:pPr marL="342900" lvl="0" indent="-342900">
              <a:buFont typeface="+mj-lt"/>
              <a:buAutoNum type="arabicPeriod"/>
              <a:tabLst>
                <a:tab pos="1143000" algn="l"/>
              </a:tabLst>
            </a:pPr>
            <a:r>
              <a:rPr lang="en-US" b="1" u="sng" dirty="0">
                <a:latin typeface="Times New Roman" panose="02020603050405020304" pitchFamily="18" charset="0"/>
                <a:ea typeface="MS Mincho"/>
                <a:cs typeface="Arial" panose="020B0604020202020204" pitchFamily="34" charset="0"/>
              </a:rPr>
              <a:t>MANAGEMENT</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mj-lt"/>
              <a:buAutoNum type="alphaLcPeriod"/>
              <a:tabLst>
                <a:tab pos="1143000" algn="l"/>
              </a:tabLst>
            </a:pPr>
            <a:r>
              <a:rPr lang="en-US" dirty="0">
                <a:latin typeface="Times New Roman" panose="02020603050405020304" pitchFamily="18" charset="0"/>
                <a:ea typeface="MS Mincho"/>
                <a:cs typeface="Arial" panose="020B0604020202020204" pitchFamily="34" charset="0"/>
              </a:rPr>
              <a:t>The Articles of a partnership deed must specify whether all or some only of the partners are to take part in management of the business and that those who do so must give their whole time to the business</a:t>
            </a:r>
            <a:endParaRPr lang="en-GB" dirty="0">
              <a:latin typeface="Cambria" panose="02040503050406030204" pitchFamily="18" charset="0"/>
              <a:ea typeface="MS Mincho"/>
              <a:cs typeface="Arial" panose="020B0604020202020204" pitchFamily="34" charset="0"/>
            </a:endParaRPr>
          </a:p>
          <a:p>
            <a:pPr marL="742950" lvl="1" indent="-285750">
              <a:spcAft>
                <a:spcPts val="0"/>
              </a:spcAft>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Absent such provision, each partner is entitled to participate in the management of the business</a:t>
            </a:r>
            <a:endParaRPr lang="en-GB" dirty="0">
              <a:latin typeface="Cambria" panose="02040503050406030204" pitchFamily="18" charset="0"/>
              <a:ea typeface="MS Mincho"/>
              <a:cs typeface="Arial" panose="020B0604020202020204" pitchFamily="34" charset="0"/>
            </a:endParaRPr>
          </a:p>
          <a:p>
            <a:pPr marL="742950" lvl="1" indent="-285750">
              <a:spcAft>
                <a:spcPts val="0"/>
              </a:spcAft>
              <a:buFont typeface="+mj-lt"/>
              <a:buAutoNum type="romanLcPeriod"/>
              <a:tabLst>
                <a:tab pos="1143000" algn="l"/>
              </a:tabLst>
            </a:pPr>
            <a:r>
              <a:rPr lang="en-US" b="1" dirty="0">
                <a:latin typeface="Times New Roman" panose="02020603050405020304" pitchFamily="18" charset="0"/>
                <a:ea typeface="MS Mincho"/>
                <a:cs typeface="Arial" panose="020B0604020202020204" pitchFamily="34" charset="0"/>
              </a:rPr>
              <a:t>It is also important to specify that no partner shall enter into a contract exceeding a specified amount and that no partner shall give debt to a debtor in excess of a specified amount</a:t>
            </a:r>
            <a:endParaRPr lang="en-GB" b="1" dirty="0">
              <a:latin typeface="Cambria" panose="02040503050406030204" pitchFamily="18" charset="0"/>
              <a:ea typeface="MS Mincho"/>
              <a:cs typeface="Arial" panose="020B0604020202020204" pitchFamily="34" charset="0"/>
            </a:endParaRPr>
          </a:p>
          <a:p>
            <a:pPr marL="342900" lvl="0" indent="-342900">
              <a:spcAft>
                <a:spcPts val="1000"/>
              </a:spcAft>
              <a:buFont typeface="+mj-lt"/>
              <a:buAutoNum type="alphaLcPeriod"/>
              <a:tabLst>
                <a:tab pos="1143000" algn="l"/>
              </a:tabLst>
            </a:pPr>
            <a:r>
              <a:rPr lang="en-US" dirty="0">
                <a:latin typeface="Times New Roman" panose="02020603050405020304" pitchFamily="18" charset="0"/>
                <a:ea typeface="MS Mincho"/>
                <a:cs typeface="Arial" panose="020B0604020202020204" pitchFamily="34" charset="0"/>
              </a:rPr>
              <a:t>A clause stating the extent of power of a partner to engage or dismiss an employee is also envisaged under this provision</a:t>
            </a:r>
            <a:endParaRPr lang="en-GB" dirty="0">
              <a:latin typeface="Cambria" panose="02040503050406030204" pitchFamily="18" charset="0"/>
              <a:ea typeface="MS Mincho"/>
              <a:cs typeface="Arial" panose="020B0604020202020204" pitchFamily="34" charset="0"/>
            </a:endParaRPr>
          </a:p>
          <a:p>
            <a:endParaRPr lang="en-GB" dirty="0"/>
          </a:p>
        </p:txBody>
      </p:sp>
    </p:spTree>
    <p:extLst>
      <p:ext uri="{BB962C8B-B14F-4D97-AF65-F5344CB8AC3E}">
        <p14:creationId xmlns:p14="http://schemas.microsoft.com/office/powerpoint/2010/main" val="736896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ESSENTIAL CLAUSES IN A PARTNERSHIP AGREEMENT</a:t>
            </a:r>
            <a:endParaRPr lang="en-GB" dirty="0"/>
          </a:p>
        </p:txBody>
      </p:sp>
      <p:sp>
        <p:nvSpPr>
          <p:cNvPr id="3" name="Content Placeholder 2"/>
          <p:cNvSpPr>
            <a:spLocks noGrp="1"/>
          </p:cNvSpPr>
          <p:nvPr>
            <p:ph idx="1"/>
          </p:nvPr>
        </p:nvSpPr>
        <p:spPr/>
        <p:txBody>
          <a:bodyPr/>
          <a:lstStyle/>
          <a:p>
            <a:pPr marL="342900" lvl="0" indent="-342900">
              <a:buFont typeface="+mj-lt"/>
              <a:buAutoNum type="arabicPeriod"/>
              <a:tabLst>
                <a:tab pos="1143000" algn="l"/>
              </a:tabLst>
            </a:pPr>
            <a:r>
              <a:rPr lang="en-US" b="1" u="sng" dirty="0">
                <a:latin typeface="Times New Roman" panose="02020603050405020304" pitchFamily="18" charset="0"/>
                <a:ea typeface="MS Mincho"/>
                <a:cs typeface="Arial" panose="020B0604020202020204" pitchFamily="34" charset="0"/>
              </a:rPr>
              <a:t>ACCOUNTS</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The articles should always make provision for keeping of proper books of accounts of the firm and for quarterly, half-yearly or annual balance sheets.</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b="1" dirty="0">
                <a:latin typeface="Times New Roman" panose="02020603050405020304" pitchFamily="18" charset="0"/>
                <a:ea typeface="Cambria" panose="02040503050406030204" pitchFamily="18" charset="0"/>
                <a:cs typeface="Times New Roman" panose="02020603050405020304" pitchFamily="18" charset="0"/>
              </a:rPr>
              <a:t>The purpose of this requirement is to enable the partners to know how the firm is fairing, and what each partner’s standing towards the firm is.</a:t>
            </a:r>
            <a:endParaRPr lang="en-GB" b="1"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100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Most professional bodies, LAZ for instance, require a firm to have accounts, and require that it has separate business and client accounts</a:t>
            </a:r>
            <a:endParaRPr lang="en-GB" dirty="0">
              <a:latin typeface="Cambria" panose="02040503050406030204" pitchFamily="18" charset="0"/>
              <a:ea typeface="Cambria" panose="020405030504060302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73210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ESSENTIAL CLAUSES IN A PARTNERSHIP AGREEMENT</a:t>
            </a:r>
            <a:endParaRPr lang="en-GB" dirty="0"/>
          </a:p>
        </p:txBody>
      </p:sp>
      <p:sp>
        <p:nvSpPr>
          <p:cNvPr id="3" name="Content Placeholder 2"/>
          <p:cNvSpPr>
            <a:spLocks noGrp="1"/>
          </p:cNvSpPr>
          <p:nvPr>
            <p:ph idx="1"/>
          </p:nvPr>
        </p:nvSpPr>
        <p:spPr/>
        <p:txBody>
          <a:bodyPr>
            <a:normAutofit fontScale="85000" lnSpcReduction="10000"/>
          </a:bodyPr>
          <a:lstStyle/>
          <a:p>
            <a:pPr marL="342900" lvl="0" indent="-342900">
              <a:buFont typeface="+mj-lt"/>
              <a:buAutoNum type="arabicPeriod"/>
              <a:tabLst>
                <a:tab pos="1143000" algn="l"/>
              </a:tabLst>
            </a:pPr>
            <a:r>
              <a:rPr lang="en-US" b="1" u="sng" dirty="0">
                <a:latin typeface="Times New Roman" panose="02020603050405020304" pitchFamily="18" charset="0"/>
                <a:ea typeface="MS Mincho"/>
                <a:cs typeface="Arial" panose="020B0604020202020204" pitchFamily="34" charset="0"/>
              </a:rPr>
              <a:t>DEATH OR RETIREMENT OF A PARTNER</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b="1" dirty="0">
                <a:latin typeface="Times New Roman" panose="02020603050405020304" pitchFamily="18" charset="0"/>
                <a:ea typeface="Cambria" panose="02040503050406030204" pitchFamily="18" charset="0"/>
                <a:cs typeface="Times New Roman" panose="02020603050405020304" pitchFamily="18" charset="0"/>
              </a:rPr>
              <a:t>S.33(1) of the Partnership Act: subject to any agreement of the partners, every partnership is dissolved as regards all the partners by the death of any partner.</a:t>
            </a:r>
            <a:endParaRPr lang="en-GB" b="1"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To prevent loss of a firm’s goodwill by death, it is important to provide that the business of the firm will continue to be carried on by surviving partner/s in spite of death of a partner or partners.</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This provision also applies where one partner retires</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b="1" dirty="0">
                <a:latin typeface="Times New Roman" panose="02020603050405020304" pitchFamily="18" charset="0"/>
                <a:ea typeface="Cambria" panose="02040503050406030204" pitchFamily="18" charset="0"/>
                <a:cs typeface="Times New Roman" panose="02020603050405020304" pitchFamily="18" charset="0"/>
              </a:rPr>
              <a:t>S.33(1) is a default position, it applies where no contrary agreement exists.</a:t>
            </a:r>
            <a:endParaRPr lang="en-GB" b="1"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100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It is important to make provision for sharing or ascertaining the deceased partner’s assets and the amount to be paid to his or her personal representative</a:t>
            </a:r>
            <a:endParaRPr lang="en-GB" dirty="0">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4472336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ESSENTIAL CLAUSES IN A PARTNERSHIP AGREEMENT</a:t>
            </a:r>
            <a:endParaRPr lang="en-GB" dirty="0"/>
          </a:p>
        </p:txBody>
      </p:sp>
      <p:sp>
        <p:nvSpPr>
          <p:cNvPr id="3" name="Content Placeholder 2"/>
          <p:cNvSpPr>
            <a:spLocks noGrp="1"/>
          </p:cNvSpPr>
          <p:nvPr>
            <p:ph idx="1"/>
          </p:nvPr>
        </p:nvSpPr>
        <p:spPr/>
        <p:txBody>
          <a:bodyPr/>
          <a:lstStyle/>
          <a:p>
            <a:pPr marL="342900" lvl="0" indent="-342900">
              <a:buFont typeface="+mj-lt"/>
              <a:buAutoNum type="arabicPeriod"/>
              <a:tabLst>
                <a:tab pos="1143000" algn="l"/>
              </a:tabLst>
            </a:pPr>
            <a:r>
              <a:rPr lang="en-US" b="1" u="sng" dirty="0">
                <a:latin typeface="Times New Roman" panose="02020603050405020304" pitchFamily="18" charset="0"/>
                <a:ea typeface="MS Mincho"/>
                <a:cs typeface="Arial" panose="020B0604020202020204" pitchFamily="34" charset="0"/>
              </a:rPr>
              <a:t>RESTRICTIONS ON RETIRING PARTNERS</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It is necessary to insert a clause to prevent a retiring partner from carrying on a competing business</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spcAft>
                <a:spcPts val="0"/>
              </a:spcAft>
              <a:buFont typeface="Cambria" panose="02040503050406030204" pitchFamily="18" charset="0"/>
              <a:buChar char="-"/>
              <a:tabLst>
                <a:tab pos="1143000" algn="l"/>
              </a:tabLst>
            </a:pPr>
            <a:r>
              <a:rPr lang="en-US" dirty="0">
                <a:latin typeface="Times New Roman" panose="02020603050405020304" pitchFamily="18" charset="0"/>
                <a:ea typeface="Cambria" panose="02040503050406030204" pitchFamily="18" charset="0"/>
                <a:cs typeface="Times New Roman" panose="02020603050405020304" pitchFamily="18" charset="0"/>
              </a:rPr>
              <a:t>However, the restriction is only enforceable if it is reasonable, and this depends on the circumstances of each case.</a:t>
            </a:r>
            <a:endParaRPr lang="en-GB" dirty="0">
              <a:latin typeface="Cambria" panose="02040503050406030204" pitchFamily="18" charset="0"/>
              <a:ea typeface="Cambria" panose="02040503050406030204" pitchFamily="18" charset="0"/>
              <a:cs typeface="Times New Roman" panose="02020603050405020304" pitchFamily="18" charset="0"/>
            </a:endParaRPr>
          </a:p>
          <a:p>
            <a:pPr marL="742950" lvl="1" indent="-285750">
              <a:spcAft>
                <a:spcPts val="1000"/>
              </a:spcAft>
              <a:buFont typeface="Courier New" panose="02070309020205020404" pitchFamily="49" charset="0"/>
              <a:buChar char="o"/>
              <a:tabLst>
                <a:tab pos="1143000" algn="l"/>
              </a:tabLst>
            </a:pPr>
            <a:r>
              <a:rPr lang="en-US" dirty="0">
                <a:latin typeface="Times New Roman" panose="02020603050405020304" pitchFamily="18" charset="0"/>
                <a:ea typeface="MS Mincho"/>
                <a:cs typeface="Arial" panose="020B0604020202020204" pitchFamily="34" charset="0"/>
              </a:rPr>
              <a:t>See the case of </a:t>
            </a:r>
            <a:r>
              <a:rPr lang="en-US" b="1" dirty="0">
                <a:latin typeface="Times New Roman" panose="02020603050405020304" pitchFamily="18" charset="0"/>
                <a:ea typeface="MS Mincho"/>
                <a:cs typeface="Arial" panose="020B0604020202020204" pitchFamily="34" charset="0"/>
              </a:rPr>
              <a:t>WHITEHILL v BRADFORD [1952] 1 All ER 115</a:t>
            </a:r>
            <a:endParaRPr lang="en-GB" dirty="0">
              <a:latin typeface="Cambria" panose="02040503050406030204" pitchFamily="18" charset="0"/>
              <a:ea typeface="MS Mincho"/>
              <a:cs typeface="Arial" panose="020B0604020202020204" pitchFamily="34" charset="0"/>
            </a:endParaRPr>
          </a:p>
        </p:txBody>
      </p:sp>
    </p:spTree>
    <p:extLst>
      <p:ext uri="{BB962C8B-B14F-4D97-AF65-F5344CB8AC3E}">
        <p14:creationId xmlns:p14="http://schemas.microsoft.com/office/powerpoint/2010/main" val="13335226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ESSENTIAL CLAUSES IN A PARTNERSHIP AGREEMENT</a:t>
            </a:r>
            <a:endParaRPr lang="en-GB" dirty="0"/>
          </a:p>
        </p:txBody>
      </p:sp>
      <p:sp>
        <p:nvSpPr>
          <p:cNvPr id="3" name="Content Placeholder 2"/>
          <p:cNvSpPr>
            <a:spLocks noGrp="1"/>
          </p:cNvSpPr>
          <p:nvPr>
            <p:ph idx="1"/>
          </p:nvPr>
        </p:nvSpPr>
        <p:spPr/>
        <p:txBody>
          <a:bodyPr>
            <a:normAutofit fontScale="92500" lnSpcReduction="20000"/>
          </a:bodyPr>
          <a:lstStyle/>
          <a:p>
            <a:pPr marL="342900" lvl="0" indent="-342900">
              <a:buFont typeface="+mj-lt"/>
              <a:buAutoNum type="arabicPeriod" startAt="11"/>
              <a:tabLst>
                <a:tab pos="1143000" algn="l"/>
              </a:tabLst>
            </a:pPr>
            <a:r>
              <a:rPr lang="en-US" b="1" dirty="0">
                <a:latin typeface="Times New Roman" panose="02020603050405020304" pitchFamily="18" charset="0"/>
                <a:ea typeface="MS Mincho"/>
                <a:cs typeface="Arial" panose="020B0604020202020204" pitchFamily="34" charset="0"/>
              </a:rPr>
              <a:t>ARBITRATION</a:t>
            </a:r>
            <a:r>
              <a:rPr lang="en-US" dirty="0">
                <a:latin typeface="Times New Roman" panose="02020603050405020304" pitchFamily="18" charset="0"/>
                <a:ea typeface="MS Mincho"/>
                <a:cs typeface="Arial" panose="020B0604020202020204" pitchFamily="34" charset="0"/>
              </a:rPr>
              <a:t>: an arbitration clause is a must. To resort to arbitration rather than the courts is in the interest of the partners, since arbitration is a private dispute resolution process, and it is unlikely to injure the business. </a:t>
            </a:r>
            <a:endParaRPr lang="en-GB" dirty="0">
              <a:latin typeface="Cambria" panose="02040503050406030204" pitchFamily="18" charset="0"/>
              <a:ea typeface="MS Mincho"/>
              <a:cs typeface="Arial" panose="020B0604020202020204" pitchFamily="34" charset="0"/>
            </a:endParaRPr>
          </a:p>
          <a:p>
            <a:pPr marL="342900" lvl="0" indent="-342900">
              <a:spcAft>
                <a:spcPts val="0"/>
              </a:spcAft>
              <a:buFont typeface="+mj-lt"/>
              <a:buAutoNum type="arabicPeriod" startAt="11"/>
              <a:tabLst>
                <a:tab pos="1143000" algn="l"/>
              </a:tabLst>
            </a:pPr>
            <a:r>
              <a:rPr lang="en-US" b="1" dirty="0">
                <a:latin typeface="Times New Roman" panose="02020603050405020304" pitchFamily="18" charset="0"/>
                <a:ea typeface="MS Mincho"/>
                <a:cs typeface="Arial" panose="020B0604020202020204" pitchFamily="34" charset="0"/>
              </a:rPr>
              <a:t>RETIRING FROM THE FIRM</a:t>
            </a:r>
            <a:r>
              <a:rPr lang="en-US" dirty="0">
                <a:latin typeface="Times New Roman" panose="02020603050405020304" pitchFamily="18" charset="0"/>
                <a:ea typeface="MS Mincho"/>
                <a:cs typeface="Arial" panose="020B0604020202020204" pitchFamily="34" charset="0"/>
              </a:rPr>
              <a:t>: there must a clause in a partnership agreement that any partner may retire from the firm or partnership by giving notice in writing. </a:t>
            </a:r>
            <a:endParaRPr lang="en-GB" dirty="0">
              <a:latin typeface="Cambria" panose="02040503050406030204" pitchFamily="18" charset="0"/>
              <a:ea typeface="MS Mincho"/>
              <a:cs typeface="Arial" panose="020B0604020202020204" pitchFamily="34" charset="0"/>
            </a:endParaRPr>
          </a:p>
          <a:p>
            <a:pPr lvl="2">
              <a:buFont typeface="+mj-lt"/>
              <a:buAutoNum type="romanLcPeriod"/>
              <a:tabLst>
                <a:tab pos="1143000" algn="l"/>
              </a:tabLst>
            </a:pPr>
            <a:r>
              <a:rPr lang="en-US" b="1" dirty="0">
                <a:latin typeface="Times New Roman" panose="02020603050405020304" pitchFamily="18" charset="0"/>
                <a:ea typeface="MS Mincho"/>
                <a:cs typeface="Arial" panose="020B0604020202020204" pitchFamily="34" charset="0"/>
              </a:rPr>
              <a:t>Importance: we did see that retirement of a partner can determine the partnership- so important to allow retirement without partnership determining. </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Symbol" panose="05050102010706020507" pitchFamily="18" charset="2"/>
              <a:buChar char=""/>
              <a:tabLst>
                <a:tab pos="1143000" algn="l"/>
              </a:tabLst>
            </a:pPr>
            <a:r>
              <a:rPr lang="en-US" dirty="0">
                <a:latin typeface="Times New Roman" panose="02020603050405020304" pitchFamily="18" charset="0"/>
                <a:ea typeface="MS Mincho"/>
                <a:cs typeface="Arial" panose="020B0604020202020204" pitchFamily="34" charset="0"/>
              </a:rPr>
              <a:t>12 clauses above are not exhaustive, but they are critical.</a:t>
            </a:r>
            <a:endParaRPr lang="en-GB" dirty="0">
              <a:latin typeface="Cambria" panose="02040503050406030204" pitchFamily="18" charset="0"/>
              <a:ea typeface="MS Mincho"/>
              <a:cs typeface="Arial" panose="020B0604020202020204" pitchFamily="34" charset="0"/>
            </a:endParaRPr>
          </a:p>
          <a:p>
            <a:pPr marL="342900" lvl="0" indent="-342900">
              <a:spcAft>
                <a:spcPts val="1000"/>
              </a:spcAft>
              <a:buFont typeface="Symbol" panose="05050102010706020507" pitchFamily="18" charset="2"/>
              <a:buChar char=""/>
              <a:tabLst>
                <a:tab pos="1143000" algn="l"/>
              </a:tabLst>
            </a:pPr>
            <a:r>
              <a:rPr lang="en-US" b="1" dirty="0">
                <a:latin typeface="Times New Roman" panose="02020603050405020304" pitchFamily="18" charset="0"/>
                <a:ea typeface="MS Mincho"/>
                <a:cs typeface="Arial" panose="020B0604020202020204" pitchFamily="34" charset="0"/>
              </a:rPr>
              <a:t>There is no specific order in which these clauses should appear- but of course clauses 1 and 2 (firm name and nature of business) ought to come first.</a:t>
            </a:r>
            <a:endParaRPr lang="en-GB" b="1" dirty="0">
              <a:latin typeface="Cambria" panose="02040503050406030204" pitchFamily="18" charset="0"/>
              <a:ea typeface="MS Mincho"/>
              <a:cs typeface="Arial" panose="020B0604020202020204" pitchFamily="34" charset="0"/>
            </a:endParaRPr>
          </a:p>
        </p:txBody>
      </p:sp>
    </p:spTree>
    <p:extLst>
      <p:ext uri="{BB962C8B-B14F-4D97-AF65-F5344CB8AC3E}">
        <p14:creationId xmlns:p14="http://schemas.microsoft.com/office/powerpoint/2010/main" val="12889495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RIGHTS AND DUTIES OF PARTNERS</a:t>
            </a:r>
            <a:endParaRPr lang="en-GB" dirty="0"/>
          </a:p>
        </p:txBody>
      </p:sp>
      <p:sp>
        <p:nvSpPr>
          <p:cNvPr id="3" name="Content Placeholder 2"/>
          <p:cNvSpPr>
            <a:spLocks noGrp="1"/>
          </p:cNvSpPr>
          <p:nvPr>
            <p:ph idx="1"/>
          </p:nvPr>
        </p:nvSpPr>
        <p:spPr/>
        <p:txBody>
          <a:bodyPr/>
          <a:lstStyle/>
          <a:p>
            <a:pPr algn="just"/>
            <a:r>
              <a:rPr lang="en-US" b="1" dirty="0"/>
              <a:t>Section 24 of the Partnership Act, 1890- </a:t>
            </a:r>
            <a:r>
              <a:rPr lang="en-US" dirty="0"/>
              <a:t>gives the following rights to the parties, subject to any express or implied agreement between them. Meaning that the provisions of the partnership act apply where parties haven’t agreed otherwise; so partners are free to agree their rights and duties in a partnership; in the absence of which the default clauses would </a:t>
            </a:r>
            <a:r>
              <a:rPr lang="en-US" dirty="0" smtClean="0"/>
              <a:t>apply.</a:t>
            </a:r>
            <a:endParaRPr lang="en-GB" dirty="0"/>
          </a:p>
        </p:txBody>
      </p:sp>
    </p:spTree>
    <p:extLst>
      <p:ext uri="{BB962C8B-B14F-4D97-AF65-F5344CB8AC3E}">
        <p14:creationId xmlns:p14="http://schemas.microsoft.com/office/powerpoint/2010/main" val="2600856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RIGHTS AND DUTIES OF PARTNERS</a:t>
            </a:r>
            <a:endParaRPr lang="en-GB" dirty="0"/>
          </a:p>
        </p:txBody>
      </p:sp>
      <p:sp>
        <p:nvSpPr>
          <p:cNvPr id="3" name="Content Placeholder 2"/>
          <p:cNvSpPr>
            <a:spLocks noGrp="1"/>
          </p:cNvSpPr>
          <p:nvPr>
            <p:ph idx="1"/>
          </p:nvPr>
        </p:nvSpPr>
        <p:spPr/>
        <p:txBody>
          <a:bodyPr/>
          <a:lstStyle/>
          <a:p>
            <a:pPr marL="742950" lvl="1" indent="-285750">
              <a:buFont typeface="+mj-lt"/>
              <a:buAutoNum type="alphaLcPeriod"/>
              <a:tabLst>
                <a:tab pos="1143000" algn="l"/>
              </a:tabLst>
            </a:pPr>
            <a:r>
              <a:rPr lang="en-US" b="1" u="sng" dirty="0">
                <a:latin typeface="Times New Roman" panose="02020603050405020304" pitchFamily="18" charset="0"/>
                <a:ea typeface="MS Mincho"/>
                <a:cs typeface="Arial" panose="020B0604020202020204" pitchFamily="34" charset="0"/>
              </a:rPr>
              <a:t>CAPITAL AND PROFITS</a:t>
            </a:r>
            <a:r>
              <a:rPr lang="en-US" dirty="0">
                <a:latin typeface="Times New Roman" panose="02020603050405020304" pitchFamily="18" charset="0"/>
                <a:ea typeface="MS Mincho"/>
                <a:cs typeface="Arial" panose="020B0604020202020204" pitchFamily="34" charset="0"/>
              </a:rPr>
              <a:t>: subject to any agreement between the partners, all partners are-</a:t>
            </a:r>
            <a:endParaRPr lang="en-GB" dirty="0">
              <a:latin typeface="Cambria" panose="02040503050406030204" pitchFamily="18" charset="0"/>
              <a:ea typeface="MS Mincho"/>
              <a:cs typeface="Arial" panose="020B0604020202020204" pitchFamily="34" charset="0"/>
            </a:endParaRPr>
          </a:p>
          <a:p>
            <a:pPr lvl="2">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 entitled to share </a:t>
            </a:r>
            <a:r>
              <a:rPr lang="en-US" u="sng" dirty="0">
                <a:latin typeface="Times New Roman" panose="02020603050405020304" pitchFamily="18" charset="0"/>
                <a:ea typeface="MS Mincho"/>
                <a:cs typeface="Arial" panose="020B0604020202020204" pitchFamily="34" charset="0"/>
              </a:rPr>
              <a:t>equally</a:t>
            </a:r>
            <a:r>
              <a:rPr lang="en-US" dirty="0">
                <a:latin typeface="Times New Roman" panose="02020603050405020304" pitchFamily="18" charset="0"/>
                <a:ea typeface="MS Mincho"/>
                <a:cs typeface="Arial" panose="020B0604020202020204" pitchFamily="34" charset="0"/>
              </a:rPr>
              <a:t> in the capital and profits of the business. </a:t>
            </a:r>
            <a:endParaRPr lang="en-GB" dirty="0">
              <a:latin typeface="Cambria" panose="02040503050406030204" pitchFamily="18" charset="0"/>
              <a:ea typeface="MS Mincho"/>
              <a:cs typeface="Arial" panose="020B0604020202020204" pitchFamily="34" charset="0"/>
            </a:endParaRPr>
          </a:p>
          <a:p>
            <a:pPr lvl="2">
              <a:spcAft>
                <a:spcPts val="1000"/>
              </a:spcAft>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Similarly, the partners must </a:t>
            </a:r>
            <a:r>
              <a:rPr lang="en-US" u="sng" dirty="0">
                <a:latin typeface="Times New Roman" panose="02020603050405020304" pitchFamily="18" charset="0"/>
                <a:ea typeface="MS Mincho"/>
                <a:cs typeface="Arial" panose="020B0604020202020204" pitchFamily="34" charset="0"/>
              </a:rPr>
              <a:t>contribute equally</a:t>
            </a:r>
            <a:r>
              <a:rPr lang="en-US" dirty="0">
                <a:latin typeface="Times New Roman" panose="02020603050405020304" pitchFamily="18" charset="0"/>
                <a:ea typeface="MS Mincho"/>
                <a:cs typeface="Arial" panose="020B0604020202020204" pitchFamily="34" charset="0"/>
              </a:rPr>
              <a:t> towards the losses sustained by the Firm. </a:t>
            </a:r>
            <a:endParaRPr lang="en-GB" dirty="0">
              <a:latin typeface="Cambria" panose="02040503050406030204" pitchFamily="18" charset="0"/>
              <a:ea typeface="MS Mincho"/>
              <a:cs typeface="Arial" panose="020B0604020202020204" pitchFamily="34" charset="0"/>
            </a:endParaRPr>
          </a:p>
          <a:p>
            <a:r>
              <a:rPr lang="en-US" dirty="0">
                <a:latin typeface="Times New Roman" panose="02020603050405020304" pitchFamily="18" charset="0"/>
                <a:ea typeface="MS Mincho"/>
              </a:rPr>
              <a:t>So partners are free to decide how much each of them will contribute to the capital of the firm; also free to agree on how profits will be shared. If they don’t agree, then they must share equally in their contribution to the capital, and the profits.</a:t>
            </a:r>
            <a:endParaRPr lang="en-GB" dirty="0"/>
          </a:p>
        </p:txBody>
      </p:sp>
    </p:spTree>
    <p:extLst>
      <p:ext uri="{BB962C8B-B14F-4D97-AF65-F5344CB8AC3E}">
        <p14:creationId xmlns:p14="http://schemas.microsoft.com/office/powerpoint/2010/main" val="21155647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RIGHTS AND DUTIES OF PARTNERS</a:t>
            </a:r>
            <a:endParaRPr lang="en-GB" dirty="0"/>
          </a:p>
        </p:txBody>
      </p:sp>
      <p:sp>
        <p:nvSpPr>
          <p:cNvPr id="3" name="Content Placeholder 2"/>
          <p:cNvSpPr>
            <a:spLocks noGrp="1"/>
          </p:cNvSpPr>
          <p:nvPr>
            <p:ph idx="1"/>
          </p:nvPr>
        </p:nvSpPr>
        <p:spPr/>
        <p:txBody>
          <a:bodyPr/>
          <a:lstStyle/>
          <a:p>
            <a:pPr marL="742950" lvl="1" indent="-285750" algn="just">
              <a:buFont typeface="+mj-lt"/>
              <a:buAutoNum type="alphaLcPeriod"/>
              <a:tabLst>
                <a:tab pos="1143000" algn="l"/>
              </a:tabLst>
            </a:pPr>
            <a:r>
              <a:rPr lang="en-US" b="1" u="sng" dirty="0">
                <a:latin typeface="Times New Roman" panose="02020603050405020304" pitchFamily="18" charset="0"/>
                <a:ea typeface="MS Mincho"/>
                <a:cs typeface="Arial" panose="020B0604020202020204" pitchFamily="34" charset="0"/>
              </a:rPr>
              <a:t>INDEMNITY AGAINST LIABILITY: </a:t>
            </a:r>
            <a:r>
              <a:rPr lang="en-US" b="1" dirty="0">
                <a:latin typeface="Times New Roman" panose="02020603050405020304" pitchFamily="18" charset="0"/>
                <a:ea typeface="MS Mincho"/>
                <a:cs typeface="Arial" panose="020B0604020202020204" pitchFamily="34" charset="0"/>
              </a:rPr>
              <a:t> </a:t>
            </a:r>
            <a:r>
              <a:rPr lang="en-US" dirty="0">
                <a:latin typeface="Times New Roman" panose="02020603050405020304" pitchFamily="18" charset="0"/>
                <a:ea typeface="MS Mincho"/>
                <a:cs typeface="Arial" panose="020B0604020202020204" pitchFamily="34" charset="0"/>
              </a:rPr>
              <a:t>subject to any agreement between the partners, the Firm must indemnify every partner in respect of payments made and personal liabilities incurred by him or her in the ordinary and proper conduct of the business of the firm.</a:t>
            </a:r>
            <a:endParaRPr lang="en-GB" dirty="0">
              <a:latin typeface="Cambria" panose="02040503050406030204" pitchFamily="18" charset="0"/>
              <a:ea typeface="MS Mincho"/>
              <a:cs typeface="Arial" panose="020B0604020202020204" pitchFamily="34" charset="0"/>
            </a:endParaRPr>
          </a:p>
          <a:p>
            <a:pPr lvl="2">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the right to indemnity lies in respect of necessary acts, but does not extend to mere voluntary ones, which the partner who undertakes the liability, thinks may be advantageous to him.</a:t>
            </a:r>
            <a:endParaRPr lang="en-GB" dirty="0">
              <a:latin typeface="Cambria" panose="02040503050406030204" pitchFamily="18" charset="0"/>
              <a:ea typeface="MS Mincho"/>
              <a:cs typeface="Arial" panose="020B0604020202020204" pitchFamily="34" charset="0"/>
            </a:endParaRPr>
          </a:p>
          <a:p>
            <a:pPr lvl="2">
              <a:spcAft>
                <a:spcPts val="1000"/>
              </a:spcAft>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Thus, firm will only indemnify a partner if the acts of the partner are necessary for the better carrying out of the business of the firm. It will not cover unnecessary acts, because they want to take advantage</a:t>
            </a:r>
            <a:endParaRPr lang="en-GB" dirty="0">
              <a:latin typeface="Cambria" panose="02040503050406030204" pitchFamily="18" charset="0"/>
              <a:ea typeface="MS Mincho"/>
              <a:cs typeface="Arial" panose="020B0604020202020204" pitchFamily="34" charset="0"/>
            </a:endParaRPr>
          </a:p>
        </p:txBody>
      </p:sp>
    </p:spTree>
    <p:extLst>
      <p:ext uri="{BB962C8B-B14F-4D97-AF65-F5344CB8AC3E}">
        <p14:creationId xmlns:p14="http://schemas.microsoft.com/office/powerpoint/2010/main" val="21079227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RIGHTS AND DUTIES OF PARTNERS</a:t>
            </a:r>
            <a:endParaRPr lang="en-GB" dirty="0"/>
          </a:p>
        </p:txBody>
      </p:sp>
      <p:sp>
        <p:nvSpPr>
          <p:cNvPr id="3" name="Content Placeholder 2"/>
          <p:cNvSpPr>
            <a:spLocks noGrp="1"/>
          </p:cNvSpPr>
          <p:nvPr>
            <p:ph idx="1"/>
          </p:nvPr>
        </p:nvSpPr>
        <p:spPr>
          <a:xfrm>
            <a:off x="1451579" y="2015732"/>
            <a:ext cx="9603275" cy="3875617"/>
          </a:xfrm>
        </p:spPr>
        <p:txBody>
          <a:bodyPr>
            <a:normAutofit fontScale="85000" lnSpcReduction="10000"/>
          </a:bodyPr>
          <a:lstStyle/>
          <a:p>
            <a:pPr lvl="1"/>
            <a:r>
              <a:rPr lang="en-US" u="sng" dirty="0"/>
              <a:t>ADVANCES TO THE FIRM:</a:t>
            </a:r>
            <a:r>
              <a:rPr lang="en-US" dirty="0"/>
              <a:t> (meaning Loans to the firm): subject to any agreement between the partners, a partner who gives an advance to the firm in excess of the amount of the capital which he or she has agreed to subscribe, is entitled to interest from the date of the payment of the advance. </a:t>
            </a:r>
            <a:endParaRPr lang="en-GB" dirty="0"/>
          </a:p>
          <a:p>
            <a:pPr lvl="2"/>
            <a:r>
              <a:rPr lang="en-US" dirty="0"/>
              <a:t>Each partner will agree to subscribe to an amount of capital for the firm- but advances here refers to amounts in excess of this. </a:t>
            </a:r>
            <a:endParaRPr lang="en-GB" dirty="0"/>
          </a:p>
          <a:p>
            <a:pPr lvl="2"/>
            <a:r>
              <a:rPr lang="en-US" dirty="0"/>
              <a:t>So this excess accrues interest.</a:t>
            </a:r>
            <a:endParaRPr lang="en-GB" dirty="0"/>
          </a:p>
          <a:p>
            <a:pPr lvl="2"/>
            <a:r>
              <a:rPr lang="en-US" dirty="0"/>
              <a:t>S.24(3) of the Partnership Act puts the interest at 5% per annum, but in practice, this can be varied by the partners.</a:t>
            </a:r>
            <a:endParaRPr lang="en-GB" dirty="0"/>
          </a:p>
          <a:p>
            <a:pPr lvl="2"/>
            <a:r>
              <a:rPr lang="en-US" dirty="0"/>
              <a:t>So the act prescribes an interest rate, but partners are free to vary this.</a:t>
            </a:r>
            <a:endParaRPr lang="en-GB" dirty="0"/>
          </a:p>
          <a:p>
            <a:pPr lvl="2"/>
            <a:r>
              <a:rPr lang="en-US" dirty="0"/>
              <a:t>Reason for this: an advance is not an increase of capital, but a loan on which interest must be paid. </a:t>
            </a:r>
            <a:endParaRPr lang="en-GB" dirty="0"/>
          </a:p>
          <a:p>
            <a:pPr lvl="2"/>
            <a:r>
              <a:rPr lang="en-US" dirty="0"/>
              <a:t>However, the converse is that, in the absence of fraud, or express agreement, a partner who is indebted to the firm is not liable to pay interest on the debt. </a:t>
            </a:r>
            <a:r>
              <a:rPr lang="en-US" b="1" dirty="0"/>
              <a:t>Meaning- if a partner advances money to a firm in excess of capital, interest is payable. But if there is no fraud involved and no agreement- and the partner owes the firm money, that partner is not required to pay any interest on that debt.</a:t>
            </a:r>
            <a:endParaRPr lang="en-GB" b="1" dirty="0"/>
          </a:p>
          <a:p>
            <a:endParaRPr lang="en-GB" dirty="0"/>
          </a:p>
        </p:txBody>
      </p:sp>
    </p:spTree>
    <p:extLst>
      <p:ext uri="{BB962C8B-B14F-4D97-AF65-F5344CB8AC3E}">
        <p14:creationId xmlns:p14="http://schemas.microsoft.com/office/powerpoint/2010/main" val="815126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endParaRPr lang="en-GB" dirty="0"/>
          </a:p>
        </p:txBody>
      </p:sp>
      <p:sp>
        <p:nvSpPr>
          <p:cNvPr id="3" name="Content Placeholder 2"/>
          <p:cNvSpPr>
            <a:spLocks noGrp="1"/>
          </p:cNvSpPr>
          <p:nvPr>
            <p:ph idx="1"/>
          </p:nvPr>
        </p:nvSpPr>
        <p:spPr/>
        <p:txBody>
          <a:bodyPr/>
          <a:lstStyle/>
          <a:p>
            <a:pPr lvl="0" algn="just"/>
            <a:r>
              <a:rPr lang="en-US" dirty="0"/>
              <a:t>The Partnership Act 1890, defines a partnership as a relation that subsists </a:t>
            </a:r>
            <a:r>
              <a:rPr lang="en-US" b="1" dirty="0"/>
              <a:t>between persons carrying on a business in common with a view of </a:t>
            </a:r>
            <a:r>
              <a:rPr lang="en-US" b="1" dirty="0" smtClean="0"/>
              <a:t>profit</a:t>
            </a:r>
            <a:r>
              <a:rPr lang="en-US" dirty="0" smtClean="0"/>
              <a:t>.  </a:t>
            </a:r>
            <a:r>
              <a:rPr lang="en-US" b="1" dirty="0" smtClean="0"/>
              <a:t>See section 1(1) of the Act.</a:t>
            </a:r>
          </a:p>
          <a:p>
            <a:r>
              <a:rPr lang="en-US" dirty="0" smtClean="0"/>
              <a:t> </a:t>
            </a:r>
            <a:r>
              <a:rPr lang="en-US" dirty="0"/>
              <a:t>The act excludes the relationship between members of a company </a:t>
            </a:r>
            <a:r>
              <a:rPr lang="en-US" dirty="0" smtClean="0"/>
              <a:t>to be that of partnership.</a:t>
            </a:r>
          </a:p>
          <a:p>
            <a:pPr lvl="0"/>
            <a:r>
              <a:rPr lang="en-US" dirty="0"/>
              <a:t>According to </a:t>
            </a:r>
            <a:r>
              <a:rPr lang="en-US" b="1" dirty="0" smtClean="0"/>
              <a:t>s.4(1), </a:t>
            </a:r>
            <a:r>
              <a:rPr lang="en-US" dirty="0"/>
              <a:t>persons who have entered into partnership with each other are collectively called ‘a firm’</a:t>
            </a:r>
            <a:endParaRPr lang="en-GB" dirty="0"/>
          </a:p>
          <a:p>
            <a:endParaRPr lang="en-GB" dirty="0" smtClean="0"/>
          </a:p>
          <a:p>
            <a:pPr lvl="0"/>
            <a:endParaRPr lang="en-GB" dirty="0" smtClean="0"/>
          </a:p>
          <a:p>
            <a:endParaRPr lang="en-GB" dirty="0"/>
          </a:p>
        </p:txBody>
      </p:sp>
    </p:spTree>
    <p:extLst>
      <p:ext uri="{BB962C8B-B14F-4D97-AF65-F5344CB8AC3E}">
        <p14:creationId xmlns:p14="http://schemas.microsoft.com/office/powerpoint/2010/main" val="17573357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RIGHTS AND DUTIES OF PARTNERS</a:t>
            </a:r>
            <a:endParaRPr lang="en-GB" dirty="0"/>
          </a:p>
        </p:txBody>
      </p:sp>
      <p:sp>
        <p:nvSpPr>
          <p:cNvPr id="3" name="Content Placeholder 2"/>
          <p:cNvSpPr>
            <a:spLocks noGrp="1"/>
          </p:cNvSpPr>
          <p:nvPr>
            <p:ph idx="1"/>
          </p:nvPr>
        </p:nvSpPr>
        <p:spPr/>
        <p:txBody>
          <a:bodyPr/>
          <a:lstStyle/>
          <a:p>
            <a:pPr marL="742950" lvl="1" indent="-285750">
              <a:buFont typeface="+mj-lt"/>
              <a:buAutoNum type="alphaLcPeriod"/>
              <a:tabLst>
                <a:tab pos="1143000" algn="l"/>
              </a:tabLst>
            </a:pPr>
            <a:r>
              <a:rPr lang="en-US" b="1" u="sng" dirty="0">
                <a:latin typeface="Times New Roman" panose="02020603050405020304" pitchFamily="18" charset="0"/>
                <a:ea typeface="MS Mincho"/>
                <a:cs typeface="Arial" panose="020B0604020202020204" pitchFamily="34" charset="0"/>
              </a:rPr>
              <a:t>INTEREST ON CAPITAL</a:t>
            </a:r>
            <a:r>
              <a:rPr lang="en-US" u="sng" dirty="0">
                <a:latin typeface="Times New Roman" panose="02020603050405020304" pitchFamily="18" charset="0"/>
                <a:ea typeface="MS Mincho"/>
                <a:cs typeface="Arial" panose="020B0604020202020204" pitchFamily="34" charset="0"/>
              </a:rPr>
              <a:t>:</a:t>
            </a:r>
            <a:r>
              <a:rPr lang="en-US" dirty="0">
                <a:latin typeface="Times New Roman" panose="02020603050405020304" pitchFamily="18" charset="0"/>
                <a:ea typeface="MS Mincho"/>
                <a:cs typeface="Arial" panose="020B0604020202020204" pitchFamily="34" charset="0"/>
              </a:rPr>
              <a:t> subject to an agreement between the partners, a partner is not entitled to interest on the capital subscribed by him before the profits have been ascertained. </a:t>
            </a:r>
            <a:endParaRPr lang="en-GB" dirty="0">
              <a:latin typeface="Cambria" panose="02040503050406030204" pitchFamily="18" charset="0"/>
              <a:ea typeface="MS Mincho"/>
              <a:cs typeface="Arial" panose="020B0604020202020204" pitchFamily="34" charset="0"/>
            </a:endParaRPr>
          </a:p>
          <a:p>
            <a:pPr lvl="2">
              <a:spcAft>
                <a:spcPts val="1000"/>
              </a:spcAft>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So no interest payable on capital.</a:t>
            </a:r>
            <a:endParaRPr lang="en-GB" dirty="0">
              <a:latin typeface="Cambria" panose="02040503050406030204" pitchFamily="18" charset="0"/>
              <a:ea typeface="MS Mincho"/>
              <a:cs typeface="Arial" panose="020B0604020202020204" pitchFamily="34" charset="0"/>
            </a:endParaRPr>
          </a:p>
          <a:p>
            <a:endParaRPr lang="en-GB" dirty="0"/>
          </a:p>
        </p:txBody>
      </p:sp>
    </p:spTree>
    <p:extLst>
      <p:ext uri="{BB962C8B-B14F-4D97-AF65-F5344CB8AC3E}">
        <p14:creationId xmlns:p14="http://schemas.microsoft.com/office/powerpoint/2010/main" val="25038935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RIGHTS AND DUTIES OF PARTNERS</a:t>
            </a:r>
            <a:endParaRPr lang="en-GB" dirty="0"/>
          </a:p>
        </p:txBody>
      </p:sp>
      <p:sp>
        <p:nvSpPr>
          <p:cNvPr id="3" name="Content Placeholder 2"/>
          <p:cNvSpPr>
            <a:spLocks noGrp="1"/>
          </p:cNvSpPr>
          <p:nvPr>
            <p:ph idx="1"/>
          </p:nvPr>
        </p:nvSpPr>
        <p:spPr/>
        <p:txBody>
          <a:bodyPr>
            <a:normAutofit fontScale="92500" lnSpcReduction="20000"/>
          </a:bodyPr>
          <a:lstStyle/>
          <a:p>
            <a:pPr marL="742950" lvl="1" indent="-285750">
              <a:buFont typeface="+mj-lt"/>
              <a:buAutoNum type="alphaLcPeriod"/>
              <a:tabLst>
                <a:tab pos="1143000" algn="l"/>
              </a:tabLst>
            </a:pPr>
            <a:r>
              <a:rPr lang="en-US" u="sng" dirty="0">
                <a:latin typeface="Times New Roman" panose="02020603050405020304" pitchFamily="18" charset="0"/>
                <a:ea typeface="MS Mincho"/>
                <a:cs typeface="Arial" panose="020B0604020202020204" pitchFamily="34" charset="0"/>
              </a:rPr>
              <a:t>MANAGEMENT OF THE PARTNERSHIP BUSINESS:</a:t>
            </a:r>
            <a:r>
              <a:rPr lang="en-US" dirty="0">
                <a:latin typeface="Times New Roman" panose="02020603050405020304" pitchFamily="18" charset="0"/>
                <a:ea typeface="MS Mincho"/>
                <a:cs typeface="Arial" panose="020B0604020202020204" pitchFamily="34" charset="0"/>
              </a:rPr>
              <a:t> subject to any agreement between the partners, every partner may take part in the management of the partnership business. See section 24(5) of the Partnership Act, 1890. </a:t>
            </a:r>
            <a:endParaRPr lang="en-GB" dirty="0">
              <a:latin typeface="Cambria" panose="02040503050406030204" pitchFamily="18" charset="0"/>
              <a:ea typeface="MS Mincho"/>
              <a:cs typeface="Arial" panose="020B0604020202020204" pitchFamily="34" charset="0"/>
            </a:endParaRPr>
          </a:p>
          <a:p>
            <a:pPr lvl="2">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So the law implies that each partner shall attend to and work in the business. </a:t>
            </a:r>
            <a:endParaRPr lang="en-GB" dirty="0">
              <a:latin typeface="Cambria" panose="02040503050406030204" pitchFamily="18" charset="0"/>
              <a:ea typeface="MS Mincho"/>
              <a:cs typeface="Arial" panose="020B0604020202020204" pitchFamily="34" charset="0"/>
            </a:endParaRPr>
          </a:p>
          <a:p>
            <a:pPr lvl="2">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If a partner fails to do so, this may be a ground for dissolution of a partnership, and the court may order such partner to compensate the industrious partner for the expenses caused by his own idleness. </a:t>
            </a:r>
            <a:endParaRPr lang="en-GB" dirty="0">
              <a:latin typeface="Cambria" panose="02040503050406030204" pitchFamily="18" charset="0"/>
              <a:ea typeface="MS Mincho"/>
              <a:cs typeface="Arial" panose="020B0604020202020204" pitchFamily="34" charset="0"/>
            </a:endParaRPr>
          </a:p>
          <a:p>
            <a:pPr lvl="2">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Although the law infers that partners must attend to business, the partnership articles or agreement may provide that whereas a junior partner is expressly bound to attend, a senior partner merely reserves the right, but is not obliged to attend to the business. </a:t>
            </a:r>
            <a:endParaRPr lang="en-GB" dirty="0">
              <a:latin typeface="Cambria" panose="02040503050406030204" pitchFamily="18" charset="0"/>
              <a:ea typeface="MS Mincho"/>
              <a:cs typeface="Arial" panose="020B0604020202020204" pitchFamily="34" charset="0"/>
            </a:endParaRPr>
          </a:p>
          <a:p>
            <a:pPr lvl="2">
              <a:spcAft>
                <a:spcPts val="1000"/>
              </a:spcAft>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the partnership deed may also contain a clause authorizing each working partner to take a salary in addition to his share of the profits. This type of arrangement results in working partners receiving more than the partners who are not obliged to attend to business.</a:t>
            </a:r>
            <a:endParaRPr lang="en-GB" dirty="0">
              <a:latin typeface="Cambria" panose="02040503050406030204" pitchFamily="18" charset="0"/>
              <a:ea typeface="MS Mincho"/>
              <a:cs typeface="Arial" panose="020B0604020202020204" pitchFamily="34" charset="0"/>
            </a:endParaRPr>
          </a:p>
          <a:p>
            <a:endParaRPr lang="en-GB" dirty="0"/>
          </a:p>
        </p:txBody>
      </p:sp>
    </p:spTree>
    <p:extLst>
      <p:ext uri="{BB962C8B-B14F-4D97-AF65-F5344CB8AC3E}">
        <p14:creationId xmlns:p14="http://schemas.microsoft.com/office/powerpoint/2010/main" val="40905381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RIGHTS AND DUTIES OF PARTNERS</a:t>
            </a:r>
            <a:endParaRPr lang="en-GB" dirty="0"/>
          </a:p>
        </p:txBody>
      </p:sp>
      <p:sp>
        <p:nvSpPr>
          <p:cNvPr id="3" name="Content Placeholder 2"/>
          <p:cNvSpPr>
            <a:spLocks noGrp="1"/>
          </p:cNvSpPr>
          <p:nvPr>
            <p:ph idx="1"/>
          </p:nvPr>
        </p:nvSpPr>
        <p:spPr/>
        <p:txBody>
          <a:bodyPr>
            <a:normAutofit fontScale="92500"/>
          </a:bodyPr>
          <a:lstStyle/>
          <a:p>
            <a:pPr marL="742950" lvl="1" indent="-285750">
              <a:buFont typeface="+mj-lt"/>
              <a:buAutoNum type="alphaLcPeriod"/>
              <a:tabLst>
                <a:tab pos="1143000" algn="l"/>
              </a:tabLst>
            </a:pPr>
            <a:r>
              <a:rPr lang="en-US" u="sng" dirty="0">
                <a:latin typeface="Times New Roman" panose="02020603050405020304" pitchFamily="18" charset="0"/>
                <a:ea typeface="MS Mincho"/>
                <a:cs typeface="Arial" panose="020B0604020202020204" pitchFamily="34" charset="0"/>
              </a:rPr>
              <a:t>REMUNERATION: </a:t>
            </a:r>
            <a:r>
              <a:rPr lang="en-US" dirty="0">
                <a:latin typeface="Times New Roman" panose="02020603050405020304" pitchFamily="18" charset="0"/>
                <a:ea typeface="MS Mincho"/>
                <a:cs typeface="Arial" panose="020B0604020202020204" pitchFamily="34" charset="0"/>
              </a:rPr>
              <a:t>subject to agreement between the parties, no partner is entitled to remuneration for acting in the partnership business, unless there is agreement (see </a:t>
            </a:r>
            <a:r>
              <a:rPr lang="en-US" b="1" dirty="0">
                <a:latin typeface="Times New Roman" panose="02020603050405020304" pitchFamily="18" charset="0"/>
                <a:ea typeface="MS Mincho"/>
                <a:cs typeface="Arial" panose="020B0604020202020204" pitchFamily="34" charset="0"/>
              </a:rPr>
              <a:t>s.24(6) of the Partnership Act</a:t>
            </a:r>
            <a:r>
              <a:rPr lang="en-US" dirty="0">
                <a:latin typeface="Times New Roman" panose="02020603050405020304" pitchFamily="18" charset="0"/>
                <a:ea typeface="MS Mincho"/>
                <a:cs typeface="Arial" panose="020B0604020202020204" pitchFamily="34" charset="0"/>
              </a:rPr>
              <a:t>). </a:t>
            </a:r>
            <a:endParaRPr lang="en-GB" dirty="0">
              <a:latin typeface="Cambria" panose="02040503050406030204" pitchFamily="18" charset="0"/>
              <a:ea typeface="MS Mincho"/>
              <a:cs typeface="Arial" panose="020B0604020202020204" pitchFamily="34" charset="0"/>
            </a:endParaRPr>
          </a:p>
          <a:p>
            <a:pPr lvl="2">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However, in the case of winding up of the firm, where one of the partners is dead or retires or becomes of unsound mind, all the work being thrown on the other partners will necessitate some compensation to be paid out of the profits (if any), but not otherwise. </a:t>
            </a:r>
            <a:endParaRPr lang="en-GB" dirty="0">
              <a:latin typeface="Cambria" panose="02040503050406030204" pitchFamily="18" charset="0"/>
              <a:ea typeface="MS Mincho"/>
              <a:cs typeface="Arial" panose="020B0604020202020204" pitchFamily="34" charset="0"/>
            </a:endParaRPr>
          </a:p>
          <a:p>
            <a:pPr lvl="3">
              <a:spcAft>
                <a:spcPts val="1000"/>
              </a:spcAft>
              <a:buFont typeface="+mj-lt"/>
              <a:buAutoNum type="arabicPeriod"/>
              <a:tabLst>
                <a:tab pos="1143000" algn="l"/>
              </a:tabLst>
            </a:pPr>
            <a:r>
              <a:rPr lang="en-US" dirty="0">
                <a:latin typeface="Times New Roman" panose="02020603050405020304" pitchFamily="18" charset="0"/>
                <a:ea typeface="MS Mincho"/>
                <a:cs typeface="Arial" panose="020B0604020202020204" pitchFamily="34" charset="0"/>
              </a:rPr>
              <a:t>In other words- where a partner dies, retires or becomes non compos mentis- and there is added work on other partners- they could be compensated out of the profits of the firm- but this only happens upon winding up of the firm.</a:t>
            </a:r>
            <a:endParaRPr lang="en-GB" dirty="0">
              <a:latin typeface="Cambria" panose="02040503050406030204" pitchFamily="18" charset="0"/>
              <a:ea typeface="MS Mincho"/>
              <a:cs typeface="Arial" panose="020B0604020202020204" pitchFamily="34" charset="0"/>
            </a:endParaRPr>
          </a:p>
          <a:p>
            <a:r>
              <a:rPr lang="en-US" dirty="0">
                <a:latin typeface="Times New Roman" panose="02020603050405020304" pitchFamily="18" charset="0"/>
                <a:ea typeface="MS Mincho"/>
              </a:rPr>
              <a:t>No compensation is given to partners after the death of a co-partner, where they are also his executors, as it is their duty to work gratuitously in such situations.</a:t>
            </a:r>
            <a:endParaRPr lang="en-GB" dirty="0"/>
          </a:p>
        </p:txBody>
      </p:sp>
    </p:spTree>
    <p:extLst>
      <p:ext uri="{BB962C8B-B14F-4D97-AF65-F5344CB8AC3E}">
        <p14:creationId xmlns:p14="http://schemas.microsoft.com/office/powerpoint/2010/main" val="13234592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RIGHTS AND DUTIES OF PARTNERS</a:t>
            </a:r>
            <a:endParaRPr lang="en-GB" dirty="0"/>
          </a:p>
        </p:txBody>
      </p:sp>
      <p:sp>
        <p:nvSpPr>
          <p:cNvPr id="3" name="Content Placeholder 2"/>
          <p:cNvSpPr>
            <a:spLocks noGrp="1"/>
          </p:cNvSpPr>
          <p:nvPr>
            <p:ph idx="1"/>
          </p:nvPr>
        </p:nvSpPr>
        <p:spPr/>
        <p:txBody>
          <a:bodyPr/>
          <a:lstStyle/>
          <a:p>
            <a:pPr marL="742950" lvl="1" indent="-285750">
              <a:buFont typeface="+mj-lt"/>
              <a:buAutoNum type="alphaLcPeriod"/>
              <a:tabLst>
                <a:tab pos="1143000" algn="l"/>
              </a:tabLst>
            </a:pPr>
            <a:r>
              <a:rPr lang="en-US" u="sng" dirty="0">
                <a:latin typeface="Times New Roman" panose="02020603050405020304" pitchFamily="18" charset="0"/>
                <a:ea typeface="MS Mincho"/>
                <a:cs typeface="Arial" panose="020B0604020202020204" pitchFamily="34" charset="0"/>
              </a:rPr>
              <a:t>INTRODUCTION OF NEW PARTNERS: </a:t>
            </a:r>
            <a:r>
              <a:rPr lang="en-US" dirty="0">
                <a:latin typeface="Times New Roman" panose="02020603050405020304" pitchFamily="18" charset="0"/>
                <a:ea typeface="MS Mincho"/>
                <a:cs typeface="Arial" panose="020B0604020202020204" pitchFamily="34" charset="0"/>
              </a:rPr>
              <a:t>subject to any agreement between the partners, no person may be brought into the partnership, without the consent of all existing partners. See </a:t>
            </a:r>
            <a:r>
              <a:rPr lang="en-US" b="1" dirty="0">
                <a:latin typeface="Times New Roman" panose="02020603050405020304" pitchFamily="18" charset="0"/>
                <a:ea typeface="MS Mincho"/>
                <a:cs typeface="Arial" panose="020B0604020202020204" pitchFamily="34" charset="0"/>
              </a:rPr>
              <a:t>s.24(7) of the Partnership Act</a:t>
            </a:r>
            <a:r>
              <a:rPr lang="en-US" dirty="0">
                <a:latin typeface="Times New Roman" panose="02020603050405020304" pitchFamily="18" charset="0"/>
                <a:ea typeface="MS Mincho"/>
                <a:cs typeface="Arial" panose="020B0604020202020204" pitchFamily="34" charset="0"/>
              </a:rPr>
              <a:t>.  </a:t>
            </a:r>
            <a:endParaRPr lang="en-GB" dirty="0">
              <a:latin typeface="Cambria" panose="02040503050406030204" pitchFamily="18" charset="0"/>
              <a:ea typeface="MS Mincho"/>
              <a:cs typeface="Arial" panose="020B0604020202020204" pitchFamily="34" charset="0"/>
            </a:endParaRPr>
          </a:p>
          <a:p>
            <a:pPr lvl="2">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Because this is a ‘default’ provision- if the partnership deed provides that one or more of the partners shall have the option of introducing a new partner, either as his or her successor, or otherwise, the other partners will be bound to accept his or her nominee. </a:t>
            </a:r>
            <a:endParaRPr lang="en-GB" dirty="0">
              <a:latin typeface="Cambria" panose="02040503050406030204" pitchFamily="18" charset="0"/>
              <a:ea typeface="MS Mincho"/>
              <a:cs typeface="Arial" panose="020B0604020202020204" pitchFamily="34" charset="0"/>
            </a:endParaRPr>
          </a:p>
          <a:p>
            <a:pPr lvl="2">
              <a:spcAft>
                <a:spcPts val="1000"/>
              </a:spcAft>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Read the case of </a:t>
            </a:r>
            <a:r>
              <a:rPr lang="en-US" b="1" dirty="0">
                <a:latin typeface="Times New Roman" panose="02020603050405020304" pitchFamily="18" charset="0"/>
                <a:ea typeface="MS Mincho"/>
                <a:cs typeface="Arial" panose="020B0604020202020204" pitchFamily="34" charset="0"/>
              </a:rPr>
              <a:t>BYRNE v REID [1902] 2 Ch. D. 735</a:t>
            </a:r>
            <a:endParaRPr lang="en-GB" dirty="0">
              <a:latin typeface="Cambria" panose="02040503050406030204" pitchFamily="18" charset="0"/>
              <a:ea typeface="MS Mincho"/>
              <a:cs typeface="Arial" panose="020B0604020202020204" pitchFamily="34" charset="0"/>
            </a:endParaRPr>
          </a:p>
        </p:txBody>
      </p:sp>
    </p:spTree>
    <p:extLst>
      <p:ext uri="{BB962C8B-B14F-4D97-AF65-F5344CB8AC3E}">
        <p14:creationId xmlns:p14="http://schemas.microsoft.com/office/powerpoint/2010/main" val="28060445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RIGHTS AND DUTIES OF PARTNERS</a:t>
            </a:r>
            <a:endParaRPr lang="en-GB" dirty="0"/>
          </a:p>
        </p:txBody>
      </p:sp>
      <p:sp>
        <p:nvSpPr>
          <p:cNvPr id="3" name="Content Placeholder 2"/>
          <p:cNvSpPr>
            <a:spLocks noGrp="1"/>
          </p:cNvSpPr>
          <p:nvPr>
            <p:ph idx="1"/>
          </p:nvPr>
        </p:nvSpPr>
        <p:spPr/>
        <p:txBody>
          <a:bodyPr/>
          <a:lstStyle/>
          <a:p>
            <a:pPr marL="742950" lvl="1" indent="-285750" algn="just">
              <a:spcAft>
                <a:spcPts val="1000"/>
              </a:spcAft>
              <a:buFont typeface="+mj-lt"/>
              <a:buAutoNum type="alphaLcPeriod"/>
              <a:tabLst>
                <a:tab pos="1143000" algn="l"/>
              </a:tabLst>
            </a:pPr>
            <a:r>
              <a:rPr lang="en-US" u="sng" dirty="0">
                <a:latin typeface="Times New Roman" panose="02020603050405020304" pitchFamily="18" charset="0"/>
                <a:ea typeface="MS Mincho"/>
                <a:cs typeface="Arial" panose="020B0604020202020204" pitchFamily="34" charset="0"/>
              </a:rPr>
              <a:t>DIFFERENCES ON MATTERS RELATING TO PARTNERSHIP BUSINESS:</a:t>
            </a:r>
            <a:r>
              <a:rPr lang="en-US" dirty="0">
                <a:latin typeface="Times New Roman" panose="02020603050405020304" pitchFamily="18" charset="0"/>
                <a:ea typeface="MS Mincho"/>
                <a:cs typeface="Arial" panose="020B0604020202020204" pitchFamily="34" charset="0"/>
              </a:rPr>
              <a:t> subject to any agreement of the partners, differences arising as to ordinary matters connected with the partnership business may be decided by a majority of the partners; but, no change may be made in the nature of the partnership business without the consent of all existing partners. See </a:t>
            </a:r>
            <a:r>
              <a:rPr lang="en-US" b="1" dirty="0">
                <a:latin typeface="Times New Roman" panose="02020603050405020304" pitchFamily="18" charset="0"/>
                <a:ea typeface="MS Mincho"/>
                <a:cs typeface="Arial" panose="020B0604020202020204" pitchFamily="34" charset="0"/>
              </a:rPr>
              <a:t>s.24(8) of the Partnership Act</a:t>
            </a:r>
            <a:r>
              <a:rPr lang="en-US" dirty="0">
                <a:latin typeface="Times New Roman" panose="02020603050405020304" pitchFamily="18" charset="0"/>
                <a:ea typeface="MS Mincho"/>
                <a:cs typeface="Arial" panose="020B0604020202020204" pitchFamily="34" charset="0"/>
              </a:rPr>
              <a:t>.</a:t>
            </a:r>
            <a:endParaRPr lang="en-GB" dirty="0">
              <a:latin typeface="Cambria" panose="02040503050406030204" pitchFamily="18" charset="0"/>
              <a:ea typeface="MS Mincho"/>
              <a:cs typeface="Arial" panose="020B0604020202020204" pitchFamily="34" charset="0"/>
            </a:endParaRPr>
          </a:p>
        </p:txBody>
      </p:sp>
    </p:spTree>
    <p:extLst>
      <p:ext uri="{BB962C8B-B14F-4D97-AF65-F5344CB8AC3E}">
        <p14:creationId xmlns:p14="http://schemas.microsoft.com/office/powerpoint/2010/main" val="6374020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RIGHTS AND DUTIES OF PARTNERS</a:t>
            </a:r>
            <a:endParaRPr lang="en-GB" dirty="0"/>
          </a:p>
        </p:txBody>
      </p:sp>
      <p:sp>
        <p:nvSpPr>
          <p:cNvPr id="3" name="Content Placeholder 2"/>
          <p:cNvSpPr>
            <a:spLocks noGrp="1"/>
          </p:cNvSpPr>
          <p:nvPr>
            <p:ph idx="1"/>
          </p:nvPr>
        </p:nvSpPr>
        <p:spPr/>
        <p:txBody>
          <a:bodyPr/>
          <a:lstStyle/>
          <a:p>
            <a:pPr marL="742950" lvl="1" indent="-285750">
              <a:buFont typeface="+mj-lt"/>
              <a:buAutoNum type="alphaLcPeriod"/>
              <a:tabLst>
                <a:tab pos="1143000" algn="l"/>
              </a:tabLst>
            </a:pPr>
            <a:r>
              <a:rPr lang="en-US" u="sng" dirty="0">
                <a:latin typeface="Times New Roman" panose="02020603050405020304" pitchFamily="18" charset="0"/>
                <a:ea typeface="MS Mincho"/>
                <a:cs typeface="Arial" panose="020B0604020202020204" pitchFamily="34" charset="0"/>
              </a:rPr>
              <a:t>PARTNERSHIP BOOKS:</a:t>
            </a:r>
            <a:r>
              <a:rPr lang="en-US" dirty="0">
                <a:latin typeface="Times New Roman" panose="02020603050405020304" pitchFamily="18" charset="0"/>
                <a:ea typeface="MS Mincho"/>
                <a:cs typeface="Arial" panose="020B0604020202020204" pitchFamily="34" charset="0"/>
              </a:rPr>
              <a:t> subject to any agreement of the partners, the partnership books must be kept at the firm’s place of business, and every partner has a right to access any of the books or documents, if he or she so desires. See s.24(9) of the Partnership Act.</a:t>
            </a:r>
            <a:endParaRPr lang="en-GB" dirty="0">
              <a:latin typeface="Cambria" panose="02040503050406030204" pitchFamily="18" charset="0"/>
              <a:ea typeface="MS Mincho"/>
              <a:cs typeface="Arial" panose="020B0604020202020204" pitchFamily="34" charset="0"/>
            </a:endParaRPr>
          </a:p>
          <a:p>
            <a:pPr lvl="2">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This right to have access to the books of accounts may be exercised by a partner in person, or through an agent, if the agent undertakes not to use the information he acquires during inspection of the books, for any other purpose. </a:t>
            </a:r>
            <a:endParaRPr lang="en-GB" dirty="0">
              <a:latin typeface="Cambria" panose="02040503050406030204" pitchFamily="18" charset="0"/>
              <a:ea typeface="MS Mincho"/>
              <a:cs typeface="Arial" panose="020B0604020202020204" pitchFamily="34" charset="0"/>
            </a:endParaRPr>
          </a:p>
          <a:p>
            <a:pPr lvl="3">
              <a:spcAft>
                <a:spcPts val="1000"/>
              </a:spcAft>
              <a:buFont typeface="+mj-lt"/>
              <a:buAutoNum type="arabicPeriod"/>
              <a:tabLst>
                <a:tab pos="1143000" algn="l"/>
              </a:tabLst>
            </a:pPr>
            <a:r>
              <a:rPr lang="en-US" dirty="0">
                <a:latin typeface="Times New Roman" panose="02020603050405020304" pitchFamily="18" charset="0"/>
                <a:ea typeface="MS Mincho"/>
                <a:cs typeface="Arial" panose="020B0604020202020204" pitchFamily="34" charset="0"/>
              </a:rPr>
              <a:t>See the case of </a:t>
            </a:r>
            <a:r>
              <a:rPr lang="en-US" b="1" dirty="0">
                <a:latin typeface="Times New Roman" panose="02020603050405020304" pitchFamily="18" charset="0"/>
                <a:ea typeface="MS Mincho"/>
                <a:cs typeface="Arial" panose="020B0604020202020204" pitchFamily="34" charset="0"/>
              </a:rPr>
              <a:t>BEVAN v WEBB [1901] 2 Ch. D. 59</a:t>
            </a:r>
            <a:endParaRPr lang="en-GB" dirty="0">
              <a:latin typeface="Cambria" panose="02040503050406030204" pitchFamily="18" charset="0"/>
              <a:ea typeface="MS Mincho"/>
              <a:cs typeface="Arial" panose="020B0604020202020204" pitchFamily="34" charset="0"/>
            </a:endParaRPr>
          </a:p>
        </p:txBody>
      </p:sp>
    </p:spTree>
    <p:extLst>
      <p:ext uri="{BB962C8B-B14F-4D97-AF65-F5344CB8AC3E}">
        <p14:creationId xmlns:p14="http://schemas.microsoft.com/office/powerpoint/2010/main" val="13890739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RIGHTS AND DUTIES OF PARTNERS</a:t>
            </a:r>
            <a:endParaRPr lang="en-GB" dirty="0"/>
          </a:p>
        </p:txBody>
      </p:sp>
      <p:sp>
        <p:nvSpPr>
          <p:cNvPr id="3" name="Content Placeholder 2"/>
          <p:cNvSpPr>
            <a:spLocks noGrp="1"/>
          </p:cNvSpPr>
          <p:nvPr>
            <p:ph idx="1"/>
          </p:nvPr>
        </p:nvSpPr>
        <p:spPr/>
        <p:txBody>
          <a:bodyPr/>
          <a:lstStyle/>
          <a:p>
            <a:pPr marL="742950" lvl="1" indent="-285750">
              <a:buFont typeface="+mj-lt"/>
              <a:buAutoNum type="alphaLcPeriod"/>
              <a:tabLst>
                <a:tab pos="1143000" algn="l"/>
              </a:tabLst>
            </a:pPr>
            <a:r>
              <a:rPr lang="en-US" u="sng" dirty="0">
                <a:latin typeface="Times New Roman" panose="02020603050405020304" pitchFamily="18" charset="0"/>
                <a:ea typeface="MS Mincho"/>
                <a:cs typeface="Arial" panose="020B0604020202020204" pitchFamily="34" charset="0"/>
              </a:rPr>
              <a:t>EXPULSION OF A PARTNER:</a:t>
            </a:r>
            <a:r>
              <a:rPr lang="en-US" dirty="0">
                <a:latin typeface="Times New Roman" panose="02020603050405020304" pitchFamily="18" charset="0"/>
                <a:ea typeface="MS Mincho"/>
                <a:cs typeface="Arial" panose="020B0604020202020204" pitchFamily="34" charset="0"/>
              </a:rPr>
              <a:t> a majority of the partners cannot expel any partner unless the power to do so has been conferred by agreement between the partners. See </a:t>
            </a:r>
            <a:r>
              <a:rPr lang="en-US" b="1" dirty="0">
                <a:latin typeface="Times New Roman" panose="02020603050405020304" pitchFamily="18" charset="0"/>
                <a:ea typeface="MS Mincho"/>
                <a:cs typeface="Arial" panose="020B0604020202020204" pitchFamily="34" charset="0"/>
              </a:rPr>
              <a:t>s.25 of the Partnership Act</a:t>
            </a:r>
            <a:r>
              <a:rPr lang="en-US" dirty="0">
                <a:latin typeface="Times New Roman" panose="02020603050405020304" pitchFamily="18" charset="0"/>
                <a:ea typeface="MS Mincho"/>
                <a:cs typeface="Arial" panose="020B0604020202020204" pitchFamily="34" charset="0"/>
              </a:rPr>
              <a:t>. </a:t>
            </a:r>
            <a:endParaRPr lang="en-GB" dirty="0">
              <a:latin typeface="Cambria" panose="02040503050406030204" pitchFamily="18" charset="0"/>
              <a:ea typeface="MS Mincho"/>
              <a:cs typeface="Arial" panose="020B0604020202020204" pitchFamily="34" charset="0"/>
            </a:endParaRPr>
          </a:p>
          <a:p>
            <a:pPr lvl="2">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see also:</a:t>
            </a:r>
            <a:endParaRPr lang="en-GB" dirty="0">
              <a:latin typeface="Cambria" panose="02040503050406030204" pitchFamily="18" charset="0"/>
              <a:ea typeface="MS Mincho"/>
              <a:cs typeface="Arial" panose="020B0604020202020204" pitchFamily="34" charset="0"/>
            </a:endParaRPr>
          </a:p>
          <a:p>
            <a:pPr lvl="3">
              <a:spcAft>
                <a:spcPts val="1000"/>
              </a:spcAft>
              <a:buFont typeface="+mj-lt"/>
              <a:buAutoNum type="arabicPeriod"/>
              <a:tabLst>
                <a:tab pos="1143000" algn="l"/>
              </a:tabLst>
            </a:pPr>
            <a:r>
              <a:rPr lang="en-US" b="1" dirty="0">
                <a:latin typeface="Times New Roman" panose="02020603050405020304" pitchFamily="18" charset="0"/>
                <a:ea typeface="MS Mincho"/>
                <a:cs typeface="Arial" panose="020B0604020202020204" pitchFamily="34" charset="0"/>
              </a:rPr>
              <a:t>In Re A Solicitors Arbitration [1962] 1 All ER 772</a:t>
            </a:r>
            <a:endParaRPr lang="en-GB" dirty="0">
              <a:latin typeface="Cambria" panose="02040503050406030204" pitchFamily="18" charset="0"/>
              <a:ea typeface="MS Mincho"/>
              <a:cs typeface="Arial" panose="020B0604020202020204" pitchFamily="34" charset="0"/>
            </a:endParaRPr>
          </a:p>
          <a:p>
            <a:r>
              <a:rPr lang="en-US" b="1" dirty="0">
                <a:latin typeface="Times New Roman" panose="02020603050405020304" pitchFamily="18" charset="0"/>
                <a:ea typeface="MS Mincho"/>
              </a:rPr>
              <a:t>Green v Howell [1910] 1 Ch. D 495-</a:t>
            </a:r>
            <a:r>
              <a:rPr lang="en-US" dirty="0">
                <a:latin typeface="Times New Roman" panose="02020603050405020304" pitchFamily="18" charset="0"/>
                <a:ea typeface="MS Mincho"/>
              </a:rPr>
              <a:t> in this case, pay attention to what is stated at p. 504.</a:t>
            </a:r>
            <a:endParaRPr lang="en-GB" dirty="0"/>
          </a:p>
        </p:txBody>
      </p:sp>
    </p:spTree>
    <p:extLst>
      <p:ext uri="{BB962C8B-B14F-4D97-AF65-F5344CB8AC3E}">
        <p14:creationId xmlns:p14="http://schemas.microsoft.com/office/powerpoint/2010/main" val="12858357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RIGHTS AND DUTIES OF PARTNERS</a:t>
            </a:r>
            <a:endParaRPr lang="en-GB" dirty="0"/>
          </a:p>
        </p:txBody>
      </p:sp>
      <p:sp>
        <p:nvSpPr>
          <p:cNvPr id="3" name="Content Placeholder 2"/>
          <p:cNvSpPr>
            <a:spLocks noGrp="1"/>
          </p:cNvSpPr>
          <p:nvPr>
            <p:ph idx="1"/>
          </p:nvPr>
        </p:nvSpPr>
        <p:spPr/>
        <p:txBody>
          <a:bodyPr/>
          <a:lstStyle/>
          <a:p>
            <a:pPr marL="742950" lvl="1" indent="-285750">
              <a:spcAft>
                <a:spcPts val="1000"/>
              </a:spcAft>
              <a:buFont typeface="+mj-lt"/>
              <a:buAutoNum type="alphaLcPeriod"/>
              <a:tabLst>
                <a:tab pos="1143000" algn="l"/>
              </a:tabLst>
            </a:pPr>
            <a:r>
              <a:rPr lang="en-US" u="sng" dirty="0">
                <a:latin typeface="Times New Roman" panose="02020603050405020304" pitchFamily="18" charset="0"/>
                <a:ea typeface="MS Mincho"/>
                <a:cs typeface="Arial" panose="020B0604020202020204" pitchFamily="34" charset="0"/>
              </a:rPr>
              <a:t>DETERMINATION OF PARTNERSHIP AT WILL:</a:t>
            </a:r>
            <a:r>
              <a:rPr lang="en-US" dirty="0">
                <a:latin typeface="Times New Roman" panose="02020603050405020304" pitchFamily="18" charset="0"/>
                <a:ea typeface="MS Mincho"/>
                <a:cs typeface="Arial" panose="020B0604020202020204" pitchFamily="34" charset="0"/>
              </a:rPr>
              <a:t> If no fixed duration of a partnership has been agreed, any partner may determine a partnership at any time, on giving notice of his intention to all the other partners. See </a:t>
            </a:r>
            <a:r>
              <a:rPr lang="en-US" b="1" dirty="0">
                <a:latin typeface="Times New Roman" panose="02020603050405020304" pitchFamily="18" charset="0"/>
                <a:ea typeface="MS Mincho"/>
                <a:cs typeface="Arial" panose="020B0604020202020204" pitchFamily="34" charset="0"/>
              </a:rPr>
              <a:t>s.26(1) of the Partnership Act.</a:t>
            </a:r>
            <a:endParaRPr lang="en-GB" dirty="0">
              <a:latin typeface="Cambria" panose="02040503050406030204" pitchFamily="18" charset="0"/>
              <a:ea typeface="MS Mincho"/>
              <a:cs typeface="Arial" panose="020B0604020202020204" pitchFamily="34" charset="0"/>
            </a:endParaRPr>
          </a:p>
          <a:p>
            <a:r>
              <a:rPr lang="en-US" dirty="0">
                <a:latin typeface="Times New Roman" panose="02020603050405020304" pitchFamily="18" charset="0"/>
                <a:ea typeface="MS Mincho"/>
              </a:rPr>
              <a:t>Where the partnership has originally been constituted by deed, a notice in writing signed by the partner giving it shall be sufficient for this purpose</a:t>
            </a:r>
            <a:endParaRPr lang="en-GB" dirty="0"/>
          </a:p>
        </p:txBody>
      </p:sp>
    </p:spTree>
    <p:extLst>
      <p:ext uri="{BB962C8B-B14F-4D97-AF65-F5344CB8AC3E}">
        <p14:creationId xmlns:p14="http://schemas.microsoft.com/office/powerpoint/2010/main" val="5511266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RIGHTS AND DUTIES OF PARTNERS</a:t>
            </a:r>
            <a:endParaRPr lang="en-GB" dirty="0"/>
          </a:p>
        </p:txBody>
      </p:sp>
      <p:sp>
        <p:nvSpPr>
          <p:cNvPr id="3" name="Content Placeholder 2"/>
          <p:cNvSpPr>
            <a:spLocks noGrp="1"/>
          </p:cNvSpPr>
          <p:nvPr>
            <p:ph idx="1"/>
          </p:nvPr>
        </p:nvSpPr>
        <p:spPr/>
        <p:txBody>
          <a:bodyPr/>
          <a:lstStyle/>
          <a:p>
            <a:pPr marL="742950" lvl="1" indent="-285750">
              <a:buFont typeface="+mj-lt"/>
              <a:buAutoNum type="alphaLcPeriod"/>
              <a:tabLst>
                <a:tab pos="1143000" algn="l"/>
              </a:tabLst>
            </a:pPr>
            <a:r>
              <a:rPr lang="en-US" u="sng" dirty="0">
                <a:latin typeface="Times New Roman" panose="02020603050405020304" pitchFamily="18" charset="0"/>
                <a:ea typeface="MS Mincho"/>
                <a:cs typeface="Arial" panose="020B0604020202020204" pitchFamily="34" charset="0"/>
              </a:rPr>
              <a:t>CONTINUATION OF PARTNERSHIP FOR A TERM:</a:t>
            </a:r>
            <a:r>
              <a:rPr lang="en-US" dirty="0">
                <a:latin typeface="Times New Roman" panose="02020603050405020304" pitchFamily="18" charset="0"/>
                <a:ea typeface="MS Mincho"/>
                <a:cs typeface="Arial" panose="020B0604020202020204" pitchFamily="34" charset="0"/>
              </a:rPr>
              <a:t> if a partnership entered into for a fixed term is continued after the term has expired, and there is no new agreement, the rights and duties of the partners remain the same as they were at the expiry of the term, so far as this is consistent with the incidents of partnership at will- and this is seen in </a:t>
            </a:r>
            <a:r>
              <a:rPr lang="en-US" b="1" dirty="0">
                <a:latin typeface="Times New Roman" panose="02020603050405020304" pitchFamily="18" charset="0"/>
                <a:ea typeface="MS Mincho"/>
                <a:cs typeface="Arial" panose="020B0604020202020204" pitchFamily="34" charset="0"/>
              </a:rPr>
              <a:t>s.27(1) of the Partnership Act.</a:t>
            </a:r>
            <a:r>
              <a:rPr lang="en-US" dirty="0">
                <a:latin typeface="Times New Roman" panose="02020603050405020304" pitchFamily="18" charset="0"/>
                <a:ea typeface="MS Mincho"/>
                <a:cs typeface="Arial" panose="020B0604020202020204" pitchFamily="34" charset="0"/>
              </a:rPr>
              <a:t> </a:t>
            </a:r>
            <a:endParaRPr lang="en-GB" dirty="0">
              <a:latin typeface="Cambria" panose="02040503050406030204" pitchFamily="18" charset="0"/>
              <a:ea typeface="MS Mincho"/>
              <a:cs typeface="Arial" panose="020B0604020202020204" pitchFamily="34" charset="0"/>
            </a:endParaRPr>
          </a:p>
          <a:p>
            <a:pPr lvl="2">
              <a:spcAft>
                <a:spcPts val="1000"/>
              </a:spcAft>
              <a:buFont typeface="+mj-lt"/>
              <a:buAutoNum type="romanLcPeriod"/>
              <a:tabLst>
                <a:tab pos="1143000" algn="l"/>
              </a:tabLst>
            </a:pPr>
            <a:r>
              <a:rPr lang="en-US" dirty="0">
                <a:latin typeface="Times New Roman" panose="02020603050405020304" pitchFamily="18" charset="0"/>
                <a:ea typeface="MS Mincho"/>
                <a:cs typeface="Arial" panose="020B0604020202020204" pitchFamily="34" charset="0"/>
              </a:rPr>
              <a:t>See also the case of </a:t>
            </a:r>
            <a:r>
              <a:rPr lang="en-US" b="1" dirty="0">
                <a:latin typeface="Times New Roman" panose="02020603050405020304" pitchFamily="18" charset="0"/>
                <a:ea typeface="MS Mincho"/>
                <a:cs typeface="Arial" panose="020B0604020202020204" pitchFamily="34" charset="0"/>
              </a:rPr>
              <a:t>Nelson v </a:t>
            </a:r>
            <a:r>
              <a:rPr lang="en-US" b="1" dirty="0" err="1">
                <a:latin typeface="Times New Roman" panose="02020603050405020304" pitchFamily="18" charset="0"/>
                <a:ea typeface="MS Mincho"/>
                <a:cs typeface="Arial" panose="020B0604020202020204" pitchFamily="34" charset="0"/>
              </a:rPr>
              <a:t>Mossend</a:t>
            </a:r>
            <a:r>
              <a:rPr lang="en-US" b="1" dirty="0">
                <a:latin typeface="Times New Roman" panose="02020603050405020304" pitchFamily="18" charset="0"/>
                <a:ea typeface="MS Mincho"/>
                <a:cs typeface="Arial" panose="020B0604020202020204" pitchFamily="34" charset="0"/>
              </a:rPr>
              <a:t> Iron [1886] 11 AC 298</a:t>
            </a:r>
            <a:endParaRPr lang="en-GB" dirty="0">
              <a:latin typeface="Cambria" panose="02040503050406030204" pitchFamily="18" charset="0"/>
              <a:ea typeface="MS Mincho"/>
              <a:cs typeface="Arial" panose="020B0604020202020204" pitchFamily="34" charset="0"/>
            </a:endParaRPr>
          </a:p>
        </p:txBody>
      </p:sp>
    </p:spTree>
    <p:extLst>
      <p:ext uri="{BB962C8B-B14F-4D97-AF65-F5344CB8AC3E}">
        <p14:creationId xmlns:p14="http://schemas.microsoft.com/office/powerpoint/2010/main" val="30633109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DUTIES OF PARTNERS</a:t>
            </a:r>
          </a:p>
        </p:txBody>
      </p:sp>
      <p:sp>
        <p:nvSpPr>
          <p:cNvPr id="3" name="Content Placeholder 2"/>
          <p:cNvSpPr>
            <a:spLocks noGrp="1"/>
          </p:cNvSpPr>
          <p:nvPr>
            <p:ph idx="1"/>
          </p:nvPr>
        </p:nvSpPr>
        <p:spPr/>
        <p:txBody>
          <a:bodyPr/>
          <a:lstStyle/>
          <a:p>
            <a:pPr marL="342900" lvl="0" indent="-342900">
              <a:spcAft>
                <a:spcPts val="1000"/>
              </a:spcAft>
              <a:buFont typeface="Symbol" panose="05050102010706020507" pitchFamily="18" charset="2"/>
              <a:buChar char=""/>
              <a:tabLst>
                <a:tab pos="1143000" algn="l"/>
              </a:tabLst>
            </a:pPr>
            <a:r>
              <a:rPr lang="en-US" b="1" dirty="0">
                <a:latin typeface="Times New Roman" panose="02020603050405020304" pitchFamily="18" charset="0"/>
                <a:ea typeface="MS Mincho"/>
                <a:cs typeface="Arial" panose="020B0604020202020204" pitchFamily="34" charset="0"/>
              </a:rPr>
              <a:t>Sections 28, 29 and 30 of the Partnership Act </a:t>
            </a:r>
            <a:r>
              <a:rPr lang="en-US" dirty="0">
                <a:latin typeface="Times New Roman" panose="02020603050405020304" pitchFamily="18" charset="0"/>
                <a:ea typeface="MS Mincho"/>
                <a:cs typeface="Arial" panose="020B0604020202020204" pitchFamily="34" charset="0"/>
              </a:rPr>
              <a:t>imposes the following duties on partners:</a:t>
            </a:r>
            <a:endParaRPr lang="en-GB" dirty="0">
              <a:latin typeface="Cambria" panose="02040503050406030204" pitchFamily="18" charset="0"/>
              <a:ea typeface="MS Mincho"/>
              <a:cs typeface="Arial" panose="020B0604020202020204" pitchFamily="34" charset="0"/>
            </a:endParaRPr>
          </a:p>
          <a:p>
            <a:r>
              <a:rPr lang="en-US" u="sng" dirty="0">
                <a:latin typeface="Times New Roman" panose="02020603050405020304" pitchFamily="18" charset="0"/>
                <a:ea typeface="MS Mincho"/>
              </a:rPr>
              <a:t>DUTY TO RENDER TRUE ACCOUNTS AND FULL INFORMATION:  </a:t>
            </a:r>
            <a:r>
              <a:rPr lang="en-US" dirty="0">
                <a:latin typeface="Times New Roman" panose="02020603050405020304" pitchFamily="18" charset="0"/>
                <a:ea typeface="MS Mincho"/>
              </a:rPr>
              <a:t>partners are bound to render true accounts and full information of all things affecting the partnership to any partner, or his or her legal representative. See </a:t>
            </a:r>
            <a:r>
              <a:rPr lang="en-US" b="1" dirty="0">
                <a:latin typeface="Times New Roman" panose="02020603050405020304" pitchFamily="18" charset="0"/>
                <a:ea typeface="MS Mincho"/>
              </a:rPr>
              <a:t>S.28 of the Partnership Act</a:t>
            </a:r>
            <a:r>
              <a:rPr lang="en-US" dirty="0">
                <a:latin typeface="Times New Roman" panose="02020603050405020304" pitchFamily="18" charset="0"/>
                <a:ea typeface="MS Mincho"/>
              </a:rPr>
              <a:t>. </a:t>
            </a:r>
            <a:endParaRPr lang="en-US" dirty="0" smtClean="0">
              <a:latin typeface="Times New Roman" panose="02020603050405020304" pitchFamily="18" charset="0"/>
              <a:ea typeface="MS Mincho"/>
            </a:endParaRPr>
          </a:p>
          <a:p>
            <a:r>
              <a:rPr lang="en-US" dirty="0">
                <a:latin typeface="Times New Roman" panose="02020603050405020304" pitchFamily="18" charset="0"/>
                <a:ea typeface="MS Mincho"/>
              </a:rPr>
              <a:t>see also: </a:t>
            </a:r>
            <a:r>
              <a:rPr lang="en-US" b="1" dirty="0">
                <a:latin typeface="Times New Roman" panose="02020603050405020304" pitchFamily="18" charset="0"/>
                <a:ea typeface="MS Mincho"/>
              </a:rPr>
              <a:t>Law v Law [1905] 1 Ch. D. 140</a:t>
            </a:r>
            <a:endParaRPr lang="en-GB" dirty="0"/>
          </a:p>
          <a:p>
            <a:endParaRPr lang="en-GB" dirty="0"/>
          </a:p>
        </p:txBody>
      </p:sp>
    </p:spTree>
    <p:extLst>
      <p:ext uri="{BB962C8B-B14F-4D97-AF65-F5344CB8AC3E}">
        <p14:creationId xmlns:p14="http://schemas.microsoft.com/office/powerpoint/2010/main" val="3670479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ESSENTIAL ELEMENTS OF A PARTNERSHIP</a:t>
            </a:r>
            <a:endParaRPr lang="en-GB" dirty="0"/>
          </a:p>
        </p:txBody>
      </p:sp>
      <p:sp>
        <p:nvSpPr>
          <p:cNvPr id="3" name="Content Placeholder 2"/>
          <p:cNvSpPr>
            <a:spLocks noGrp="1"/>
          </p:cNvSpPr>
          <p:nvPr>
            <p:ph idx="1"/>
          </p:nvPr>
        </p:nvSpPr>
        <p:spPr/>
        <p:txBody>
          <a:bodyPr>
            <a:normAutofit lnSpcReduction="10000"/>
          </a:bodyPr>
          <a:lstStyle/>
          <a:p>
            <a:pPr algn="just"/>
            <a:r>
              <a:rPr lang="en-US" dirty="0"/>
              <a:t>Section 1 (1) of the Act defines </a:t>
            </a:r>
            <a:r>
              <a:rPr lang="en-US" b="1" dirty="0"/>
              <a:t>“Partnership” as the relation which subsists between persons carrying on a business in common with a view to make profit.</a:t>
            </a:r>
          </a:p>
          <a:p>
            <a:pPr algn="just"/>
            <a:r>
              <a:rPr lang="en-US" dirty="0"/>
              <a:t>In order to prove the existence of a partnership, the following THREE factors must be established:</a:t>
            </a:r>
          </a:p>
          <a:p>
            <a:pPr marL="624078" indent="-514350" algn="just">
              <a:buFont typeface="+mj-lt"/>
              <a:buAutoNum type="arabicPeriod"/>
            </a:pPr>
            <a:r>
              <a:rPr lang="en-US" b="1" dirty="0"/>
              <a:t>Carrying on of a business;</a:t>
            </a:r>
          </a:p>
          <a:p>
            <a:pPr marL="624078" indent="-514350" algn="just">
              <a:buFont typeface="+mj-lt"/>
              <a:buAutoNum type="arabicPeriod"/>
            </a:pPr>
            <a:r>
              <a:rPr lang="en-US" b="1" dirty="0"/>
              <a:t>In common; and</a:t>
            </a:r>
          </a:p>
          <a:p>
            <a:pPr marL="624078" indent="-514350" algn="just">
              <a:buFont typeface="+mj-lt"/>
              <a:buAutoNum type="arabicPeriod"/>
            </a:pPr>
            <a:r>
              <a:rPr lang="en-US" b="1" dirty="0"/>
              <a:t>With a view of profit.</a:t>
            </a:r>
          </a:p>
          <a:p>
            <a:endParaRPr lang="en-GB" b="1" dirty="0"/>
          </a:p>
        </p:txBody>
      </p:sp>
    </p:spTree>
    <p:extLst>
      <p:ext uri="{BB962C8B-B14F-4D97-AF65-F5344CB8AC3E}">
        <p14:creationId xmlns:p14="http://schemas.microsoft.com/office/powerpoint/2010/main" val="10423503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DUTIES OF PARTNERS</a:t>
            </a:r>
          </a:p>
        </p:txBody>
      </p:sp>
      <p:sp>
        <p:nvSpPr>
          <p:cNvPr id="3" name="Content Placeholder 2"/>
          <p:cNvSpPr>
            <a:spLocks noGrp="1"/>
          </p:cNvSpPr>
          <p:nvPr>
            <p:ph idx="1"/>
          </p:nvPr>
        </p:nvSpPr>
        <p:spPr/>
        <p:txBody>
          <a:bodyPr/>
          <a:lstStyle/>
          <a:p>
            <a:pPr lvl="0"/>
            <a:r>
              <a:rPr lang="en-US" u="sng" dirty="0"/>
              <a:t>ACCOUNTABILITY OF PARTNERS FOR PRIVATE PROFITS:</a:t>
            </a:r>
            <a:r>
              <a:rPr lang="en-US" dirty="0"/>
              <a:t> every partner must account to the firm for any benefit derived by him or her without the consent of the other partners, from any transaction concerning the partnership, or from any use by him or her of the partnership property, name or business connection. </a:t>
            </a:r>
            <a:r>
              <a:rPr lang="en-US" b="1" dirty="0"/>
              <a:t>See s.29(1) of the Partnership Act</a:t>
            </a:r>
            <a:endParaRPr lang="en-GB" dirty="0"/>
          </a:p>
          <a:p>
            <a:pPr lvl="2"/>
            <a:r>
              <a:rPr lang="en-US" dirty="0"/>
              <a:t>E.g. partner uses position to gain business from client, beneficial to himself only, he must share profit with other partners- because he is abusing his position to the detriment of the firm</a:t>
            </a:r>
            <a:r>
              <a:rPr lang="en-US" b="1" dirty="0"/>
              <a:t>. See PARTHIRANA V PARTHIRANA [1967] AC 233</a:t>
            </a:r>
            <a:endParaRPr lang="en-GB" dirty="0"/>
          </a:p>
          <a:p>
            <a:endParaRPr lang="en-GB" dirty="0"/>
          </a:p>
        </p:txBody>
      </p:sp>
    </p:spTree>
    <p:extLst>
      <p:ext uri="{BB962C8B-B14F-4D97-AF65-F5344CB8AC3E}">
        <p14:creationId xmlns:p14="http://schemas.microsoft.com/office/powerpoint/2010/main" val="34104477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DUTIES OF PARTNERS</a:t>
            </a:r>
            <a:endParaRPr lang="en-GB" dirty="0"/>
          </a:p>
        </p:txBody>
      </p:sp>
      <p:sp>
        <p:nvSpPr>
          <p:cNvPr id="3" name="Content Placeholder 2"/>
          <p:cNvSpPr>
            <a:spLocks noGrp="1"/>
          </p:cNvSpPr>
          <p:nvPr>
            <p:ph idx="1"/>
          </p:nvPr>
        </p:nvSpPr>
        <p:spPr/>
        <p:txBody>
          <a:bodyPr/>
          <a:lstStyle/>
          <a:p>
            <a:pPr lvl="0"/>
            <a:r>
              <a:rPr lang="en-US" u="sng" dirty="0"/>
              <a:t>ACCOUNTABILITY OF PARTNERS FOR PROFITS FROM COMPETING </a:t>
            </a:r>
            <a:r>
              <a:rPr lang="en-US" u="sng" dirty="0" smtClean="0"/>
              <a:t>BUSINESS( DUTY NOT TO COMPETE) </a:t>
            </a:r>
            <a:r>
              <a:rPr lang="en-US" dirty="0" smtClean="0"/>
              <a:t> </a:t>
            </a:r>
            <a:r>
              <a:rPr lang="en-US" dirty="0"/>
              <a:t>a partner who carries on any business of the same nature as, and competing with that of the firm, without the consent of the other partners must account for and pay over to the firm all profits made by him in that business. See </a:t>
            </a:r>
            <a:r>
              <a:rPr lang="en-US" b="1" dirty="0"/>
              <a:t>s.30 of the Partnership Act.</a:t>
            </a:r>
            <a:endParaRPr lang="en-GB" dirty="0"/>
          </a:p>
          <a:p>
            <a:pPr lvl="2"/>
            <a:r>
              <a:rPr lang="en-US" b="1" dirty="0"/>
              <a:t> See TRIMBLE v GOLDBERG [1906] AC 494</a:t>
            </a:r>
            <a:endParaRPr lang="en-GB" dirty="0"/>
          </a:p>
        </p:txBody>
      </p:sp>
    </p:spTree>
    <p:extLst>
      <p:ext uri="{BB962C8B-B14F-4D97-AF65-F5344CB8AC3E}">
        <p14:creationId xmlns:p14="http://schemas.microsoft.com/office/powerpoint/2010/main" val="3455089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task of determining what is meant by the phrase ‘carrying on business’ has raised the issue of whether there is need to establish some repetitiveness of action as opposed to isolated actions taken by parties.</a:t>
            </a:r>
          </a:p>
          <a:p>
            <a:pPr algn="just"/>
            <a:r>
              <a:rPr lang="en-US" dirty="0" smtClean="0"/>
              <a:t>In the case of </a:t>
            </a:r>
            <a:r>
              <a:rPr lang="en-US" b="1" i="1" dirty="0" smtClean="0"/>
              <a:t>Smith v Anderson (1880) 15 </a:t>
            </a:r>
            <a:r>
              <a:rPr lang="en-US" b="1" i="1" dirty="0" err="1" smtClean="0"/>
              <a:t>Ch</a:t>
            </a:r>
            <a:r>
              <a:rPr lang="en-US" b="1" i="1" dirty="0" smtClean="0"/>
              <a:t> D 247,</a:t>
            </a:r>
            <a:r>
              <a:rPr lang="en-US" dirty="0" smtClean="0"/>
              <a:t> Brett LJ stated that the expression </a:t>
            </a:r>
            <a:r>
              <a:rPr lang="en-US" b="1" dirty="0" smtClean="0"/>
              <a:t>“carrying on” implies a repetition of acts and excludes the case of an association formed for doing one particular act which is never to be repeated</a:t>
            </a:r>
            <a:r>
              <a:rPr lang="en-US" dirty="0" smtClean="0"/>
              <a:t>. That series of acts is to be a series of acts which constitute a business…the association must be formed in order to carry on a series of acts having the acquisition of gain for their object.</a:t>
            </a:r>
            <a:endParaRPr lang="en-US" dirty="0"/>
          </a:p>
        </p:txBody>
      </p:sp>
      <p:sp>
        <p:nvSpPr>
          <p:cNvPr id="3" name="Title 2"/>
          <p:cNvSpPr>
            <a:spLocks noGrp="1"/>
          </p:cNvSpPr>
          <p:nvPr>
            <p:ph type="title"/>
          </p:nvPr>
        </p:nvSpPr>
        <p:spPr/>
        <p:txBody>
          <a:bodyPr/>
          <a:lstStyle/>
          <a:p>
            <a:r>
              <a:rPr lang="en-US" dirty="0" smtClean="0"/>
              <a:t>1. Carrying on of a business</a:t>
            </a:r>
            <a:endParaRPr lang="en-US" dirty="0"/>
          </a:p>
        </p:txBody>
      </p:sp>
    </p:spTree>
    <p:extLst>
      <p:ext uri="{BB962C8B-B14F-4D97-AF65-F5344CB8AC3E}">
        <p14:creationId xmlns:p14="http://schemas.microsoft.com/office/powerpoint/2010/main" val="2607307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Lord </a:t>
            </a:r>
            <a:r>
              <a:rPr lang="en-US" dirty="0" err="1" smtClean="0"/>
              <a:t>Esher</a:t>
            </a:r>
            <a:r>
              <a:rPr lang="en-US" dirty="0" smtClean="0"/>
              <a:t> MR in </a:t>
            </a:r>
            <a:r>
              <a:rPr lang="en-US" b="1" i="1" dirty="0" smtClean="0"/>
              <a:t>Re Griffin; Ex parte Board of Trade (1890)  60 LJ QB 235,</a:t>
            </a:r>
            <a:r>
              <a:rPr lang="en-US" dirty="0" smtClean="0"/>
              <a:t> stated that </a:t>
            </a:r>
            <a:r>
              <a:rPr lang="en-US" b="1" dirty="0" smtClean="0"/>
              <a:t>“if an isolated transaction, which if repeated would be a transaction in a business, is proved to have been undertaken with the intention that it should be the first of several transactions, that is with the intent of carrying on a business, then it is a first transaction in an existing business.”</a:t>
            </a:r>
            <a:endParaRPr lang="en-US" b="1" dirty="0"/>
          </a:p>
        </p:txBody>
      </p:sp>
      <p:sp>
        <p:nvSpPr>
          <p:cNvPr id="3" name="Title 2"/>
          <p:cNvSpPr>
            <a:spLocks noGrp="1"/>
          </p:cNvSpPr>
          <p:nvPr>
            <p:ph type="title"/>
          </p:nvPr>
        </p:nvSpPr>
        <p:spPr/>
        <p:txBody>
          <a:bodyPr/>
          <a:lstStyle/>
          <a:p>
            <a:pPr algn="ctr"/>
            <a:r>
              <a:rPr lang="en-US" dirty="0" smtClean="0"/>
              <a:t>Cont’d</a:t>
            </a:r>
            <a:endParaRPr lang="en-US" dirty="0"/>
          </a:p>
        </p:txBody>
      </p:sp>
    </p:spTree>
    <p:extLst>
      <p:ext uri="{BB962C8B-B14F-4D97-AF65-F5344CB8AC3E}">
        <p14:creationId xmlns:p14="http://schemas.microsoft.com/office/powerpoint/2010/main" val="3713765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t>It is not every occupation which can be called a business.</a:t>
            </a:r>
          </a:p>
          <a:p>
            <a:pPr algn="just"/>
            <a:r>
              <a:rPr lang="en-US" b="1" dirty="0" smtClean="0"/>
              <a:t>Section 45 of the Act </a:t>
            </a:r>
            <a:r>
              <a:rPr lang="en-US" dirty="0" smtClean="0"/>
              <a:t>defines “Business” as including </a:t>
            </a:r>
            <a:r>
              <a:rPr lang="en-US" b="1" i="1" dirty="0" smtClean="0"/>
              <a:t>“every trade, occupation, or profession.”</a:t>
            </a:r>
          </a:p>
          <a:p>
            <a:pPr algn="just"/>
            <a:r>
              <a:rPr lang="en-US" dirty="0" smtClean="0"/>
              <a:t>This definition is rather vague and it is apprehended that it must be limited to what is recognised among business men as commercial and professional businesses</a:t>
            </a:r>
            <a:r>
              <a:rPr lang="en-US" dirty="0"/>
              <a:t>.</a:t>
            </a:r>
            <a:endParaRPr lang="en-US" dirty="0" smtClean="0"/>
          </a:p>
        </p:txBody>
      </p:sp>
      <p:sp>
        <p:nvSpPr>
          <p:cNvPr id="3" name="Title 2"/>
          <p:cNvSpPr>
            <a:spLocks noGrp="1"/>
          </p:cNvSpPr>
          <p:nvPr>
            <p:ph type="title"/>
          </p:nvPr>
        </p:nvSpPr>
        <p:spPr/>
        <p:txBody>
          <a:bodyPr/>
          <a:lstStyle/>
          <a:p>
            <a:r>
              <a:rPr lang="en-US" dirty="0" smtClean="0"/>
              <a:t> What is a Business?</a:t>
            </a:r>
            <a:endParaRPr lang="en-US" dirty="0"/>
          </a:p>
        </p:txBody>
      </p:sp>
    </p:spTree>
    <p:extLst>
      <p:ext uri="{BB962C8B-B14F-4D97-AF65-F5344CB8AC3E}">
        <p14:creationId xmlns:p14="http://schemas.microsoft.com/office/powerpoint/2010/main" val="14956879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a:t>Section 2 of the Act is also important as it states that </a:t>
            </a:r>
            <a:r>
              <a:rPr lang="en-US" b="1" i="1" dirty="0"/>
              <a:t>“joint tenancy, tenancy in common, joint property, common property, or part ownership does not of itself create partnership as to anything so held or owned, whether the tenants or owners do or do share any profits made by the use thereof.” </a:t>
            </a:r>
          </a:p>
          <a:p>
            <a:pPr marL="109728" indent="0" algn="just">
              <a:buNone/>
            </a:pPr>
            <a:endParaRPr lang="en-US" dirty="0">
              <a:solidFill>
                <a:srgbClr val="00B050"/>
              </a:solidFill>
            </a:endParaRPr>
          </a:p>
          <a:p>
            <a:endParaRPr lang="en-US" dirty="0"/>
          </a:p>
        </p:txBody>
      </p:sp>
      <p:sp>
        <p:nvSpPr>
          <p:cNvPr id="3" name="Title 2"/>
          <p:cNvSpPr>
            <a:spLocks noGrp="1"/>
          </p:cNvSpPr>
          <p:nvPr>
            <p:ph type="title"/>
          </p:nvPr>
        </p:nvSpPr>
        <p:spPr/>
        <p:txBody>
          <a:bodyPr/>
          <a:lstStyle/>
          <a:p>
            <a:pPr algn="ctr"/>
            <a:r>
              <a:rPr lang="en-US" dirty="0" smtClean="0"/>
              <a:t>Cont’d</a:t>
            </a:r>
            <a:endParaRPr lang="en-US" dirty="0"/>
          </a:p>
        </p:txBody>
      </p:sp>
    </p:spTree>
    <p:extLst>
      <p:ext uri="{BB962C8B-B14F-4D97-AF65-F5344CB8AC3E}">
        <p14:creationId xmlns:p14="http://schemas.microsoft.com/office/powerpoint/2010/main" val="2584798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t>It is essential for the business to be carried on in common.</a:t>
            </a:r>
          </a:p>
          <a:p>
            <a:pPr algn="just"/>
            <a:r>
              <a:rPr lang="en-US" b="1" dirty="0" smtClean="0"/>
              <a:t>The fact that two or more persons carry on business jointly with a view to make profit is not enough to make them partners.</a:t>
            </a:r>
          </a:p>
          <a:p>
            <a:pPr algn="just"/>
            <a:r>
              <a:rPr lang="en-US" dirty="0" smtClean="0"/>
              <a:t>To constitute a partnership, the business </a:t>
            </a:r>
            <a:r>
              <a:rPr lang="en-US" b="1" dirty="0" smtClean="0"/>
              <a:t>must be carried on by, or on behalf of</a:t>
            </a:r>
            <a:r>
              <a:rPr lang="en-US" b="1" dirty="0"/>
              <a:t> </a:t>
            </a:r>
            <a:r>
              <a:rPr lang="en-US" b="1" dirty="0" smtClean="0"/>
              <a:t>all the parties</a:t>
            </a:r>
            <a:r>
              <a:rPr lang="en-US" dirty="0" smtClean="0"/>
              <a:t> as was stated in the case of </a:t>
            </a:r>
            <a:r>
              <a:rPr lang="en-US" b="1" i="1" dirty="0" smtClean="0"/>
              <a:t>Re Ruddock (1879) 5 VLR (IP &amp; M) 51</a:t>
            </a:r>
            <a:r>
              <a:rPr lang="en-US" dirty="0" smtClean="0"/>
              <a:t>.</a:t>
            </a:r>
            <a:endParaRPr lang="en-US" dirty="0"/>
          </a:p>
        </p:txBody>
      </p:sp>
      <p:sp>
        <p:nvSpPr>
          <p:cNvPr id="3" name="Title 2"/>
          <p:cNvSpPr>
            <a:spLocks noGrp="1"/>
          </p:cNvSpPr>
          <p:nvPr>
            <p:ph type="title"/>
          </p:nvPr>
        </p:nvSpPr>
        <p:spPr/>
        <p:txBody>
          <a:bodyPr/>
          <a:lstStyle/>
          <a:p>
            <a:r>
              <a:rPr lang="en-US" dirty="0" smtClean="0"/>
              <a:t>2. In Common</a:t>
            </a:r>
            <a:endParaRPr lang="en-US" dirty="0"/>
          </a:p>
        </p:txBody>
      </p:sp>
    </p:spTree>
    <p:extLst>
      <p:ext uri="{BB962C8B-B14F-4D97-AF65-F5344CB8AC3E}">
        <p14:creationId xmlns:p14="http://schemas.microsoft.com/office/powerpoint/2010/main" val="380078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928</TotalTime>
  <Words>4017</Words>
  <Application>Microsoft Office PowerPoint</Application>
  <PresentationFormat>Widescreen</PresentationFormat>
  <Paragraphs>200</Paragraphs>
  <Slides>41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41</vt:i4>
      </vt:variant>
    </vt:vector>
  </HeadingPairs>
  <TitlesOfParts>
    <vt:vector size="50" baseType="lpstr">
      <vt:lpstr>Arial</vt:lpstr>
      <vt:lpstr>Cambria</vt:lpstr>
      <vt:lpstr>Courier New</vt:lpstr>
      <vt:lpstr>Gill Sans MT</vt:lpstr>
      <vt:lpstr>MS Mincho</vt:lpstr>
      <vt:lpstr>Symbol</vt:lpstr>
      <vt:lpstr>Times New Roman</vt:lpstr>
      <vt:lpstr>Wingdings</vt:lpstr>
      <vt:lpstr>Gallery</vt:lpstr>
      <vt:lpstr>UNIVERSITY OF LUSAKA SCHOOL OF LAW L214 PARTNERSHIP</vt:lpstr>
      <vt:lpstr>INTRODUCTION</vt:lpstr>
      <vt:lpstr>INTRODUCTION</vt:lpstr>
      <vt:lpstr>ESSENTIAL ELEMENTS OF A PARTNERSHIP</vt:lpstr>
      <vt:lpstr>1. Carrying on of a business</vt:lpstr>
      <vt:lpstr>Cont’d</vt:lpstr>
      <vt:lpstr> What is a Business?</vt:lpstr>
      <vt:lpstr>Cont’d</vt:lpstr>
      <vt:lpstr>2. In Common</vt:lpstr>
      <vt:lpstr>3. View of Profit</vt:lpstr>
      <vt:lpstr>Partnership vs. company</vt:lpstr>
      <vt:lpstr>Partnership vs. company</vt:lpstr>
      <vt:lpstr>Partnership vs. company</vt:lpstr>
      <vt:lpstr>FORMATION OF A PARTNERSHIP</vt:lpstr>
      <vt:lpstr>ILLEGAL PARTNERSHIPS</vt:lpstr>
      <vt:lpstr>ESSENTIAL CLAUSES IN A PARTNERSHIP AGREEMENT</vt:lpstr>
      <vt:lpstr>ESSENTIAL CLAUSES IN A PARTNERSHIP AGREEMENT</vt:lpstr>
      <vt:lpstr>ESSENTIAL CLAUSES IN A PARTNERSHIP AGREEMENT</vt:lpstr>
      <vt:lpstr>ESSENTIAL CLAUSES IN A PARTNERSHIP AGREEMENT</vt:lpstr>
      <vt:lpstr>ESSENTIAL CLAUSES IN A PARTNERSHIP AGREEMENT</vt:lpstr>
      <vt:lpstr>ESSENTIAL CLAUSES IN A PARTNERSHIP AGREEMENT</vt:lpstr>
      <vt:lpstr>ESSENTIAL CLAUSES IN A PARTNERSHIP AGREEMENT</vt:lpstr>
      <vt:lpstr>ESSENTIAL CLAUSES IN A PARTNERSHIP AGREEMENT</vt:lpstr>
      <vt:lpstr>ESSENTIAL CLAUSES IN A PARTNERSHIP AGREEMENT</vt:lpstr>
      <vt:lpstr>ESSENTIAL CLAUSES IN A PARTNERSHIP AGREEMENT</vt:lpstr>
      <vt:lpstr>RIGHTS AND DUTIES OF PARTNERS</vt:lpstr>
      <vt:lpstr>RIGHTS AND DUTIES OF PARTNERS</vt:lpstr>
      <vt:lpstr>RIGHTS AND DUTIES OF PARTNERS</vt:lpstr>
      <vt:lpstr>RIGHTS AND DUTIES OF PARTNERS</vt:lpstr>
      <vt:lpstr>RIGHTS AND DUTIES OF PARTNERS</vt:lpstr>
      <vt:lpstr>RIGHTS AND DUTIES OF PARTNERS</vt:lpstr>
      <vt:lpstr>RIGHTS AND DUTIES OF PARTNERS</vt:lpstr>
      <vt:lpstr>RIGHTS AND DUTIES OF PARTNERS</vt:lpstr>
      <vt:lpstr>RIGHTS AND DUTIES OF PARTNERS</vt:lpstr>
      <vt:lpstr>RIGHTS AND DUTIES OF PARTNERS</vt:lpstr>
      <vt:lpstr>RIGHTS AND DUTIES OF PARTNERS</vt:lpstr>
      <vt:lpstr>RIGHTS AND DUTIES OF PARTNERS</vt:lpstr>
      <vt:lpstr>RIGHTS AND DUTIES OF PARTNERS</vt:lpstr>
      <vt:lpstr>DUTIES OF PARTNERS</vt:lpstr>
      <vt:lpstr>DUTIES OF PARTNERS</vt:lpstr>
      <vt:lpstr>DUTIES OF PARTNERS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INSTITUTE OF PUBLIC ADMINISTRATION LAW DEPARTMENT  INTELLECTUAL PROPERTY LAW LLB 309 Introduction to Trademark Law</dc:title>
  <dc:creator>User</dc:creator>
  <cp:lastModifiedBy>Chisanga Mutale</cp:lastModifiedBy>
  <cp:revision>67</cp:revision>
  <dcterms:created xsi:type="dcterms:W3CDTF">2021-11-08T07:23:57Z</dcterms:created>
  <dcterms:modified xsi:type="dcterms:W3CDTF">2022-08-29T07:39:51Z</dcterms:modified>
</cp:coreProperties>
</file>