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87" r:id="rId4"/>
    <p:sldId id="28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9/2/2022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a:xfrm>
            <a:off x="2416500" y="329307"/>
            <a:ext cx="4973915" cy="309201"/>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a:xfrm>
            <a:off x="1437664" y="798973"/>
            <a:ext cx="811019" cy="503578"/>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12339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9/2/2022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81276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9/2/2022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76670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9/2/2022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9985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9/2/2022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28189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9/2/2022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1959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9/2/2022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8" name="Footer Placeholder 7"/>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33516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9/2/2022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4" name="Footer Placeholder 3"/>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23240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9/2/2022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3" name="Footer Placeholder 2"/>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742474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9/2/2022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56266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9/2/2022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Footer Placeholder 5"/>
          <p:cNvSpPr>
            <a:spLocks noGrp="1"/>
          </p:cNvSpPr>
          <p:nvPr>
            <p:ph type="ftr" sz="quarter" idx="11"/>
          </p:nvPr>
        </p:nvSpPr>
        <p:spPr>
          <a:xfrm>
            <a:off x="1447382" y="318640"/>
            <a:ext cx="5541004" cy="320931"/>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01199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9/2/2022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10835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3600" b="1" cap="none" spc="-100" dirty="0" smtClean="0">
                <a:latin typeface="Cambria"/>
              </a:rPr>
              <a:t>UNIVERSITY OF LUSAKA</a:t>
            </a:r>
            <a:r>
              <a:rPr lang="en-US" sz="3600" b="1" cap="none" spc="-100" dirty="0" smtClean="0">
                <a:latin typeface="Cambria"/>
              </a:rPr>
              <a:t/>
            </a:r>
            <a:br>
              <a:rPr lang="en-US" sz="3600" b="1" cap="none" spc="-100" dirty="0" smtClean="0">
                <a:latin typeface="Cambria"/>
              </a:rPr>
            </a:br>
            <a:r>
              <a:rPr lang="en-US" sz="3600" b="1" cap="none" spc="-100" dirty="0" smtClean="0">
                <a:latin typeface="Cambria"/>
              </a:rPr>
              <a:t>SCHOOL </a:t>
            </a:r>
            <a:r>
              <a:rPr lang="en-US" sz="3600" b="1" cap="none" spc="-100" smtClean="0">
                <a:latin typeface="Cambria"/>
              </a:rPr>
              <a:t>OF LAW</a:t>
            </a:r>
            <a:r>
              <a:rPr lang="en-GB" sz="3600" b="1" cap="none" spc="-100" dirty="0" smtClean="0">
                <a:latin typeface="Cambria"/>
              </a:rPr>
              <a:t/>
            </a:r>
            <a:br>
              <a:rPr lang="en-GB" sz="3600" b="1" cap="none" spc="-100" dirty="0" smtClean="0">
                <a:latin typeface="Cambria"/>
              </a:rPr>
            </a:br>
            <a:r>
              <a:rPr lang="en-GB" sz="3600" b="1" cap="none" spc="-100" dirty="0" smtClean="0">
                <a:latin typeface="Cambria"/>
              </a:rPr>
              <a:t>COMMERCIAL LAW</a:t>
            </a:r>
            <a:br>
              <a:rPr lang="en-GB" sz="3600" b="1" cap="none" spc="-100" dirty="0" smtClean="0">
                <a:latin typeface="Cambria"/>
              </a:rPr>
            </a:br>
            <a:r>
              <a:rPr lang="en-GB" sz="3600" b="1" cap="none" spc="-100" dirty="0" smtClean="0">
                <a:latin typeface="Cambria"/>
              </a:rPr>
              <a:t>L214</a:t>
            </a:r>
            <a:br>
              <a:rPr lang="en-GB" sz="3600" b="1" cap="none" spc="-100" dirty="0" smtClean="0">
                <a:latin typeface="Cambria"/>
              </a:rPr>
            </a:br>
            <a:r>
              <a:rPr lang="en-GB" sz="3600" b="1" cap="none" spc="-100" smtClean="0">
                <a:latin typeface="Cambria"/>
              </a:rPr>
              <a:t>Hire Purchase</a:t>
            </a:r>
            <a:endParaRPr lang="en-GB" b="1" dirty="0"/>
          </a:p>
        </p:txBody>
      </p:sp>
      <p:sp>
        <p:nvSpPr>
          <p:cNvPr id="3" name="Subtitle 2"/>
          <p:cNvSpPr>
            <a:spLocks noGrp="1"/>
          </p:cNvSpPr>
          <p:nvPr>
            <p:ph type="subTitle" idx="1"/>
          </p:nvPr>
        </p:nvSpPr>
        <p:spPr/>
        <p:txBody>
          <a:bodyPr/>
          <a:lstStyle/>
          <a:p>
            <a:pPr algn="ctr"/>
            <a:r>
              <a:rPr lang="en-GB" cap="none" dirty="0" err="1" smtClean="0"/>
              <a:t>Chisanga</a:t>
            </a:r>
            <a:r>
              <a:rPr lang="en-GB" cap="none" dirty="0" smtClean="0"/>
              <a:t> </a:t>
            </a:r>
            <a:r>
              <a:rPr lang="en-GB" cap="none" dirty="0" err="1" smtClean="0"/>
              <a:t>Mutale</a:t>
            </a:r>
            <a:endParaRPr lang="en-GB" cap="none" dirty="0"/>
          </a:p>
        </p:txBody>
      </p:sp>
    </p:spTree>
    <p:extLst>
      <p:ext uri="{BB962C8B-B14F-4D97-AF65-F5344CB8AC3E}">
        <p14:creationId xmlns:p14="http://schemas.microsoft.com/office/powerpoint/2010/main" val="11747067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FORM AND CONTENTS OF A HIRE PURCHASE AGREEMENT</a:t>
            </a:r>
            <a:endParaRPr lang="en-GB" dirty="0"/>
          </a:p>
        </p:txBody>
      </p:sp>
      <p:sp>
        <p:nvSpPr>
          <p:cNvPr id="3" name="Content Placeholder 2"/>
          <p:cNvSpPr>
            <a:spLocks noGrp="1"/>
          </p:cNvSpPr>
          <p:nvPr>
            <p:ph idx="1"/>
          </p:nvPr>
        </p:nvSpPr>
        <p:spPr/>
        <p:txBody>
          <a:bodyPr/>
          <a:lstStyle/>
          <a:p>
            <a:pPr lvl="2"/>
            <a:r>
              <a:rPr lang="en-US" dirty="0"/>
              <a:t>2) the owner shall not be entitled to enforce any contract of suretyship, indemnity or guarantee relating to the agreement. </a:t>
            </a:r>
            <a:endParaRPr lang="en-GB" dirty="0"/>
          </a:p>
          <a:p>
            <a:pPr lvl="3"/>
            <a:r>
              <a:rPr lang="en-US" dirty="0"/>
              <a:t>Example: you have picked an item, and that item, you want to hire, with the option of purchasing. But, the formalities are not complied with- so you enter this agreement orally; and even as you agree, your employer gives a guarantee that should you fail to make payments under that oral agreement, your employer will pay the owner of the goods. But because the oral agreement does not comply with s.5, the agreement would not be an agreement for HP, but would be a credit sale. So the guarantee given by the employer cannot be enforced by the seller</a:t>
            </a:r>
            <a:r>
              <a:rPr lang="en-US" dirty="0" smtClean="0"/>
              <a:t>.</a:t>
            </a:r>
            <a:endParaRPr lang="en-GB" dirty="0"/>
          </a:p>
        </p:txBody>
      </p:sp>
    </p:spTree>
    <p:extLst>
      <p:ext uri="{BB962C8B-B14F-4D97-AF65-F5344CB8AC3E}">
        <p14:creationId xmlns:p14="http://schemas.microsoft.com/office/powerpoint/2010/main" val="3042778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NATURE OF A HIRE PURCHASE CONTRACT</a:t>
            </a:r>
            <a:r>
              <a:rPr lang="en-GB" dirty="0"/>
              <a:t/>
            </a:r>
            <a:br>
              <a:rPr lang="en-GB" dirty="0"/>
            </a:br>
            <a:endParaRPr lang="en-GB" dirty="0"/>
          </a:p>
        </p:txBody>
      </p:sp>
      <p:sp>
        <p:nvSpPr>
          <p:cNvPr id="3" name="Content Placeholder 2"/>
          <p:cNvSpPr>
            <a:spLocks noGrp="1"/>
          </p:cNvSpPr>
          <p:nvPr>
            <p:ph idx="1"/>
          </p:nvPr>
        </p:nvSpPr>
        <p:spPr/>
        <p:txBody>
          <a:bodyPr/>
          <a:lstStyle/>
          <a:p>
            <a:pPr lvl="0"/>
            <a:r>
              <a:rPr lang="en-US" dirty="0"/>
              <a:t>At common law: </a:t>
            </a:r>
            <a:r>
              <a:rPr lang="en-US" b="1" dirty="0"/>
              <a:t>HP applies ONLY to contracts of hire, which confer an option to purchase.</a:t>
            </a:r>
            <a:endParaRPr lang="en-GB" b="1" dirty="0"/>
          </a:p>
          <a:p>
            <a:pPr lvl="0"/>
            <a:r>
              <a:rPr lang="en-US" dirty="0" smtClean="0"/>
              <a:t>However</a:t>
            </a:r>
            <a:r>
              <a:rPr lang="en-US" dirty="0"/>
              <a:t>, there is always a proviso that the property in the chattels/goods will not pass to the purchaser until all the installments have been paid.</a:t>
            </a:r>
            <a:endParaRPr lang="en-GB" dirty="0"/>
          </a:p>
          <a:p>
            <a:pPr lvl="1"/>
            <a:r>
              <a:rPr lang="en-US" dirty="0"/>
              <a:t>At common law: possession will pass; but ownership will not pass. Ownership will only pass when the purchaser (hirer) has paid all the installments due.</a:t>
            </a:r>
            <a:endParaRPr lang="en-GB" dirty="0"/>
          </a:p>
          <a:p>
            <a:endParaRPr lang="en-GB" dirty="0"/>
          </a:p>
        </p:txBody>
      </p:sp>
    </p:spTree>
    <p:extLst>
      <p:ext uri="{BB962C8B-B14F-4D97-AF65-F5344CB8AC3E}">
        <p14:creationId xmlns:p14="http://schemas.microsoft.com/office/powerpoint/2010/main" val="1764979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NATURE OF A HIRE PURCHASE CONTRACT</a:t>
            </a:r>
            <a:endParaRPr lang="en-GB" dirty="0"/>
          </a:p>
        </p:txBody>
      </p:sp>
      <p:sp>
        <p:nvSpPr>
          <p:cNvPr id="3" name="Content Placeholder 2"/>
          <p:cNvSpPr>
            <a:spLocks noGrp="1"/>
          </p:cNvSpPr>
          <p:nvPr>
            <p:ph idx="1"/>
          </p:nvPr>
        </p:nvSpPr>
        <p:spPr/>
        <p:txBody>
          <a:bodyPr/>
          <a:lstStyle/>
          <a:p>
            <a:pPr lvl="0" algn="just"/>
            <a:r>
              <a:rPr lang="en-US" dirty="0"/>
              <a:t>REMEMBER: under a </a:t>
            </a:r>
            <a:r>
              <a:rPr lang="en-US" b="1" dirty="0"/>
              <a:t>contract to purchase by installments</a:t>
            </a:r>
            <a:r>
              <a:rPr lang="en-US" dirty="0"/>
              <a:t>, there is </a:t>
            </a:r>
            <a:r>
              <a:rPr lang="en-US" b="1" dirty="0"/>
              <a:t>a binding obligation on the part of the purchaser, to purchase, and as such, he can pass good title to a purchaser, </a:t>
            </a:r>
            <a:r>
              <a:rPr lang="en-US" b="1" dirty="0" smtClean="0"/>
              <a:t>who </a:t>
            </a:r>
            <a:r>
              <a:rPr lang="en-US" b="1" dirty="0"/>
              <a:t>deals with him, in good faith, and without notice of the right of the true owner. </a:t>
            </a:r>
            <a:endParaRPr lang="en-GB" b="1" dirty="0"/>
          </a:p>
          <a:p>
            <a:pPr lvl="0" algn="just"/>
            <a:r>
              <a:rPr lang="en-US" dirty="0"/>
              <a:t>In the case of a contract which merely </a:t>
            </a:r>
            <a:r>
              <a:rPr lang="en-US" b="1" dirty="0"/>
              <a:t>confers an </a:t>
            </a:r>
            <a:r>
              <a:rPr lang="en-US" b="1" u="sng" dirty="0"/>
              <a:t>option</a:t>
            </a:r>
            <a:r>
              <a:rPr lang="en-US" b="1" dirty="0"/>
              <a:t> to purchase</a:t>
            </a:r>
            <a:r>
              <a:rPr lang="en-US" dirty="0"/>
              <a:t>, there is no binding obligation on the part of the hirer to buy; and a purchaser </a:t>
            </a:r>
            <a:r>
              <a:rPr lang="en-US" dirty="0" smtClean="0"/>
              <a:t>can </a:t>
            </a:r>
            <a:r>
              <a:rPr lang="en-US" dirty="0"/>
              <a:t>obtain no better title than the hirer </a:t>
            </a:r>
            <a:r>
              <a:rPr lang="en-US" dirty="0" smtClean="0"/>
              <a:t>has. This second scenario is the concern of HP.</a:t>
            </a:r>
          </a:p>
          <a:p>
            <a:endParaRPr lang="en-GB" dirty="0"/>
          </a:p>
        </p:txBody>
      </p:sp>
    </p:spTree>
    <p:extLst>
      <p:ext uri="{BB962C8B-B14F-4D97-AF65-F5344CB8AC3E}">
        <p14:creationId xmlns:p14="http://schemas.microsoft.com/office/powerpoint/2010/main" val="1781513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MAIN FEATURES OF HIRE PURCHASE UNDER COMMON LAW</a:t>
            </a:r>
            <a:r>
              <a:rPr lang="en-GB" dirty="0"/>
              <a:t/>
            </a:r>
            <a:br>
              <a:rPr lang="en-GB" dirty="0"/>
            </a:br>
            <a:endParaRPr lang="en-GB" dirty="0"/>
          </a:p>
        </p:txBody>
      </p:sp>
      <p:sp>
        <p:nvSpPr>
          <p:cNvPr id="3" name="Content Placeholder 2"/>
          <p:cNvSpPr>
            <a:spLocks noGrp="1"/>
          </p:cNvSpPr>
          <p:nvPr>
            <p:ph idx="1"/>
          </p:nvPr>
        </p:nvSpPr>
        <p:spPr/>
        <p:txBody>
          <a:bodyPr>
            <a:normAutofit fontScale="55000" lnSpcReduction="20000"/>
          </a:bodyPr>
          <a:lstStyle/>
          <a:p>
            <a:pPr lvl="0">
              <a:buFont typeface="Wingdings" panose="05000000000000000000" pitchFamily="2" charset="2"/>
              <a:buChar char="Ø"/>
            </a:pPr>
            <a:r>
              <a:rPr lang="en-US" b="1" dirty="0" smtClean="0"/>
              <a:t>IT </a:t>
            </a:r>
            <a:r>
              <a:rPr lang="en-US" b="1" dirty="0"/>
              <a:t>IS A BAILMENT OF </a:t>
            </a:r>
            <a:r>
              <a:rPr lang="en-US" b="1" dirty="0" smtClean="0"/>
              <a:t>GOODS</a:t>
            </a:r>
            <a:r>
              <a:rPr lang="en-US" dirty="0" smtClean="0"/>
              <a:t>. That </a:t>
            </a:r>
            <a:r>
              <a:rPr lang="en-US" dirty="0"/>
              <a:t>is to say, the goods are lent out to the </a:t>
            </a:r>
            <a:r>
              <a:rPr lang="en-US" dirty="0" err="1"/>
              <a:t>bailee</a:t>
            </a:r>
            <a:r>
              <a:rPr lang="en-US" dirty="0"/>
              <a:t> (hirer); the owner of the goods is not selling them, but merely letting them </a:t>
            </a:r>
            <a:r>
              <a:rPr lang="en-US" dirty="0" smtClean="0"/>
              <a:t>out.</a:t>
            </a:r>
            <a:endParaRPr lang="en-GB" dirty="0"/>
          </a:p>
          <a:p>
            <a:pPr lvl="0">
              <a:buFont typeface="Wingdings" panose="05000000000000000000" pitchFamily="2" charset="2"/>
              <a:buChar char="Ø"/>
            </a:pPr>
            <a:r>
              <a:rPr lang="en-US" b="1" dirty="0" smtClean="0"/>
              <a:t>THE </a:t>
            </a:r>
            <a:r>
              <a:rPr lang="en-US" b="1" dirty="0"/>
              <a:t>HIRER IS OBLIGED TO PAY A MONTHLY OR OTHER PERIODIC RENT FOR THE USE OF THE </a:t>
            </a:r>
            <a:r>
              <a:rPr lang="en-US" b="1" dirty="0" smtClean="0"/>
              <a:t>GOODS</a:t>
            </a:r>
            <a:endParaRPr lang="en-GB" b="1" dirty="0"/>
          </a:p>
          <a:p>
            <a:pPr lvl="0">
              <a:buFont typeface="Wingdings" panose="05000000000000000000" pitchFamily="2" charset="2"/>
              <a:buChar char="Ø"/>
            </a:pPr>
            <a:r>
              <a:rPr lang="en-US" b="1" dirty="0" smtClean="0"/>
              <a:t>THE </a:t>
            </a:r>
            <a:r>
              <a:rPr lang="en-US" b="1" dirty="0"/>
              <a:t>HIRER HAS NO OBLIGATION TO BUY OR PURCHASE THE </a:t>
            </a:r>
            <a:r>
              <a:rPr lang="en-US" b="1" dirty="0" smtClean="0"/>
              <a:t>GOODS</a:t>
            </a:r>
            <a:r>
              <a:rPr lang="en-GB" dirty="0" smtClean="0"/>
              <a:t>. </a:t>
            </a:r>
            <a:r>
              <a:rPr lang="en-US" dirty="0" smtClean="0"/>
              <a:t>He </a:t>
            </a:r>
            <a:r>
              <a:rPr lang="en-US" dirty="0"/>
              <a:t>can determine the agreement at any time, and return the goods to the </a:t>
            </a:r>
            <a:r>
              <a:rPr lang="en-US" dirty="0" smtClean="0"/>
              <a:t>owner.</a:t>
            </a:r>
            <a:endParaRPr lang="en-GB" dirty="0"/>
          </a:p>
          <a:p>
            <a:pPr lvl="0">
              <a:buFont typeface="Wingdings" panose="05000000000000000000" pitchFamily="2" charset="2"/>
              <a:buChar char="Ø"/>
            </a:pPr>
            <a:r>
              <a:rPr lang="en-US" b="1" dirty="0" smtClean="0"/>
              <a:t>IF </a:t>
            </a:r>
            <a:r>
              <a:rPr lang="en-US" b="1" dirty="0"/>
              <a:t>THE HIRER DEFAULTS ON THE PAYMENT OR BREACHES A MATERIAL TERM OF THE AGREEMENT, THE OWNER OF THE GOODS CAN TERMINATE THE AGREEMENT, AND RETURN THE </a:t>
            </a:r>
            <a:r>
              <a:rPr lang="en-US" b="1" dirty="0" smtClean="0"/>
              <a:t>GOODS.</a:t>
            </a:r>
            <a:endParaRPr lang="en-GB" b="1" dirty="0"/>
          </a:p>
          <a:p>
            <a:pPr lvl="0">
              <a:buFont typeface="Wingdings" panose="05000000000000000000" pitchFamily="2" charset="2"/>
              <a:buChar char="Ø"/>
            </a:pPr>
            <a:r>
              <a:rPr lang="en-US" b="1" dirty="0" smtClean="0"/>
              <a:t>ONCE </a:t>
            </a:r>
            <a:r>
              <a:rPr lang="en-US" b="1" dirty="0"/>
              <a:t>THE AGREEMENT IS DETERMINED, THE HIRER HAS NO CLAIM FOR PAST RENTALS, NOR CAN THE OWNER CLAIM FUTURE </a:t>
            </a:r>
            <a:r>
              <a:rPr lang="en-US" b="1" dirty="0" smtClean="0"/>
              <a:t>RENTALS.</a:t>
            </a:r>
            <a:endParaRPr lang="en-GB" b="1" dirty="0"/>
          </a:p>
          <a:p>
            <a:pPr lvl="0">
              <a:buFont typeface="Wingdings" panose="05000000000000000000" pitchFamily="2" charset="2"/>
              <a:buChar char="Ø"/>
            </a:pPr>
            <a:r>
              <a:rPr lang="en-US" b="1" dirty="0" smtClean="0"/>
              <a:t>A </a:t>
            </a:r>
            <a:r>
              <a:rPr lang="en-US" b="1" dirty="0"/>
              <a:t>HIRE-PURCHASE AGREEMENT NORMALLY CONTAINS A CLAUSE WHICH ALLOWS THE HIRER TO EITHER RETURN THE GOODS, OR PURCHASE THEM AT THE END OF THE PAYMENT OF </a:t>
            </a:r>
            <a:r>
              <a:rPr lang="en-US" b="1" dirty="0" smtClean="0"/>
              <a:t>RENT</a:t>
            </a:r>
            <a:r>
              <a:rPr lang="en-US" dirty="0" smtClean="0"/>
              <a:t>.</a:t>
            </a:r>
            <a:r>
              <a:rPr lang="en-GB" dirty="0"/>
              <a:t> </a:t>
            </a:r>
            <a:r>
              <a:rPr lang="en-US" dirty="0" smtClean="0"/>
              <a:t>In </a:t>
            </a:r>
            <a:r>
              <a:rPr lang="en-US" dirty="0"/>
              <a:t>other words, the hirer has an </a:t>
            </a:r>
            <a:r>
              <a:rPr lang="en-US" b="1" dirty="0"/>
              <a:t>OPTION</a:t>
            </a:r>
            <a:r>
              <a:rPr lang="en-US" dirty="0"/>
              <a:t> to purchase the </a:t>
            </a:r>
            <a:r>
              <a:rPr lang="en-US" dirty="0" smtClean="0"/>
              <a:t>goods.</a:t>
            </a:r>
            <a:endParaRPr lang="en-GB" dirty="0"/>
          </a:p>
          <a:p>
            <a:pPr lvl="0">
              <a:buFont typeface="Wingdings" panose="05000000000000000000" pitchFamily="2" charset="2"/>
              <a:buChar char="Ø"/>
            </a:pPr>
            <a:r>
              <a:rPr lang="en-US" b="1" dirty="0" smtClean="0"/>
              <a:t>IF </a:t>
            </a:r>
            <a:r>
              <a:rPr lang="en-US" b="1" dirty="0"/>
              <a:t>THE OPTION TO PURCHASE HAS NOT BEEN EXERCISED, THERE IS NO AGREEMENT TO SELL OR TO PURCHASE</a:t>
            </a:r>
            <a:endParaRPr lang="en-GB" b="1" dirty="0"/>
          </a:p>
          <a:p>
            <a:endParaRPr lang="en-GB" dirty="0"/>
          </a:p>
        </p:txBody>
      </p:sp>
    </p:spTree>
    <p:extLst>
      <p:ext uri="{BB962C8B-B14F-4D97-AF65-F5344CB8AC3E}">
        <p14:creationId xmlns:p14="http://schemas.microsoft.com/office/powerpoint/2010/main" val="1912903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FORMATION OF A HIRE PURCHASE CONTRACT</a:t>
            </a:r>
            <a:r>
              <a:rPr lang="en-GB" dirty="0"/>
              <a:t/>
            </a:r>
            <a:br>
              <a:rPr lang="en-GB" dirty="0"/>
            </a:br>
            <a:endParaRPr lang="en-GB" dirty="0"/>
          </a:p>
        </p:txBody>
      </p:sp>
      <p:sp>
        <p:nvSpPr>
          <p:cNvPr id="3" name="Content Placeholder 2"/>
          <p:cNvSpPr>
            <a:spLocks noGrp="1"/>
          </p:cNvSpPr>
          <p:nvPr>
            <p:ph idx="1"/>
          </p:nvPr>
        </p:nvSpPr>
        <p:spPr/>
        <p:txBody>
          <a:bodyPr/>
          <a:lstStyle/>
          <a:p>
            <a:pPr lvl="0"/>
            <a:r>
              <a:rPr lang="en-US" b="1" dirty="0"/>
              <a:t>PARTIES:</a:t>
            </a:r>
            <a:r>
              <a:rPr lang="en-US" dirty="0"/>
              <a:t> Only 2 parties are necessary to a HP agreement/contract. Namely:</a:t>
            </a:r>
            <a:endParaRPr lang="en-GB" dirty="0"/>
          </a:p>
          <a:p>
            <a:pPr lvl="2"/>
            <a:r>
              <a:rPr lang="en-US" dirty="0"/>
              <a:t>The owner, and</a:t>
            </a:r>
            <a:endParaRPr lang="en-GB" dirty="0"/>
          </a:p>
          <a:p>
            <a:pPr lvl="2"/>
            <a:r>
              <a:rPr lang="en-US" dirty="0"/>
              <a:t>The hirer</a:t>
            </a:r>
            <a:endParaRPr lang="en-GB" dirty="0"/>
          </a:p>
          <a:p>
            <a:pPr lvl="0"/>
            <a:r>
              <a:rPr lang="en-US" b="1" dirty="0"/>
              <a:t>CAPACITY:</a:t>
            </a:r>
            <a:r>
              <a:rPr lang="en-US" dirty="0"/>
              <a:t> Regarding capacity to enter into a HP agreement- this depends upon the same ordinary rules governing the capacity to enter into a contract. Which are:</a:t>
            </a:r>
            <a:endParaRPr lang="en-GB" dirty="0"/>
          </a:p>
          <a:p>
            <a:pPr lvl="1"/>
            <a:r>
              <a:rPr lang="en-US" dirty="0"/>
              <a:t>People of unsound mind cannot contract; bankrupt cannot contract;</a:t>
            </a:r>
            <a:endParaRPr lang="en-GB" dirty="0"/>
          </a:p>
          <a:p>
            <a:r>
              <a:rPr lang="en-US" dirty="0"/>
              <a:t>Minors have special rules</a:t>
            </a:r>
            <a:endParaRPr lang="en-GB" dirty="0"/>
          </a:p>
        </p:txBody>
      </p:sp>
    </p:spTree>
    <p:extLst>
      <p:ext uri="{BB962C8B-B14F-4D97-AF65-F5344CB8AC3E}">
        <p14:creationId xmlns:p14="http://schemas.microsoft.com/office/powerpoint/2010/main" val="20422369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FORMATION OF A HIRE PURCHASE CONTRACT</a:t>
            </a:r>
            <a:r>
              <a:rPr lang="en-GB" dirty="0"/>
              <a:t/>
            </a:r>
            <a:br>
              <a:rPr lang="en-GB" dirty="0"/>
            </a:br>
            <a:endParaRPr lang="en-GB" dirty="0"/>
          </a:p>
        </p:txBody>
      </p:sp>
      <p:sp>
        <p:nvSpPr>
          <p:cNvPr id="3" name="Content Placeholder 2"/>
          <p:cNvSpPr>
            <a:spLocks noGrp="1"/>
          </p:cNvSpPr>
          <p:nvPr>
            <p:ph idx="1"/>
          </p:nvPr>
        </p:nvSpPr>
        <p:spPr>
          <a:xfrm>
            <a:off x="1451579" y="2015732"/>
            <a:ext cx="9834730" cy="4136874"/>
          </a:xfrm>
        </p:spPr>
        <p:style>
          <a:lnRef idx="1">
            <a:schemeClr val="accent5"/>
          </a:lnRef>
          <a:fillRef idx="3">
            <a:schemeClr val="accent5"/>
          </a:fillRef>
          <a:effectRef idx="2">
            <a:schemeClr val="accent5"/>
          </a:effectRef>
          <a:fontRef idx="minor">
            <a:schemeClr val="lt1"/>
          </a:fontRef>
        </p:style>
        <p:txBody>
          <a:bodyPr>
            <a:normAutofit fontScale="62500" lnSpcReduction="20000"/>
          </a:bodyPr>
          <a:lstStyle/>
          <a:p>
            <a:pPr lvl="0"/>
            <a:r>
              <a:rPr lang="en-US" dirty="0"/>
              <a:t>TERMS:</a:t>
            </a:r>
            <a:endParaRPr lang="en-GB" dirty="0"/>
          </a:p>
          <a:p>
            <a:pPr lvl="1"/>
            <a:r>
              <a:rPr lang="en-US" dirty="0"/>
              <a:t>Most of these agreements contain elaborate and express provisions which regulate the rights and obligations of the parties. </a:t>
            </a:r>
            <a:endParaRPr lang="en-GB" dirty="0"/>
          </a:p>
          <a:p>
            <a:pPr lvl="1"/>
            <a:r>
              <a:rPr lang="en-US" dirty="0"/>
              <a:t>Among other things, they include the following:</a:t>
            </a:r>
            <a:endParaRPr lang="en-GB" dirty="0"/>
          </a:p>
          <a:p>
            <a:pPr lvl="0"/>
            <a:r>
              <a:rPr lang="en-US" dirty="0"/>
              <a:t>The purchase price of the goods;</a:t>
            </a:r>
            <a:endParaRPr lang="en-GB" dirty="0"/>
          </a:p>
          <a:p>
            <a:pPr lvl="0"/>
            <a:r>
              <a:rPr lang="en-US" dirty="0"/>
              <a:t>The cash price of the goods;</a:t>
            </a:r>
            <a:endParaRPr lang="en-GB" dirty="0"/>
          </a:p>
          <a:p>
            <a:pPr lvl="0"/>
            <a:r>
              <a:rPr lang="en-US" dirty="0"/>
              <a:t>The amount paid or to be paid by the purchaser;</a:t>
            </a:r>
            <a:endParaRPr lang="en-GB" dirty="0"/>
          </a:p>
          <a:p>
            <a:pPr lvl="0"/>
            <a:r>
              <a:rPr lang="en-US" dirty="0"/>
              <a:t>The amount of the installments payable;</a:t>
            </a:r>
            <a:endParaRPr lang="en-GB" dirty="0"/>
          </a:p>
          <a:p>
            <a:pPr lvl="0"/>
            <a:r>
              <a:rPr lang="en-US" dirty="0"/>
              <a:t>The mode of payment of the installments;</a:t>
            </a:r>
            <a:endParaRPr lang="en-GB" dirty="0"/>
          </a:p>
          <a:p>
            <a:pPr lvl="0"/>
            <a:r>
              <a:rPr lang="en-US" dirty="0"/>
              <a:t>The date or mode of determining the date on which installments are payable;</a:t>
            </a:r>
            <a:endParaRPr lang="en-GB" dirty="0"/>
          </a:p>
          <a:p>
            <a:pPr lvl="0"/>
            <a:r>
              <a:rPr lang="en-US" dirty="0"/>
              <a:t>The rate of interest payable on installments in arrears;</a:t>
            </a:r>
            <a:endParaRPr lang="en-GB" dirty="0"/>
          </a:p>
          <a:p>
            <a:pPr lvl="0"/>
            <a:r>
              <a:rPr lang="en-US" dirty="0"/>
              <a:t>A description of the goods let/sold/or delivered under the agreement;</a:t>
            </a:r>
            <a:endParaRPr lang="en-GB" dirty="0"/>
          </a:p>
          <a:p>
            <a:r>
              <a:rPr lang="en-US" dirty="0"/>
              <a:t>Terms as to the reservation and passing of ownership of the goods, or as to the seller’s right to the return of the </a:t>
            </a:r>
            <a:r>
              <a:rPr lang="en-US" dirty="0" smtClean="0"/>
              <a:t>goods;</a:t>
            </a:r>
          </a:p>
          <a:p>
            <a:r>
              <a:rPr lang="en-US" b="1" u="sng" dirty="0"/>
              <a:t>These terms are in s.7(1) of the HP Act- which describes these terms.</a:t>
            </a:r>
            <a:endParaRPr lang="en-GB" dirty="0"/>
          </a:p>
          <a:p>
            <a:endParaRPr lang="en-GB" dirty="0"/>
          </a:p>
        </p:txBody>
      </p:sp>
    </p:spTree>
    <p:extLst>
      <p:ext uri="{BB962C8B-B14F-4D97-AF65-F5344CB8AC3E}">
        <p14:creationId xmlns:p14="http://schemas.microsoft.com/office/powerpoint/2010/main" val="40402000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FORMATION OF A HIRE PURCHASE CONTRACT</a:t>
            </a:r>
            <a:r>
              <a:rPr lang="en-GB" dirty="0"/>
              <a:t/>
            </a:r>
            <a:br>
              <a:rPr lang="en-GB" dirty="0"/>
            </a:br>
            <a:endParaRPr lang="en-GB" dirty="0"/>
          </a:p>
        </p:txBody>
      </p:sp>
      <p:sp>
        <p:nvSpPr>
          <p:cNvPr id="3" name="Content Placeholder 2"/>
          <p:cNvSpPr>
            <a:spLocks noGrp="1"/>
          </p:cNvSpPr>
          <p:nvPr>
            <p:ph idx="1"/>
          </p:nvPr>
        </p:nvSpPr>
        <p:spPr/>
        <p:txBody>
          <a:bodyPr>
            <a:normAutofit fontScale="85000" lnSpcReduction="20000"/>
          </a:bodyPr>
          <a:lstStyle/>
          <a:p>
            <a:r>
              <a:rPr lang="en-US" b="1" dirty="0"/>
              <a:t>Other provisions which are put there, but not prescribed by the act</a:t>
            </a:r>
            <a:r>
              <a:rPr lang="en-US" b="1" dirty="0" smtClean="0"/>
              <a:t>:</a:t>
            </a:r>
          </a:p>
          <a:p>
            <a:pPr lvl="0"/>
            <a:r>
              <a:rPr lang="en-US" dirty="0"/>
              <a:t>insurance of the goods;</a:t>
            </a:r>
            <a:endParaRPr lang="en-GB" dirty="0"/>
          </a:p>
          <a:p>
            <a:pPr lvl="0"/>
            <a:r>
              <a:rPr lang="en-US" dirty="0"/>
              <a:t>termination of the agreement;</a:t>
            </a:r>
            <a:endParaRPr lang="en-GB" dirty="0"/>
          </a:p>
          <a:p>
            <a:r>
              <a:rPr lang="en-US" dirty="0"/>
              <a:t>keeping of the goods in the possession or control of the </a:t>
            </a:r>
            <a:r>
              <a:rPr lang="en-US" dirty="0" smtClean="0"/>
              <a:t>hirer</a:t>
            </a:r>
          </a:p>
          <a:p>
            <a:pPr lvl="0" algn="just"/>
            <a:r>
              <a:rPr lang="en-US" b="1" dirty="0"/>
              <a:t>I</a:t>
            </a:r>
            <a:r>
              <a:rPr lang="en-US" b="1" dirty="0" smtClean="0"/>
              <a:t>f </a:t>
            </a:r>
            <a:r>
              <a:rPr lang="en-US" b="1" dirty="0"/>
              <a:t>a HP agreement doesn’t comply with s.5 (formalities) the goods are deemed to have been sold on credit. The same thing happens with s.7(1)- which indicates the terms which must be in every HP agreement. Where a HP does not comply with the </a:t>
            </a:r>
            <a:r>
              <a:rPr lang="en-US" b="1" dirty="0" err="1"/>
              <a:t>req’s</a:t>
            </a:r>
            <a:r>
              <a:rPr lang="en-US" b="1" dirty="0"/>
              <a:t> of s.7(1), then as is the case with non-compliance in s.5(1), the goods subject of the agreement shall be deemed to have been sold to the purchaser without reservation of ownership or any stipulation of right of seller to return of the goods, and on credit at a price that is 25% less than the purchase price.</a:t>
            </a:r>
            <a:endParaRPr lang="en-GB" b="1" dirty="0"/>
          </a:p>
          <a:p>
            <a:endParaRPr lang="en-GB" dirty="0"/>
          </a:p>
        </p:txBody>
      </p:sp>
    </p:spTree>
    <p:extLst>
      <p:ext uri="{BB962C8B-B14F-4D97-AF65-F5344CB8AC3E}">
        <p14:creationId xmlns:p14="http://schemas.microsoft.com/office/powerpoint/2010/main" val="22484390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IMPLIED TERMS</a:t>
            </a:r>
            <a:r>
              <a:rPr lang="en-GB" dirty="0"/>
              <a:t/>
            </a:r>
            <a:br>
              <a:rPr lang="en-GB" dirty="0"/>
            </a:br>
            <a:endParaRPr lang="en-GB" dirty="0"/>
          </a:p>
        </p:txBody>
      </p:sp>
      <p:sp>
        <p:nvSpPr>
          <p:cNvPr id="3" name="Content Placeholder 2"/>
          <p:cNvSpPr>
            <a:spLocks noGrp="1"/>
          </p:cNvSpPr>
          <p:nvPr>
            <p:ph idx="1"/>
          </p:nvPr>
        </p:nvSpPr>
        <p:spPr/>
        <p:txBody>
          <a:bodyPr>
            <a:normAutofit fontScale="92500" lnSpcReduction="20000"/>
          </a:bodyPr>
          <a:lstStyle/>
          <a:p>
            <a:pPr lvl="0"/>
            <a:r>
              <a:rPr lang="en-US" dirty="0"/>
              <a:t>HP Agreement also contains implied terms, which are found at </a:t>
            </a:r>
            <a:r>
              <a:rPr lang="en-US" b="1" dirty="0"/>
              <a:t>s.12 of the Act:</a:t>
            </a:r>
            <a:r>
              <a:rPr lang="en-US" dirty="0"/>
              <a:t> </a:t>
            </a:r>
            <a:endParaRPr lang="en-GB" dirty="0"/>
          </a:p>
          <a:p>
            <a:pPr lvl="0"/>
            <a:r>
              <a:rPr lang="en-US" u="sng" dirty="0"/>
              <a:t>Implied terms as to title:</a:t>
            </a:r>
            <a:endParaRPr lang="en-GB" dirty="0"/>
          </a:p>
          <a:p>
            <a:pPr lvl="1" algn="just">
              <a:buFont typeface="Wingdings" panose="05000000000000000000" pitchFamily="2" charset="2"/>
              <a:buChar char="q"/>
            </a:pPr>
            <a:r>
              <a:rPr lang="en-US" dirty="0"/>
              <a:t>There is an implied condition on the part of the owner or seller that he is not precluded from passing the ownership of the goods to the purchaser, or hirer, at the time when ownership is to pass (</a:t>
            </a:r>
            <a:r>
              <a:rPr lang="en-US" b="1" dirty="0"/>
              <a:t>s.12(1)(b) of the </a:t>
            </a:r>
            <a:r>
              <a:rPr lang="en-US" b="1" dirty="0" smtClean="0"/>
              <a:t>Act)</a:t>
            </a:r>
            <a:r>
              <a:rPr lang="en-GB" dirty="0"/>
              <a:t> </a:t>
            </a:r>
            <a:r>
              <a:rPr lang="en-US" dirty="0" smtClean="0"/>
              <a:t>What </a:t>
            </a:r>
            <a:r>
              <a:rPr lang="en-US" dirty="0"/>
              <a:t>this implied condition stipulates is that the owner or seller will have the right to sell the goods at the time when property is to pass. </a:t>
            </a:r>
            <a:endParaRPr lang="en-GB" dirty="0"/>
          </a:p>
          <a:p>
            <a:pPr lvl="1" algn="just">
              <a:buFont typeface="Wingdings" panose="05000000000000000000" pitchFamily="2" charset="2"/>
              <a:buChar char="q"/>
            </a:pPr>
            <a:r>
              <a:rPr lang="en-US" dirty="0" smtClean="0"/>
              <a:t>There </a:t>
            </a:r>
            <a:r>
              <a:rPr lang="en-US" dirty="0"/>
              <a:t>is an implied warranty that the goods are free from any charge or encumbrance in </a:t>
            </a:r>
            <a:r>
              <a:rPr lang="en-US" dirty="0" err="1"/>
              <a:t>favour</a:t>
            </a:r>
            <a:r>
              <a:rPr lang="en-US" dirty="0"/>
              <a:t> of any third party not disclosed or known to the hirer before the agreement is made.</a:t>
            </a:r>
            <a:endParaRPr lang="en-GB" dirty="0"/>
          </a:p>
          <a:p>
            <a:pPr lvl="2"/>
            <a:r>
              <a:rPr lang="en-US" dirty="0"/>
              <a:t>This implied warranty is found at </a:t>
            </a:r>
            <a:r>
              <a:rPr lang="en-US" b="1" dirty="0"/>
              <a:t>s.12(1)(c) of the Act</a:t>
            </a:r>
            <a:endParaRPr lang="en-GB" dirty="0"/>
          </a:p>
          <a:p>
            <a:pPr lvl="1">
              <a:buFont typeface="Wingdings" panose="05000000000000000000" pitchFamily="2" charset="2"/>
              <a:buChar char="q"/>
            </a:pPr>
            <a:r>
              <a:rPr lang="en-US" dirty="0"/>
              <a:t>There is an implied warranty that the hirer or purchaser shall have and enjoy quiet possession of the goods</a:t>
            </a:r>
            <a:r>
              <a:rPr lang="en-US" dirty="0" smtClean="0"/>
              <a:t>.</a:t>
            </a:r>
            <a:r>
              <a:rPr lang="en-GB" dirty="0"/>
              <a:t> </a:t>
            </a:r>
            <a:r>
              <a:rPr lang="en-GB" b="1" dirty="0" smtClean="0"/>
              <a:t>S. </a:t>
            </a:r>
            <a:r>
              <a:rPr lang="en-GB" b="1" dirty="0"/>
              <a:t>12 (1</a:t>
            </a:r>
            <a:r>
              <a:rPr lang="en-GB" b="1" dirty="0" smtClean="0"/>
              <a:t>)(a).</a:t>
            </a:r>
            <a:endParaRPr lang="en-GB" b="1" dirty="0"/>
          </a:p>
          <a:p>
            <a:pPr lvl="2"/>
            <a:endParaRPr lang="en-US" dirty="0" smtClean="0"/>
          </a:p>
          <a:p>
            <a:pPr lvl="2"/>
            <a:endParaRPr lang="en-GB" dirty="0"/>
          </a:p>
          <a:p>
            <a:endParaRPr lang="en-GB" dirty="0"/>
          </a:p>
        </p:txBody>
      </p:sp>
    </p:spTree>
    <p:extLst>
      <p:ext uri="{BB962C8B-B14F-4D97-AF65-F5344CB8AC3E}">
        <p14:creationId xmlns:p14="http://schemas.microsoft.com/office/powerpoint/2010/main" val="24875670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IMPLIED TERMS</a:t>
            </a:r>
            <a:endParaRPr lang="en-GB" dirty="0"/>
          </a:p>
        </p:txBody>
      </p:sp>
      <p:sp>
        <p:nvSpPr>
          <p:cNvPr id="3" name="Content Placeholder 2"/>
          <p:cNvSpPr>
            <a:spLocks noGrp="1"/>
          </p:cNvSpPr>
          <p:nvPr>
            <p:ph idx="1"/>
          </p:nvPr>
        </p:nvSpPr>
        <p:spPr/>
        <p:txBody>
          <a:bodyPr/>
          <a:lstStyle/>
          <a:p>
            <a:pPr lvl="0"/>
            <a:r>
              <a:rPr lang="en-US" u="sng" dirty="0"/>
              <a:t>Implied conditions as to quality and fitness:</a:t>
            </a:r>
            <a:r>
              <a:rPr lang="en-US" dirty="0"/>
              <a:t> every HP agreement shall be deemed to contain any warranties or conditions implied in a contract for the sale of goods. </a:t>
            </a:r>
            <a:endParaRPr lang="en-GB" dirty="0"/>
          </a:p>
          <a:p>
            <a:pPr lvl="1"/>
            <a:r>
              <a:rPr lang="en-US" dirty="0"/>
              <a:t>There is an implied condition that the goods are of merchantable </a:t>
            </a:r>
            <a:r>
              <a:rPr lang="en-US" dirty="0" smtClean="0"/>
              <a:t>quality.</a:t>
            </a:r>
            <a:endParaRPr lang="en-GB" dirty="0"/>
          </a:p>
          <a:p>
            <a:pPr lvl="1"/>
            <a:r>
              <a:rPr lang="en-US" dirty="0"/>
              <a:t>There is an implied condition that the hired goods are reasonably fit for the intended purpose</a:t>
            </a:r>
            <a:endParaRPr lang="en-GB" dirty="0"/>
          </a:p>
          <a:p>
            <a:endParaRPr lang="en-GB" dirty="0"/>
          </a:p>
        </p:txBody>
      </p:sp>
    </p:spTree>
    <p:extLst>
      <p:ext uri="{BB962C8B-B14F-4D97-AF65-F5344CB8AC3E}">
        <p14:creationId xmlns:p14="http://schemas.microsoft.com/office/powerpoint/2010/main" val="628978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DUTIES AND RIGHTS OF THE OWNER OR SELLER, and THOSE OF THE HIRER OR BUYER</a:t>
            </a:r>
            <a:endParaRPr lang="en-GB" dirty="0"/>
          </a:p>
        </p:txBody>
      </p:sp>
      <p:sp>
        <p:nvSpPr>
          <p:cNvPr id="3" name="Content Placeholder 2"/>
          <p:cNvSpPr>
            <a:spLocks noGrp="1"/>
          </p:cNvSpPr>
          <p:nvPr>
            <p:ph idx="1"/>
          </p:nvPr>
        </p:nvSpPr>
        <p:spPr/>
        <p:txBody>
          <a:bodyPr>
            <a:normAutofit lnSpcReduction="10000"/>
          </a:bodyPr>
          <a:lstStyle/>
          <a:p>
            <a:pPr marL="457200" lvl="0" indent="-457200" algn="just">
              <a:buFont typeface="+mj-lt"/>
              <a:buAutoNum type="arabicPeriod"/>
            </a:pPr>
            <a:r>
              <a:rPr lang="en-US" dirty="0"/>
              <a:t>At common law, the owner/seller must deliver the goods to the hirer or buyer. If the hirer/buyer refuses to take delivery, the remedy of the owner in the absence of express provision is not to sue for the installments but to sue for damages for breach of </a:t>
            </a:r>
            <a:r>
              <a:rPr lang="en-US" dirty="0" smtClean="0"/>
              <a:t>contract.</a:t>
            </a:r>
            <a:endParaRPr lang="en-GB" dirty="0"/>
          </a:p>
          <a:p>
            <a:pPr marL="457200" lvl="0" indent="-457200" algn="just">
              <a:buFont typeface="+mj-lt"/>
              <a:buAutoNum type="arabicPeriod"/>
            </a:pPr>
            <a:r>
              <a:rPr lang="en-US" dirty="0" smtClean="0"/>
              <a:t>The </a:t>
            </a:r>
            <a:r>
              <a:rPr lang="en-US" dirty="0"/>
              <a:t>hirer/buyer has a duty to inform he owner/seller of the whereabouts of the goods, on receipt of a written notice to do so. This particular duty is provided for in </a:t>
            </a:r>
            <a:r>
              <a:rPr lang="en-US" b="1" dirty="0"/>
              <a:t>s.10 of the HP Act</a:t>
            </a:r>
            <a:r>
              <a:rPr lang="en-US" dirty="0" smtClean="0"/>
              <a:t>.</a:t>
            </a:r>
          </a:p>
          <a:p>
            <a:pPr marL="457200" indent="-457200" algn="just">
              <a:buFont typeface="+mj-lt"/>
              <a:buAutoNum type="arabicPeriod"/>
            </a:pPr>
            <a:r>
              <a:rPr lang="en-US" dirty="0"/>
              <a:t>The hirer/buyer must pay the agreed installments of the purchase price of the goods. In default, the owner/seller has a right to retake possession of the goods. 	</a:t>
            </a:r>
            <a:endParaRPr lang="en-GB" dirty="0"/>
          </a:p>
          <a:p>
            <a:endParaRPr lang="en-GB" dirty="0"/>
          </a:p>
        </p:txBody>
      </p:sp>
    </p:spTree>
    <p:extLst>
      <p:ext uri="{BB962C8B-B14F-4D97-AF65-F5344CB8AC3E}">
        <p14:creationId xmlns:p14="http://schemas.microsoft.com/office/powerpoint/2010/main" val="4245839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introduction</a:t>
            </a:r>
            <a:endParaRPr lang="en-GB" dirty="0"/>
          </a:p>
        </p:txBody>
      </p:sp>
      <p:sp>
        <p:nvSpPr>
          <p:cNvPr id="3" name="Content Placeholder 2"/>
          <p:cNvSpPr>
            <a:spLocks noGrp="1"/>
          </p:cNvSpPr>
          <p:nvPr>
            <p:ph idx="1"/>
          </p:nvPr>
        </p:nvSpPr>
        <p:spPr/>
        <p:txBody>
          <a:bodyPr>
            <a:normAutofit fontScale="70000" lnSpcReduction="20000"/>
          </a:bodyPr>
          <a:lstStyle/>
          <a:p>
            <a:pPr lvl="0"/>
            <a:r>
              <a:rPr lang="en-US" dirty="0"/>
              <a:t>Hire purchase is a form of commercial </a:t>
            </a:r>
            <a:r>
              <a:rPr lang="en-US" dirty="0" smtClean="0"/>
              <a:t>credit and </a:t>
            </a:r>
            <a:r>
              <a:rPr lang="en-US" dirty="0"/>
              <a:t>in Zambia, hire purchase agreements are governed by the </a:t>
            </a:r>
            <a:r>
              <a:rPr lang="en-US" dirty="0" smtClean="0"/>
              <a:t>Hire </a:t>
            </a:r>
            <a:r>
              <a:rPr lang="en-US" dirty="0"/>
              <a:t>P</a:t>
            </a:r>
            <a:r>
              <a:rPr lang="en-US" dirty="0" smtClean="0"/>
              <a:t>urchase </a:t>
            </a:r>
            <a:r>
              <a:rPr lang="en-US" dirty="0"/>
              <a:t>Act, cap.399 of the laws of Zambia</a:t>
            </a:r>
            <a:r>
              <a:rPr lang="en-US" dirty="0" smtClean="0"/>
              <a:t>.</a:t>
            </a:r>
          </a:p>
          <a:p>
            <a:pPr lvl="0"/>
            <a:r>
              <a:rPr lang="en-US" b="1" dirty="0"/>
              <a:t>Definition: Section 3</a:t>
            </a:r>
            <a:r>
              <a:rPr lang="en-US" dirty="0"/>
              <a:t> of that Act defines hire purchase agreements as follows:</a:t>
            </a:r>
            <a:endParaRPr lang="en-GB" dirty="0"/>
          </a:p>
          <a:p>
            <a:pPr lvl="1"/>
            <a:r>
              <a:rPr lang="en-US" b="1" dirty="0"/>
              <a:t>a) any contract whereby goods are sold subject to the condition that notwithstanding delivery of the goods, the ownership in such goods shall not pass except in terms of the contract, and the purchase price is to be paid in 2 or more installments.</a:t>
            </a:r>
            <a:endParaRPr lang="en-GB" b="1" dirty="0"/>
          </a:p>
          <a:p>
            <a:pPr lvl="1"/>
            <a:r>
              <a:rPr lang="en-US" b="1" dirty="0"/>
              <a:t>b) any contract which provides for the hiring of goods whereby the hirer has the right: </a:t>
            </a:r>
            <a:endParaRPr lang="en-GB" b="1" dirty="0"/>
          </a:p>
          <a:p>
            <a:pPr lvl="2"/>
            <a:r>
              <a:rPr lang="en-US" b="1" dirty="0" err="1"/>
              <a:t>i</a:t>
            </a:r>
            <a:r>
              <a:rPr lang="en-US" b="1" dirty="0"/>
              <a:t>) to purchase such goods after 2 or more installments have been paid in respect thereof; or</a:t>
            </a:r>
            <a:endParaRPr lang="en-GB" b="1" dirty="0"/>
          </a:p>
          <a:p>
            <a:pPr lvl="2"/>
            <a:r>
              <a:rPr lang="en-US" b="1" dirty="0"/>
              <a:t> ii) after 2 or more installments have been paid in respect thereof, to continue or renew from time to time at such nominal rental, the right to be in possession of the goods without any further payment or against payment of a nominal amount, periodically or otherwise, whether or not the agreement may at any time be terminated by either party or one of the parties;</a:t>
            </a:r>
            <a:endParaRPr lang="en-GB" b="1" dirty="0"/>
          </a:p>
          <a:p>
            <a:pPr lvl="1"/>
            <a:r>
              <a:rPr lang="en-US" b="1" dirty="0"/>
              <a:t>c) any other contract which has, or contracts, which together have the same import as either or both the contracts defined in (a) or (b) of this legislation, whatever form such contracts may take.</a:t>
            </a:r>
            <a:endParaRPr lang="en-GB" b="1" dirty="0"/>
          </a:p>
          <a:p>
            <a:pPr lvl="0"/>
            <a:endParaRPr lang="en-GB" dirty="0"/>
          </a:p>
          <a:p>
            <a:endParaRPr lang="en-GB" dirty="0"/>
          </a:p>
        </p:txBody>
      </p:sp>
    </p:spTree>
    <p:extLst>
      <p:ext uri="{BB962C8B-B14F-4D97-AF65-F5344CB8AC3E}">
        <p14:creationId xmlns:p14="http://schemas.microsoft.com/office/powerpoint/2010/main" val="27377240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DUTIES AND RIGHTS OF THE OWNER OR SELLER, and THOSE OF THE HIRER OR BUYER</a:t>
            </a:r>
            <a:endParaRPr lang="en-GB" dirty="0"/>
          </a:p>
        </p:txBody>
      </p:sp>
      <p:sp>
        <p:nvSpPr>
          <p:cNvPr id="3" name="Content Placeholder 2"/>
          <p:cNvSpPr>
            <a:spLocks noGrp="1"/>
          </p:cNvSpPr>
          <p:nvPr>
            <p:ph idx="1"/>
          </p:nvPr>
        </p:nvSpPr>
        <p:spPr/>
        <p:txBody>
          <a:bodyPr/>
          <a:lstStyle/>
          <a:p>
            <a:pPr marL="0" lvl="0" indent="0">
              <a:buNone/>
            </a:pPr>
            <a:r>
              <a:rPr lang="en-US" dirty="0" smtClean="0"/>
              <a:t>4. The </a:t>
            </a:r>
            <a:r>
              <a:rPr lang="en-US" dirty="0"/>
              <a:t>hirer has a right to exercise his option to purchase the goods by paying a “</a:t>
            </a:r>
            <a:r>
              <a:rPr lang="en-US" dirty="0" err="1"/>
              <a:t>lumpsum</a:t>
            </a:r>
            <a:r>
              <a:rPr lang="en-US" dirty="0"/>
              <a:t>” at any time during the currency of the HP Agreement.</a:t>
            </a:r>
            <a:endParaRPr lang="en-GB" dirty="0"/>
          </a:p>
          <a:p>
            <a:pPr lvl="1" algn="just"/>
            <a:r>
              <a:rPr lang="en-US" b="1" dirty="0"/>
              <a:t>S.16 of the HP Act</a:t>
            </a:r>
            <a:r>
              <a:rPr lang="en-US" dirty="0"/>
              <a:t>: allows the hirer/purchaser to make accelerated payments of the outstanding balance of the purchase price.</a:t>
            </a:r>
            <a:endParaRPr lang="en-GB" dirty="0"/>
          </a:p>
          <a:p>
            <a:pPr lvl="2" algn="just"/>
            <a:r>
              <a:rPr lang="en-US" b="1" dirty="0"/>
              <a:t>*important:</a:t>
            </a:r>
            <a:r>
              <a:rPr lang="en-US" dirty="0"/>
              <a:t> where the hirer/purchaser makes accelerated payments of the installments due, the Hire Purchase Act allows a statutory concession, as follows: if the purchaser/hirer pays the whole of the purchase price remaining unpaid, in one amount, each installment not due at the date of payment is reduced by an amount calculated at 5% per annum on such installment in respect of the period by which the payment of such installment is accelerated.</a:t>
            </a:r>
            <a:endParaRPr lang="en-GB" dirty="0"/>
          </a:p>
          <a:p>
            <a:pPr marL="0" indent="0">
              <a:buNone/>
            </a:pPr>
            <a:endParaRPr lang="en-GB" dirty="0"/>
          </a:p>
        </p:txBody>
      </p:sp>
    </p:spTree>
    <p:extLst>
      <p:ext uri="{BB962C8B-B14F-4D97-AF65-F5344CB8AC3E}">
        <p14:creationId xmlns:p14="http://schemas.microsoft.com/office/powerpoint/2010/main" val="28505424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DUTIES AND RIGHTS OF THE OWNER OR SELLER, and THOSE OF THE HIRER OR BUYER</a:t>
            </a:r>
            <a:endParaRPr lang="en-GB" dirty="0"/>
          </a:p>
        </p:txBody>
      </p:sp>
      <p:sp>
        <p:nvSpPr>
          <p:cNvPr id="3" name="Content Placeholder 2"/>
          <p:cNvSpPr>
            <a:spLocks noGrp="1"/>
          </p:cNvSpPr>
          <p:nvPr>
            <p:ph idx="1"/>
          </p:nvPr>
        </p:nvSpPr>
        <p:spPr/>
        <p:txBody>
          <a:bodyPr>
            <a:normAutofit/>
          </a:bodyPr>
          <a:lstStyle/>
          <a:p>
            <a:pPr lvl="0"/>
            <a:r>
              <a:rPr lang="en-US" dirty="0" smtClean="0"/>
              <a:t>5.      The </a:t>
            </a:r>
            <a:r>
              <a:rPr lang="en-US" dirty="0"/>
              <a:t>Hirer/buyer is under an obligation to take reasonable care of the goods, or the chattel, but is not liable for loss, unless such loss is a consequence of his negligence or that of his employees. </a:t>
            </a:r>
            <a:r>
              <a:rPr lang="en-US" u="sng" dirty="0"/>
              <a:t>Note: that the Hirer/buyer is not liable for damage caused by wear and tear</a:t>
            </a:r>
            <a:r>
              <a:rPr lang="en-US" dirty="0"/>
              <a:t>. </a:t>
            </a:r>
            <a:endParaRPr lang="en-GB" dirty="0"/>
          </a:p>
          <a:p>
            <a:pPr lvl="0"/>
            <a:r>
              <a:rPr lang="en-GB" dirty="0" smtClean="0"/>
              <a:t>6.      </a:t>
            </a:r>
            <a:r>
              <a:rPr lang="en-US" dirty="0" smtClean="0"/>
              <a:t>A </a:t>
            </a:r>
            <a:r>
              <a:rPr lang="en-US" dirty="0"/>
              <a:t>hirer/buyer must not use a chattel for any purpose other than that for which it was hired, or agreed to be </a:t>
            </a:r>
            <a:r>
              <a:rPr lang="en-US" dirty="0" smtClean="0"/>
              <a:t>sold. </a:t>
            </a:r>
            <a:endParaRPr lang="en-GB" dirty="0"/>
          </a:p>
          <a:p>
            <a:r>
              <a:rPr lang="en-US" sz="1600" dirty="0"/>
              <a:t> If the goods are being put to the wrong use- the seller must terminate the contract. Otherwise, the seller would be deemed to have waived his right. </a:t>
            </a:r>
            <a:endParaRPr lang="en-GB" sz="1600" dirty="0"/>
          </a:p>
        </p:txBody>
      </p:sp>
    </p:spTree>
    <p:extLst>
      <p:ext uri="{BB962C8B-B14F-4D97-AF65-F5344CB8AC3E}">
        <p14:creationId xmlns:p14="http://schemas.microsoft.com/office/powerpoint/2010/main" val="13403906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DUTIES AND RIGHTS OF THE OWNER OR SELLER, and THOSE OF THE HIRER OR BUYER</a:t>
            </a:r>
            <a:endParaRPr lang="en-GB" dirty="0"/>
          </a:p>
        </p:txBody>
      </p:sp>
      <p:sp>
        <p:nvSpPr>
          <p:cNvPr id="3" name="Content Placeholder 2"/>
          <p:cNvSpPr>
            <a:spLocks noGrp="1"/>
          </p:cNvSpPr>
          <p:nvPr>
            <p:ph idx="1"/>
          </p:nvPr>
        </p:nvSpPr>
        <p:spPr/>
        <p:txBody>
          <a:bodyPr/>
          <a:lstStyle/>
          <a:p>
            <a:r>
              <a:rPr lang="en-US" dirty="0"/>
              <a:t>7.	The Hirer/buyer must return the goods to the owner on termination of the HP agreement if he fails to complete the purchase. </a:t>
            </a:r>
          </a:p>
          <a:p>
            <a:endParaRPr lang="en-US" dirty="0"/>
          </a:p>
          <a:p>
            <a:pPr algn="just"/>
            <a:r>
              <a:rPr lang="en-US" dirty="0"/>
              <a:t>8.	The owner/seller has a duty to provide to the hirer/purchaser, a copy of the HP Agreement (see s.6 of the HP Act). NOTE: s.6- creates criminal sanctions for a seller who breaches the provision. So if owner/seller fails to provide a copy, there are criminal sanctions provided in s.6 of the </a:t>
            </a:r>
            <a:r>
              <a:rPr lang="en-US" dirty="0" smtClean="0"/>
              <a:t>Act. </a:t>
            </a:r>
            <a:endParaRPr lang="en-US" dirty="0"/>
          </a:p>
          <a:p>
            <a:endParaRPr lang="en-GB" dirty="0"/>
          </a:p>
        </p:txBody>
      </p:sp>
    </p:spTree>
    <p:extLst>
      <p:ext uri="{BB962C8B-B14F-4D97-AF65-F5344CB8AC3E}">
        <p14:creationId xmlns:p14="http://schemas.microsoft.com/office/powerpoint/2010/main" val="7470488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DUTIES AND RIGHTS OF THE OWNER OR SELLER, and THOSE OF THE HIRER OR BUYER</a:t>
            </a:r>
            <a:endParaRPr lang="en-GB" dirty="0"/>
          </a:p>
        </p:txBody>
      </p:sp>
      <p:sp>
        <p:nvSpPr>
          <p:cNvPr id="3" name="Content Placeholder 2"/>
          <p:cNvSpPr>
            <a:spLocks noGrp="1"/>
          </p:cNvSpPr>
          <p:nvPr>
            <p:ph idx="1"/>
          </p:nvPr>
        </p:nvSpPr>
        <p:spPr/>
        <p:txBody>
          <a:bodyPr>
            <a:normAutofit fontScale="85000" lnSpcReduction="10000"/>
          </a:bodyPr>
          <a:lstStyle/>
          <a:p>
            <a:r>
              <a:rPr lang="en-US" dirty="0"/>
              <a:t>9.	The owner/seller has a duty to provide to the hirer/purchaser, certain information. This duty is provided for by </a:t>
            </a:r>
            <a:r>
              <a:rPr lang="en-US" b="1" dirty="0"/>
              <a:t>s.9 of the Act</a:t>
            </a:r>
            <a:r>
              <a:rPr lang="en-US" dirty="0"/>
              <a:t>. The information that the hirer/purchaser may request for, include the following:</a:t>
            </a:r>
          </a:p>
          <a:p>
            <a:r>
              <a:rPr lang="en-US" dirty="0"/>
              <a:t>a.	Statement indicating the amount paid under the agreement, and the date of such payment</a:t>
            </a:r>
          </a:p>
          <a:p>
            <a:r>
              <a:rPr lang="en-US" dirty="0"/>
              <a:t>b.	The amount unpaid and due under the agreement, and the date on which each installment becomes due.</a:t>
            </a:r>
          </a:p>
          <a:p>
            <a:r>
              <a:rPr lang="en-US" dirty="0"/>
              <a:t>c.	The amount which is to become payable under the agreement.</a:t>
            </a:r>
          </a:p>
          <a:p>
            <a:r>
              <a:rPr lang="en-US" dirty="0"/>
              <a:t>d.	The date or mode of determining the date upon which each future installment is to become payable and the amount of each such installment</a:t>
            </a:r>
          </a:p>
        </p:txBody>
      </p:sp>
    </p:spTree>
    <p:extLst>
      <p:ext uri="{BB962C8B-B14F-4D97-AF65-F5344CB8AC3E}">
        <p14:creationId xmlns:p14="http://schemas.microsoft.com/office/powerpoint/2010/main" val="14976739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DUTIES AND RIGHTS OF THE OWNER OR SELLER, and THOSE OF THE HIRER OR BUYER</a:t>
            </a:r>
            <a:endParaRPr lang="en-GB" dirty="0"/>
          </a:p>
        </p:txBody>
      </p:sp>
      <p:sp>
        <p:nvSpPr>
          <p:cNvPr id="3" name="Content Placeholder 2"/>
          <p:cNvSpPr>
            <a:spLocks noGrp="1"/>
          </p:cNvSpPr>
          <p:nvPr>
            <p:ph idx="1"/>
          </p:nvPr>
        </p:nvSpPr>
        <p:spPr>
          <a:xfrm>
            <a:off x="1267097" y="2015732"/>
            <a:ext cx="9787757" cy="4058497"/>
          </a:xfrm>
        </p:spPr>
        <p:txBody>
          <a:bodyPr>
            <a:normAutofit fontScale="77500" lnSpcReduction="20000"/>
          </a:bodyPr>
          <a:lstStyle/>
          <a:p>
            <a:r>
              <a:rPr lang="en-US" dirty="0"/>
              <a:t>10.	The purchaser/hirer has a right to be reinstated, if he pays his arrears within a period of 21 days after the seller recovered possession of the goods. See s.15 of the </a:t>
            </a:r>
            <a:r>
              <a:rPr lang="en-US" dirty="0" smtClean="0"/>
              <a:t>Act.</a:t>
            </a:r>
          </a:p>
          <a:p>
            <a:pPr algn="ctr"/>
            <a:r>
              <a:rPr lang="en-US" sz="1800" dirty="0" smtClean="0"/>
              <a:t>a</a:t>
            </a:r>
            <a:r>
              <a:rPr lang="en-US" sz="1800" dirty="0"/>
              <a:t>.	Proviso to this right: this right (for the hirer to pay the installments in arrear) does not apply where the seller recovered possession of the goods pursuant to an order of the Court. </a:t>
            </a:r>
          </a:p>
          <a:p>
            <a:pPr lvl="0"/>
            <a:r>
              <a:rPr lang="en-US" dirty="0" smtClean="0"/>
              <a:t>11.     The </a:t>
            </a:r>
            <a:r>
              <a:rPr lang="en-US" dirty="0"/>
              <a:t>purchaser is protected against the waiver of his rights conferred by the Hire Purchase Act, by virtue of </a:t>
            </a:r>
            <a:r>
              <a:rPr lang="en-US" b="1" dirty="0"/>
              <a:t>s.22 and s.8 of the Act</a:t>
            </a:r>
            <a:r>
              <a:rPr lang="en-US" dirty="0"/>
              <a:t>. In other words, those rights which are conferred on a hirer/purchaser by s.22 and s.8 of the Act, cannot be waived. </a:t>
            </a:r>
            <a:r>
              <a:rPr lang="en-US" b="1" u="sng" dirty="0"/>
              <a:t>Examples of invalid provisions in HP Agreements:</a:t>
            </a:r>
            <a:endParaRPr lang="en-GB" dirty="0"/>
          </a:p>
          <a:p>
            <a:pPr lvl="1"/>
            <a:r>
              <a:rPr lang="en-US" dirty="0"/>
              <a:t>Clause authorizing seller to enter premises to take possession of the goods</a:t>
            </a:r>
            <a:endParaRPr lang="en-GB" dirty="0"/>
          </a:p>
          <a:p>
            <a:pPr lvl="1"/>
            <a:r>
              <a:rPr lang="en-US" dirty="0"/>
              <a:t>Clause excluding the purchaser’s right to determine the HP Agreement.</a:t>
            </a:r>
            <a:endParaRPr lang="en-GB" dirty="0"/>
          </a:p>
          <a:p>
            <a:pPr lvl="1"/>
            <a:r>
              <a:rPr lang="en-US" dirty="0"/>
              <a:t>Clause imposing a liability on a hirer/purchaser for terminating the HP Agreement</a:t>
            </a:r>
            <a:r>
              <a:rPr lang="en-US" dirty="0" smtClean="0"/>
              <a:t>.</a:t>
            </a:r>
          </a:p>
          <a:p>
            <a:pPr lvl="1"/>
            <a:r>
              <a:rPr lang="en-US" dirty="0"/>
              <a:t>Clause making any person acting for the seller/owner to be treated or deemed to be the agent of the purchaser/hirer.</a:t>
            </a:r>
            <a:endParaRPr lang="en-GB" dirty="0"/>
          </a:p>
          <a:p>
            <a:pPr lvl="1"/>
            <a:r>
              <a:rPr lang="en-US" dirty="0"/>
              <a:t>Clause relieving the seller from liability from acts or defaults of any person acting on behalf of the seller.</a:t>
            </a:r>
            <a:endParaRPr lang="en-GB" dirty="0"/>
          </a:p>
          <a:p>
            <a:pPr lvl="1"/>
            <a:r>
              <a:rPr lang="en-US" dirty="0"/>
              <a:t>Clause imposing a rate of interest which exceeds the maximum rate related by </a:t>
            </a:r>
            <a:r>
              <a:rPr lang="en-US" dirty="0" smtClean="0"/>
              <a:t>s. 8(2) 2</a:t>
            </a:r>
            <a:r>
              <a:rPr lang="en-US" dirty="0"/>
              <a:t>, on interest payable by the purchaser on installment in arrear.</a:t>
            </a:r>
            <a:endParaRPr lang="en-GB" dirty="0"/>
          </a:p>
          <a:p>
            <a:pPr lvl="1"/>
            <a:endParaRPr lang="en-GB" dirty="0"/>
          </a:p>
          <a:p>
            <a:endParaRPr lang="en-GB" dirty="0"/>
          </a:p>
        </p:txBody>
      </p:sp>
    </p:spTree>
    <p:extLst>
      <p:ext uri="{BB962C8B-B14F-4D97-AF65-F5344CB8AC3E}">
        <p14:creationId xmlns:p14="http://schemas.microsoft.com/office/powerpoint/2010/main" val="20819562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TERMINATION OF HIRE PURCHASE AGREEMENTS</a:t>
            </a:r>
            <a:r>
              <a:rPr lang="en-GB" dirty="0"/>
              <a:t/>
            </a:r>
            <a:br>
              <a:rPr lang="en-GB" dirty="0"/>
            </a:br>
            <a:endParaRPr lang="en-GB" dirty="0"/>
          </a:p>
        </p:txBody>
      </p:sp>
      <p:sp>
        <p:nvSpPr>
          <p:cNvPr id="3" name="Content Placeholder 2"/>
          <p:cNvSpPr>
            <a:spLocks noGrp="1"/>
          </p:cNvSpPr>
          <p:nvPr>
            <p:ph idx="1"/>
          </p:nvPr>
        </p:nvSpPr>
        <p:spPr/>
        <p:txBody>
          <a:bodyPr>
            <a:normAutofit fontScale="85000" lnSpcReduction="10000"/>
          </a:bodyPr>
          <a:lstStyle/>
          <a:p>
            <a:pPr marL="457200" lvl="0" indent="-457200">
              <a:buFont typeface="+mj-lt"/>
              <a:buAutoNum type="arabicPeriod"/>
            </a:pPr>
            <a:r>
              <a:rPr lang="en-US" b="1" u="sng" dirty="0"/>
              <a:t>Performance</a:t>
            </a:r>
            <a:r>
              <a:rPr lang="en-US" b="1" dirty="0"/>
              <a:t>-</a:t>
            </a:r>
            <a:r>
              <a:rPr lang="en-US" dirty="0"/>
              <a:t> where the hirer pays all the installments necessary to exercise the option to purchase the goods, or the buyer discharges all of his liability under the HP </a:t>
            </a:r>
            <a:r>
              <a:rPr lang="en-US" dirty="0" smtClean="0"/>
              <a:t>agreement.</a:t>
            </a:r>
          </a:p>
          <a:p>
            <a:pPr marL="457200" lvl="0" indent="-457200">
              <a:buFont typeface="+mj-lt"/>
              <a:buAutoNum type="arabicPeriod"/>
            </a:pPr>
            <a:r>
              <a:rPr lang="en-US" b="1" dirty="0" smtClean="0"/>
              <a:t>Either </a:t>
            </a:r>
            <a:r>
              <a:rPr lang="en-US" b="1" dirty="0"/>
              <a:t>party may determine/terminate the HP Agreement. </a:t>
            </a:r>
            <a:endParaRPr lang="en-GB" b="1" dirty="0"/>
          </a:p>
          <a:p>
            <a:pPr lvl="1"/>
            <a:r>
              <a:rPr lang="en-US" dirty="0"/>
              <a:t>Bearing in mind that this Act is designed to protect the hirer, </a:t>
            </a:r>
            <a:r>
              <a:rPr lang="en-US" b="1" dirty="0"/>
              <a:t>s.18</a:t>
            </a:r>
            <a:r>
              <a:rPr lang="en-US" dirty="0"/>
              <a:t> of the Act gives a statutory right to the purchaser to terminate the agreement by giving notice of termination. When this happens (purchase terminates), the purchaser must return the goods to the seller</a:t>
            </a:r>
            <a:r>
              <a:rPr lang="en-US" b="1" dirty="0"/>
              <a:t>; but will be liable in damages for any liability, which may have occurred before termination, and is also liable to pay certain penalties which are provided by s.18 of the Act</a:t>
            </a:r>
            <a:r>
              <a:rPr lang="en-US" dirty="0"/>
              <a:t>. The seller may terminate the agreement where the buyer is in default of making payments, or where the buyer is guilty of breach of some terms of the agreement. </a:t>
            </a:r>
            <a:endParaRPr lang="en-GB" dirty="0"/>
          </a:p>
          <a:p>
            <a:pPr lvl="2"/>
            <a:r>
              <a:rPr lang="en-US" dirty="0"/>
              <a:t>Because the act is designed to protect hirers, if the seller terminates the agreement after he has been paid 50% of the purchase price, </a:t>
            </a:r>
            <a:r>
              <a:rPr lang="en-US" b="1" dirty="0"/>
              <a:t>s.20 of the Act</a:t>
            </a:r>
            <a:r>
              <a:rPr lang="en-US" dirty="0"/>
              <a:t> provides for the procedure to be followed in selling the goods. </a:t>
            </a:r>
            <a:r>
              <a:rPr lang="en-US" dirty="0" smtClean="0"/>
              <a:t>No repossession of the goods by the seller.</a:t>
            </a:r>
            <a:endParaRPr lang="en-GB" dirty="0"/>
          </a:p>
          <a:p>
            <a:pPr lvl="1"/>
            <a:endParaRPr lang="en-GB" dirty="0"/>
          </a:p>
          <a:p>
            <a:pPr marL="457200" lvl="0" indent="-457200">
              <a:buFont typeface="+mj-lt"/>
              <a:buAutoNum type="arabicPeriod"/>
            </a:pPr>
            <a:endParaRPr lang="en-GB" dirty="0"/>
          </a:p>
          <a:p>
            <a:endParaRPr lang="en-GB" dirty="0"/>
          </a:p>
        </p:txBody>
      </p:sp>
    </p:spTree>
    <p:extLst>
      <p:ext uri="{BB962C8B-B14F-4D97-AF65-F5344CB8AC3E}">
        <p14:creationId xmlns:p14="http://schemas.microsoft.com/office/powerpoint/2010/main" val="16979897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TERMINATION OF HIRE PURCHASE AGREEMENTS</a:t>
            </a:r>
            <a:endParaRPr lang="en-GB" dirty="0"/>
          </a:p>
        </p:txBody>
      </p:sp>
      <p:sp>
        <p:nvSpPr>
          <p:cNvPr id="3" name="Content Placeholder 2"/>
          <p:cNvSpPr>
            <a:spLocks noGrp="1"/>
          </p:cNvSpPr>
          <p:nvPr>
            <p:ph idx="1"/>
          </p:nvPr>
        </p:nvSpPr>
        <p:spPr/>
        <p:txBody>
          <a:bodyPr/>
          <a:lstStyle/>
          <a:p>
            <a:pPr lvl="0"/>
            <a:r>
              <a:rPr lang="en-US" b="1" dirty="0" smtClean="0"/>
              <a:t>3. A </a:t>
            </a:r>
            <a:r>
              <a:rPr lang="en-US" b="1" dirty="0"/>
              <a:t>breach by either party amounting to a repudiation of the agreement: </a:t>
            </a:r>
            <a:r>
              <a:rPr lang="en-US" b="1" dirty="0" smtClean="0"/>
              <a:t>that </a:t>
            </a:r>
            <a:r>
              <a:rPr lang="en-US" b="1" dirty="0"/>
              <a:t>is to say</a:t>
            </a:r>
            <a:r>
              <a:rPr lang="en-US" dirty="0"/>
              <a:t>,</a:t>
            </a:r>
            <a:endParaRPr lang="en-GB" dirty="0"/>
          </a:p>
          <a:p>
            <a:pPr lvl="1"/>
            <a:r>
              <a:rPr lang="en-US" dirty="0"/>
              <a:t> the hirer stops paying installments. If the hirer stops paying installments, the agreement is repudiated; or </a:t>
            </a:r>
            <a:endParaRPr lang="en-GB" dirty="0"/>
          </a:p>
          <a:p>
            <a:pPr lvl="1"/>
            <a:r>
              <a:rPr lang="en-US" dirty="0"/>
              <a:t>if the hirer returns the goods, that is a repudiation of the HP agreement. </a:t>
            </a:r>
            <a:endParaRPr lang="en-GB" dirty="0"/>
          </a:p>
          <a:p>
            <a:pPr lvl="1"/>
            <a:r>
              <a:rPr lang="en-US" dirty="0"/>
              <a:t>If the owner collects the goods, it is a repudiation of the HP </a:t>
            </a:r>
            <a:r>
              <a:rPr lang="en-US" dirty="0" smtClean="0"/>
              <a:t>Agreement.</a:t>
            </a:r>
            <a:endParaRPr lang="en-GB" dirty="0"/>
          </a:p>
          <a:p>
            <a:pPr marL="457200" lvl="1" indent="0">
              <a:buNone/>
            </a:pPr>
            <a:r>
              <a:rPr lang="en-GB" dirty="0" smtClean="0"/>
              <a:t>4. </a:t>
            </a:r>
            <a:r>
              <a:rPr lang="en-US" b="1" dirty="0" smtClean="0"/>
              <a:t>Rescission </a:t>
            </a:r>
            <a:r>
              <a:rPr lang="en-US" b="1" dirty="0"/>
              <a:t>of the HP agreement for fraud, misrepresentation, or mistake</a:t>
            </a:r>
            <a:endParaRPr lang="en-GB" b="1" dirty="0"/>
          </a:p>
          <a:p>
            <a:pPr lvl="1"/>
            <a:endParaRPr lang="en-US" b="1" dirty="0" smtClean="0"/>
          </a:p>
        </p:txBody>
      </p:sp>
    </p:spTree>
    <p:extLst>
      <p:ext uri="{BB962C8B-B14F-4D97-AF65-F5344CB8AC3E}">
        <p14:creationId xmlns:p14="http://schemas.microsoft.com/office/powerpoint/2010/main" val="41234285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DISTINCTION BETWEEN HIRE PURCHASE AND SIMILAR TRANSACTIONS</a:t>
            </a:r>
            <a:r>
              <a:rPr lang="en-GB" dirty="0"/>
              <a:t/>
            </a:r>
            <a:br>
              <a:rPr lang="en-GB" dirty="0"/>
            </a:br>
            <a:endParaRPr lang="en-GB" dirty="0"/>
          </a:p>
        </p:txBody>
      </p:sp>
      <p:sp>
        <p:nvSpPr>
          <p:cNvPr id="3" name="Content Placeholder 2"/>
          <p:cNvSpPr>
            <a:spLocks noGrp="1"/>
          </p:cNvSpPr>
          <p:nvPr>
            <p:ph idx="1"/>
          </p:nvPr>
        </p:nvSpPr>
        <p:spPr/>
        <p:txBody>
          <a:bodyPr>
            <a:normAutofit fontScale="62500" lnSpcReduction="20000"/>
          </a:bodyPr>
          <a:lstStyle/>
          <a:p>
            <a:pPr lvl="0"/>
            <a:r>
              <a:rPr lang="en-US" b="1" u="sng" dirty="0"/>
              <a:t>Hire purchase and contract of sale:</a:t>
            </a:r>
            <a:endParaRPr lang="en-GB" dirty="0"/>
          </a:p>
          <a:p>
            <a:pPr lvl="1"/>
            <a:r>
              <a:rPr lang="en-US" dirty="0"/>
              <a:t>A contract of HP is a bailment of goods coupled with an option on the part of the hirer to purchase the goods when all the installments have been paid. </a:t>
            </a:r>
            <a:endParaRPr lang="en-GB" dirty="0"/>
          </a:p>
          <a:p>
            <a:pPr lvl="1"/>
            <a:r>
              <a:rPr lang="en-US" dirty="0"/>
              <a:t>A contract of sale transaction is either a contract for the transfer of property in the goods </a:t>
            </a:r>
            <a:r>
              <a:rPr lang="en-US" dirty="0" err="1"/>
              <a:t>outrightly</a:t>
            </a:r>
            <a:r>
              <a:rPr lang="en-US" dirty="0"/>
              <a:t>, or, an agreement to transfer property in the goods at a future date, or subject to a condition. </a:t>
            </a:r>
            <a:endParaRPr lang="en-GB" dirty="0"/>
          </a:p>
          <a:p>
            <a:pPr lvl="1"/>
            <a:r>
              <a:rPr lang="en-US" b="1" u="sng" dirty="0"/>
              <a:t>SIMILARITY:</a:t>
            </a:r>
            <a:r>
              <a:rPr lang="en-US" b="1" dirty="0"/>
              <a:t> </a:t>
            </a:r>
            <a:r>
              <a:rPr lang="en-US" dirty="0"/>
              <a:t>The ultimate objective of both HP and Contract of Sale is the transfer of property in the goods to the buyer, in the case of a contract of sale, and to the hirer, in the case of a hire-purchase agreement.</a:t>
            </a:r>
            <a:endParaRPr lang="en-GB" dirty="0"/>
          </a:p>
          <a:p>
            <a:pPr lvl="2"/>
            <a:r>
              <a:rPr lang="en-US" dirty="0"/>
              <a:t>So really: the major similarity between the two is the fact that ultimately there ought to be a transfer of property in the goods.</a:t>
            </a:r>
            <a:endParaRPr lang="en-GB" dirty="0"/>
          </a:p>
          <a:p>
            <a:pPr lvl="1"/>
            <a:r>
              <a:rPr lang="en-US" b="1" u="sng" dirty="0"/>
              <a:t>DIFFERENCES:</a:t>
            </a:r>
            <a:endParaRPr lang="en-GB" dirty="0"/>
          </a:p>
          <a:p>
            <a:pPr lvl="2"/>
            <a:r>
              <a:rPr lang="en-US" u="sng" dirty="0"/>
              <a:t>Governing legislation</a:t>
            </a:r>
            <a:r>
              <a:rPr lang="en-US" dirty="0"/>
              <a:t>: These 2 types of transactions are governed by 2 separate pieces of legislation</a:t>
            </a:r>
            <a:endParaRPr lang="en-GB" dirty="0"/>
          </a:p>
          <a:p>
            <a:pPr lvl="3"/>
            <a:r>
              <a:rPr lang="en-US" dirty="0"/>
              <a:t>SOGA- governs contracts of sale, while</a:t>
            </a:r>
            <a:endParaRPr lang="en-GB" dirty="0"/>
          </a:p>
          <a:p>
            <a:pPr lvl="3"/>
            <a:r>
              <a:rPr lang="en-US" dirty="0"/>
              <a:t>HP Act- governs HP transactions</a:t>
            </a:r>
            <a:endParaRPr lang="en-GB" dirty="0"/>
          </a:p>
          <a:p>
            <a:pPr lvl="2"/>
            <a:r>
              <a:rPr lang="en-US" u="sng" dirty="0"/>
              <a:t>Terms of the contract</a:t>
            </a:r>
            <a:r>
              <a:rPr lang="en-US" dirty="0"/>
              <a:t>: </a:t>
            </a:r>
            <a:endParaRPr lang="en-GB" dirty="0"/>
          </a:p>
          <a:p>
            <a:pPr lvl="3"/>
            <a:r>
              <a:rPr lang="en-US" dirty="0"/>
              <a:t>HP Contracts are usually standard-term contracts- that is to say, they are usually standard contracts which are prepared by the owner of the goods, which the hirer merely completes.</a:t>
            </a:r>
            <a:endParaRPr lang="en-GB" dirty="0"/>
          </a:p>
          <a:p>
            <a:pPr lvl="3"/>
            <a:r>
              <a:rPr lang="en-US" dirty="0"/>
              <a:t>On the other hand- many contracts of sale are concluded by the parties agreeing the terms by negotiation.</a:t>
            </a:r>
            <a:endParaRPr lang="en-GB" dirty="0"/>
          </a:p>
          <a:p>
            <a:pPr marL="0" indent="0">
              <a:buNone/>
            </a:pPr>
            <a:endParaRPr lang="en-GB" dirty="0"/>
          </a:p>
        </p:txBody>
      </p:sp>
    </p:spTree>
    <p:extLst>
      <p:ext uri="{BB962C8B-B14F-4D97-AF65-F5344CB8AC3E}">
        <p14:creationId xmlns:p14="http://schemas.microsoft.com/office/powerpoint/2010/main" val="26269151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DISTINCTION BETWEEN HIRE PURCHASE AND SIMILAR TRANSACTIONS</a:t>
            </a:r>
            <a:endParaRPr lang="en-GB" dirty="0"/>
          </a:p>
        </p:txBody>
      </p:sp>
      <p:sp>
        <p:nvSpPr>
          <p:cNvPr id="3" name="Content Placeholder 2"/>
          <p:cNvSpPr>
            <a:spLocks noGrp="1"/>
          </p:cNvSpPr>
          <p:nvPr>
            <p:ph idx="1"/>
          </p:nvPr>
        </p:nvSpPr>
        <p:spPr/>
        <p:txBody>
          <a:bodyPr/>
          <a:lstStyle/>
          <a:p>
            <a:pPr lvl="1"/>
            <a:r>
              <a:rPr lang="en-US" b="1" u="sng" dirty="0"/>
              <a:t>HIRE PURCHASE AND CREDIT </a:t>
            </a:r>
            <a:r>
              <a:rPr lang="en-US" b="1" u="sng" dirty="0" smtClean="0"/>
              <a:t>SALE </a:t>
            </a:r>
          </a:p>
          <a:p>
            <a:pPr marL="457200" lvl="1" indent="0" algn="just">
              <a:buNone/>
            </a:pPr>
            <a:r>
              <a:rPr lang="en-US" dirty="0" smtClean="0"/>
              <a:t>A </a:t>
            </a:r>
            <a:r>
              <a:rPr lang="en-US" dirty="0"/>
              <a:t>credit sale is one where goods bought are paid for in installments. It is an </a:t>
            </a:r>
            <a:r>
              <a:rPr lang="en-US" u="sng" dirty="0"/>
              <a:t>out and out disposal of the good</a:t>
            </a:r>
            <a:r>
              <a:rPr lang="en-US" dirty="0"/>
              <a:t>s comprised in the contract. In other words, a credit sale by its nature is such that property in the goods passes to the buyer; however, the price is paid in installments. </a:t>
            </a:r>
            <a:endParaRPr lang="en-GB" dirty="0"/>
          </a:p>
          <a:p>
            <a:pPr lvl="2"/>
            <a:r>
              <a:rPr lang="en-US" dirty="0"/>
              <a:t>Contrast this with a HP arrangement- this is essentially a bailment of goods, coupled with the option to purchase at the end of the period of hire.</a:t>
            </a:r>
            <a:endParaRPr lang="en-GB" dirty="0"/>
          </a:p>
          <a:p>
            <a:pPr algn="just"/>
            <a:r>
              <a:rPr lang="en-US" dirty="0"/>
              <a:t>The difference: in a credit sale, property in the goods passes to the buyer. Only that payment is made in installments. Whereas, in HP transaction, there is only the bailment of goods + option to purchase- hence the distinction.</a:t>
            </a:r>
            <a:endParaRPr lang="en-GB" dirty="0"/>
          </a:p>
        </p:txBody>
      </p:sp>
    </p:spTree>
    <p:extLst>
      <p:ext uri="{BB962C8B-B14F-4D97-AF65-F5344CB8AC3E}">
        <p14:creationId xmlns:p14="http://schemas.microsoft.com/office/powerpoint/2010/main" val="6602884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DISTINCTION BETWEEN HIRE PURCHASE AND SIMILAR TRANSACTIONS</a:t>
            </a:r>
            <a:endParaRPr lang="en-GB" dirty="0"/>
          </a:p>
        </p:txBody>
      </p:sp>
      <p:sp>
        <p:nvSpPr>
          <p:cNvPr id="3" name="Content Placeholder 2"/>
          <p:cNvSpPr>
            <a:spLocks noGrp="1"/>
          </p:cNvSpPr>
          <p:nvPr>
            <p:ph idx="1"/>
          </p:nvPr>
        </p:nvSpPr>
        <p:spPr/>
        <p:txBody>
          <a:bodyPr/>
          <a:lstStyle/>
          <a:p>
            <a:pPr lvl="0"/>
            <a:r>
              <a:rPr lang="en-US" b="1" u="sng" dirty="0"/>
              <a:t>DISTINCTION BETWEEN HIRE PURCHASE AND CONDITIONAL SALE</a:t>
            </a:r>
            <a:endParaRPr lang="en-GB" dirty="0"/>
          </a:p>
          <a:p>
            <a:pPr lvl="1"/>
            <a:r>
              <a:rPr lang="en-US" dirty="0"/>
              <a:t>Again, HP and conditional sale are similar. In both transactions, possession of the goods is transferred from the owner to the hirer, or buyer, subject to fulfillment of some condition-normally, the payment of the price.</a:t>
            </a:r>
            <a:endParaRPr lang="en-GB" dirty="0"/>
          </a:p>
          <a:p>
            <a:pPr lvl="1"/>
            <a:r>
              <a:rPr lang="en-US" dirty="0"/>
              <a:t>*note however: that a conditional sale is a type of sale agreement whereby the sale is subject to a condition, often, other than the payment of the price, to be satisfied.</a:t>
            </a:r>
            <a:endParaRPr lang="en-GB" dirty="0"/>
          </a:p>
          <a:p>
            <a:pPr lvl="1"/>
            <a:r>
              <a:rPr lang="en-US" dirty="0"/>
              <a:t>So a conditional sale, where the condition to be fulfilled is to pay the price is also known as an installment sale. </a:t>
            </a:r>
            <a:endParaRPr lang="en-GB" dirty="0"/>
          </a:p>
          <a:p>
            <a:endParaRPr lang="en-GB" dirty="0"/>
          </a:p>
        </p:txBody>
      </p:sp>
    </p:spTree>
    <p:extLst>
      <p:ext uri="{BB962C8B-B14F-4D97-AF65-F5344CB8AC3E}">
        <p14:creationId xmlns:p14="http://schemas.microsoft.com/office/powerpoint/2010/main" val="3498707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introduction</a:t>
            </a:r>
          </a:p>
        </p:txBody>
      </p:sp>
      <p:sp>
        <p:nvSpPr>
          <p:cNvPr id="3" name="Content Placeholder 2"/>
          <p:cNvSpPr>
            <a:spLocks noGrp="1"/>
          </p:cNvSpPr>
          <p:nvPr>
            <p:ph idx="1"/>
          </p:nvPr>
        </p:nvSpPr>
        <p:spPr/>
        <p:txBody>
          <a:bodyPr>
            <a:normAutofit fontScale="92500" lnSpcReduction="20000"/>
          </a:bodyPr>
          <a:lstStyle/>
          <a:p>
            <a:r>
              <a:rPr lang="en-GB" dirty="0" err="1"/>
              <a:t>Helby</a:t>
            </a:r>
            <a:r>
              <a:rPr lang="en-GB" dirty="0"/>
              <a:t> v </a:t>
            </a:r>
            <a:r>
              <a:rPr lang="en-GB" dirty="0" smtClean="0"/>
              <a:t>Matthews </a:t>
            </a:r>
            <a:r>
              <a:rPr lang="en-GB" dirty="0"/>
              <a:t>(1895) AC </a:t>
            </a:r>
            <a:r>
              <a:rPr lang="en-GB" dirty="0" smtClean="0"/>
              <a:t>471</a:t>
            </a:r>
          </a:p>
          <a:p>
            <a:pPr algn="just"/>
            <a:r>
              <a:rPr lang="en-GB" dirty="0"/>
              <a:t>In the case of </a:t>
            </a:r>
            <a:r>
              <a:rPr lang="en-GB" dirty="0" err="1"/>
              <a:t>Helby</a:t>
            </a:r>
            <a:r>
              <a:rPr lang="en-GB" dirty="0"/>
              <a:t> v Matthews (1985), the owner of a piano gave possession to a hirer under the agreement in writing. According to this agreement, if the hirer paid 36 monthly </a:t>
            </a:r>
            <a:r>
              <a:rPr lang="en-GB" dirty="0" smtClean="0"/>
              <a:t>instalments </a:t>
            </a:r>
            <a:r>
              <a:rPr lang="en-GB" dirty="0"/>
              <a:t>the piano would become his property. The hirer however could return the piano at any time during the hire period. The hirer received the piano and paid a few months of </a:t>
            </a:r>
            <a:r>
              <a:rPr lang="en-GB" dirty="0" smtClean="0"/>
              <a:t>instalments. </a:t>
            </a:r>
            <a:r>
              <a:rPr lang="en-GB" dirty="0"/>
              <a:t>Then he pledged the piano with a pawnbroker</a:t>
            </a:r>
            <a:r>
              <a:rPr lang="en-GB" dirty="0" smtClean="0"/>
              <a:t>.</a:t>
            </a:r>
          </a:p>
          <a:p>
            <a:pPr algn="just"/>
            <a:r>
              <a:rPr lang="en-GB" b="1" dirty="0" smtClean="0"/>
              <a:t>The </a:t>
            </a:r>
            <a:r>
              <a:rPr lang="en-GB" b="1" dirty="0"/>
              <a:t>issue arose as to whether the hirer had bought or agreed to buy the piano or he had only agreed to hire it? The House of Lords held that the hirer had not agreed to buy the piano at the outset. There was only a ‘hire-purchase’ contract between the hirer and the piano owner.</a:t>
            </a:r>
          </a:p>
        </p:txBody>
      </p:sp>
    </p:spTree>
    <p:extLst>
      <p:ext uri="{BB962C8B-B14F-4D97-AF65-F5344CB8AC3E}">
        <p14:creationId xmlns:p14="http://schemas.microsoft.com/office/powerpoint/2010/main" val="18364991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DISTINCTION BETWEEN HIRE PURCHASE AND SIMILAR TRANSACTIONS</a:t>
            </a:r>
            <a:endParaRPr lang="en-GB" dirty="0"/>
          </a:p>
        </p:txBody>
      </p:sp>
      <p:sp>
        <p:nvSpPr>
          <p:cNvPr id="3" name="Content Placeholder 2"/>
          <p:cNvSpPr>
            <a:spLocks noGrp="1"/>
          </p:cNvSpPr>
          <p:nvPr>
            <p:ph idx="1"/>
          </p:nvPr>
        </p:nvSpPr>
        <p:spPr/>
        <p:txBody>
          <a:bodyPr/>
          <a:lstStyle/>
          <a:p>
            <a:pPr lvl="0"/>
            <a:r>
              <a:rPr lang="en-US" b="1" u="sng" dirty="0"/>
              <a:t>DISTINCTION OR DIFFERENCE BETWEEN HIRE PURCHASE AND FINANCE LEASE (OR EQUIPMENT LEASE)</a:t>
            </a:r>
            <a:endParaRPr lang="en-GB" dirty="0"/>
          </a:p>
          <a:p>
            <a:pPr lvl="1"/>
            <a:r>
              <a:rPr lang="en-US" dirty="0"/>
              <a:t>Definition of finance leasing:</a:t>
            </a:r>
            <a:endParaRPr lang="en-GB" dirty="0"/>
          </a:p>
          <a:p>
            <a:pPr lvl="2" algn="just"/>
            <a:r>
              <a:rPr lang="en-US" dirty="0"/>
              <a:t>1</a:t>
            </a:r>
            <a:r>
              <a:rPr lang="en-US" baseline="30000" dirty="0"/>
              <a:t>st</a:t>
            </a:r>
            <a:r>
              <a:rPr lang="en-US" dirty="0"/>
              <a:t> definition: found at p.7 of James Dakin’s Loan and Security Documents 2</a:t>
            </a:r>
            <a:r>
              <a:rPr lang="en-US" baseline="30000" dirty="0"/>
              <a:t>nd</a:t>
            </a:r>
            <a:r>
              <a:rPr lang="en-US" dirty="0"/>
              <a:t> Ed: defines it as follows: </a:t>
            </a:r>
            <a:r>
              <a:rPr lang="en-US" b="1" dirty="0"/>
              <a:t>“</a:t>
            </a:r>
            <a:r>
              <a:rPr lang="en-US" b="1" i="1" dirty="0"/>
              <a:t>An alternative to secured lending as a means of raising finance instead of making a loan to the borrower to finance the purchase of an asset and taking a security interest over the asset to secure the borrower’s obligations under the loan, a lender may buy the asset and lease it to the borrower (Lessee). The Lessee or borrower, has  a right to possession and use of the asset in return for making a series of rental payments</a:t>
            </a:r>
            <a:r>
              <a:rPr lang="en-US" b="1" dirty="0"/>
              <a:t>.” </a:t>
            </a:r>
            <a:endParaRPr lang="en-GB" b="1" dirty="0"/>
          </a:p>
          <a:p>
            <a:endParaRPr lang="en-GB" dirty="0"/>
          </a:p>
        </p:txBody>
      </p:sp>
    </p:spTree>
    <p:extLst>
      <p:ext uri="{BB962C8B-B14F-4D97-AF65-F5344CB8AC3E}">
        <p14:creationId xmlns:p14="http://schemas.microsoft.com/office/powerpoint/2010/main" val="3101605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DISTINCTION BETWEEN HIRE PURCHASE AND SIMILAR TRANSACTIONS</a:t>
            </a:r>
            <a:endParaRPr lang="en-GB" dirty="0"/>
          </a:p>
        </p:txBody>
      </p:sp>
      <p:sp>
        <p:nvSpPr>
          <p:cNvPr id="3" name="Content Placeholder 2"/>
          <p:cNvSpPr>
            <a:spLocks noGrp="1"/>
          </p:cNvSpPr>
          <p:nvPr>
            <p:ph idx="1"/>
          </p:nvPr>
        </p:nvSpPr>
        <p:spPr/>
        <p:txBody>
          <a:bodyPr>
            <a:normAutofit fontScale="92500"/>
          </a:bodyPr>
          <a:lstStyle/>
          <a:p>
            <a:pPr algn="just"/>
            <a:r>
              <a:rPr lang="en-US" dirty="0"/>
              <a:t>Finance leasing for our purposes: is a new form leasing, involving the hiring of capital goods on long-term basis by business concerns. Finance leasing is similar to a HP Agreement. The only difference is that under a HP Contract, the hirer may acquire legal title by exercising an option to purchase the asset upon the payment of a number of agreed installments. </a:t>
            </a:r>
            <a:endParaRPr lang="en-US" dirty="0" smtClean="0"/>
          </a:p>
          <a:p>
            <a:pPr algn="just"/>
            <a:r>
              <a:rPr lang="en-US" b="1" dirty="0" smtClean="0"/>
              <a:t>This </a:t>
            </a:r>
            <a:r>
              <a:rPr lang="en-US" b="1" dirty="0"/>
              <a:t>option (the option to purchase) is not available to the lessee of a finance lease (or equipment lease). In a finance lease, the lessee selects the equipment to be supplied; the lessor or lender provides the funds for procuring that asset; acquires title to the equipment; and allows the lessee to use it. </a:t>
            </a:r>
            <a:endParaRPr lang="en-GB" b="1" dirty="0"/>
          </a:p>
        </p:txBody>
      </p:sp>
    </p:spTree>
    <p:extLst>
      <p:ext uri="{BB962C8B-B14F-4D97-AF65-F5344CB8AC3E}">
        <p14:creationId xmlns:p14="http://schemas.microsoft.com/office/powerpoint/2010/main" val="8187132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DISTINCTION BETWEEN HIRE PURCHASE AND SIMILAR TRANSACTIONS</a:t>
            </a:r>
            <a:endParaRPr lang="en-GB" dirty="0"/>
          </a:p>
        </p:txBody>
      </p:sp>
      <p:sp>
        <p:nvSpPr>
          <p:cNvPr id="3" name="Content Placeholder 2"/>
          <p:cNvSpPr>
            <a:spLocks noGrp="1"/>
          </p:cNvSpPr>
          <p:nvPr>
            <p:ph idx="1"/>
          </p:nvPr>
        </p:nvSpPr>
        <p:spPr/>
        <p:txBody>
          <a:bodyPr/>
          <a:lstStyle/>
          <a:p>
            <a:pPr algn="just"/>
            <a:r>
              <a:rPr lang="en-US" dirty="0"/>
              <a:t>Read the case of </a:t>
            </a:r>
            <a:r>
              <a:rPr lang="en-US" b="1" dirty="0"/>
              <a:t>INDUSTRIAL CREDIT COMPANY LIMITED AND PLAVMAK ZAMBIA LTD (UNREPORTED) (2003/HPC/0298)-JUDGE KAJIMANGA- discusses the essential features of finance leasing or equipment </a:t>
            </a:r>
            <a:r>
              <a:rPr lang="en-US" b="1" dirty="0" smtClean="0"/>
              <a:t>leasing.</a:t>
            </a:r>
          </a:p>
          <a:p>
            <a:pPr lvl="2"/>
            <a:r>
              <a:rPr lang="en-US" b="1" dirty="0"/>
              <a:t>Another difference is that while goods usually involved in HP transactions are consumer durables, those involved in finance or equipment leasing are capital goods, often of considerable monetary value. </a:t>
            </a:r>
            <a:endParaRPr lang="en-GB" b="1" dirty="0"/>
          </a:p>
          <a:p>
            <a:pPr lvl="2"/>
            <a:r>
              <a:rPr lang="en-US" b="1" dirty="0"/>
              <a:t>Another difference- while the hirer under HP Transaction is usually an ordinary member of public; under an equipment leasing agreement, it is often very big concerns.</a:t>
            </a:r>
            <a:endParaRPr lang="en-GB" b="1" dirty="0"/>
          </a:p>
          <a:p>
            <a:endParaRPr lang="en-GB" dirty="0"/>
          </a:p>
        </p:txBody>
      </p:sp>
    </p:spTree>
    <p:extLst>
      <p:ext uri="{BB962C8B-B14F-4D97-AF65-F5344CB8AC3E}">
        <p14:creationId xmlns:p14="http://schemas.microsoft.com/office/powerpoint/2010/main" val="4054690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introduction</a:t>
            </a:r>
          </a:p>
        </p:txBody>
      </p:sp>
      <p:sp>
        <p:nvSpPr>
          <p:cNvPr id="3" name="Content Placeholder 2"/>
          <p:cNvSpPr>
            <a:spLocks noGrp="1"/>
          </p:cNvSpPr>
          <p:nvPr>
            <p:ph idx="1"/>
          </p:nvPr>
        </p:nvSpPr>
        <p:spPr/>
        <p:txBody>
          <a:bodyPr/>
          <a:lstStyle/>
          <a:p>
            <a:r>
              <a:rPr lang="en-GB" dirty="0"/>
              <a:t>Samuel </a:t>
            </a:r>
            <a:r>
              <a:rPr lang="en-GB" dirty="0" err="1"/>
              <a:t>Aro</a:t>
            </a:r>
            <a:r>
              <a:rPr lang="en-GB" dirty="0"/>
              <a:t> v Joe Allen and Co (1979) 2 FNR 292</a:t>
            </a:r>
          </a:p>
          <a:p>
            <a:r>
              <a:rPr lang="en-GB" dirty="0"/>
              <a:t> </a:t>
            </a:r>
            <a:r>
              <a:rPr lang="en-GB" b="1" dirty="0" smtClean="0"/>
              <a:t>“…</a:t>
            </a:r>
            <a:r>
              <a:rPr lang="en-GB" b="1" dirty="0"/>
              <a:t>A system whereby the owner of the goods lets them on line for </a:t>
            </a:r>
            <a:r>
              <a:rPr lang="en-GB" b="1" dirty="0" smtClean="0"/>
              <a:t>periodic payments   </a:t>
            </a:r>
            <a:r>
              <a:rPr lang="en-GB" b="1" dirty="0"/>
              <a:t>by   the   hirer   upon   an   agreement   that   when   a   certain   number   </a:t>
            </a:r>
            <a:r>
              <a:rPr lang="en-GB" b="1" dirty="0" smtClean="0"/>
              <a:t>of payments </a:t>
            </a:r>
            <a:r>
              <a:rPr lang="en-GB" b="1" dirty="0"/>
              <a:t>have been completed, the absolute property in the goods will pass </a:t>
            </a:r>
            <a:r>
              <a:rPr lang="en-GB" b="1" dirty="0" smtClean="0"/>
              <a:t>to the </a:t>
            </a:r>
            <a:r>
              <a:rPr lang="en-GB" b="1" dirty="0"/>
              <a:t>hirer, but so however, that the hirer may return the goods at any time </a:t>
            </a:r>
            <a:r>
              <a:rPr lang="en-GB" b="1" dirty="0" smtClean="0"/>
              <a:t>without  any </a:t>
            </a:r>
            <a:r>
              <a:rPr lang="en-GB" b="1" dirty="0"/>
              <a:t>obligation  to  pay  further  balance  of  rent  accruing  after   return; until  </a:t>
            </a:r>
            <a:r>
              <a:rPr lang="en-GB" b="1" dirty="0" smtClean="0"/>
              <a:t>the conditions </a:t>
            </a:r>
            <a:r>
              <a:rPr lang="en-GB" b="1" dirty="0"/>
              <a:t>have been fulfilled the property remains in the owner’s possession</a:t>
            </a:r>
            <a:r>
              <a:rPr lang="en-GB" b="1" dirty="0" smtClean="0"/>
              <a:t>.”</a:t>
            </a:r>
            <a:endParaRPr lang="en-GB" b="1" dirty="0"/>
          </a:p>
        </p:txBody>
      </p:sp>
    </p:spTree>
    <p:extLst>
      <p:ext uri="{BB962C8B-B14F-4D97-AF65-F5344CB8AC3E}">
        <p14:creationId xmlns:p14="http://schemas.microsoft.com/office/powerpoint/2010/main" val="971641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COMPARISON WITH COMMON LAW AND THE ACT</a:t>
            </a:r>
            <a:endParaRPr lang="en-GB" dirty="0"/>
          </a:p>
        </p:txBody>
      </p:sp>
      <p:sp>
        <p:nvSpPr>
          <p:cNvPr id="3" name="Content Placeholder 2"/>
          <p:cNvSpPr>
            <a:spLocks noGrp="1"/>
          </p:cNvSpPr>
          <p:nvPr>
            <p:ph idx="1"/>
          </p:nvPr>
        </p:nvSpPr>
        <p:spPr/>
        <p:txBody>
          <a:bodyPr/>
          <a:lstStyle/>
          <a:p>
            <a:pPr lvl="0"/>
            <a:r>
              <a:rPr lang="en-US" dirty="0"/>
              <a:t>T</a:t>
            </a:r>
            <a:r>
              <a:rPr lang="en-US" dirty="0" smtClean="0"/>
              <a:t>he one thing </a:t>
            </a:r>
            <a:r>
              <a:rPr lang="en-US" dirty="0"/>
              <a:t>to note about s.3 and our act’s definition is that our definition encompasses both </a:t>
            </a:r>
            <a:r>
              <a:rPr lang="en-US" b="1" dirty="0"/>
              <a:t>hire purchase at common law</a:t>
            </a:r>
            <a:r>
              <a:rPr lang="en-US" dirty="0"/>
              <a:t>, and also </a:t>
            </a:r>
            <a:r>
              <a:rPr lang="en-US" b="1" dirty="0"/>
              <a:t>an installment sale.</a:t>
            </a:r>
            <a:endParaRPr lang="en-GB" b="1" dirty="0"/>
          </a:p>
          <a:p>
            <a:pPr lvl="1"/>
            <a:r>
              <a:rPr lang="en-US" dirty="0"/>
              <a:t>Because of this, you will find that the word </a:t>
            </a:r>
            <a:r>
              <a:rPr lang="en-US" b="1" dirty="0"/>
              <a:t>“owner” and “seller</a:t>
            </a:r>
            <a:r>
              <a:rPr lang="en-US" dirty="0"/>
              <a:t>” are used interchangeably; as are the words </a:t>
            </a:r>
            <a:r>
              <a:rPr lang="en-US" b="1" dirty="0"/>
              <a:t>“hirer” and “buyer”</a:t>
            </a:r>
            <a:endParaRPr lang="en-GB" b="1" dirty="0"/>
          </a:p>
          <a:p>
            <a:endParaRPr lang="en-GB" dirty="0"/>
          </a:p>
        </p:txBody>
      </p:sp>
    </p:spTree>
    <p:extLst>
      <p:ext uri="{BB962C8B-B14F-4D97-AF65-F5344CB8AC3E}">
        <p14:creationId xmlns:p14="http://schemas.microsoft.com/office/powerpoint/2010/main" val="394595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ctr"/>
            <a:r>
              <a:rPr lang="en-US" dirty="0"/>
              <a:t>WHAT IS THE EXTENT OF APPLICATION OF THIS ACT</a:t>
            </a:r>
            <a:r>
              <a:rPr lang="en-US" dirty="0" smtClean="0"/>
              <a:t>?</a:t>
            </a:r>
            <a:endParaRPr lang="en-GB" dirty="0"/>
          </a:p>
        </p:txBody>
      </p:sp>
      <p:sp>
        <p:nvSpPr>
          <p:cNvPr id="3" name="Content Placeholder 2"/>
          <p:cNvSpPr>
            <a:spLocks noGrp="1"/>
          </p:cNvSpPr>
          <p:nvPr>
            <p:ph idx="1"/>
          </p:nvPr>
        </p:nvSpPr>
        <p:spPr/>
        <p:txBody>
          <a:bodyPr/>
          <a:lstStyle/>
          <a:p>
            <a:pPr lvl="1"/>
            <a:r>
              <a:rPr lang="en-US" b="1" dirty="0"/>
              <a:t>S.2</a:t>
            </a:r>
            <a:r>
              <a:rPr lang="en-US" dirty="0"/>
              <a:t> of the Act: makes provision for the extent of application. The HP Act does NOT apply to all HP transactions. So in s.2 of the act, provides that the Act does NOT apply to:</a:t>
            </a:r>
            <a:endParaRPr lang="en-GB" dirty="0"/>
          </a:p>
          <a:p>
            <a:pPr lvl="2"/>
            <a:r>
              <a:rPr lang="en-US" dirty="0"/>
              <a:t>Agreements under which the government is the seller;</a:t>
            </a:r>
            <a:endParaRPr lang="en-GB" dirty="0"/>
          </a:p>
          <a:p>
            <a:pPr lvl="3"/>
            <a:r>
              <a:rPr lang="en-US" dirty="0"/>
              <a:t>The government can be a party to a HP transaction, as buyer, and that transaction will be governed by the act. However, where the govt act as seller or owner in a HP transaction, the provisions of the act wouldn’t apply to such transaction</a:t>
            </a:r>
            <a:r>
              <a:rPr lang="en-US" dirty="0" smtClean="0"/>
              <a:t>.</a:t>
            </a:r>
          </a:p>
          <a:p>
            <a:pPr lvl="3"/>
            <a:endParaRPr lang="en-GB" dirty="0"/>
          </a:p>
          <a:p>
            <a:pPr marL="228600" lvl="1">
              <a:spcBef>
                <a:spcPts val="1000"/>
              </a:spcBef>
            </a:pPr>
            <a:r>
              <a:rPr lang="en-US" b="1" dirty="0"/>
              <a:t>s.28 of the act:</a:t>
            </a:r>
            <a:r>
              <a:rPr lang="en-US" dirty="0"/>
              <a:t> the minister may, by SI, order that any agreement or class of agreements entered into by any body corporate established directly by a law of Zambia shall be exempted from any of the provisions of the HP Act.</a:t>
            </a:r>
            <a:endParaRPr lang="en-GB" dirty="0"/>
          </a:p>
          <a:p>
            <a:endParaRPr lang="en-GB" dirty="0"/>
          </a:p>
        </p:txBody>
      </p:sp>
    </p:spTree>
    <p:extLst>
      <p:ext uri="{BB962C8B-B14F-4D97-AF65-F5344CB8AC3E}">
        <p14:creationId xmlns:p14="http://schemas.microsoft.com/office/powerpoint/2010/main" val="3773527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WHAT IS THE EXTENT OF APPLICATION OF THIS ACT?</a:t>
            </a:r>
            <a:endParaRPr lang="en-GB" dirty="0"/>
          </a:p>
        </p:txBody>
      </p:sp>
      <p:sp>
        <p:nvSpPr>
          <p:cNvPr id="3" name="Content Placeholder 2"/>
          <p:cNvSpPr>
            <a:spLocks noGrp="1"/>
          </p:cNvSpPr>
          <p:nvPr>
            <p:ph idx="1"/>
          </p:nvPr>
        </p:nvSpPr>
        <p:spPr/>
        <p:txBody>
          <a:bodyPr/>
          <a:lstStyle/>
          <a:p>
            <a:pPr marL="228600" lvl="1" algn="just">
              <a:spcBef>
                <a:spcPts val="1000"/>
              </a:spcBef>
            </a:pPr>
            <a:r>
              <a:rPr lang="en-US" b="1" dirty="0"/>
              <a:t>s.4 of the act</a:t>
            </a:r>
            <a:r>
              <a:rPr lang="en-US" dirty="0"/>
              <a:t>: provides that except for the provisions of </a:t>
            </a:r>
            <a:r>
              <a:rPr lang="en-US" b="1" dirty="0"/>
              <a:t>sections 5, 23, and 24</a:t>
            </a:r>
            <a:r>
              <a:rPr lang="en-US" dirty="0"/>
              <a:t>, which shall apply to every agreement, the provisions of part II of the Act shall not apply to an agreement under which the purchase price exceeds the sum of K3,000.</a:t>
            </a:r>
            <a:endParaRPr lang="en-GB" dirty="0"/>
          </a:p>
          <a:p>
            <a:endParaRPr lang="en-GB" dirty="0"/>
          </a:p>
        </p:txBody>
      </p:sp>
    </p:spTree>
    <p:extLst>
      <p:ext uri="{BB962C8B-B14F-4D97-AF65-F5344CB8AC3E}">
        <p14:creationId xmlns:p14="http://schemas.microsoft.com/office/powerpoint/2010/main" val="3113776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FORM AND CONTENTS OF A HIRE PURCHASE AGREEMENT</a:t>
            </a:r>
            <a:endParaRPr lang="en-GB" dirty="0"/>
          </a:p>
        </p:txBody>
      </p:sp>
      <p:sp>
        <p:nvSpPr>
          <p:cNvPr id="3" name="Content Placeholder 2"/>
          <p:cNvSpPr>
            <a:spLocks noGrp="1"/>
          </p:cNvSpPr>
          <p:nvPr>
            <p:ph idx="1"/>
          </p:nvPr>
        </p:nvSpPr>
        <p:spPr/>
        <p:txBody>
          <a:bodyPr/>
          <a:lstStyle/>
          <a:p>
            <a:pPr lvl="1"/>
            <a:r>
              <a:rPr lang="en-US" b="1" dirty="0"/>
              <a:t>S.5 of the Act: </a:t>
            </a:r>
            <a:r>
              <a:rPr lang="en-US" dirty="0"/>
              <a:t>provides for the formalities </a:t>
            </a:r>
            <a:endParaRPr lang="en-GB" dirty="0"/>
          </a:p>
          <a:p>
            <a:pPr lvl="2"/>
            <a:r>
              <a:rPr lang="en-US" dirty="0"/>
              <a:t>States that a HP agreement must:</a:t>
            </a:r>
            <a:endParaRPr lang="en-GB" dirty="0"/>
          </a:p>
          <a:p>
            <a:pPr lvl="3"/>
            <a:r>
              <a:rPr lang="en-US" dirty="0"/>
              <a:t>a) be reduced to writing, and must be signed by or on behalf of all the parties to the agreement.</a:t>
            </a:r>
            <a:endParaRPr lang="en-GB" dirty="0"/>
          </a:p>
          <a:p>
            <a:pPr lvl="3"/>
            <a:r>
              <a:rPr lang="en-US" dirty="0"/>
              <a:t>b) a HP agreement must contain a statement of the cash price.</a:t>
            </a:r>
            <a:endParaRPr lang="en-GB" dirty="0"/>
          </a:p>
          <a:p>
            <a:pPr lvl="4"/>
            <a:r>
              <a:rPr lang="en-US" dirty="0"/>
              <a:t>Why do you need a cash price? To separate the finance charges from the actual cost of the item. So the prospective purchaser knows the cost of buying that item </a:t>
            </a:r>
            <a:r>
              <a:rPr lang="en-US" dirty="0" err="1"/>
              <a:t>outrightly</a:t>
            </a:r>
            <a:r>
              <a:rPr lang="en-US" dirty="0"/>
              <a:t> by paying  a </a:t>
            </a:r>
            <a:r>
              <a:rPr lang="en-US" dirty="0" err="1"/>
              <a:t>lumpsum</a:t>
            </a:r>
            <a:r>
              <a:rPr lang="en-US" dirty="0"/>
              <a:t>, and what the cost would be if he purchases the item by installments.</a:t>
            </a:r>
            <a:endParaRPr lang="en-GB" dirty="0"/>
          </a:p>
          <a:p>
            <a:pPr lvl="4"/>
            <a:r>
              <a:rPr lang="en-US" dirty="0"/>
              <a:t>So the legislature wanted the public to know the cost of the credit being </a:t>
            </a:r>
            <a:r>
              <a:rPr lang="en-US" dirty="0" smtClean="0"/>
              <a:t>given.</a:t>
            </a:r>
            <a:endParaRPr lang="en-GB" dirty="0"/>
          </a:p>
          <a:p>
            <a:endParaRPr lang="en-GB" dirty="0"/>
          </a:p>
        </p:txBody>
      </p:sp>
    </p:spTree>
    <p:extLst>
      <p:ext uri="{BB962C8B-B14F-4D97-AF65-F5344CB8AC3E}">
        <p14:creationId xmlns:p14="http://schemas.microsoft.com/office/powerpoint/2010/main" val="3703496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FORM AND CONTENTS OF A HIRE PURCHASE AGREEMENT</a:t>
            </a:r>
            <a:endParaRPr lang="en-GB" dirty="0"/>
          </a:p>
        </p:txBody>
      </p:sp>
      <p:sp>
        <p:nvSpPr>
          <p:cNvPr id="3" name="Content Placeholder 2"/>
          <p:cNvSpPr>
            <a:spLocks noGrp="1"/>
          </p:cNvSpPr>
          <p:nvPr>
            <p:ph idx="1"/>
          </p:nvPr>
        </p:nvSpPr>
        <p:spPr/>
        <p:txBody>
          <a:bodyPr>
            <a:normAutofit fontScale="92500"/>
          </a:bodyPr>
          <a:lstStyle/>
          <a:p>
            <a:pPr lvl="1"/>
            <a:r>
              <a:rPr lang="en-US" dirty="0"/>
              <a:t>I</a:t>
            </a:r>
            <a:r>
              <a:rPr lang="en-US" dirty="0" smtClean="0"/>
              <a:t>f </a:t>
            </a:r>
            <a:r>
              <a:rPr lang="en-US" dirty="0"/>
              <a:t>any agreement does not comply with these formalities (in s.5), then the consequences are that:</a:t>
            </a:r>
            <a:endParaRPr lang="en-GB" dirty="0"/>
          </a:p>
          <a:p>
            <a:pPr lvl="2"/>
            <a:r>
              <a:rPr lang="en-US" dirty="0"/>
              <a:t>1) </a:t>
            </a:r>
            <a:r>
              <a:rPr lang="en-US" dirty="0" smtClean="0"/>
              <a:t>The </a:t>
            </a:r>
            <a:r>
              <a:rPr lang="en-US" dirty="0"/>
              <a:t>goods which are the subject of the agreement shall be deemed to have been sold to the purchaser, without any reservation as to the ownership of the goods, </a:t>
            </a:r>
            <a:endParaRPr lang="en-US" dirty="0" smtClean="0"/>
          </a:p>
          <a:p>
            <a:pPr lvl="2"/>
            <a:r>
              <a:rPr lang="en-US" dirty="0" smtClean="0"/>
              <a:t>or </a:t>
            </a:r>
            <a:r>
              <a:rPr lang="en-US" dirty="0"/>
              <a:t>without any stipulation as to the seller’s rights to the return of the goods, and on credit, at a price payable in the same manner as that stipulated in the agreement, which is 25% less than the purchase </a:t>
            </a:r>
            <a:r>
              <a:rPr lang="en-US" dirty="0" smtClean="0"/>
              <a:t>price.</a:t>
            </a:r>
            <a:endParaRPr lang="en-GB" dirty="0"/>
          </a:p>
          <a:p>
            <a:r>
              <a:rPr lang="en-US" dirty="0"/>
              <a:t>scenario: you enter a </a:t>
            </a:r>
            <a:r>
              <a:rPr lang="en-US" dirty="0" smtClean="0"/>
              <a:t>shop and you pick </a:t>
            </a:r>
            <a:r>
              <a:rPr lang="en-US" dirty="0"/>
              <a:t>an </a:t>
            </a:r>
            <a:r>
              <a:rPr lang="en-US" dirty="0" smtClean="0"/>
              <a:t>item </a:t>
            </a:r>
            <a:r>
              <a:rPr lang="en-US" dirty="0"/>
              <a:t>you want to hire, with the option of purchasing. But, the formalities are not complied </a:t>
            </a:r>
            <a:r>
              <a:rPr lang="en-US" dirty="0" smtClean="0"/>
              <a:t>with such as signing because </a:t>
            </a:r>
            <a:r>
              <a:rPr lang="en-US" dirty="0"/>
              <a:t>you are in a </a:t>
            </a:r>
            <a:r>
              <a:rPr lang="en-US" dirty="0" smtClean="0"/>
              <a:t>hurry. </a:t>
            </a:r>
            <a:r>
              <a:rPr lang="en-US" dirty="0"/>
              <a:t>It is treated as a credit sale- not hire purchase. So you are required to pay 25% less than the purchase price</a:t>
            </a:r>
            <a:r>
              <a:rPr lang="en-US" dirty="0" smtClean="0"/>
              <a:t>. </a:t>
            </a:r>
          </a:p>
        </p:txBody>
      </p:sp>
    </p:spTree>
    <p:extLst>
      <p:ext uri="{BB962C8B-B14F-4D97-AF65-F5344CB8AC3E}">
        <p14:creationId xmlns:p14="http://schemas.microsoft.com/office/powerpoint/2010/main" val="264621310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otalTime>568</TotalTime>
  <Words>3872</Words>
  <Application>Microsoft Office PowerPoint</Application>
  <PresentationFormat>Widescreen</PresentationFormat>
  <Paragraphs>175</Paragraphs>
  <Slides>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Cambria</vt:lpstr>
      <vt:lpstr>Gill Sans MT</vt:lpstr>
      <vt:lpstr>Wingdings</vt:lpstr>
      <vt:lpstr>Gallery</vt:lpstr>
      <vt:lpstr>UNIVERSITY OF LUSAKA SCHOOL OF LAW COMMERCIAL LAW L214 Hire Purchase</vt:lpstr>
      <vt:lpstr>introduction</vt:lpstr>
      <vt:lpstr>introduction</vt:lpstr>
      <vt:lpstr>introduction</vt:lpstr>
      <vt:lpstr>COMPARISON WITH COMMON LAW AND THE ACT</vt:lpstr>
      <vt:lpstr>WHAT IS THE EXTENT OF APPLICATION OF THIS ACT?</vt:lpstr>
      <vt:lpstr>WHAT IS THE EXTENT OF APPLICATION OF THIS ACT?</vt:lpstr>
      <vt:lpstr>FORM AND CONTENTS OF A HIRE PURCHASE AGREEMENT</vt:lpstr>
      <vt:lpstr>FORM AND CONTENTS OF A HIRE PURCHASE AGREEMENT</vt:lpstr>
      <vt:lpstr>FORM AND CONTENTS OF A HIRE PURCHASE AGREEMENT</vt:lpstr>
      <vt:lpstr>NATURE OF A HIRE PURCHASE CONTRACT </vt:lpstr>
      <vt:lpstr>NATURE OF A HIRE PURCHASE CONTRACT</vt:lpstr>
      <vt:lpstr>MAIN FEATURES OF HIRE PURCHASE UNDER COMMON LAW </vt:lpstr>
      <vt:lpstr>FORMATION OF A HIRE PURCHASE CONTRACT </vt:lpstr>
      <vt:lpstr>FORMATION OF A HIRE PURCHASE CONTRACT </vt:lpstr>
      <vt:lpstr>FORMATION OF A HIRE PURCHASE CONTRACT </vt:lpstr>
      <vt:lpstr>IMPLIED TERMS </vt:lpstr>
      <vt:lpstr>IMPLIED TERMS</vt:lpstr>
      <vt:lpstr>DUTIES AND RIGHTS OF THE OWNER OR SELLER, and THOSE OF THE HIRER OR BUYER</vt:lpstr>
      <vt:lpstr>DUTIES AND RIGHTS OF THE OWNER OR SELLER, and THOSE OF THE HIRER OR BUYER</vt:lpstr>
      <vt:lpstr>DUTIES AND RIGHTS OF THE OWNER OR SELLER, and THOSE OF THE HIRER OR BUYER</vt:lpstr>
      <vt:lpstr>DUTIES AND RIGHTS OF THE OWNER OR SELLER, and THOSE OF THE HIRER OR BUYER</vt:lpstr>
      <vt:lpstr>DUTIES AND RIGHTS OF THE OWNER OR SELLER, and THOSE OF THE HIRER OR BUYER</vt:lpstr>
      <vt:lpstr>DUTIES AND RIGHTS OF THE OWNER OR SELLER, and THOSE OF THE HIRER OR BUYER</vt:lpstr>
      <vt:lpstr>TERMINATION OF HIRE PURCHASE AGREEMENTS </vt:lpstr>
      <vt:lpstr>TERMINATION OF HIRE PURCHASE AGREEMENTS</vt:lpstr>
      <vt:lpstr>DISTINCTION BETWEEN HIRE PURCHASE AND SIMILAR TRANSACTIONS </vt:lpstr>
      <vt:lpstr>DISTINCTION BETWEEN HIRE PURCHASE AND SIMILAR TRANSACTIONS</vt:lpstr>
      <vt:lpstr>DISTINCTION BETWEEN HIRE PURCHASE AND SIMILAR TRANSACTIONS</vt:lpstr>
      <vt:lpstr>DISTINCTION BETWEEN HIRE PURCHASE AND SIMILAR TRANSACTIONS</vt:lpstr>
      <vt:lpstr>DISTINCTION BETWEEN HIRE PURCHASE AND SIMILAR TRANSACTIONS</vt:lpstr>
      <vt:lpstr>DISTINCTION BETWEEN HIRE PURCHASE AND SIMILAR TRANSACTIONS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Chisanga Mutale</cp:lastModifiedBy>
  <cp:revision>107</cp:revision>
  <dcterms:created xsi:type="dcterms:W3CDTF">2021-05-18T08:40:06Z</dcterms:created>
  <dcterms:modified xsi:type="dcterms:W3CDTF">2022-09-02T13:29:36Z</dcterms:modified>
</cp:coreProperties>
</file>