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1" r:id="rId5"/>
    <p:sldId id="300" r:id="rId6"/>
    <p:sldId id="301" r:id="rId7"/>
    <p:sldId id="302" r:id="rId8"/>
    <p:sldId id="260" r:id="rId9"/>
    <p:sldId id="262" r:id="rId10"/>
    <p:sldId id="263" r:id="rId11"/>
    <p:sldId id="264" r:id="rId12"/>
    <p:sldId id="269" r:id="rId13"/>
    <p:sldId id="270" r:id="rId14"/>
    <p:sldId id="271" r:id="rId15"/>
    <p:sldId id="272" r:id="rId16"/>
    <p:sldId id="303" r:id="rId17"/>
    <p:sldId id="304" r:id="rId18"/>
    <p:sldId id="305" r:id="rId19"/>
    <p:sldId id="306" r:id="rId20"/>
    <p:sldId id="274" r:id="rId21"/>
    <p:sldId id="275" r:id="rId22"/>
    <p:sldId id="276" r:id="rId23"/>
    <p:sldId id="277" r:id="rId24"/>
    <p:sldId id="278" r:id="rId25"/>
    <p:sldId id="279" r:id="rId26"/>
    <p:sldId id="307" r:id="rId27"/>
    <p:sldId id="308"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a:xfrm>
            <a:off x="2416500" y="329307"/>
            <a:ext cx="4973915" cy="30920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a:xfrm>
            <a:off x="1437664" y="798973"/>
            <a:ext cx="811019" cy="503578"/>
          </a:xfrm>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48432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410658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11096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72806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723532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15204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8" name="Footer Placeholder 7"/>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46773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Footer Placeholder 3"/>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94756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3" name="Footer Placeholder 2"/>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629412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6042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Footer Placeholder 5"/>
          <p:cNvSpPr>
            <a:spLocks noGrp="1"/>
          </p:cNvSpPr>
          <p:nvPr>
            <p:ph type="ftr" sz="quarter" idx="11"/>
          </p:nvPr>
        </p:nvSpPr>
        <p:spPr>
          <a:xfrm>
            <a:off x="1447382" y="318640"/>
            <a:ext cx="5541004" cy="320931"/>
          </a:xfrm>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6237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48A87A34-81AB-432B-8DAE-1953F412C126}" type="datetimeFigureOut">
              <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8/21/2022</a:t>
            </a:fld>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000" b="0" i="0" u="none" strike="noStrike" kern="1200" cap="none" spc="0" normalizeH="0" baseline="0" noProof="0" dirty="0">
              <a:ln>
                <a:noFill/>
              </a:ln>
              <a:solidFill>
                <a:prstClr val="black">
                  <a:tint val="75000"/>
                </a:prstClr>
              </a:solidFill>
              <a:effectLst/>
              <a:uLnTx/>
              <a:uFillTx/>
              <a:latin typeface="Gill Sans MT" panose="020B0502020104020203"/>
              <a:ea typeface="+mn-ea"/>
              <a:cs typeface="+mn-cs"/>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6D22F896-40B5-4ADD-8801-0D06FADFA095}" type="slidenum">
              <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2800" b="0" i="0" u="none" strike="noStrike" kern="1200" cap="none" spc="0" normalizeH="0" baseline="0" noProof="0" dirty="0">
              <a:ln>
                <a:noFill/>
              </a:ln>
              <a:solidFill>
                <a:srgbClr val="B71E42"/>
              </a:solidFill>
              <a:effectLst/>
              <a:uLnTx/>
              <a:uFillTx/>
              <a:latin typeface="Gill Sans MT" panose="020B0502020104020203"/>
              <a:ea typeface="+mn-ea"/>
              <a:cs typeface="+mn-cs"/>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242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r>
              <a:rPr lang="en-US" sz="3600" b="1" cap="none" spc="-100" dirty="0" smtClean="0">
                <a:latin typeface="Cambria"/>
              </a:rPr>
              <a:t> UNIVERSITY OF LUSAKA</a:t>
            </a:r>
            <a:r>
              <a:rPr lang="en-US" sz="3600" b="1" cap="none" spc="-100" dirty="0" smtClean="0">
                <a:latin typeface="Cambria"/>
              </a:rPr>
              <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
            </a:r>
            <a:br>
              <a:rPr lang="en-GB" sz="3600" b="1" cap="none" spc="-100" dirty="0" smtClean="0">
                <a:latin typeface="Cambria"/>
              </a:rPr>
            </a:br>
            <a:r>
              <a:rPr lang="en-GB" sz="3600" b="1" cap="none" spc="-100" dirty="0" smtClean="0">
                <a:latin typeface="Cambria"/>
              </a:rPr>
              <a:t>COMMERCIAL LAW</a:t>
            </a:r>
            <a:br>
              <a:rPr lang="en-GB" sz="3600" b="1" cap="none" spc="-100" dirty="0" smtClean="0">
                <a:latin typeface="Cambria"/>
              </a:rPr>
            </a:br>
            <a:r>
              <a:rPr lang="en-GB" sz="3600" b="1" cap="none" spc="-100" dirty="0" smtClean="0">
                <a:latin typeface="Cambria"/>
              </a:rPr>
              <a:t>L 214</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26763354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Types of agent</a:t>
            </a:r>
          </a:p>
        </p:txBody>
      </p:sp>
      <p:sp>
        <p:nvSpPr>
          <p:cNvPr id="3" name="Content Placeholder 2"/>
          <p:cNvSpPr>
            <a:spLocks noGrp="1"/>
          </p:cNvSpPr>
          <p:nvPr>
            <p:ph idx="1"/>
          </p:nvPr>
        </p:nvSpPr>
        <p:spPr/>
        <p:txBody>
          <a:bodyPr>
            <a:normAutofit fontScale="92500" lnSpcReduction="20000"/>
          </a:bodyPr>
          <a:lstStyle/>
          <a:p>
            <a:pPr lvl="0" algn="just"/>
            <a:r>
              <a:rPr lang="en-US" b="1" dirty="0"/>
              <a:t>Partners:</a:t>
            </a:r>
            <a:r>
              <a:rPr lang="en-US" dirty="0"/>
              <a:t> </a:t>
            </a:r>
            <a:r>
              <a:rPr lang="en-US" dirty="0" smtClean="0"/>
              <a:t>Since </a:t>
            </a:r>
            <a:r>
              <a:rPr lang="en-US" dirty="0"/>
              <a:t>a partnership has no separate legal identity from its members, every partner in a firm is an Agent of the firm, and all other partners, for the purpose of the business of the firm. Consequently, a partner who performs an act for the purpose of carrying on the business of the firm, binds the firm and other partners. </a:t>
            </a:r>
            <a:endParaRPr lang="en-GB" dirty="0"/>
          </a:p>
          <a:p>
            <a:pPr lvl="0" algn="just"/>
            <a:r>
              <a:rPr lang="en-US" b="1" dirty="0"/>
              <a:t>Employees:</a:t>
            </a:r>
            <a:r>
              <a:rPr lang="en-US" dirty="0"/>
              <a:t> Employees may be servants who work under contracts of service, or they may be independent contractors working under contracts for services. An employee, such as a shop assistant is an Agent of the shop owner, for the purposes of making contracts of sale with customers.  He/she has authority to make statements about the goods in the shop, which are binding on the employer.</a:t>
            </a:r>
            <a:endParaRPr lang="en-GB" dirty="0"/>
          </a:p>
          <a:p>
            <a:pPr lvl="1"/>
            <a:r>
              <a:rPr lang="en-US" dirty="0"/>
              <a:t>An independent contractor may also be an agent of the employer, with the authority to bind the employer, in accordance with the contract between him or her and the employer.</a:t>
            </a:r>
            <a:endParaRPr lang="en-GB" dirty="0"/>
          </a:p>
          <a:p>
            <a:endParaRPr lang="en-GB" dirty="0"/>
          </a:p>
        </p:txBody>
      </p:sp>
    </p:spTree>
    <p:extLst>
      <p:ext uri="{BB962C8B-B14F-4D97-AF65-F5344CB8AC3E}">
        <p14:creationId xmlns:p14="http://schemas.microsoft.com/office/powerpoint/2010/main" val="2400707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Types of agent</a:t>
            </a:r>
          </a:p>
        </p:txBody>
      </p:sp>
      <p:sp>
        <p:nvSpPr>
          <p:cNvPr id="3" name="Content Placeholder 2"/>
          <p:cNvSpPr>
            <a:spLocks noGrp="1"/>
          </p:cNvSpPr>
          <p:nvPr>
            <p:ph idx="1"/>
          </p:nvPr>
        </p:nvSpPr>
        <p:spPr/>
        <p:txBody>
          <a:bodyPr/>
          <a:lstStyle/>
          <a:p>
            <a:pPr lvl="0"/>
            <a:r>
              <a:rPr lang="en-US" b="1" dirty="0"/>
              <a:t>Professionals:</a:t>
            </a:r>
            <a:r>
              <a:rPr lang="en-US" dirty="0"/>
              <a:t> professionals acting on behalf of clients may be agents of those clients. For example: a lawyer or legal practitioner conducting litigation on behalf of a Client is the Client’s Agent, and may have authority to make a settlement of the case, which will be binding on the client.</a:t>
            </a:r>
            <a:endParaRPr lang="en-GB" dirty="0"/>
          </a:p>
          <a:p>
            <a:pPr lvl="1"/>
            <a:r>
              <a:rPr lang="en-US" dirty="0"/>
              <a:t>Similarly, an Accountant’s statement of agreement with the Zambia Revenue Authority, for instance, may also bind the Accountant’s client in accordance with Agency principles.</a:t>
            </a:r>
            <a:endParaRPr lang="en-GB" dirty="0"/>
          </a:p>
        </p:txBody>
      </p:sp>
    </p:spTree>
    <p:extLst>
      <p:ext uri="{BB962C8B-B14F-4D97-AF65-F5344CB8AC3E}">
        <p14:creationId xmlns:p14="http://schemas.microsoft.com/office/powerpoint/2010/main" val="324985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t>
            </a:r>
            <a:r>
              <a:rPr lang="en-US" b="1" dirty="0" smtClean="0"/>
              <a:t>AUTHORITY </a:t>
            </a:r>
            <a:r>
              <a:rPr lang="en-GB" dirty="0"/>
              <a:t/>
            </a:r>
            <a:br>
              <a:rPr lang="en-GB" dirty="0"/>
            </a:br>
            <a:endParaRPr lang="en-GB" dirty="0"/>
          </a:p>
        </p:txBody>
      </p:sp>
      <p:sp>
        <p:nvSpPr>
          <p:cNvPr id="3" name="Content Placeholder 2"/>
          <p:cNvSpPr>
            <a:spLocks noGrp="1"/>
          </p:cNvSpPr>
          <p:nvPr>
            <p:ph idx="1"/>
          </p:nvPr>
        </p:nvSpPr>
        <p:spPr/>
        <p:txBody>
          <a:bodyPr/>
          <a:lstStyle/>
          <a:p>
            <a:pPr lvl="0" algn="just">
              <a:buFont typeface="Wingdings" panose="05000000000000000000" pitchFamily="2" charset="2"/>
              <a:buChar char="Ø"/>
            </a:pPr>
            <a:r>
              <a:rPr lang="en-US" b="1" u="sng" dirty="0"/>
              <a:t>Express authority:</a:t>
            </a:r>
            <a:r>
              <a:rPr lang="en-US" dirty="0"/>
              <a:t> </a:t>
            </a:r>
            <a:r>
              <a:rPr lang="en-US" dirty="0" smtClean="0"/>
              <a:t>The </a:t>
            </a:r>
            <a:r>
              <a:rPr lang="en-US" dirty="0"/>
              <a:t>agreement between a Principal and an Agent may be express or implied. An express agreement </a:t>
            </a:r>
            <a:r>
              <a:rPr lang="en-US" u="sng" dirty="0"/>
              <a:t>may be made orally, or in writing, or by deed</a:t>
            </a:r>
            <a:r>
              <a:rPr lang="en-US" dirty="0"/>
              <a:t>. And in general, if an Agent is appointed to execute a deed, his appointment is by a Deed known as a ‘POWER OF ATTORNEY’.</a:t>
            </a:r>
            <a:endParaRPr lang="en-GB" dirty="0"/>
          </a:p>
          <a:p>
            <a:pPr lvl="1"/>
            <a:r>
              <a:rPr lang="en-US" b="1" dirty="0"/>
              <a:t>Because it is express- it will stipulate exactly what the Agent can and cannot do.</a:t>
            </a:r>
            <a:endParaRPr lang="en-GB" b="1" dirty="0"/>
          </a:p>
          <a:p>
            <a:endParaRPr lang="en-GB" b="1" dirty="0"/>
          </a:p>
        </p:txBody>
      </p:sp>
    </p:spTree>
    <p:extLst>
      <p:ext uri="{BB962C8B-B14F-4D97-AF65-F5344CB8AC3E}">
        <p14:creationId xmlns:p14="http://schemas.microsoft.com/office/powerpoint/2010/main" val="4268908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t>
            </a:r>
            <a:r>
              <a:rPr lang="en-US" b="1" dirty="0" smtClean="0"/>
              <a:t>AUTHORITY</a:t>
            </a:r>
            <a:r>
              <a:rPr lang="en-GB" dirty="0"/>
              <a:t/>
            </a:r>
            <a:br>
              <a:rPr lang="en-GB" dirty="0"/>
            </a:br>
            <a:endParaRPr lang="en-GB" dirty="0"/>
          </a:p>
        </p:txBody>
      </p:sp>
      <p:sp>
        <p:nvSpPr>
          <p:cNvPr id="3" name="Content Placeholder 2"/>
          <p:cNvSpPr>
            <a:spLocks noGrp="1"/>
          </p:cNvSpPr>
          <p:nvPr>
            <p:ph idx="1"/>
          </p:nvPr>
        </p:nvSpPr>
        <p:spPr>
          <a:xfrm>
            <a:off x="1451579" y="2015732"/>
            <a:ext cx="9603275" cy="4097685"/>
          </a:xfrm>
        </p:spPr>
        <p:txBody>
          <a:bodyPr>
            <a:normAutofit fontScale="77500" lnSpcReduction="20000"/>
          </a:bodyPr>
          <a:lstStyle/>
          <a:p>
            <a:pPr lvl="0">
              <a:buFont typeface="Wingdings" panose="05000000000000000000" pitchFamily="2" charset="2"/>
              <a:buChar char="Ø"/>
            </a:pPr>
            <a:r>
              <a:rPr lang="en-US" b="1" u="sng" dirty="0"/>
              <a:t>Implied authority:</a:t>
            </a:r>
            <a:r>
              <a:rPr lang="en-US" dirty="0"/>
              <a:t> </a:t>
            </a:r>
            <a:r>
              <a:rPr lang="en-US" dirty="0" smtClean="0"/>
              <a:t>Implied </a:t>
            </a:r>
            <a:r>
              <a:rPr lang="en-US" dirty="0"/>
              <a:t>authority arises in a situation where although a particular action is not sanctioned by any express agreement between a Principal and an Agent, the principal is nevertheless, taken to have impliedly consented to the action or the transaction in question.</a:t>
            </a:r>
            <a:endParaRPr lang="en-GB" dirty="0"/>
          </a:p>
          <a:p>
            <a:pPr lvl="1"/>
            <a:r>
              <a:rPr lang="en-US" dirty="0"/>
              <a:t>E.g. because of past dealings, a third party who contracts with the Agent will have acted with implied authority</a:t>
            </a:r>
            <a:endParaRPr lang="en-GB" dirty="0"/>
          </a:p>
          <a:p>
            <a:pPr lvl="1"/>
            <a:r>
              <a:rPr lang="en-US" dirty="0"/>
              <a:t>E.g. a lawyer on behalf of a client in litigation</a:t>
            </a:r>
            <a:endParaRPr lang="en-GB" dirty="0"/>
          </a:p>
          <a:p>
            <a:pPr lvl="1"/>
            <a:r>
              <a:rPr lang="en-US" dirty="0"/>
              <a:t>Read the case of </a:t>
            </a:r>
            <a:r>
              <a:rPr lang="en-US" b="1" dirty="0"/>
              <a:t>GARNAC GRAIN COMPANY v H.M.F. </a:t>
            </a:r>
            <a:r>
              <a:rPr lang="en-US" b="1" dirty="0" err="1"/>
              <a:t>Faurie</a:t>
            </a:r>
            <a:r>
              <a:rPr lang="en-US" b="1" dirty="0"/>
              <a:t> </a:t>
            </a:r>
            <a:r>
              <a:rPr lang="en-US" b="1" dirty="0" err="1"/>
              <a:t>Fairclough</a:t>
            </a:r>
            <a:r>
              <a:rPr lang="en-US" b="1" dirty="0"/>
              <a:t> [1967] 2 All ER 353</a:t>
            </a:r>
            <a:endParaRPr lang="en-GB" dirty="0"/>
          </a:p>
          <a:p>
            <a:pPr lvl="2"/>
            <a:r>
              <a:rPr lang="en-US" dirty="0"/>
              <a:t>In this case (p. 358)- “the relationship of principal and agent can only be established by the consent of the principal and the agent. They will be taken to have consented if they have agreed to what amounts, in law, to such a relationship, even if they don’t recognize themselves, and even if they have professed to disclaim this. An agent who has express authority to carry out a  particular task, may also have additional authority to do certain acts which are incidental to his authorized task. For example, an agent who has expressly authority to sell the principal’s property </a:t>
            </a:r>
            <a:r>
              <a:rPr lang="en-US" dirty="0" smtClean="0"/>
              <a:t>has </a:t>
            </a:r>
            <a:r>
              <a:rPr lang="en-US" dirty="0"/>
              <a:t>incidental authority to sign a contract to sell. O the other hand, if his express authority is to find a purchaser, he has no authority to execute a contract of sale.”</a:t>
            </a:r>
            <a:endParaRPr lang="en-GB" dirty="0"/>
          </a:p>
          <a:p>
            <a:pPr lvl="3"/>
            <a:r>
              <a:rPr lang="en-US" dirty="0"/>
              <a:t>This is the reason why a lawyer acting on behalf of a client has ostensible authority to reach settlements.</a:t>
            </a:r>
            <a:endParaRPr lang="en-GB" dirty="0"/>
          </a:p>
          <a:p>
            <a:pPr lvl="1"/>
            <a:r>
              <a:rPr lang="en-US" dirty="0"/>
              <a:t>Lawyers and ostensible authority- read the case of </a:t>
            </a:r>
            <a:r>
              <a:rPr lang="en-US" b="1" dirty="0"/>
              <a:t>LUSAKA WEST DEVELOPMENT COMPANY ltd and BSK CHITI (as receiver) and ZSIC v TURNKEY PROPERTIES LTD (1992) ZR 1</a:t>
            </a:r>
            <a:endParaRPr lang="en-GB" dirty="0"/>
          </a:p>
          <a:p>
            <a:pPr lvl="2"/>
            <a:r>
              <a:rPr lang="en-US" b="1" dirty="0"/>
              <a:t>**read this supreme court judgment</a:t>
            </a:r>
            <a:endParaRPr lang="en-GB" dirty="0"/>
          </a:p>
        </p:txBody>
      </p:sp>
    </p:spTree>
    <p:extLst>
      <p:ext uri="{BB962C8B-B14F-4D97-AF65-F5344CB8AC3E}">
        <p14:creationId xmlns:p14="http://schemas.microsoft.com/office/powerpoint/2010/main" val="2827685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 </a:t>
            </a:r>
            <a:r>
              <a:rPr lang="en-GB" dirty="0"/>
              <a:t/>
            </a:r>
            <a:br>
              <a:rPr lang="en-GB" dirty="0"/>
            </a:br>
            <a:endParaRPr lang="en-GB" dirty="0"/>
          </a:p>
        </p:txBody>
      </p:sp>
      <p:sp>
        <p:nvSpPr>
          <p:cNvPr id="3" name="Content Placeholder 2"/>
          <p:cNvSpPr>
            <a:spLocks noGrp="1"/>
          </p:cNvSpPr>
          <p:nvPr>
            <p:ph idx="1"/>
          </p:nvPr>
        </p:nvSpPr>
        <p:spPr>
          <a:xfrm>
            <a:off x="1451579" y="2015732"/>
            <a:ext cx="9603275" cy="3875617"/>
          </a:xfrm>
        </p:spPr>
        <p:txBody>
          <a:bodyPr>
            <a:normAutofit fontScale="70000" lnSpcReduction="20000"/>
          </a:bodyPr>
          <a:lstStyle/>
          <a:p>
            <a:pPr lvl="0">
              <a:buFont typeface="Wingdings" panose="05000000000000000000" pitchFamily="2" charset="2"/>
              <a:buChar char="Ø"/>
            </a:pPr>
            <a:r>
              <a:rPr lang="en-US" b="1" u="sng" dirty="0"/>
              <a:t>Apparent authority:</a:t>
            </a:r>
            <a:r>
              <a:rPr lang="en-US" u="sng" dirty="0"/>
              <a:t> </a:t>
            </a:r>
            <a:r>
              <a:rPr lang="en-US" u="sng" dirty="0" smtClean="0"/>
              <a:t> </a:t>
            </a:r>
            <a:r>
              <a:rPr lang="en-US" dirty="0" smtClean="0"/>
              <a:t>A </a:t>
            </a:r>
            <a:r>
              <a:rPr lang="en-US" dirty="0"/>
              <a:t>person may be bound by acts of another on his behalf and without his consent, or even in breach of an express prohibition, if his words or conduct create an impression that he has authorized the other person’s acts. This situation is described in law as APPARENT AGENCY or APPARENT AUTHORITY.	</a:t>
            </a:r>
            <a:endParaRPr lang="en-GB" dirty="0"/>
          </a:p>
          <a:p>
            <a:pPr lvl="1"/>
            <a:r>
              <a:rPr lang="en-US" dirty="0"/>
              <a:t>So, apparent authority is that authority which a person appears to possess to act on behalf of another. And usually, the Agent will appear to possess that authority because of the conduct of the person.</a:t>
            </a:r>
            <a:endParaRPr lang="en-GB" dirty="0"/>
          </a:p>
          <a:p>
            <a:pPr lvl="1"/>
            <a:r>
              <a:rPr lang="en-US" dirty="0"/>
              <a:t>Illustration of apparent authority:</a:t>
            </a:r>
            <a:endParaRPr lang="en-GB" dirty="0"/>
          </a:p>
          <a:p>
            <a:pPr lvl="2"/>
            <a:r>
              <a:rPr lang="en-US" b="1" dirty="0"/>
              <a:t>X is appointed as Y’s agent, to act as its managing director. However, Y places an express limitation on X’s actual authority to prevent him from entering into contracts involving sums in excess of K 100,000, without the approval of the board of directors. X orders goods and equipment worth K150,000 from a third party, who is unaware of the limitation on X’s authority. X has apparent authority to order the goods and equipment, and Y is bound by X’s action.</a:t>
            </a:r>
            <a:endParaRPr lang="en-GB" b="1" dirty="0"/>
          </a:p>
          <a:p>
            <a:pPr lvl="2"/>
            <a:r>
              <a:rPr lang="en-US" b="1" dirty="0"/>
              <a:t>X is appointed as Y’s Agent, but his agency is terminated. X, however, continues to act, and enters into a contract with a third party who is unaware of that termination. Y is bound. And with regard to this particular illustration, read DREW v NUNN [1879] 4 QB 661</a:t>
            </a:r>
            <a:endParaRPr lang="en-GB" b="1" dirty="0"/>
          </a:p>
          <a:p>
            <a:pPr lvl="2"/>
            <a:r>
              <a:rPr lang="en-US" b="1" dirty="0"/>
              <a:t>X is never appointed as an Agent for Y; but Y allows him to act as if he were, or leads a third party to believe that X is Y’s agent. Y would be bound to the third party for transactions entered into by X on his behalf, within the scope of X’s apparent agency of authority. </a:t>
            </a:r>
            <a:endParaRPr lang="en-GB" b="1" dirty="0"/>
          </a:p>
          <a:p>
            <a:pPr lvl="3"/>
            <a:r>
              <a:rPr lang="en-US" b="1" dirty="0"/>
              <a:t>Read FREEMAN and LOCKYER v BUCKHURST PARK PROPERTY – p.480. read in particular how </a:t>
            </a:r>
            <a:r>
              <a:rPr lang="en-US" b="1" dirty="0" err="1"/>
              <a:t>Diplock</a:t>
            </a:r>
            <a:r>
              <a:rPr lang="en-US" b="1" dirty="0"/>
              <a:t>, L.J. distinguished actual and apparent authority.</a:t>
            </a:r>
            <a:endParaRPr lang="en-GB" b="1" dirty="0"/>
          </a:p>
          <a:p>
            <a:endParaRPr lang="en-GB" b="1" dirty="0"/>
          </a:p>
        </p:txBody>
      </p:sp>
    </p:spTree>
    <p:extLst>
      <p:ext uri="{BB962C8B-B14F-4D97-AF65-F5344CB8AC3E}">
        <p14:creationId xmlns:p14="http://schemas.microsoft.com/office/powerpoint/2010/main" val="17031172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t>
            </a:r>
            <a:r>
              <a:rPr lang="en-US" b="1" dirty="0" smtClean="0"/>
              <a:t>AUTHORITY</a:t>
            </a:r>
            <a:endParaRPr lang="en-GB" dirty="0"/>
          </a:p>
        </p:txBody>
      </p:sp>
      <p:sp>
        <p:nvSpPr>
          <p:cNvPr id="3" name="Content Placeholder 2"/>
          <p:cNvSpPr>
            <a:spLocks noGrp="1"/>
          </p:cNvSpPr>
          <p:nvPr>
            <p:ph idx="1"/>
          </p:nvPr>
        </p:nvSpPr>
        <p:spPr/>
        <p:txBody>
          <a:bodyPr>
            <a:normAutofit fontScale="70000" lnSpcReduction="20000"/>
          </a:bodyPr>
          <a:lstStyle/>
          <a:p>
            <a:pPr>
              <a:buFont typeface="Wingdings" panose="05000000000000000000" pitchFamily="2" charset="2"/>
              <a:buChar char="Ø"/>
            </a:pPr>
            <a:r>
              <a:rPr lang="en-US" b="1" u="sng" dirty="0"/>
              <a:t>AGENCY OF NECESSITY:</a:t>
            </a:r>
            <a:endParaRPr lang="en-GB" dirty="0"/>
          </a:p>
          <a:p>
            <a:pPr lvl="0"/>
            <a:r>
              <a:rPr lang="en-US" dirty="0"/>
              <a:t>A person who acts in an emergency, e.g. to preserve the property or interest of another may be treated as an agent of necessity, with the result that his actions will be deemed to have been authorized even if no actual authority had been given.</a:t>
            </a:r>
            <a:endParaRPr lang="en-GB" dirty="0"/>
          </a:p>
          <a:p>
            <a:pPr lvl="0"/>
            <a:r>
              <a:rPr lang="en-US" dirty="0"/>
              <a:t>It should be noted that an agent of necessity or agency of necessity only arises in EXTREME circumstances, where there is actual and definite commercial necessity for the actions of the agent. The following requirements must be satisfied by an agent for agency of necessity to exist:</a:t>
            </a:r>
            <a:endParaRPr lang="en-GB" dirty="0"/>
          </a:p>
          <a:p>
            <a:pPr lvl="0"/>
            <a:r>
              <a:rPr lang="en-US" b="1" dirty="0" smtClean="0"/>
              <a:t>There must have been a genuine commercial emergency.</a:t>
            </a:r>
            <a:endParaRPr lang="en-GB" b="1" dirty="0" smtClean="0"/>
          </a:p>
          <a:p>
            <a:pPr lvl="0"/>
            <a:r>
              <a:rPr lang="en-US" b="1" dirty="0" smtClean="0"/>
              <a:t>As </a:t>
            </a:r>
            <a:r>
              <a:rPr lang="en-US" b="1" dirty="0"/>
              <a:t>a result of the emergency, it must have been practically impossible for the agent to obtain instructions from the </a:t>
            </a:r>
            <a:r>
              <a:rPr lang="en-US" b="1" dirty="0" smtClean="0"/>
              <a:t>principal.</a:t>
            </a:r>
            <a:endParaRPr lang="en-GB" b="1" dirty="0"/>
          </a:p>
          <a:p>
            <a:pPr lvl="0"/>
            <a:r>
              <a:rPr lang="en-US" b="1" dirty="0"/>
              <a:t>The agent must have acted bona fide in the principal’s interests and not in his own </a:t>
            </a:r>
            <a:r>
              <a:rPr lang="en-US" b="1" dirty="0" smtClean="0"/>
              <a:t>interest.</a:t>
            </a:r>
            <a:endParaRPr lang="en-GB" b="1" dirty="0"/>
          </a:p>
          <a:p>
            <a:pPr lvl="0"/>
            <a:r>
              <a:rPr lang="en-US" b="1" dirty="0"/>
              <a:t>The agent must have acted reasonably in all the circumstances.</a:t>
            </a:r>
            <a:endParaRPr lang="en-GB" b="1" dirty="0"/>
          </a:p>
          <a:p>
            <a:endParaRPr lang="en-GB" b="1" dirty="0"/>
          </a:p>
        </p:txBody>
      </p:sp>
    </p:spTree>
    <p:extLst>
      <p:ext uri="{BB962C8B-B14F-4D97-AF65-F5344CB8AC3E}">
        <p14:creationId xmlns:p14="http://schemas.microsoft.com/office/powerpoint/2010/main" val="18830442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b="1" dirty="0"/>
              <a:t>There must have been a genuine commercial </a:t>
            </a:r>
            <a:r>
              <a:rPr lang="en-US" b="1" dirty="0" smtClean="0"/>
              <a:t>emergency</a:t>
            </a:r>
            <a:r>
              <a:rPr lang="en-GB" b="1" dirty="0"/>
              <a:t/>
            </a:r>
            <a:br>
              <a:rPr lang="en-GB" b="1" dirty="0"/>
            </a:br>
            <a:endParaRPr lang="en-GB" dirty="0"/>
          </a:p>
        </p:txBody>
      </p:sp>
      <p:sp>
        <p:nvSpPr>
          <p:cNvPr id="3" name="Content Placeholder 2"/>
          <p:cNvSpPr>
            <a:spLocks noGrp="1"/>
          </p:cNvSpPr>
          <p:nvPr>
            <p:ph idx="1"/>
          </p:nvPr>
        </p:nvSpPr>
        <p:spPr/>
        <p:txBody>
          <a:bodyPr>
            <a:normAutofit fontScale="92500" lnSpcReduction="10000"/>
          </a:bodyPr>
          <a:lstStyle/>
          <a:p>
            <a:pPr algn="just"/>
            <a:r>
              <a:rPr lang="en-US" dirty="0"/>
              <a:t>In this case for one to quality to be called an agent of necessity, there is need to prove the existence of emergency of a commercial nature.  For example, in </a:t>
            </a:r>
            <a:r>
              <a:rPr lang="en-US" b="1" i="1" dirty="0"/>
              <a:t>Great</a:t>
            </a:r>
            <a:r>
              <a:rPr lang="en-US" i="1" dirty="0"/>
              <a:t> </a:t>
            </a:r>
            <a:r>
              <a:rPr lang="en-US" b="1" i="1" dirty="0"/>
              <a:t>Northern Railway V </a:t>
            </a:r>
            <a:r>
              <a:rPr lang="en-US" b="1" i="1" dirty="0" err="1"/>
              <a:t>Swarfield</a:t>
            </a:r>
            <a:r>
              <a:rPr lang="en-US" b="1" i="1" dirty="0"/>
              <a:t> (1874) LR</a:t>
            </a:r>
            <a:r>
              <a:rPr lang="en-US" i="1" dirty="0"/>
              <a:t> 9,</a:t>
            </a:r>
            <a:r>
              <a:rPr lang="en-US" dirty="0"/>
              <a:t> the defendant sent a horse from one destination to another using a plaintiff’s railway.  There was however, no direction as to the horse being delivered to any particular place.  </a:t>
            </a:r>
            <a:endParaRPr lang="en-US" dirty="0" smtClean="0"/>
          </a:p>
          <a:p>
            <a:pPr algn="just"/>
            <a:r>
              <a:rPr lang="en-US" dirty="0" smtClean="0"/>
              <a:t>The </a:t>
            </a:r>
            <a:r>
              <a:rPr lang="en-US" dirty="0"/>
              <a:t>horse arrived but there was no one there to receive, thus the plaintiff had no choice but to put the horse in the care of a stable.  Eventually the defendant came to collect it but was told that he could only collect it upon payment of the cost of maintaining the horse at the stable.  </a:t>
            </a:r>
            <a:r>
              <a:rPr lang="en-US" b="1" dirty="0"/>
              <a:t>The court held that the plaintiff should recover the amount spent on maintaining the horse at the stable </a:t>
            </a:r>
            <a:r>
              <a:rPr lang="en-US" b="1" dirty="0" smtClean="0"/>
              <a:t>because </a:t>
            </a:r>
            <a:r>
              <a:rPr lang="en-US" b="1" dirty="0"/>
              <a:t>they acted out of necessity</a:t>
            </a:r>
            <a:r>
              <a:rPr lang="en-US" b="1" dirty="0" smtClean="0"/>
              <a:t>.</a:t>
            </a:r>
          </a:p>
          <a:p>
            <a:pPr algn="just"/>
            <a:endParaRPr lang="en-US" b="1" dirty="0"/>
          </a:p>
          <a:p>
            <a:pPr algn="just"/>
            <a:endParaRPr lang="en-GB" b="1" dirty="0"/>
          </a:p>
          <a:p>
            <a:endParaRPr lang="en-GB" dirty="0"/>
          </a:p>
        </p:txBody>
      </p:sp>
    </p:spTree>
    <p:extLst>
      <p:ext uri="{BB962C8B-B14F-4D97-AF65-F5344CB8AC3E}">
        <p14:creationId xmlns:p14="http://schemas.microsoft.com/office/powerpoint/2010/main" val="1739449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2800" b="1" dirty="0"/>
              <a:t>As a result of the emergency, it must have been practically impossible for the agent to obtain instructions from the principal.</a:t>
            </a:r>
          </a:p>
        </p:txBody>
      </p:sp>
      <p:sp>
        <p:nvSpPr>
          <p:cNvPr id="3" name="Content Placeholder 2"/>
          <p:cNvSpPr>
            <a:spLocks noGrp="1"/>
          </p:cNvSpPr>
          <p:nvPr>
            <p:ph idx="1"/>
          </p:nvPr>
        </p:nvSpPr>
        <p:spPr/>
        <p:txBody>
          <a:bodyPr>
            <a:normAutofit fontScale="77500" lnSpcReduction="20000"/>
          </a:bodyPr>
          <a:lstStyle/>
          <a:p>
            <a:pPr algn="just"/>
            <a:r>
              <a:rPr lang="en-US" dirty="0"/>
              <a:t>The obvious logical action for an agent who faces an unaccepted emergency is to obtain further instructions from the principal, thus, for one to qualify to be called an agent of necessity, it ought to be shown that the person who acted on behalf of another could not obtain that other’s instructions before acting because it was impracticable or commercially impossible to obtain such instructions. </a:t>
            </a:r>
            <a:endParaRPr lang="en-US" dirty="0" smtClean="0"/>
          </a:p>
          <a:p>
            <a:pPr algn="just"/>
            <a:r>
              <a:rPr lang="en-US" dirty="0" smtClean="0"/>
              <a:t> </a:t>
            </a:r>
            <a:r>
              <a:rPr lang="en-US" dirty="0"/>
              <a:t>In </a:t>
            </a:r>
            <a:r>
              <a:rPr lang="en-US" b="1" i="1" dirty="0"/>
              <a:t>Springer V</a:t>
            </a:r>
            <a:r>
              <a:rPr lang="en-US" i="1" dirty="0"/>
              <a:t> </a:t>
            </a:r>
            <a:r>
              <a:rPr lang="en-US" b="1" i="1" dirty="0"/>
              <a:t>Great Western Railway (1921) 1 KB 257,</a:t>
            </a:r>
            <a:r>
              <a:rPr lang="en-US" i="1" dirty="0"/>
              <a:t> </a:t>
            </a:r>
            <a:r>
              <a:rPr lang="en-US" dirty="0"/>
              <a:t>the plaintiff instructed the defendant railway company to transport tomatoes by ship and then by train to London.  Owing to bad weather the ship delayed for three days and but when it finally arrived, the railway employees were on strike and so off loading was delayed for a further two days.  Worried that the tomatoes would go bad, the railway company sold the tomatoes off locally without communicating as they should have done with the plaintiff.</a:t>
            </a:r>
            <a:endParaRPr lang="en-GB" dirty="0"/>
          </a:p>
          <a:p>
            <a:r>
              <a:rPr lang="en-US" b="1" dirty="0"/>
              <a:t>The plaintiff then brought an action for damages and the court held that there was no agency of necessity in this case since communication was not impossible.</a:t>
            </a:r>
            <a:endParaRPr lang="en-GB" b="1" dirty="0"/>
          </a:p>
          <a:p>
            <a:endParaRPr lang="en-GB" dirty="0"/>
          </a:p>
        </p:txBody>
      </p:sp>
    </p:spTree>
    <p:extLst>
      <p:ext uri="{BB962C8B-B14F-4D97-AF65-F5344CB8AC3E}">
        <p14:creationId xmlns:p14="http://schemas.microsoft.com/office/powerpoint/2010/main" val="23768949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0" algn="ctr"/>
            <a:r>
              <a:rPr lang="en-US" sz="2400" b="1" dirty="0"/>
              <a:t>The agent must have acted bona fide in the principal’s interests and not in his own </a:t>
            </a:r>
            <a:r>
              <a:rPr lang="en-US" sz="2400" b="1" dirty="0" smtClean="0"/>
              <a:t>interest</a:t>
            </a:r>
            <a:r>
              <a:rPr lang="en-GB" sz="2400" b="1" dirty="0"/>
              <a:t/>
            </a:r>
            <a:br>
              <a:rPr lang="en-GB" sz="2400" b="1" dirty="0"/>
            </a:br>
            <a:endParaRPr lang="en-GB" sz="2400" dirty="0"/>
          </a:p>
        </p:txBody>
      </p:sp>
      <p:sp>
        <p:nvSpPr>
          <p:cNvPr id="3" name="Content Placeholder 2"/>
          <p:cNvSpPr>
            <a:spLocks noGrp="1"/>
          </p:cNvSpPr>
          <p:nvPr>
            <p:ph idx="1"/>
          </p:nvPr>
        </p:nvSpPr>
        <p:spPr/>
        <p:txBody>
          <a:bodyPr/>
          <a:lstStyle/>
          <a:p>
            <a:pPr algn="just"/>
            <a:r>
              <a:rPr lang="en-US" dirty="0"/>
              <a:t> The law does not encourage people to employ themselves all in the name of necessity and thereby impose liabilities on other people behind their backs. </a:t>
            </a:r>
            <a:endParaRPr lang="en-US" dirty="0" smtClean="0"/>
          </a:p>
          <a:p>
            <a:pPr algn="just"/>
            <a:r>
              <a:rPr lang="en-US" dirty="0"/>
              <a:t>It is a requirement; therefore that the agent must have acted bone fide in the principal’s interest rather than the agent’s own interests and must have acted reasonably in the circumstances. </a:t>
            </a:r>
            <a:endParaRPr lang="en-US" dirty="0" smtClean="0"/>
          </a:p>
          <a:p>
            <a:pPr algn="just"/>
            <a:endParaRPr lang="en-GB" dirty="0"/>
          </a:p>
        </p:txBody>
      </p:sp>
    </p:spTree>
    <p:extLst>
      <p:ext uri="{BB962C8B-B14F-4D97-AF65-F5344CB8AC3E}">
        <p14:creationId xmlns:p14="http://schemas.microsoft.com/office/powerpoint/2010/main" val="2772782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400" b="1" dirty="0"/>
              <a:t>The agent must have acted bona fide in the principal’s interests and not in his own interest</a:t>
            </a:r>
            <a:endParaRPr lang="en-GB" sz="2400" dirty="0"/>
          </a:p>
        </p:txBody>
      </p:sp>
      <p:sp>
        <p:nvSpPr>
          <p:cNvPr id="3" name="Content Placeholder 2"/>
          <p:cNvSpPr>
            <a:spLocks noGrp="1"/>
          </p:cNvSpPr>
          <p:nvPr>
            <p:ph idx="1"/>
          </p:nvPr>
        </p:nvSpPr>
        <p:spPr/>
        <p:txBody>
          <a:bodyPr>
            <a:normAutofit fontScale="92500"/>
          </a:bodyPr>
          <a:lstStyle/>
          <a:p>
            <a:pPr algn="just"/>
            <a:r>
              <a:rPr lang="en-US" dirty="0"/>
              <a:t>In </a:t>
            </a:r>
            <a:r>
              <a:rPr lang="en-US" b="1" i="1" dirty="0"/>
              <a:t>Sachs V Miklos (1948) 2 KB 23</a:t>
            </a:r>
            <a:r>
              <a:rPr lang="en-US" i="1" dirty="0"/>
              <a:t>, </a:t>
            </a:r>
            <a:r>
              <a:rPr lang="en-US" dirty="0"/>
              <a:t>The defendant accepted to store the plaintiff’s furniture for no charge to the plaintiff.  Subsequently the plaintiff changed address without informing the defendant.  In due course, the defendant’s premises were destroyed by bombing and the defendant then wished to use the room in which the plaintiff’s furniture was stored.  </a:t>
            </a:r>
            <a:endParaRPr lang="en-US" dirty="0" smtClean="0"/>
          </a:p>
          <a:p>
            <a:pPr algn="just"/>
            <a:r>
              <a:rPr lang="en-US" b="1" dirty="0" smtClean="0"/>
              <a:t>The </a:t>
            </a:r>
            <a:r>
              <a:rPr lang="en-US" b="1" dirty="0"/>
              <a:t>defendant attempted to communicate with the plaintiff but to no avail and he then sold the furniture to create room for himself and when the plaintiff finally re-appeared, he sued the defendant for damages for conversion.  The court held that the defendant was liable for he had not acted in the best interest of the plaintiff but for his own convenience.</a:t>
            </a:r>
            <a:endParaRPr lang="en-GB" b="1" dirty="0"/>
          </a:p>
          <a:p>
            <a:endParaRPr lang="en-GB" dirty="0"/>
          </a:p>
        </p:txBody>
      </p:sp>
    </p:spTree>
    <p:extLst>
      <p:ext uri="{BB962C8B-B14F-4D97-AF65-F5344CB8AC3E}">
        <p14:creationId xmlns:p14="http://schemas.microsoft.com/office/powerpoint/2010/main" val="1551463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lgn="ctr"/>
            <a:r>
              <a:rPr lang="en-US" dirty="0"/>
              <a:t>WHO IS AN AGENT?</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20000"/>
          </a:bodyPr>
          <a:lstStyle/>
          <a:p>
            <a:pPr marL="228600" lvl="1" algn="just">
              <a:spcBef>
                <a:spcPts val="1000"/>
              </a:spcBef>
            </a:pPr>
            <a:r>
              <a:rPr lang="en-US" dirty="0"/>
              <a:t>Simply a person who negotiates and concludes a commercial or business transaction on behalf of someone else called the </a:t>
            </a:r>
            <a:r>
              <a:rPr lang="en-US" b="1" u="sng" dirty="0"/>
              <a:t>Principal</a:t>
            </a:r>
            <a:r>
              <a:rPr lang="en-US" dirty="0"/>
              <a:t>.</a:t>
            </a:r>
            <a:endParaRPr lang="en-GB" dirty="0"/>
          </a:p>
          <a:p>
            <a:pPr marL="228600" lvl="1" algn="just">
              <a:spcBef>
                <a:spcPts val="1000"/>
              </a:spcBef>
            </a:pPr>
            <a:r>
              <a:rPr lang="en-US" dirty="0" smtClean="0"/>
              <a:t>Thus</a:t>
            </a:r>
            <a:r>
              <a:rPr lang="en-US" dirty="0"/>
              <a:t>, agency can be said to be founded in the Common Law position that he who can act for himself may act through an another, which can be summed up in the </a:t>
            </a:r>
            <a:r>
              <a:rPr lang="en-US" b="1" i="1" dirty="0" err="1"/>
              <a:t>latin</a:t>
            </a:r>
            <a:r>
              <a:rPr lang="en-US" b="1" i="1" dirty="0"/>
              <a:t> maxim: qui </a:t>
            </a:r>
            <a:r>
              <a:rPr lang="en-US" b="1" i="1" dirty="0" err="1"/>
              <a:t>factit</a:t>
            </a:r>
            <a:r>
              <a:rPr lang="en-US" b="1" i="1" dirty="0"/>
              <a:t> per </a:t>
            </a:r>
            <a:r>
              <a:rPr lang="en-US" b="1" i="1" dirty="0" err="1"/>
              <a:t>alium</a:t>
            </a:r>
            <a:r>
              <a:rPr lang="en-US" b="1" i="1" dirty="0"/>
              <a:t> </a:t>
            </a:r>
            <a:r>
              <a:rPr lang="en-US" b="1" i="1" dirty="0" err="1"/>
              <a:t>facit</a:t>
            </a:r>
            <a:r>
              <a:rPr lang="en-US" b="1" i="1" dirty="0"/>
              <a:t> per se</a:t>
            </a:r>
            <a:r>
              <a:rPr lang="en-US" dirty="0"/>
              <a:t>.  The exceptions to this rule are where personal performance is required or where the parties involved expressly or by implication prohibit delegation.</a:t>
            </a:r>
            <a:endParaRPr lang="en-US" dirty="0" smtClean="0"/>
          </a:p>
          <a:p>
            <a:pPr lvl="0" algn="just"/>
            <a:r>
              <a:rPr lang="en-US" dirty="0"/>
              <a:t>It is an established principle of law that a person cannot acquire rights under a contract unless he is a party to it. However, where a contract is concluded by an Agent on behalf of a Principal, the acts of the Agent are treated as those of the Principal.</a:t>
            </a:r>
            <a:endParaRPr lang="en-GB" dirty="0"/>
          </a:p>
          <a:p>
            <a:pPr lvl="1"/>
            <a:r>
              <a:rPr lang="en-US" dirty="0"/>
              <a:t>In other words, the Principal steps into the shoes of the Agent and becomes a party to the contract, through the </a:t>
            </a:r>
            <a:r>
              <a:rPr lang="en-US" dirty="0" smtClean="0"/>
              <a:t>Agent.</a:t>
            </a:r>
            <a:endParaRPr lang="en-GB" dirty="0"/>
          </a:p>
          <a:p>
            <a:pPr marL="228600" lvl="1">
              <a:spcBef>
                <a:spcPts val="1000"/>
              </a:spcBef>
            </a:pPr>
            <a:endParaRPr lang="en-GB" dirty="0"/>
          </a:p>
          <a:p>
            <a:endParaRPr lang="en-GB" dirty="0"/>
          </a:p>
        </p:txBody>
      </p:sp>
    </p:spTree>
    <p:extLst>
      <p:ext uri="{BB962C8B-B14F-4D97-AF65-F5344CB8AC3E}">
        <p14:creationId xmlns:p14="http://schemas.microsoft.com/office/powerpoint/2010/main" val="3361197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a:t>
            </a:r>
            <a:endParaRPr lang="en-GB"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b="1" dirty="0"/>
              <a:t>AGENCY ARISING FROM </a:t>
            </a:r>
            <a:r>
              <a:rPr lang="en-US" b="1" dirty="0" smtClean="0"/>
              <a:t>COHABITATION</a:t>
            </a:r>
          </a:p>
          <a:p>
            <a:r>
              <a:rPr lang="en-US" dirty="0"/>
              <a:t>It has sometimes been argued that a wife has authority to pledge her husband’s credit for necessities. </a:t>
            </a:r>
            <a:endParaRPr lang="en-US" dirty="0" smtClean="0"/>
          </a:p>
          <a:p>
            <a:pPr lvl="0"/>
            <a:r>
              <a:rPr lang="en-US" dirty="0"/>
              <a:t>So the presumption that a husband has given authority to the wife to pledge their credit can be rebutted if the husband/wife can show the following:</a:t>
            </a:r>
            <a:endParaRPr lang="en-GB" dirty="0"/>
          </a:p>
          <a:p>
            <a:pPr lvl="1"/>
            <a:r>
              <a:rPr lang="en-US" b="1" dirty="0"/>
              <a:t>That the wife or husband is adequately supplied with the necessities of life;</a:t>
            </a:r>
            <a:endParaRPr lang="en-GB" b="1" dirty="0"/>
          </a:p>
          <a:p>
            <a:pPr lvl="1"/>
            <a:r>
              <a:rPr lang="en-US" b="1" dirty="0"/>
              <a:t>That he or she has provided his wife or her husband with an adequate allowance;</a:t>
            </a:r>
            <a:endParaRPr lang="en-GB" b="1" dirty="0"/>
          </a:p>
          <a:p>
            <a:pPr lvl="1"/>
            <a:r>
              <a:rPr lang="en-US" b="1" dirty="0"/>
              <a:t>T</a:t>
            </a:r>
            <a:r>
              <a:rPr lang="en-US" b="1" dirty="0" smtClean="0"/>
              <a:t>hat </a:t>
            </a:r>
            <a:r>
              <a:rPr lang="en-US" b="1" dirty="0"/>
              <a:t>he or she has forbidden his wife or her husband to pledge his or her credit</a:t>
            </a:r>
            <a:endParaRPr lang="en-GB" b="1" dirty="0"/>
          </a:p>
          <a:p>
            <a:endParaRPr lang="en-GB" dirty="0"/>
          </a:p>
        </p:txBody>
      </p:sp>
    </p:spTree>
    <p:extLst>
      <p:ext uri="{BB962C8B-B14F-4D97-AF65-F5344CB8AC3E}">
        <p14:creationId xmlns:p14="http://schemas.microsoft.com/office/powerpoint/2010/main" val="926747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a:t>
            </a:r>
            <a:endParaRPr lang="en-GB" dirty="0"/>
          </a:p>
        </p:txBody>
      </p:sp>
      <p:sp>
        <p:nvSpPr>
          <p:cNvPr id="3" name="Content Placeholder 2"/>
          <p:cNvSpPr>
            <a:spLocks noGrp="1"/>
          </p:cNvSpPr>
          <p:nvPr>
            <p:ph idx="1"/>
          </p:nvPr>
        </p:nvSpPr>
        <p:spPr/>
        <p:txBody>
          <a:bodyPr/>
          <a:lstStyle/>
          <a:p>
            <a:pPr lvl="1"/>
            <a:r>
              <a:rPr lang="en-US" dirty="0"/>
              <a:t>so if you can prove any one of the three, then agency by cohabitation doesn’t arise.</a:t>
            </a:r>
            <a:endParaRPr lang="en-GB" dirty="0"/>
          </a:p>
          <a:p>
            <a:pPr lvl="1"/>
            <a:r>
              <a:rPr lang="en-US" dirty="0"/>
              <a:t>E.g.- if a husband, who is looked after by a wife, goes to buy luxury goods. He cannot claim that agency by cohabitation exists. This presumption exists only the necessities and not luxuries.</a:t>
            </a:r>
            <a:endParaRPr lang="en-GB" dirty="0"/>
          </a:p>
          <a:p>
            <a:pPr lvl="0"/>
            <a:r>
              <a:rPr lang="en-US" dirty="0"/>
              <a:t>Read the following cases:</a:t>
            </a:r>
            <a:endParaRPr lang="en-GB" dirty="0"/>
          </a:p>
          <a:p>
            <a:pPr lvl="1"/>
            <a:r>
              <a:rPr lang="en-US" b="1" dirty="0" err="1"/>
              <a:t>Debenham</a:t>
            </a:r>
            <a:r>
              <a:rPr lang="en-US" b="1" dirty="0"/>
              <a:t> v Mellon [1880] 6 AC 24</a:t>
            </a:r>
            <a:endParaRPr lang="en-GB" dirty="0"/>
          </a:p>
          <a:p>
            <a:pPr lvl="1"/>
            <a:r>
              <a:rPr lang="en-US" b="1" dirty="0"/>
              <a:t>Phillipson v </a:t>
            </a:r>
            <a:r>
              <a:rPr lang="en-US" b="1" dirty="0" err="1"/>
              <a:t>H</a:t>
            </a:r>
            <a:r>
              <a:rPr lang="en-US" b="1" dirty="0" err="1" smtClean="0"/>
              <a:t>ayter</a:t>
            </a:r>
            <a:r>
              <a:rPr lang="en-US" b="1" dirty="0" smtClean="0"/>
              <a:t> </a:t>
            </a:r>
            <a:r>
              <a:rPr lang="en-US" b="1" dirty="0"/>
              <a:t>[1870] LR 6 CP 38</a:t>
            </a:r>
            <a:endParaRPr lang="en-GB" dirty="0"/>
          </a:p>
          <a:p>
            <a:endParaRPr lang="en-GB" dirty="0"/>
          </a:p>
        </p:txBody>
      </p:sp>
    </p:spTree>
    <p:extLst>
      <p:ext uri="{BB962C8B-B14F-4D97-AF65-F5344CB8AC3E}">
        <p14:creationId xmlns:p14="http://schemas.microsoft.com/office/powerpoint/2010/main" val="38918309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a:t>
            </a:r>
            <a:endParaRPr lang="en-GB" dirty="0"/>
          </a:p>
        </p:txBody>
      </p:sp>
      <p:sp>
        <p:nvSpPr>
          <p:cNvPr id="3" name="Content Placeholder 2"/>
          <p:cNvSpPr>
            <a:spLocks noGrp="1"/>
          </p:cNvSpPr>
          <p:nvPr>
            <p:ph idx="1"/>
          </p:nvPr>
        </p:nvSpPr>
        <p:spPr/>
        <p:txBody>
          <a:bodyPr>
            <a:normAutofit fontScale="62500" lnSpcReduction="20000"/>
          </a:bodyPr>
          <a:lstStyle/>
          <a:p>
            <a:pPr>
              <a:buFont typeface="Wingdings" panose="05000000000000000000" pitchFamily="2" charset="2"/>
              <a:buChar char="Ø"/>
            </a:pPr>
            <a:r>
              <a:rPr lang="en-US" b="1" u="sng" dirty="0"/>
              <a:t>RATIFICATION OF AN AGENT’S </a:t>
            </a:r>
            <a:r>
              <a:rPr lang="en-US" b="1" u="sng" dirty="0" smtClean="0"/>
              <a:t>ACTIONS</a:t>
            </a:r>
          </a:p>
          <a:p>
            <a:pPr marL="0" lvl="0" indent="0">
              <a:buNone/>
            </a:pPr>
            <a:r>
              <a:rPr lang="en-US" dirty="0"/>
              <a:t>Notwithstanding the absence of an agent’s actual or apparent authority, the principal can nevertheless, adopt the agent’s acts, which are done in his name, without his authority by ratifying such acts.</a:t>
            </a:r>
            <a:endParaRPr lang="en-GB" dirty="0"/>
          </a:p>
          <a:p>
            <a:pPr lvl="0"/>
            <a:r>
              <a:rPr lang="en-US" dirty="0"/>
              <a:t>There are requirements for effective ratification:</a:t>
            </a:r>
            <a:endParaRPr lang="en-GB" dirty="0"/>
          </a:p>
          <a:p>
            <a:pPr lvl="0">
              <a:buFont typeface="Wingdings" panose="05000000000000000000" pitchFamily="2" charset="2"/>
              <a:buChar char="v"/>
            </a:pPr>
            <a:r>
              <a:rPr lang="en-US" b="1" dirty="0"/>
              <a:t>The Principal can only ratify acts which were done in his or her </a:t>
            </a:r>
            <a:r>
              <a:rPr lang="en-US" b="1" dirty="0" smtClean="0"/>
              <a:t>name.</a:t>
            </a:r>
            <a:endParaRPr lang="en-GB" b="1" dirty="0"/>
          </a:p>
          <a:p>
            <a:pPr lvl="0">
              <a:buFont typeface="Wingdings" panose="05000000000000000000" pitchFamily="2" charset="2"/>
              <a:buChar char="v"/>
            </a:pPr>
            <a:r>
              <a:rPr lang="en-US" b="1" dirty="0"/>
              <a:t>The Agent must have purported to have authority to act on behalf of the principal, and not to act in his or her own name.</a:t>
            </a:r>
            <a:endParaRPr lang="en-GB" b="1" dirty="0"/>
          </a:p>
          <a:p>
            <a:pPr lvl="1"/>
            <a:r>
              <a:rPr lang="en-US" b="1" dirty="0"/>
              <a:t>See Watteau v Fenwick [1893] 1 QB 346</a:t>
            </a:r>
            <a:endParaRPr lang="en-GB" b="1" dirty="0"/>
          </a:p>
          <a:p>
            <a:pPr>
              <a:buFont typeface="Wingdings" panose="05000000000000000000" pitchFamily="2" charset="2"/>
              <a:buChar char="v"/>
            </a:pPr>
            <a:r>
              <a:rPr lang="en-US" b="1" dirty="0"/>
              <a:t>The Principal must have been in existence at the time of the Agent’s actions on his or her behalf. Please note that this particular requirement may cause problems for promoters of companies who enter into contracts before the company is actually incorporated, as such contracts cannot be ratified after incorporation</a:t>
            </a:r>
            <a:r>
              <a:rPr lang="en-US" b="1" dirty="0" smtClean="0"/>
              <a:t>.</a:t>
            </a:r>
          </a:p>
          <a:p>
            <a:pPr lvl="1"/>
            <a:r>
              <a:rPr lang="en-US" dirty="0"/>
              <a:t>See </a:t>
            </a:r>
            <a:r>
              <a:rPr lang="en-US" b="1" dirty="0" err="1"/>
              <a:t>Kelner</a:t>
            </a:r>
            <a:r>
              <a:rPr lang="en-US" b="1" dirty="0"/>
              <a:t> v Baxter [1866] LR 2 CP 174</a:t>
            </a:r>
            <a:endParaRPr lang="en-GB" dirty="0"/>
          </a:p>
          <a:p>
            <a:pPr lvl="1"/>
            <a:r>
              <a:rPr lang="en-US" b="1" dirty="0"/>
              <a:t>See </a:t>
            </a:r>
            <a:r>
              <a:rPr lang="en-US" b="1" dirty="0" err="1"/>
              <a:t>Newborne</a:t>
            </a:r>
            <a:r>
              <a:rPr lang="en-US" b="1" dirty="0"/>
              <a:t> v </a:t>
            </a:r>
            <a:r>
              <a:rPr lang="en-US" b="1" dirty="0" err="1"/>
              <a:t>Sensolid</a:t>
            </a:r>
            <a:r>
              <a:rPr lang="en-US" b="1" dirty="0"/>
              <a:t> Great Britain Ltd [1953] 1 QB 45</a:t>
            </a:r>
            <a:endParaRPr lang="en-GB" dirty="0"/>
          </a:p>
          <a:p>
            <a:pPr>
              <a:buFont typeface="Wingdings" panose="05000000000000000000" pitchFamily="2" charset="2"/>
              <a:buChar char="v"/>
            </a:pPr>
            <a:endParaRPr lang="en-GB" b="1" dirty="0"/>
          </a:p>
          <a:p>
            <a:endParaRPr lang="en-GB" b="1" dirty="0"/>
          </a:p>
        </p:txBody>
      </p:sp>
    </p:spTree>
    <p:extLst>
      <p:ext uri="{BB962C8B-B14F-4D97-AF65-F5344CB8AC3E}">
        <p14:creationId xmlns:p14="http://schemas.microsoft.com/office/powerpoint/2010/main" val="17393649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a:t>
            </a:r>
            <a:endParaRPr lang="en-GB" dirty="0"/>
          </a:p>
        </p:txBody>
      </p:sp>
      <p:sp>
        <p:nvSpPr>
          <p:cNvPr id="3" name="Content Placeholder 2"/>
          <p:cNvSpPr>
            <a:spLocks noGrp="1"/>
          </p:cNvSpPr>
          <p:nvPr>
            <p:ph idx="1"/>
          </p:nvPr>
        </p:nvSpPr>
        <p:spPr/>
        <p:txBody>
          <a:bodyPr>
            <a:normAutofit fontScale="85000" lnSpcReduction="10000"/>
          </a:bodyPr>
          <a:lstStyle/>
          <a:p>
            <a:pPr lvl="0">
              <a:buFont typeface="Wingdings" panose="05000000000000000000" pitchFamily="2" charset="2"/>
              <a:buChar char="v"/>
            </a:pPr>
            <a:r>
              <a:rPr lang="en-US" b="1" dirty="0"/>
              <a:t>The Principal can only ratify a contract if he was competent to make the contract at the time of the agent’s actions, as well as, at the time of ratification. </a:t>
            </a:r>
            <a:endParaRPr lang="en-GB" b="1" dirty="0"/>
          </a:p>
          <a:p>
            <a:pPr lvl="1"/>
            <a:r>
              <a:rPr lang="en-US" dirty="0"/>
              <a:t>E.g. a minor cannot effectively ratify a contract after attaining majority age, if such contract would not have bound him when he was a minor. </a:t>
            </a:r>
            <a:endParaRPr lang="en-GB" dirty="0"/>
          </a:p>
          <a:p>
            <a:pPr lvl="2"/>
            <a:r>
              <a:rPr lang="en-US" b="1" dirty="0"/>
              <a:t>Recall- a minor can only make contracts for necessaries. So if someone, on behalf of the minor, enters into a contract for luxuries, the minor cannot later, when they attain majority age, ratify that contract, because they were not competent to make a contract for luxuries when they were minors. </a:t>
            </a:r>
            <a:endParaRPr lang="en-GB" b="1" dirty="0"/>
          </a:p>
          <a:p>
            <a:pPr lvl="1"/>
            <a:r>
              <a:rPr lang="en-US" dirty="0"/>
              <a:t>Similarly, a company cannot ratify contracts which are ultra vires under its constitution or articles of association.</a:t>
            </a:r>
            <a:endParaRPr lang="en-GB" dirty="0"/>
          </a:p>
          <a:p>
            <a:pPr lvl="1"/>
            <a:r>
              <a:rPr lang="en-US" dirty="0"/>
              <a:t>See </a:t>
            </a:r>
            <a:r>
              <a:rPr lang="en-US" b="1" dirty="0"/>
              <a:t>Brook v Hook [1871] LR 6 89</a:t>
            </a:r>
            <a:endParaRPr lang="en-GB" dirty="0"/>
          </a:p>
          <a:p>
            <a:pPr lvl="1"/>
            <a:r>
              <a:rPr lang="en-US" b="1" dirty="0"/>
              <a:t>See Williams v Moor [1843] 11 M &amp; W 256- </a:t>
            </a:r>
            <a:r>
              <a:rPr lang="en-US" dirty="0"/>
              <a:t>you can find this is Judge Malila’s book on commercial law. </a:t>
            </a:r>
            <a:endParaRPr lang="en-GB" dirty="0"/>
          </a:p>
          <a:p>
            <a:endParaRPr lang="en-GB" b="1" dirty="0"/>
          </a:p>
        </p:txBody>
      </p:sp>
    </p:spTree>
    <p:extLst>
      <p:ext uri="{BB962C8B-B14F-4D97-AF65-F5344CB8AC3E}">
        <p14:creationId xmlns:p14="http://schemas.microsoft.com/office/powerpoint/2010/main" val="2197886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a:t>
            </a:r>
            <a:endParaRPr lang="en-GB" dirty="0"/>
          </a:p>
        </p:txBody>
      </p:sp>
      <p:sp>
        <p:nvSpPr>
          <p:cNvPr id="3" name="Content Placeholder 2"/>
          <p:cNvSpPr>
            <a:spLocks noGrp="1"/>
          </p:cNvSpPr>
          <p:nvPr>
            <p:ph idx="1"/>
          </p:nvPr>
        </p:nvSpPr>
        <p:spPr/>
        <p:txBody>
          <a:bodyPr>
            <a:normAutofit fontScale="77500" lnSpcReduction="20000"/>
          </a:bodyPr>
          <a:lstStyle/>
          <a:p>
            <a:r>
              <a:rPr lang="en-US" b="1" u="sng" dirty="0"/>
              <a:t>WHAT IS THE EFFECT OF RATIFICATION?</a:t>
            </a:r>
            <a:endParaRPr lang="en-GB" dirty="0"/>
          </a:p>
          <a:p>
            <a:pPr lvl="0"/>
            <a:r>
              <a:rPr lang="en-US" dirty="0"/>
              <a:t>When a principal ratifies a contract made in his name or her name, the effect is as if the Agent had been authorized at the time of his or her actions, therefore. That is to say, if the Agent made a contract with a third party on behalf of the Principal, </a:t>
            </a:r>
            <a:r>
              <a:rPr lang="en-US" dirty="0" err="1"/>
              <a:t>privity</a:t>
            </a:r>
            <a:r>
              <a:rPr lang="en-US" dirty="0"/>
              <a:t> of contract will exist between the third party and the principal. </a:t>
            </a:r>
            <a:endParaRPr lang="en-GB" dirty="0"/>
          </a:p>
          <a:p>
            <a:pPr lvl="1"/>
            <a:r>
              <a:rPr lang="en-US" dirty="0"/>
              <a:t>In those circumstances, the agent is not, or will not be liable for exceeding the principal’s authority, and will be entitled to the rights of an agent. </a:t>
            </a:r>
            <a:endParaRPr lang="en-GB" dirty="0"/>
          </a:p>
          <a:p>
            <a:pPr lvl="1"/>
            <a:r>
              <a:rPr lang="en-US" dirty="0"/>
              <a:t>Remember: that the agent acted without authority. But when the principal ratifies the agent’s action, the consequences are that:</a:t>
            </a:r>
            <a:endParaRPr lang="en-GB" dirty="0"/>
          </a:p>
          <a:p>
            <a:pPr marL="457200" lvl="0" indent="-457200">
              <a:buFont typeface="+mj-lt"/>
              <a:buAutoNum type="arabicPeriod"/>
            </a:pPr>
            <a:r>
              <a:rPr lang="en-US" dirty="0" err="1"/>
              <a:t>Privity</a:t>
            </a:r>
            <a:r>
              <a:rPr lang="en-US" dirty="0"/>
              <a:t> of contract between principal and 3</a:t>
            </a:r>
            <a:r>
              <a:rPr lang="en-US" baseline="30000" dirty="0"/>
              <a:t>rd</a:t>
            </a:r>
            <a:r>
              <a:rPr lang="en-US" dirty="0"/>
              <a:t> party;</a:t>
            </a:r>
            <a:endParaRPr lang="en-GB" dirty="0"/>
          </a:p>
          <a:p>
            <a:pPr marL="457200" lvl="0" indent="-457200">
              <a:buFont typeface="+mj-lt"/>
              <a:buAutoNum type="arabicPeriod"/>
            </a:pPr>
            <a:r>
              <a:rPr lang="en-US" dirty="0"/>
              <a:t>Agent cannot be liable for exceeding authority of principal- because principal has ratified acts of the agent.</a:t>
            </a:r>
            <a:endParaRPr lang="en-GB" dirty="0"/>
          </a:p>
        </p:txBody>
      </p:sp>
    </p:spTree>
    <p:extLst>
      <p:ext uri="{BB962C8B-B14F-4D97-AF65-F5344CB8AC3E}">
        <p14:creationId xmlns:p14="http://schemas.microsoft.com/office/powerpoint/2010/main" val="6963863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TYPES OF AUTHORITY</a:t>
            </a:r>
            <a:endParaRPr lang="en-GB" dirty="0"/>
          </a:p>
        </p:txBody>
      </p:sp>
      <p:sp>
        <p:nvSpPr>
          <p:cNvPr id="3" name="Content Placeholder 2"/>
          <p:cNvSpPr>
            <a:spLocks noGrp="1"/>
          </p:cNvSpPr>
          <p:nvPr>
            <p:ph idx="1"/>
          </p:nvPr>
        </p:nvSpPr>
        <p:spPr/>
        <p:txBody>
          <a:bodyPr>
            <a:normAutofit lnSpcReduction="10000"/>
          </a:bodyPr>
          <a:lstStyle/>
          <a:p>
            <a:r>
              <a:rPr lang="en-US" b="1" u="sng" dirty="0"/>
              <a:t>method of ratification</a:t>
            </a:r>
            <a:endParaRPr lang="en-GB" dirty="0"/>
          </a:p>
          <a:p>
            <a:pPr lvl="0"/>
            <a:r>
              <a:rPr lang="en-US" dirty="0"/>
              <a:t>The principal may expressly ratify the agent’s actions. </a:t>
            </a:r>
            <a:endParaRPr lang="en-GB" dirty="0"/>
          </a:p>
          <a:p>
            <a:pPr lvl="0"/>
            <a:r>
              <a:rPr lang="en-US" dirty="0"/>
              <a:t>He may also impliedly do so by any act which shows an intention to ratify, such as:</a:t>
            </a:r>
            <a:endParaRPr lang="en-GB" dirty="0"/>
          </a:p>
          <a:p>
            <a:pPr lvl="1"/>
            <a:r>
              <a:rPr lang="en-US" dirty="0"/>
              <a:t> by commencing legal proceedings to enforce the contract entered into on his behalf by the Agent [example of principal impliedly ratifying acts of agent].</a:t>
            </a:r>
            <a:endParaRPr lang="en-GB" dirty="0"/>
          </a:p>
          <a:p>
            <a:pPr lvl="2"/>
            <a:r>
              <a:rPr lang="en-US" dirty="0"/>
              <a:t>See </a:t>
            </a:r>
            <a:r>
              <a:rPr lang="en-US" b="1" dirty="0"/>
              <a:t>Bedford Insurance Co. ltd v </a:t>
            </a:r>
            <a:r>
              <a:rPr lang="en-US" b="1" dirty="0" err="1"/>
              <a:t>Institutodle</a:t>
            </a:r>
            <a:r>
              <a:rPr lang="en-US" b="1" dirty="0"/>
              <a:t> </a:t>
            </a:r>
            <a:r>
              <a:rPr lang="en-US" b="1" dirty="0" err="1"/>
              <a:t>Resegreus</a:t>
            </a:r>
            <a:r>
              <a:rPr lang="en-US" b="1" dirty="0"/>
              <a:t> [1985] QB 966 or [1984] All ER 766</a:t>
            </a:r>
            <a:endParaRPr lang="en-GB" dirty="0"/>
          </a:p>
          <a:p>
            <a:r>
              <a:rPr lang="en-US" dirty="0"/>
              <a:t>That case is the authority for the position that a principal cannot ratify an illegal act or contract</a:t>
            </a:r>
            <a:endParaRPr lang="en-GB" dirty="0"/>
          </a:p>
        </p:txBody>
      </p:sp>
    </p:spTree>
    <p:extLst>
      <p:ext uri="{BB962C8B-B14F-4D97-AF65-F5344CB8AC3E}">
        <p14:creationId xmlns:p14="http://schemas.microsoft.com/office/powerpoint/2010/main" val="2620072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Disclosed and undisclosed principals</a:t>
            </a:r>
            <a:endParaRPr lang="en-GB" dirty="0"/>
          </a:p>
        </p:txBody>
      </p:sp>
      <p:sp>
        <p:nvSpPr>
          <p:cNvPr id="3" name="Content Placeholder 2"/>
          <p:cNvSpPr>
            <a:spLocks noGrp="1"/>
          </p:cNvSpPr>
          <p:nvPr>
            <p:ph idx="1"/>
          </p:nvPr>
        </p:nvSpPr>
        <p:spPr/>
        <p:txBody>
          <a:bodyPr>
            <a:normAutofit fontScale="70000" lnSpcReduction="20000"/>
          </a:bodyPr>
          <a:lstStyle/>
          <a:p>
            <a:r>
              <a:rPr lang="en-US" b="1" dirty="0"/>
              <a:t>Disclosed Principal. </a:t>
            </a:r>
            <a:r>
              <a:rPr lang="en-US" dirty="0"/>
              <a:t>A disclosed principal occurs when the party has notice that the agent is acting for a principal and has notice of the party’s identity.  </a:t>
            </a:r>
            <a:endParaRPr lang="en-US" dirty="0" smtClean="0"/>
          </a:p>
          <a:p>
            <a:pPr algn="just"/>
            <a:r>
              <a:rPr lang="en-US" b="1" dirty="0" smtClean="0"/>
              <a:t>Even </a:t>
            </a:r>
            <a:r>
              <a:rPr lang="en-US" b="1" dirty="0"/>
              <a:t>if the principal’s identity isn’t known, but the third party has enough information available to reasonably infer the identity of the principal, the principal is considered disclosed.  In this situation, the principal will be entirely liable to the third party, while the agent remains not liable.  </a:t>
            </a:r>
            <a:endParaRPr lang="en-US" b="1" dirty="0" smtClean="0"/>
          </a:p>
          <a:p>
            <a:r>
              <a:rPr lang="en-US" dirty="0" smtClean="0"/>
              <a:t>The </a:t>
            </a:r>
            <a:r>
              <a:rPr lang="en-US" dirty="0"/>
              <a:t>courts seek to protect the interests of third parties that look to the assets of a principal when dealing at arm’s length</a:t>
            </a:r>
            <a:r>
              <a:rPr lang="en-US" dirty="0" smtClean="0"/>
              <a:t>.</a:t>
            </a:r>
          </a:p>
          <a:p>
            <a:r>
              <a:rPr lang="en-US" dirty="0"/>
              <a:t>CAVMONT MERCHANT BANK v. AGRICULTURAL HOLDINGS LIMITED SCZ No. 12 of 2001</a:t>
            </a:r>
          </a:p>
          <a:p>
            <a:r>
              <a:rPr lang="en-US" dirty="0"/>
              <a:t>In that case: the Supreme Court held that where an Agent, in making a contract, discloses both the interests and names of the Principal on whose behalf it purports to make a contract, the Agent, as a general rule is not liable on the contract to the other contracting party.</a:t>
            </a:r>
          </a:p>
          <a:p>
            <a:endParaRPr lang="en-GB" dirty="0"/>
          </a:p>
        </p:txBody>
      </p:sp>
    </p:spTree>
    <p:extLst>
      <p:ext uri="{BB962C8B-B14F-4D97-AF65-F5344CB8AC3E}">
        <p14:creationId xmlns:p14="http://schemas.microsoft.com/office/powerpoint/2010/main" val="375145046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Disclosed and undisclosed </a:t>
            </a:r>
            <a:r>
              <a:rPr lang="en-GB" cap="none" dirty="0" smtClean="0"/>
              <a:t>PRINCIPALS</a:t>
            </a:r>
            <a:endParaRPr lang="en-GB" cap="none" dirty="0"/>
          </a:p>
        </p:txBody>
      </p:sp>
      <p:sp>
        <p:nvSpPr>
          <p:cNvPr id="3" name="Content Placeholder 2"/>
          <p:cNvSpPr>
            <a:spLocks noGrp="1"/>
          </p:cNvSpPr>
          <p:nvPr>
            <p:ph idx="1"/>
          </p:nvPr>
        </p:nvSpPr>
        <p:spPr/>
        <p:txBody>
          <a:bodyPr>
            <a:normAutofit lnSpcReduction="10000"/>
          </a:bodyPr>
          <a:lstStyle/>
          <a:p>
            <a:r>
              <a:rPr lang="en-US" b="1" dirty="0"/>
              <a:t>Undisclosed Principal. </a:t>
            </a:r>
            <a:r>
              <a:rPr lang="en-US" dirty="0"/>
              <a:t>An undisclosed principal occurs when the third party has no notice that the agent is acting for a </a:t>
            </a:r>
            <a:r>
              <a:rPr lang="en-US" dirty="0" smtClean="0"/>
              <a:t>principal.</a:t>
            </a:r>
          </a:p>
          <a:p>
            <a:pPr algn="just"/>
            <a:r>
              <a:rPr lang="en-US" b="1" dirty="0"/>
              <a:t>When neither the fact of agency nor the identity of the principal is disclosed by an agent to the third party at the time a contract is made, the agent is presumed to be acting on his or her own behalf, and will be liable as a party to the contract. </a:t>
            </a:r>
            <a:endParaRPr lang="en-US" b="1" dirty="0" smtClean="0"/>
          </a:p>
          <a:p>
            <a:pPr algn="just"/>
            <a:r>
              <a:rPr lang="en-US" b="1" dirty="0" smtClean="0"/>
              <a:t>NOTICE</a:t>
            </a:r>
            <a:r>
              <a:rPr lang="en-US" b="1" dirty="0"/>
              <a:t>:</a:t>
            </a:r>
            <a:r>
              <a:rPr lang="en-US" dirty="0"/>
              <a:t> If, in fact, the agent was authorized to act on behalf of the undisclosed principal, then the principal will also be liable on the contract and subject to </a:t>
            </a:r>
            <a:r>
              <a:rPr lang="en-US" dirty="0" smtClean="0"/>
              <a:t>indemnification.</a:t>
            </a:r>
            <a:endParaRPr lang="en-GB" dirty="0"/>
          </a:p>
        </p:txBody>
      </p:sp>
    </p:spTree>
    <p:extLst>
      <p:ext uri="{BB962C8B-B14F-4D97-AF65-F5344CB8AC3E}">
        <p14:creationId xmlns:p14="http://schemas.microsoft.com/office/powerpoint/2010/main" val="409633381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DUTIES OF AN AGENT</a:t>
            </a:r>
            <a:r>
              <a:rPr lang="en-GB" dirty="0"/>
              <a:t/>
            </a:r>
            <a:br>
              <a:rPr lang="en-GB" dirty="0"/>
            </a:br>
            <a:endParaRPr lang="en-GB" dirty="0"/>
          </a:p>
        </p:txBody>
      </p:sp>
      <p:sp>
        <p:nvSpPr>
          <p:cNvPr id="3" name="Content Placeholder 2"/>
          <p:cNvSpPr>
            <a:spLocks noGrp="1"/>
          </p:cNvSpPr>
          <p:nvPr>
            <p:ph idx="1"/>
          </p:nvPr>
        </p:nvSpPr>
        <p:spPr/>
        <p:txBody>
          <a:bodyPr>
            <a:normAutofit fontScale="70000" lnSpcReduction="20000"/>
          </a:bodyPr>
          <a:lstStyle/>
          <a:p>
            <a:pPr lvl="0">
              <a:buFont typeface="Wingdings" panose="05000000000000000000" pitchFamily="2" charset="2"/>
              <a:buChar char="ü"/>
            </a:pPr>
            <a:r>
              <a:rPr lang="en-US" b="1" u="sng" dirty="0"/>
              <a:t>DUTY TO OBEY INSTRUCTIONS</a:t>
            </a:r>
            <a:r>
              <a:rPr lang="en-US" dirty="0"/>
              <a:t>: </a:t>
            </a:r>
            <a:r>
              <a:rPr lang="en-US" dirty="0" smtClean="0"/>
              <a:t>An </a:t>
            </a:r>
            <a:r>
              <a:rPr lang="en-US" dirty="0"/>
              <a:t>agent is under a general duty to obey his or her principal’s instructions. </a:t>
            </a:r>
            <a:endParaRPr lang="en-GB" dirty="0"/>
          </a:p>
          <a:p>
            <a:pPr lvl="1"/>
            <a:r>
              <a:rPr lang="en-US" dirty="0"/>
              <a:t>In this regard, an agent acting </a:t>
            </a:r>
            <a:r>
              <a:rPr lang="en-US" u="sng" dirty="0"/>
              <a:t>under a contract</a:t>
            </a:r>
            <a:r>
              <a:rPr lang="en-US" dirty="0"/>
              <a:t> is contractually obliged to perform the duties he or she has undertaken under the contract, and if he or she fails to do so, he or she will be liable for breach of contract. </a:t>
            </a:r>
            <a:endParaRPr lang="en-GB" dirty="0"/>
          </a:p>
          <a:p>
            <a:pPr lvl="1"/>
            <a:r>
              <a:rPr lang="en-US" dirty="0"/>
              <a:t>If the agency is </a:t>
            </a:r>
            <a:r>
              <a:rPr lang="en-US" u="sng" dirty="0"/>
              <a:t>non-contractual</a:t>
            </a:r>
            <a:r>
              <a:rPr lang="en-US" dirty="0"/>
              <a:t> on the other hand, the agent is generally under no duty to act, and he cannot be held liable if he simply does nothing, unless his failure to act gives rise to a tortuous liability. </a:t>
            </a:r>
            <a:endParaRPr lang="en-GB" dirty="0"/>
          </a:p>
          <a:p>
            <a:pPr lvl="1"/>
            <a:r>
              <a:rPr lang="en-US" dirty="0"/>
              <a:t>A contractual agent is under a duty to obey the instructions of the principal, given during the course of the agency. </a:t>
            </a:r>
            <a:endParaRPr lang="en-GB" dirty="0"/>
          </a:p>
          <a:p>
            <a:pPr lvl="1"/>
            <a:r>
              <a:rPr lang="en-US" dirty="0"/>
              <a:t>A contractual agent is not obliged to obey instructions which require him or her to act illegally.</a:t>
            </a:r>
            <a:endParaRPr lang="en-GB" dirty="0"/>
          </a:p>
          <a:p>
            <a:pPr lvl="1"/>
            <a:r>
              <a:rPr lang="en-US" dirty="0"/>
              <a:t>The duty of a professional agent to obey instructions may also be limited by the rules of professional conduct pertaining to that profession. By way of example, a lawyer or legal practitioner must obey the instructions of the Client (who is the principal). However, what the legal practitioner can do is limited by the rules pertaining to the lawyer’s professional conduct. </a:t>
            </a:r>
            <a:endParaRPr lang="en-GB" dirty="0"/>
          </a:p>
          <a:p>
            <a:pPr lvl="1"/>
            <a:r>
              <a:rPr lang="en-US" dirty="0"/>
              <a:t>The agent’s duty of obedience also means that he or she must not exceed his or her authority- and this principle </a:t>
            </a:r>
            <a:r>
              <a:rPr lang="en-US" u="sng" dirty="0"/>
              <a:t>applies equally to contractual and gratuitous agents</a:t>
            </a:r>
            <a:r>
              <a:rPr lang="en-US" dirty="0"/>
              <a:t>. </a:t>
            </a:r>
            <a:endParaRPr lang="en-GB" dirty="0"/>
          </a:p>
          <a:p>
            <a:endParaRPr lang="en-GB" dirty="0"/>
          </a:p>
        </p:txBody>
      </p:sp>
    </p:spTree>
    <p:extLst>
      <p:ext uri="{BB962C8B-B14F-4D97-AF65-F5344CB8AC3E}">
        <p14:creationId xmlns:p14="http://schemas.microsoft.com/office/powerpoint/2010/main" val="4966612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DUTIES OF AN AGENT</a:t>
            </a:r>
            <a:endParaRPr lang="en-GB" dirty="0"/>
          </a:p>
        </p:txBody>
      </p:sp>
      <p:sp>
        <p:nvSpPr>
          <p:cNvPr id="3" name="Content Placeholder 2"/>
          <p:cNvSpPr>
            <a:spLocks noGrp="1"/>
          </p:cNvSpPr>
          <p:nvPr>
            <p:ph idx="1"/>
          </p:nvPr>
        </p:nvSpPr>
        <p:spPr/>
        <p:txBody>
          <a:bodyPr/>
          <a:lstStyle/>
          <a:p>
            <a:pPr lvl="2"/>
            <a:r>
              <a:rPr lang="en-US" dirty="0"/>
              <a:t>Read the case of </a:t>
            </a:r>
            <a:r>
              <a:rPr lang="en-US" b="1" dirty="0"/>
              <a:t>ERNEST MUBANGA v BARCLAYS BANK (Z) LTD, SCZ APPEAL NO. 109/96 (unreported)</a:t>
            </a:r>
            <a:endParaRPr lang="en-GB" dirty="0"/>
          </a:p>
          <a:p>
            <a:pPr lvl="3"/>
            <a:r>
              <a:rPr lang="en-US" dirty="0"/>
              <a:t>One of the holdings in this case is that where the principal gives an agent express instructions to perform an act, and the agent fails to perform such an act, the onus is on the principal to show that the agent was in fact so instructed. </a:t>
            </a:r>
            <a:endParaRPr lang="en-GB" dirty="0"/>
          </a:p>
          <a:p>
            <a:pPr lvl="3"/>
            <a:r>
              <a:rPr lang="en-US" dirty="0"/>
              <a:t>The Court will not readily assume that the agent was instructed to do things in respect of which the principal cannot provide proof of instruction. </a:t>
            </a:r>
            <a:endParaRPr lang="en-GB" dirty="0"/>
          </a:p>
          <a:p>
            <a:pPr lvl="2"/>
            <a:r>
              <a:rPr lang="en-US" dirty="0"/>
              <a:t>Read also the case of </a:t>
            </a:r>
            <a:r>
              <a:rPr lang="en-US" b="1" dirty="0"/>
              <a:t>IRELAND v LIVINGSTON [1872] 27 LT 79</a:t>
            </a:r>
            <a:r>
              <a:rPr lang="en-US" dirty="0"/>
              <a:t>- </a:t>
            </a:r>
            <a:endParaRPr lang="en-GB" dirty="0"/>
          </a:p>
          <a:p>
            <a:pPr lvl="3"/>
            <a:r>
              <a:rPr lang="en-US" dirty="0"/>
              <a:t>In this case, the holding was that: the instructions of the principal must be clear and </a:t>
            </a:r>
            <a:r>
              <a:rPr lang="en-US" dirty="0" err="1"/>
              <a:t>unambigious</a:t>
            </a:r>
            <a:r>
              <a:rPr lang="en-US" dirty="0"/>
              <a:t>. The courts will be reluctant to impute a duty on the agent to obey instructions which are unclear. </a:t>
            </a:r>
            <a:endParaRPr lang="en-GB" dirty="0"/>
          </a:p>
          <a:p>
            <a:endParaRPr lang="en-GB" dirty="0"/>
          </a:p>
        </p:txBody>
      </p:sp>
    </p:spTree>
    <p:extLst>
      <p:ext uri="{BB962C8B-B14F-4D97-AF65-F5344CB8AC3E}">
        <p14:creationId xmlns:p14="http://schemas.microsoft.com/office/powerpoint/2010/main" val="643540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WHO IS AN AGENT?</a:t>
            </a:r>
            <a:r>
              <a:rPr lang="en-GB" dirty="0"/>
              <a:t/>
            </a:r>
            <a:br>
              <a:rPr lang="en-GB" dirty="0"/>
            </a:br>
            <a:endParaRPr lang="en-GB" dirty="0"/>
          </a:p>
        </p:txBody>
      </p:sp>
      <p:sp>
        <p:nvSpPr>
          <p:cNvPr id="3" name="Content Placeholder 2"/>
          <p:cNvSpPr>
            <a:spLocks noGrp="1"/>
          </p:cNvSpPr>
          <p:nvPr>
            <p:ph idx="1"/>
          </p:nvPr>
        </p:nvSpPr>
        <p:spPr/>
        <p:txBody>
          <a:bodyPr>
            <a:normAutofit/>
          </a:bodyPr>
          <a:lstStyle/>
          <a:p>
            <a:pPr lvl="0"/>
            <a:r>
              <a:rPr lang="en-US" dirty="0"/>
              <a:t>Agents are recognized by the law as having power to affect the legal rights and liabilities and relationships of the Principal</a:t>
            </a:r>
            <a:endParaRPr lang="en-GB" dirty="0"/>
          </a:p>
          <a:p>
            <a:pPr lvl="1"/>
            <a:r>
              <a:rPr lang="en-US" dirty="0"/>
              <a:t>In other words: Agency is an exception to the principle of </a:t>
            </a:r>
            <a:r>
              <a:rPr lang="en-US" dirty="0" err="1"/>
              <a:t>privity</a:t>
            </a:r>
            <a:r>
              <a:rPr lang="en-US" dirty="0"/>
              <a:t> of contract</a:t>
            </a:r>
            <a:endParaRPr lang="en-GB" dirty="0"/>
          </a:p>
          <a:p>
            <a:pPr lvl="2"/>
            <a:r>
              <a:rPr lang="en-US" dirty="0"/>
              <a:t>See the case of </a:t>
            </a:r>
            <a:r>
              <a:rPr lang="en-US" b="1" dirty="0"/>
              <a:t>CAVMONT MERCHANT BANK v. AGRICULTURAL HOLDINGS LIMITED SCZ No. 12 of 2001</a:t>
            </a:r>
            <a:endParaRPr lang="en-GB" dirty="0"/>
          </a:p>
          <a:p>
            <a:pPr lvl="3"/>
            <a:r>
              <a:rPr lang="en-US" dirty="0"/>
              <a:t>In that case: the Supreme Court held that where an Agent, in making a contract, discloses both the interests and names of </a:t>
            </a:r>
            <a:r>
              <a:rPr lang="en-US" dirty="0" smtClean="0"/>
              <a:t>the </a:t>
            </a:r>
            <a:r>
              <a:rPr lang="en-US" dirty="0"/>
              <a:t>Principal on whose behalf it purports to make a contract, the Agent, as a general rule is not liable on the contract to the other contracting party.</a:t>
            </a:r>
            <a:endParaRPr lang="en-GB" dirty="0"/>
          </a:p>
          <a:p>
            <a:endParaRPr lang="en-GB" dirty="0"/>
          </a:p>
        </p:txBody>
      </p:sp>
    </p:spTree>
    <p:extLst>
      <p:ext uri="{BB962C8B-B14F-4D97-AF65-F5344CB8AC3E}">
        <p14:creationId xmlns:p14="http://schemas.microsoft.com/office/powerpoint/2010/main" val="41100988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DUTIES OF AN AGENT</a:t>
            </a:r>
            <a:endParaRPr lang="en-GB" dirty="0"/>
          </a:p>
        </p:txBody>
      </p:sp>
      <p:sp>
        <p:nvSpPr>
          <p:cNvPr id="3" name="Content Placeholder 2"/>
          <p:cNvSpPr>
            <a:spLocks noGrp="1"/>
          </p:cNvSpPr>
          <p:nvPr>
            <p:ph idx="1"/>
          </p:nvPr>
        </p:nvSpPr>
        <p:spPr/>
        <p:txBody>
          <a:bodyPr>
            <a:normAutofit fontScale="85000" lnSpcReduction="10000"/>
          </a:bodyPr>
          <a:lstStyle/>
          <a:p>
            <a:pPr lvl="0" algn="just">
              <a:buFont typeface="Wingdings" panose="05000000000000000000" pitchFamily="2" charset="2"/>
              <a:buChar char="ü"/>
            </a:pPr>
            <a:r>
              <a:rPr lang="en-US" u="sng" dirty="0"/>
              <a:t>THE DUTY TO EXERCISE REASONABLE CARE:</a:t>
            </a:r>
            <a:r>
              <a:rPr lang="en-US" dirty="0"/>
              <a:t> An agent owes the principal a duty to exercise reasonable care when he is exercising his or her authority. The standard of care required is: “</a:t>
            </a:r>
            <a:r>
              <a:rPr lang="en-US" u="sng" dirty="0"/>
              <a:t>what is reasonable in the particular circumstances, and will vary depending on the facts of a particular case</a:t>
            </a:r>
            <a:r>
              <a:rPr lang="en-US" dirty="0"/>
              <a:t>.” </a:t>
            </a:r>
            <a:endParaRPr lang="en-GB" dirty="0"/>
          </a:p>
          <a:p>
            <a:pPr lvl="1"/>
            <a:r>
              <a:rPr lang="en-US" dirty="0"/>
              <a:t>By way of example: if an agent holds himself out as a member of a profession, he will be expected to show the standard of care and skill reasonably expected of a competent member of that profession. So, if one holds oneself to be a chartered accountant, the standard of care required is that of a qualified chartered accountant. If one holds oneself as a legal practitioner, the standard required of him is that of a competent member of the bar. </a:t>
            </a:r>
            <a:endParaRPr lang="en-GB" dirty="0"/>
          </a:p>
          <a:p>
            <a:pPr algn="just"/>
            <a:r>
              <a:rPr lang="en-US" b="1" dirty="0"/>
              <a:t>We have seen 2 types of agents- contractual and gratuitous. The position is that even a gratuitous agent owes a duty of reasonable skill and care to the principal. Provided that one is an agent, even if the agent is not being paid, it is required of him to show reasonable skill and </a:t>
            </a:r>
            <a:r>
              <a:rPr lang="en-US" b="1" dirty="0" smtClean="0"/>
              <a:t>care.</a:t>
            </a:r>
            <a:endParaRPr lang="en-GB" b="1" dirty="0"/>
          </a:p>
        </p:txBody>
      </p:sp>
    </p:spTree>
    <p:extLst>
      <p:ext uri="{BB962C8B-B14F-4D97-AF65-F5344CB8AC3E}">
        <p14:creationId xmlns:p14="http://schemas.microsoft.com/office/powerpoint/2010/main" val="246706691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DUTIES OF AN AGENT</a:t>
            </a:r>
            <a:endParaRPr lang="en-GB" dirty="0"/>
          </a:p>
        </p:txBody>
      </p:sp>
      <p:sp>
        <p:nvSpPr>
          <p:cNvPr id="3" name="Content Placeholder 2"/>
          <p:cNvSpPr>
            <a:spLocks noGrp="1"/>
          </p:cNvSpPr>
          <p:nvPr>
            <p:ph idx="1"/>
          </p:nvPr>
        </p:nvSpPr>
        <p:spPr/>
        <p:txBody>
          <a:bodyPr>
            <a:normAutofit fontScale="92500" lnSpcReduction="10000"/>
          </a:bodyPr>
          <a:lstStyle/>
          <a:p>
            <a:pPr lvl="2"/>
            <a:r>
              <a:rPr lang="en-US" dirty="0"/>
              <a:t>It is an established principle of law that even a gratuitous agent owes a duty of reasonable skill and care- </a:t>
            </a:r>
            <a:r>
              <a:rPr lang="en-US" b="1" dirty="0"/>
              <a:t>see CHAUDRY v PRABHAKAR [1988] 3 All ER 718 or [1989] 1 WLR 29</a:t>
            </a:r>
            <a:endParaRPr lang="en-GB" dirty="0"/>
          </a:p>
          <a:p>
            <a:pPr algn="just"/>
            <a:r>
              <a:rPr lang="en-US" dirty="0"/>
              <a:t>In this case, the principal, who had recently passed a driving test, wanted to drive a car; and being inexperienced, asked an agent who happened to be her friend, to find her a suitable car-specifying that it must be one that had not been involved in an accident. The agent, who had not been a mechanic, and acted purely </a:t>
            </a:r>
            <a:r>
              <a:rPr lang="en-US" dirty="0" err="1"/>
              <a:t>gratuitiously</a:t>
            </a:r>
            <a:r>
              <a:rPr lang="en-US" dirty="0"/>
              <a:t>, found and recommended to her a 1 year old VW golf being sold by a  firm of panel beaters. Bought it. And later discovered it had been badly damaged before in an accident. CA, held: </a:t>
            </a:r>
            <a:r>
              <a:rPr lang="en-US" b="1" dirty="0"/>
              <a:t>S</a:t>
            </a:r>
            <a:r>
              <a:rPr lang="en-US" b="1" dirty="0" smtClean="0"/>
              <a:t>tandard </a:t>
            </a:r>
            <a:r>
              <a:rPr lang="en-US" b="1" dirty="0"/>
              <a:t>of requirement of any agent is as reasonable in the circumstances. And in </a:t>
            </a:r>
            <a:r>
              <a:rPr lang="en-US" b="1" dirty="0" err="1"/>
              <a:t>casu</a:t>
            </a:r>
            <a:r>
              <a:rPr lang="en-US" b="1" dirty="0"/>
              <a:t>, the agent had failed to exercise reasonable skill- and was liable to the principal. </a:t>
            </a:r>
            <a:endParaRPr lang="en-GB" b="1" dirty="0"/>
          </a:p>
        </p:txBody>
      </p:sp>
    </p:spTree>
    <p:extLst>
      <p:ext uri="{BB962C8B-B14F-4D97-AF65-F5344CB8AC3E}">
        <p14:creationId xmlns:p14="http://schemas.microsoft.com/office/powerpoint/2010/main" val="1012256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AGENT’S FIDUCIARY DUTIES</a:t>
            </a:r>
            <a:endParaRPr lang="en-GB" dirty="0"/>
          </a:p>
        </p:txBody>
      </p:sp>
      <p:sp>
        <p:nvSpPr>
          <p:cNvPr id="3" name="Content Placeholder 2"/>
          <p:cNvSpPr>
            <a:spLocks noGrp="1"/>
          </p:cNvSpPr>
          <p:nvPr>
            <p:ph idx="1"/>
          </p:nvPr>
        </p:nvSpPr>
        <p:spPr/>
        <p:txBody>
          <a:bodyPr/>
          <a:lstStyle/>
          <a:p>
            <a:pPr lvl="0" algn="just"/>
            <a:r>
              <a:rPr lang="en-US" dirty="0"/>
              <a:t>A</a:t>
            </a:r>
            <a:r>
              <a:rPr lang="en-US" dirty="0" smtClean="0"/>
              <a:t>n </a:t>
            </a:r>
            <a:r>
              <a:rPr lang="en-US" dirty="0"/>
              <a:t>agent has the extensive power to affect his or her principal’s legal position, and the principal must therefore place trust in the agent. Consequently, the law regards the relationship between an agent and the principal as being one of a fiduciary nature, and it therefore imposes certain obligations upon the agent, so that the principal can be protected against abuse of the agent’s powers. </a:t>
            </a:r>
            <a:endParaRPr lang="en-US" dirty="0" smtClean="0"/>
          </a:p>
          <a:p>
            <a:pPr lvl="0"/>
            <a:r>
              <a:rPr lang="en-US" dirty="0" smtClean="0"/>
              <a:t>Do </a:t>
            </a:r>
            <a:r>
              <a:rPr lang="en-US" dirty="0"/>
              <a:t>remember, when talking about fiduciary duties, it is really there to ensure that the agent doesn’t abuse their power to affect the legal position of the principal. Fiduciary duties are as follows:</a:t>
            </a:r>
            <a:endParaRPr lang="en-GB" dirty="0"/>
          </a:p>
          <a:p>
            <a:endParaRPr lang="en-GB" dirty="0"/>
          </a:p>
        </p:txBody>
      </p:sp>
    </p:spTree>
    <p:extLst>
      <p:ext uri="{BB962C8B-B14F-4D97-AF65-F5344CB8AC3E}">
        <p14:creationId xmlns:p14="http://schemas.microsoft.com/office/powerpoint/2010/main" val="248297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AGENT’S FIDUCIARY DUTIES</a:t>
            </a:r>
            <a:endParaRPr lang="en-GB" dirty="0"/>
          </a:p>
        </p:txBody>
      </p:sp>
      <p:sp>
        <p:nvSpPr>
          <p:cNvPr id="3" name="Content Placeholder 2"/>
          <p:cNvSpPr>
            <a:spLocks noGrp="1"/>
          </p:cNvSpPr>
          <p:nvPr>
            <p:ph idx="1"/>
          </p:nvPr>
        </p:nvSpPr>
        <p:spPr/>
        <p:txBody>
          <a:bodyPr>
            <a:normAutofit fontScale="85000" lnSpcReduction="10000"/>
          </a:bodyPr>
          <a:lstStyle/>
          <a:p>
            <a:pPr lvl="1">
              <a:buFont typeface="Wingdings" panose="05000000000000000000" pitchFamily="2" charset="2"/>
              <a:buChar char="q"/>
            </a:pPr>
            <a:r>
              <a:rPr lang="en-US" b="1" dirty="0"/>
              <a:t>DUTY TO AVOID CONFLICT OF INTEREST:</a:t>
            </a:r>
            <a:r>
              <a:rPr lang="en-US" dirty="0"/>
              <a:t> it is a rule of universal application that a person who has fiduciary duties to discharge, shall not be allowed to enter into engagements in which he or she has a conflicting personal interest with those he or she is bound to protect. </a:t>
            </a:r>
            <a:endParaRPr lang="en-GB" dirty="0"/>
          </a:p>
          <a:p>
            <a:pPr lvl="2"/>
            <a:r>
              <a:rPr lang="en-US" dirty="0"/>
              <a:t>Arising from this very universal duty (or rule), an agent who is instructed by the principal to buy property on behalf of the principal, that sells his own property to the principal, will be in breach of the fiduciary duty. </a:t>
            </a:r>
            <a:endParaRPr lang="en-GB" dirty="0"/>
          </a:p>
          <a:p>
            <a:pPr lvl="2"/>
            <a:r>
              <a:rPr lang="en-US" dirty="0"/>
              <a:t>In similar fashion, an agent who is instructed to sell his principal’s property, but ends up buying it himself or herself, will also be in breach of the fiduciary duty.</a:t>
            </a:r>
            <a:endParaRPr lang="en-GB" dirty="0"/>
          </a:p>
          <a:p>
            <a:pPr lvl="2"/>
            <a:r>
              <a:rPr lang="en-US" dirty="0"/>
              <a:t>In both of these situations, there is an obvious potential for conflict because the seller’s interest is to get the best price; while that of the buyer is to pay as little as possible- and this is the reason why that rule applies. </a:t>
            </a:r>
            <a:endParaRPr lang="en-GB" dirty="0"/>
          </a:p>
          <a:p>
            <a:pPr algn="just"/>
            <a:r>
              <a:rPr lang="en-US" b="1" dirty="0"/>
              <a:t>Remember: whether the agent acted fairly and paid a fair price, is immaterial, and he or she will be in breach of such duties, unless there is full disclosure to the principal of all the relevant facts. Most importantly- principal consents to the </a:t>
            </a:r>
            <a:r>
              <a:rPr lang="en-US" b="1" dirty="0" smtClean="0"/>
              <a:t>transactions.</a:t>
            </a:r>
            <a:endParaRPr lang="en-GB" b="1" dirty="0"/>
          </a:p>
        </p:txBody>
      </p:sp>
    </p:spTree>
    <p:extLst>
      <p:ext uri="{BB962C8B-B14F-4D97-AF65-F5344CB8AC3E}">
        <p14:creationId xmlns:p14="http://schemas.microsoft.com/office/powerpoint/2010/main" val="47940977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AGENT’S FIDUCIARY DUTIES</a:t>
            </a:r>
            <a:endParaRPr lang="en-GB" dirty="0"/>
          </a:p>
        </p:txBody>
      </p:sp>
      <p:sp>
        <p:nvSpPr>
          <p:cNvPr id="3" name="Content Placeholder 2"/>
          <p:cNvSpPr>
            <a:spLocks noGrp="1"/>
          </p:cNvSpPr>
          <p:nvPr>
            <p:ph idx="1"/>
          </p:nvPr>
        </p:nvSpPr>
        <p:spPr/>
        <p:txBody>
          <a:bodyPr/>
          <a:lstStyle/>
          <a:p>
            <a:pPr lvl="1" algn="just">
              <a:buFont typeface="Wingdings" panose="05000000000000000000" pitchFamily="2" charset="2"/>
              <a:buChar char="q"/>
            </a:pPr>
            <a:r>
              <a:rPr lang="en-US" b="1" dirty="0"/>
              <a:t>DUTY NOT TO MAKE A SECRET PROFIT</a:t>
            </a:r>
            <a:r>
              <a:rPr lang="en-US" dirty="0"/>
              <a:t>: </a:t>
            </a:r>
            <a:r>
              <a:rPr lang="en-US" dirty="0" smtClean="0"/>
              <a:t>An </a:t>
            </a:r>
            <a:r>
              <a:rPr lang="en-US" dirty="0"/>
              <a:t>agent is under a duty not to retain a profit made in the course of his or her duties. According to this </a:t>
            </a:r>
            <a:r>
              <a:rPr lang="en-US" dirty="0" smtClean="0"/>
              <a:t>principle, </a:t>
            </a:r>
            <a:r>
              <a:rPr lang="en-US" dirty="0"/>
              <a:t>it is irrelevant that the agent acted in good faith, or that the principal did not suffer any loss, or that the principal actually benefited from the agent’s actions.</a:t>
            </a:r>
            <a:endParaRPr lang="en-GB" dirty="0"/>
          </a:p>
          <a:p>
            <a:pPr lvl="2" algn="just"/>
            <a:r>
              <a:rPr lang="en-US" dirty="0"/>
              <a:t>See the case of </a:t>
            </a:r>
            <a:r>
              <a:rPr lang="en-US" b="1" dirty="0"/>
              <a:t>PHIPPS v BOARDMAN [1964] 1 WLR 993</a:t>
            </a:r>
            <a:endParaRPr lang="en-GB" b="1" dirty="0"/>
          </a:p>
          <a:p>
            <a:pPr lvl="3"/>
            <a:r>
              <a:rPr lang="en-US" dirty="0"/>
              <a:t>In this case: it was stated that it is a principal of equity that trustees and agents shall not retain a profit made in the course of their duties. According to this principal, it is irrelevant that the </a:t>
            </a:r>
            <a:r>
              <a:rPr lang="en-US" dirty="0" smtClean="0"/>
              <a:t>agent </a:t>
            </a:r>
            <a:r>
              <a:rPr lang="en-US" dirty="0"/>
              <a:t>was acting in good faith or that the principal didn’t suffer. Liability arises from the mere fact that profit has been made. </a:t>
            </a:r>
            <a:endParaRPr lang="en-GB" dirty="0"/>
          </a:p>
          <a:p>
            <a:endParaRPr lang="en-GB" dirty="0"/>
          </a:p>
        </p:txBody>
      </p:sp>
    </p:spTree>
    <p:extLst>
      <p:ext uri="{BB962C8B-B14F-4D97-AF65-F5344CB8AC3E}">
        <p14:creationId xmlns:p14="http://schemas.microsoft.com/office/powerpoint/2010/main" val="340696782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AGENT’S FIDUCIARY DUTIES</a:t>
            </a:r>
            <a:endParaRPr lang="en-GB" dirty="0"/>
          </a:p>
        </p:txBody>
      </p:sp>
      <p:sp>
        <p:nvSpPr>
          <p:cNvPr id="3" name="Content Placeholder 2"/>
          <p:cNvSpPr>
            <a:spLocks noGrp="1"/>
          </p:cNvSpPr>
          <p:nvPr>
            <p:ph idx="1"/>
          </p:nvPr>
        </p:nvSpPr>
        <p:spPr/>
        <p:txBody>
          <a:bodyPr>
            <a:normAutofit fontScale="85000" lnSpcReduction="20000"/>
          </a:bodyPr>
          <a:lstStyle/>
          <a:p>
            <a:pPr lvl="1">
              <a:buFont typeface="Wingdings" panose="05000000000000000000" pitchFamily="2" charset="2"/>
              <a:buChar char="q"/>
            </a:pPr>
            <a:r>
              <a:rPr lang="en-US" b="1" dirty="0"/>
              <a:t>DUTY NOT TO TAKE A BRIBE</a:t>
            </a:r>
            <a:r>
              <a:rPr lang="en-US" dirty="0"/>
              <a:t>: a bribe is simply a secret profit or added income earned secretly. Where an agent deals with a third party on behalf of the principal, a bribe is any payment made by that third party to the agents and the third party knows that the agent is the principal’s agent- and the payment is made secretly from the principal. </a:t>
            </a:r>
            <a:endParaRPr lang="en-GB" dirty="0"/>
          </a:p>
          <a:p>
            <a:pPr lvl="2"/>
            <a:r>
              <a:rPr lang="en-US" dirty="0"/>
              <a:t>Read the case of </a:t>
            </a:r>
            <a:r>
              <a:rPr lang="en-US" b="1" dirty="0"/>
              <a:t>INDUSTRIES GENERAL MORTGAGE COMPANY LTD v LEWIS [1949] 2 All ER 573</a:t>
            </a:r>
            <a:endParaRPr lang="en-GB" b="1" dirty="0"/>
          </a:p>
          <a:p>
            <a:pPr lvl="2"/>
            <a:r>
              <a:rPr lang="en-US" dirty="0"/>
              <a:t>Where an agent takes a bribe, the principal may have recourse to the following remedies (remedies can be cumulative):</a:t>
            </a:r>
            <a:endParaRPr lang="en-GB" dirty="0"/>
          </a:p>
          <a:p>
            <a:pPr lvl="3"/>
            <a:r>
              <a:rPr lang="en-US" dirty="0"/>
              <a:t>The principal can DISMISS THE AGENT WITHOUT NOTICE</a:t>
            </a:r>
            <a:endParaRPr lang="en-GB" dirty="0"/>
          </a:p>
          <a:p>
            <a:pPr lvl="3"/>
            <a:r>
              <a:rPr lang="en-US" dirty="0"/>
              <a:t>Refuse the PAY ANY COMMISSION due to agent or he may RECOVER the commission paid before the discovery was made</a:t>
            </a:r>
            <a:endParaRPr lang="en-GB" dirty="0"/>
          </a:p>
          <a:p>
            <a:pPr lvl="3"/>
            <a:r>
              <a:rPr lang="en-US" dirty="0"/>
              <a:t>The Principal may rescind the contract with the third party, or he may recover the bribe from the agent or the third party</a:t>
            </a:r>
            <a:endParaRPr lang="en-GB" dirty="0"/>
          </a:p>
          <a:p>
            <a:pPr lvl="3"/>
            <a:r>
              <a:rPr lang="en-US" dirty="0"/>
              <a:t>In addition, this gives rise to criminal liability</a:t>
            </a:r>
            <a:endParaRPr lang="en-GB" dirty="0"/>
          </a:p>
          <a:p>
            <a:pPr lvl="4"/>
            <a:r>
              <a:rPr lang="en-US" dirty="0"/>
              <a:t>Under the Anti-corruption act, and the penal code</a:t>
            </a:r>
            <a:endParaRPr lang="en-GB" dirty="0"/>
          </a:p>
          <a:p>
            <a:endParaRPr lang="en-GB" dirty="0"/>
          </a:p>
        </p:txBody>
      </p:sp>
    </p:spTree>
    <p:extLst>
      <p:ext uri="{BB962C8B-B14F-4D97-AF65-F5344CB8AC3E}">
        <p14:creationId xmlns:p14="http://schemas.microsoft.com/office/powerpoint/2010/main" val="41413776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AGENT’S FIDUCIARY DUTIES</a:t>
            </a:r>
            <a:endParaRPr lang="en-GB" dirty="0"/>
          </a:p>
        </p:txBody>
      </p:sp>
      <p:sp>
        <p:nvSpPr>
          <p:cNvPr id="3" name="Content Placeholder 2"/>
          <p:cNvSpPr>
            <a:spLocks noGrp="1"/>
          </p:cNvSpPr>
          <p:nvPr>
            <p:ph idx="1"/>
          </p:nvPr>
        </p:nvSpPr>
        <p:spPr/>
        <p:txBody>
          <a:bodyPr/>
          <a:lstStyle/>
          <a:p>
            <a:pPr lvl="1"/>
            <a:r>
              <a:rPr lang="en-US" b="1" dirty="0"/>
              <a:t>DUTY TO ACCOUNT</a:t>
            </a:r>
            <a:r>
              <a:rPr lang="en-US" dirty="0"/>
              <a:t>: in the same way that the agent must not make a secret profit, he or she is also under a duty to keep his or her own property separate from that of the principal. The agent is required to keep full and accurate books of accounts of all the transactions he or she enters into on behalf of the principal.</a:t>
            </a:r>
            <a:endParaRPr lang="en-GB" dirty="0"/>
          </a:p>
          <a:p>
            <a:pPr lvl="2"/>
            <a:r>
              <a:rPr lang="en-US" dirty="0"/>
              <a:t>When the agency is terminated, the agent must deliver all books and documents given to him or her by the principal, or which were prepared in the course of the agency relationship, unless the agent is entitled to exercise a lien over such documents. </a:t>
            </a:r>
            <a:endParaRPr lang="en-GB" dirty="0"/>
          </a:p>
          <a:p>
            <a:endParaRPr lang="en-GB" dirty="0"/>
          </a:p>
        </p:txBody>
      </p:sp>
    </p:spTree>
    <p:extLst>
      <p:ext uri="{BB962C8B-B14F-4D97-AF65-F5344CB8AC3E}">
        <p14:creationId xmlns:p14="http://schemas.microsoft.com/office/powerpoint/2010/main" val="545358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AGENT’S FIDUCIARY DUTIES</a:t>
            </a:r>
            <a:endParaRPr lang="en-GB" dirty="0"/>
          </a:p>
        </p:txBody>
      </p:sp>
      <p:sp>
        <p:nvSpPr>
          <p:cNvPr id="3" name="Content Placeholder 2"/>
          <p:cNvSpPr>
            <a:spLocks noGrp="1"/>
          </p:cNvSpPr>
          <p:nvPr>
            <p:ph idx="1"/>
          </p:nvPr>
        </p:nvSpPr>
        <p:spPr/>
        <p:txBody>
          <a:bodyPr/>
          <a:lstStyle/>
          <a:p>
            <a:pPr lvl="1">
              <a:buFont typeface="Wingdings" panose="05000000000000000000" pitchFamily="2" charset="2"/>
              <a:buChar char="q"/>
            </a:pPr>
            <a:r>
              <a:rPr lang="en-US" b="1" dirty="0"/>
              <a:t>DUTY NOT TO DELEGATE</a:t>
            </a:r>
            <a:r>
              <a:rPr lang="en-US" dirty="0"/>
              <a:t>: an agent cannot, as a general rule, delegate his duties to a sub-agent. In certain circumstances, however, the right to delegate may be implied from the circumstances surrounding the transactions, such as:</a:t>
            </a:r>
            <a:endParaRPr lang="en-GB" dirty="0"/>
          </a:p>
          <a:p>
            <a:pPr lvl="2"/>
            <a:r>
              <a:rPr lang="en-US" dirty="0"/>
              <a:t> usage of the trade,</a:t>
            </a:r>
            <a:endParaRPr lang="en-GB" dirty="0"/>
          </a:p>
          <a:p>
            <a:pPr lvl="2"/>
            <a:r>
              <a:rPr lang="en-US" dirty="0"/>
              <a:t>the conduct of the parties, or </a:t>
            </a:r>
            <a:endParaRPr lang="en-GB" dirty="0"/>
          </a:p>
          <a:p>
            <a:pPr lvl="2"/>
            <a:r>
              <a:rPr lang="en-US" dirty="0"/>
              <a:t>in the event of unanticipated emergencies.</a:t>
            </a:r>
            <a:endParaRPr lang="en-GB" dirty="0"/>
          </a:p>
          <a:p>
            <a:pPr lvl="2"/>
            <a:r>
              <a:rPr lang="en-US" dirty="0"/>
              <a:t>See the case of </a:t>
            </a:r>
            <a:r>
              <a:rPr lang="en-US" b="1" dirty="0"/>
              <a:t>DEBUSSCHE v ALT [1878] LT 370</a:t>
            </a:r>
            <a:endParaRPr lang="en-GB" b="1" dirty="0"/>
          </a:p>
          <a:p>
            <a:endParaRPr lang="en-GB" dirty="0"/>
          </a:p>
        </p:txBody>
      </p:sp>
    </p:spTree>
    <p:extLst>
      <p:ext uri="{BB962C8B-B14F-4D97-AF65-F5344CB8AC3E}">
        <p14:creationId xmlns:p14="http://schemas.microsoft.com/office/powerpoint/2010/main" val="13083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rights of an agent</a:t>
            </a:r>
            <a:endParaRPr lang="en-GB" dirty="0"/>
          </a:p>
        </p:txBody>
      </p:sp>
      <p:sp>
        <p:nvSpPr>
          <p:cNvPr id="3" name="Content Placeholder 2"/>
          <p:cNvSpPr>
            <a:spLocks noGrp="1"/>
          </p:cNvSpPr>
          <p:nvPr>
            <p:ph idx="1"/>
          </p:nvPr>
        </p:nvSpPr>
        <p:spPr>
          <a:xfrm>
            <a:off x="1451579" y="2015732"/>
            <a:ext cx="9603275" cy="3784177"/>
          </a:xfrm>
        </p:spPr>
        <p:txBody>
          <a:bodyPr>
            <a:normAutofit fontScale="77500" lnSpcReduction="20000"/>
          </a:bodyPr>
          <a:lstStyle/>
          <a:p>
            <a:pPr lvl="0"/>
            <a:r>
              <a:rPr lang="en-US" dirty="0"/>
              <a:t>Generally, the agent’s rights depend on the contract, if any, between the agent and the principal</a:t>
            </a:r>
            <a:endParaRPr lang="en-GB" dirty="0"/>
          </a:p>
          <a:p>
            <a:pPr lvl="0"/>
            <a:r>
              <a:rPr lang="en-US" dirty="0"/>
              <a:t>However, the common law recognizes 3 rights of an agent, these are:</a:t>
            </a:r>
            <a:endParaRPr lang="en-GB" dirty="0"/>
          </a:p>
          <a:p>
            <a:pPr lvl="0"/>
            <a:r>
              <a:rPr lang="en-US" b="1" u="sng" dirty="0"/>
              <a:t>The right to remuneration</a:t>
            </a:r>
            <a:r>
              <a:rPr lang="en-US" dirty="0"/>
              <a:t>: an agent will only be entitled to remuneration if that has been agreed with the principal. Where there is no express agreement that the agent should be paid for his or her services, the Court may imply a term giving a right to remuneration. </a:t>
            </a:r>
            <a:endParaRPr lang="en-GB" dirty="0"/>
          </a:p>
          <a:p>
            <a:pPr lvl="1"/>
            <a:r>
              <a:rPr lang="en-US" b="1" dirty="0"/>
              <a:t>Such a right (a right to remuneration) will probably be implied where the agent is acting in the course of a profession, or business;</a:t>
            </a:r>
            <a:endParaRPr lang="en-GB" b="1" dirty="0"/>
          </a:p>
          <a:p>
            <a:pPr lvl="1"/>
            <a:r>
              <a:rPr lang="en-US" b="1" dirty="0"/>
              <a:t>And the courts will more readily imply a right to remuneration where the agent has performed his or her services.</a:t>
            </a:r>
            <a:endParaRPr lang="en-GB" b="1" dirty="0"/>
          </a:p>
          <a:p>
            <a:pPr lvl="1"/>
            <a:r>
              <a:rPr lang="en-US" b="1" dirty="0"/>
              <a:t>Also note: that where it is agreed that the Agent should be paid, but the amount of remuneration is not agreed, or where a right of payment is implied, the agent will be entitled to a reasonable sum for his or her services, assessed on a quantum </a:t>
            </a:r>
            <a:r>
              <a:rPr lang="en-US" b="1" dirty="0" err="1"/>
              <a:t>meruit</a:t>
            </a:r>
            <a:r>
              <a:rPr lang="en-US" b="1" dirty="0"/>
              <a:t> basis. With respect to this, see:</a:t>
            </a:r>
            <a:endParaRPr lang="en-GB" b="1" dirty="0"/>
          </a:p>
          <a:p>
            <a:pPr lvl="2"/>
            <a:r>
              <a:rPr lang="en-US" b="1" dirty="0"/>
              <a:t>Clement </a:t>
            </a:r>
            <a:r>
              <a:rPr lang="en-US" b="1" dirty="0" err="1" smtClean="0"/>
              <a:t>Chuuya</a:t>
            </a:r>
            <a:r>
              <a:rPr lang="en-US" b="1" dirty="0" smtClean="0"/>
              <a:t> </a:t>
            </a:r>
            <a:r>
              <a:rPr lang="en-US" b="1" dirty="0"/>
              <a:t>and Hilda </a:t>
            </a:r>
            <a:r>
              <a:rPr lang="en-US" b="1" dirty="0" err="1" smtClean="0"/>
              <a:t>Chuuyaya</a:t>
            </a:r>
            <a:r>
              <a:rPr lang="en-US" b="1" dirty="0" smtClean="0"/>
              <a:t> </a:t>
            </a:r>
            <a:r>
              <a:rPr lang="en-US" b="1" dirty="0"/>
              <a:t>v J.J. </a:t>
            </a:r>
            <a:r>
              <a:rPr lang="en-US" b="1" dirty="0" err="1" smtClean="0"/>
              <a:t>Hankwenda</a:t>
            </a:r>
            <a:r>
              <a:rPr lang="en-US" b="1" dirty="0" smtClean="0"/>
              <a:t> </a:t>
            </a:r>
            <a:r>
              <a:rPr lang="en-US" b="1" dirty="0"/>
              <a:t>(2002) ZR 11</a:t>
            </a:r>
            <a:endParaRPr lang="en-GB" dirty="0"/>
          </a:p>
          <a:p>
            <a:pPr lvl="2"/>
            <a:r>
              <a:rPr lang="en-US" b="1" dirty="0"/>
              <a:t>Way v </a:t>
            </a:r>
            <a:r>
              <a:rPr lang="en-US" b="1" dirty="0" err="1"/>
              <a:t>Latilla</a:t>
            </a:r>
            <a:r>
              <a:rPr lang="en-US" b="1" dirty="0"/>
              <a:t> [1937] 3 All ER 759</a:t>
            </a:r>
            <a:endParaRPr lang="en-GB" dirty="0"/>
          </a:p>
          <a:p>
            <a:endParaRPr lang="en-GB" dirty="0"/>
          </a:p>
        </p:txBody>
      </p:sp>
    </p:spTree>
    <p:extLst>
      <p:ext uri="{BB962C8B-B14F-4D97-AF65-F5344CB8AC3E}">
        <p14:creationId xmlns:p14="http://schemas.microsoft.com/office/powerpoint/2010/main" val="41722279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rights of an agent</a:t>
            </a:r>
            <a:endParaRPr lang="en-GB" dirty="0"/>
          </a:p>
        </p:txBody>
      </p:sp>
      <p:sp>
        <p:nvSpPr>
          <p:cNvPr id="3" name="Content Placeholder 2"/>
          <p:cNvSpPr>
            <a:spLocks noGrp="1"/>
          </p:cNvSpPr>
          <p:nvPr>
            <p:ph idx="1"/>
          </p:nvPr>
        </p:nvSpPr>
        <p:spPr/>
        <p:txBody>
          <a:bodyPr>
            <a:normAutofit fontScale="85000" lnSpcReduction="20000"/>
          </a:bodyPr>
          <a:lstStyle/>
          <a:p>
            <a:pPr lvl="0"/>
            <a:r>
              <a:rPr lang="en-US" b="1" u="sng" dirty="0"/>
              <a:t>The right to indemnity and set-off</a:t>
            </a:r>
            <a:endParaRPr lang="en-GB" dirty="0"/>
          </a:p>
          <a:p>
            <a:pPr lvl="1"/>
            <a:r>
              <a:rPr lang="en-US" b="1" dirty="0"/>
              <a:t>INDEMNITY:</a:t>
            </a:r>
            <a:endParaRPr lang="en-GB" b="1" dirty="0"/>
          </a:p>
          <a:p>
            <a:pPr lvl="2"/>
            <a:r>
              <a:rPr lang="en-US" dirty="0"/>
              <a:t>All agents, whether acting under a contract of agency or not, are entitled to be reimbursed, and indemnified against expenses incurred in the course of performing their duties. </a:t>
            </a:r>
            <a:endParaRPr lang="en-GB" dirty="0"/>
          </a:p>
          <a:p>
            <a:pPr lvl="2"/>
            <a:r>
              <a:rPr lang="en-US" dirty="0"/>
              <a:t>Where the agency is contractual, the indemnity will be an express or implied term of that contract</a:t>
            </a:r>
            <a:endParaRPr lang="en-GB" dirty="0"/>
          </a:p>
          <a:p>
            <a:pPr lvl="2"/>
            <a:r>
              <a:rPr lang="en-US" dirty="0"/>
              <a:t>On the other hand, where there is no contract, the basis of the indemnity is </a:t>
            </a:r>
            <a:r>
              <a:rPr lang="en-US" dirty="0" err="1"/>
              <a:t>restitutionary</a:t>
            </a:r>
            <a:endParaRPr lang="en-GB" dirty="0"/>
          </a:p>
          <a:p>
            <a:pPr lvl="2"/>
            <a:r>
              <a:rPr lang="en-US" b="1" dirty="0"/>
              <a:t>A non-contractual agent can ONLY be indemnified against expenditure necessarily incurred on the principal’s behalf, and cannot claim reimbursement, or payment the principal would not have been obliged to make.</a:t>
            </a:r>
            <a:endParaRPr lang="en-GB" b="1" dirty="0"/>
          </a:p>
          <a:p>
            <a:pPr lvl="3"/>
            <a:r>
              <a:rPr lang="en-US" b="1" dirty="0"/>
              <a:t>For non-contractual agents, they will only be reimbursed if those expenses are expenses that the principal would have been obliged to incur.</a:t>
            </a:r>
            <a:endParaRPr lang="en-GB" b="1" dirty="0"/>
          </a:p>
          <a:p>
            <a:pPr lvl="2"/>
            <a:r>
              <a:rPr lang="en-US" dirty="0"/>
              <a:t>Indemnity-simply means if agent incurs expenses on behalf of principal, the agent can seek reimbursement from principal.</a:t>
            </a:r>
            <a:endParaRPr lang="en-GB" dirty="0"/>
          </a:p>
        </p:txBody>
      </p:sp>
    </p:spTree>
    <p:extLst>
      <p:ext uri="{BB962C8B-B14F-4D97-AF65-F5344CB8AC3E}">
        <p14:creationId xmlns:p14="http://schemas.microsoft.com/office/powerpoint/2010/main" val="26014942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WHO IS AN AGENT?</a:t>
            </a:r>
            <a:r>
              <a:rPr lang="en-GB" dirty="0"/>
              <a:t/>
            </a:r>
            <a:br>
              <a:rPr lang="en-GB" dirty="0"/>
            </a:br>
            <a:endParaRPr lang="en-GB" dirty="0"/>
          </a:p>
        </p:txBody>
      </p:sp>
      <p:sp>
        <p:nvSpPr>
          <p:cNvPr id="3" name="Content Placeholder 2"/>
          <p:cNvSpPr>
            <a:spLocks noGrp="1"/>
          </p:cNvSpPr>
          <p:nvPr>
            <p:ph idx="1"/>
          </p:nvPr>
        </p:nvSpPr>
        <p:spPr>
          <a:xfrm>
            <a:off x="1451579" y="2015732"/>
            <a:ext cx="9603275" cy="3967057"/>
          </a:xfrm>
        </p:spPr>
        <p:txBody>
          <a:bodyPr>
            <a:normAutofit fontScale="70000" lnSpcReduction="20000"/>
          </a:bodyPr>
          <a:lstStyle/>
          <a:p>
            <a:pPr lvl="0"/>
            <a:r>
              <a:rPr lang="en-US" dirty="0"/>
              <a:t>S</a:t>
            </a:r>
            <a:r>
              <a:rPr lang="en-US" dirty="0" smtClean="0"/>
              <a:t>ometimes</a:t>
            </a:r>
            <a:r>
              <a:rPr lang="en-US" dirty="0"/>
              <a:t>, the actions of an Agent may make the Principal criminally liable. </a:t>
            </a:r>
            <a:r>
              <a:rPr lang="en-US" dirty="0" smtClean="0"/>
              <a:t>See: </a:t>
            </a:r>
            <a:r>
              <a:rPr lang="en-US" b="1" dirty="0" smtClean="0"/>
              <a:t>GARDNER </a:t>
            </a:r>
            <a:r>
              <a:rPr lang="en-US" b="1" dirty="0"/>
              <a:t>v ACKEROYD [1952] 2 QB 743 or 2 ALL ER </a:t>
            </a:r>
            <a:r>
              <a:rPr lang="en-US" b="1" dirty="0" smtClean="0"/>
              <a:t>306</a:t>
            </a:r>
          </a:p>
          <a:p>
            <a:pPr lvl="0"/>
            <a:r>
              <a:rPr lang="en-US" dirty="0"/>
              <a:t>Agency is found in contract. Do remember:</a:t>
            </a:r>
            <a:endParaRPr lang="en-GB" dirty="0"/>
          </a:p>
          <a:p>
            <a:pPr lvl="1"/>
            <a:r>
              <a:rPr lang="en-US" dirty="0"/>
              <a:t> that Agency may be compared to the doctrine of vicarious liability in tort, whereby an Employer is legally responsible for the torts of employees acting in the course of their employment. </a:t>
            </a:r>
            <a:endParaRPr lang="en-GB" dirty="0"/>
          </a:p>
          <a:p>
            <a:pPr lvl="1"/>
            <a:r>
              <a:rPr lang="en-US" dirty="0"/>
              <a:t>However, the 2 doctrines of principles are easily distinguishable for the following reasons:</a:t>
            </a:r>
            <a:endParaRPr lang="en-GB" dirty="0"/>
          </a:p>
          <a:p>
            <a:pPr lvl="0"/>
            <a:r>
              <a:rPr lang="en-US" b="1" dirty="0"/>
              <a:t>Vicarious liability gives rise only to liabilities, whereas an Agent may create rights or liabilities for his Principal.</a:t>
            </a:r>
            <a:endParaRPr lang="en-GB" b="1" dirty="0"/>
          </a:p>
          <a:p>
            <a:pPr lvl="0"/>
            <a:r>
              <a:rPr lang="en-US" b="1" dirty="0"/>
              <a:t>An Employer is vicariously liable only for the torts of employees or servants, and not for independent contractors; whereas, an Agent may be an employee, but is often an independent </a:t>
            </a:r>
            <a:r>
              <a:rPr lang="en-US" b="1" dirty="0" smtClean="0"/>
              <a:t>contractor.</a:t>
            </a:r>
            <a:endParaRPr lang="en-GB" b="1" dirty="0"/>
          </a:p>
          <a:p>
            <a:pPr lvl="0"/>
            <a:r>
              <a:rPr lang="en-US" b="1" dirty="0"/>
              <a:t>Vicarious liability is imposed only where the employee is acting in the course of employment; but a Principal is bound by the actions of his Agent, provided they are within the Agent’s actual, apparent or deemed authority. </a:t>
            </a:r>
            <a:endParaRPr lang="en-GB" b="1" dirty="0"/>
          </a:p>
          <a:p>
            <a:pPr lvl="0"/>
            <a:endParaRPr lang="en-GB" b="1" dirty="0"/>
          </a:p>
          <a:p>
            <a:endParaRPr lang="en-GB" dirty="0"/>
          </a:p>
        </p:txBody>
      </p:sp>
    </p:spTree>
    <p:extLst>
      <p:ext uri="{BB962C8B-B14F-4D97-AF65-F5344CB8AC3E}">
        <p14:creationId xmlns:p14="http://schemas.microsoft.com/office/powerpoint/2010/main" val="14783362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rights of an agent</a:t>
            </a:r>
            <a:endParaRPr lang="en-GB" dirty="0"/>
          </a:p>
        </p:txBody>
      </p:sp>
      <p:sp>
        <p:nvSpPr>
          <p:cNvPr id="3" name="Content Placeholder 2"/>
          <p:cNvSpPr>
            <a:spLocks noGrp="1"/>
          </p:cNvSpPr>
          <p:nvPr>
            <p:ph idx="1"/>
          </p:nvPr>
        </p:nvSpPr>
        <p:spPr/>
        <p:txBody>
          <a:bodyPr/>
          <a:lstStyle/>
          <a:p>
            <a:pPr lvl="1"/>
            <a:r>
              <a:rPr lang="en-US" b="1" dirty="0"/>
              <a:t>SET-OFF</a:t>
            </a:r>
            <a:r>
              <a:rPr lang="en-US" dirty="0"/>
              <a:t>: An agent is entitled to set-off from monies of the principal received by him in the business of the agency, all sums properly due to him.</a:t>
            </a:r>
            <a:endParaRPr lang="en-GB" dirty="0"/>
          </a:p>
          <a:p>
            <a:pPr lvl="2"/>
            <a:r>
              <a:rPr lang="en-US" dirty="0"/>
              <a:t>This means if agent receives money on behalf of principal in course of agency duties, he is entitled to recover from those monies payments due to him.</a:t>
            </a:r>
            <a:endParaRPr lang="en-GB" dirty="0"/>
          </a:p>
          <a:p>
            <a:pPr lvl="1"/>
            <a:r>
              <a:rPr lang="en-US" dirty="0"/>
              <a:t>Read the case of </a:t>
            </a:r>
            <a:r>
              <a:rPr lang="en-US" b="1" cap="all" dirty="0"/>
              <a:t>GRAPHICS AFRICA LIMITED v BARCLAYS BANK OF ZAMBIA LIMITED and RDS Investments Limited and Ronald Penza, SCZ No. 17 of 1995- with respect to indemnity and set-off</a:t>
            </a:r>
            <a:endParaRPr lang="en-GB" dirty="0"/>
          </a:p>
        </p:txBody>
      </p:sp>
    </p:spTree>
    <p:extLst>
      <p:ext uri="{BB962C8B-B14F-4D97-AF65-F5344CB8AC3E}">
        <p14:creationId xmlns:p14="http://schemas.microsoft.com/office/powerpoint/2010/main" val="21567266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rights of an agent</a:t>
            </a:r>
            <a:endParaRPr lang="en-GB" dirty="0"/>
          </a:p>
        </p:txBody>
      </p:sp>
      <p:sp>
        <p:nvSpPr>
          <p:cNvPr id="3" name="Content Placeholder 2"/>
          <p:cNvSpPr>
            <a:spLocks noGrp="1"/>
          </p:cNvSpPr>
          <p:nvPr>
            <p:ph idx="1"/>
          </p:nvPr>
        </p:nvSpPr>
        <p:spPr/>
        <p:txBody>
          <a:bodyPr/>
          <a:lstStyle/>
          <a:p>
            <a:pPr lvl="0"/>
            <a:r>
              <a:rPr lang="en-US" b="1" u="sng" dirty="0"/>
              <a:t>THE RIGHT TO A LIEN</a:t>
            </a:r>
            <a:r>
              <a:rPr lang="en-US" dirty="0"/>
              <a:t>: in order to protect his right to remuneration or indemnity, an Agent may be entitled to a lien over property belonging to the principal, </a:t>
            </a:r>
            <a:r>
              <a:rPr lang="en-US" b="1" dirty="0"/>
              <a:t>which is in his or her </a:t>
            </a:r>
            <a:r>
              <a:rPr lang="en-US" b="1" dirty="0" smtClean="0"/>
              <a:t>possession.</a:t>
            </a:r>
            <a:endParaRPr lang="en-GB" b="1" dirty="0"/>
          </a:p>
          <a:p>
            <a:pPr lvl="1" algn="just"/>
            <a:r>
              <a:rPr lang="en-US" b="1" u="sng" dirty="0"/>
              <a:t>A lien:</a:t>
            </a:r>
            <a:r>
              <a:rPr lang="en-US" dirty="0"/>
              <a:t> simply a right to retain property by way of security, until some debt is paid.</a:t>
            </a:r>
            <a:endParaRPr lang="en-GB" dirty="0"/>
          </a:p>
          <a:p>
            <a:pPr lvl="1"/>
            <a:r>
              <a:rPr lang="en-US" dirty="0"/>
              <a:t>the agent is acting on behalf of the principal, and in the course of duties, takes possession of principal’s property. And the principal owes agent money- the agent is allowed to keep the property as security, until the money the principal owes the agent is paid</a:t>
            </a:r>
            <a:endParaRPr lang="en-GB" dirty="0"/>
          </a:p>
          <a:p>
            <a:pPr lvl="1"/>
            <a:r>
              <a:rPr lang="en-US" dirty="0"/>
              <a:t>2 types of liens: </a:t>
            </a:r>
            <a:endParaRPr lang="en-GB" dirty="0"/>
          </a:p>
          <a:p>
            <a:endParaRPr lang="en-GB" dirty="0"/>
          </a:p>
        </p:txBody>
      </p:sp>
    </p:spTree>
    <p:extLst>
      <p:ext uri="{BB962C8B-B14F-4D97-AF65-F5344CB8AC3E}">
        <p14:creationId xmlns:p14="http://schemas.microsoft.com/office/powerpoint/2010/main" val="40810253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the rights of an agent</a:t>
            </a:r>
            <a:endParaRPr lang="en-GB" dirty="0"/>
          </a:p>
        </p:txBody>
      </p:sp>
      <p:sp>
        <p:nvSpPr>
          <p:cNvPr id="3" name="Content Placeholder 2"/>
          <p:cNvSpPr>
            <a:spLocks noGrp="1"/>
          </p:cNvSpPr>
          <p:nvPr>
            <p:ph idx="1"/>
          </p:nvPr>
        </p:nvSpPr>
        <p:spPr/>
        <p:txBody>
          <a:bodyPr/>
          <a:lstStyle/>
          <a:p>
            <a:pPr lvl="2"/>
            <a:r>
              <a:rPr lang="en-US" b="1" u="sng" dirty="0"/>
              <a:t>A</a:t>
            </a:r>
            <a:r>
              <a:rPr lang="en-US" b="1" u="sng" dirty="0" smtClean="0"/>
              <a:t> </a:t>
            </a:r>
            <a:r>
              <a:rPr lang="en-US" b="1" u="sng" dirty="0"/>
              <a:t>general lien</a:t>
            </a:r>
            <a:r>
              <a:rPr lang="en-US" b="1" dirty="0"/>
              <a:t>- </a:t>
            </a:r>
            <a:r>
              <a:rPr lang="en-US" dirty="0"/>
              <a:t>a person entitled to a general lien is entitled to retain any property belonging to the debtors, until the debt is discharged. And persons who are entitled to a general lien include:</a:t>
            </a:r>
            <a:endParaRPr lang="en-GB" dirty="0"/>
          </a:p>
          <a:p>
            <a:pPr lvl="3"/>
            <a:r>
              <a:rPr lang="en-US" dirty="0"/>
              <a:t>bankers, </a:t>
            </a:r>
            <a:r>
              <a:rPr lang="en-US" dirty="0" smtClean="0"/>
              <a:t>solicitors</a:t>
            </a:r>
            <a:r>
              <a:rPr lang="en-US" dirty="0"/>
              <a:t> </a:t>
            </a:r>
            <a:r>
              <a:rPr lang="en-US" dirty="0" smtClean="0"/>
              <a:t>(among </a:t>
            </a:r>
            <a:r>
              <a:rPr lang="en-US" dirty="0"/>
              <a:t>others)</a:t>
            </a:r>
            <a:endParaRPr lang="en-GB" dirty="0"/>
          </a:p>
          <a:p>
            <a:pPr lvl="3"/>
            <a:r>
              <a:rPr lang="en-US" dirty="0"/>
              <a:t>so these people can retain property belonging to the principal- i.e. legal practitioner can hold onto client’s property.</a:t>
            </a:r>
            <a:endParaRPr lang="en-GB" dirty="0"/>
          </a:p>
          <a:p>
            <a:pPr lvl="2"/>
            <a:r>
              <a:rPr lang="en-US" b="1" u="sng" dirty="0"/>
              <a:t>Particular lien</a:t>
            </a:r>
            <a:r>
              <a:rPr lang="en-US" b="1" dirty="0"/>
              <a:t>- </a:t>
            </a:r>
            <a:r>
              <a:rPr lang="en-US" dirty="0"/>
              <a:t>a particular lien only entitles the beneficiary to retain an item of property until debts relating to that property or related transactions are discharged. </a:t>
            </a:r>
            <a:endParaRPr lang="en-GB" dirty="0"/>
          </a:p>
          <a:p>
            <a:pPr lvl="3"/>
            <a:r>
              <a:rPr lang="en-US" dirty="0"/>
              <a:t>i.e. a cobbler- you take the shoes for repair. You don’t pay for them. Cobbler can hold them until you pay. Watch repair, etc..</a:t>
            </a:r>
            <a:endParaRPr lang="en-GB" dirty="0"/>
          </a:p>
          <a:p>
            <a:pPr lvl="3"/>
            <a:r>
              <a:rPr lang="en-US" dirty="0"/>
              <a:t>this person can only retain possession of the item or property in respect of which the debt arises.</a:t>
            </a:r>
            <a:endParaRPr lang="en-GB" dirty="0"/>
          </a:p>
        </p:txBody>
      </p:sp>
    </p:spTree>
    <p:extLst>
      <p:ext uri="{BB962C8B-B14F-4D97-AF65-F5344CB8AC3E}">
        <p14:creationId xmlns:p14="http://schemas.microsoft.com/office/powerpoint/2010/main" val="39296193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TERMINATION OF AGENCY</a:t>
            </a:r>
            <a:endParaRPr lang="en-GB" dirty="0"/>
          </a:p>
        </p:txBody>
      </p:sp>
      <p:sp>
        <p:nvSpPr>
          <p:cNvPr id="3" name="Content Placeholder 2"/>
          <p:cNvSpPr>
            <a:spLocks noGrp="1"/>
          </p:cNvSpPr>
          <p:nvPr>
            <p:ph idx="1"/>
          </p:nvPr>
        </p:nvSpPr>
        <p:spPr/>
        <p:txBody>
          <a:bodyPr>
            <a:normAutofit fontScale="70000" lnSpcReduction="20000"/>
          </a:bodyPr>
          <a:lstStyle/>
          <a:p>
            <a:pPr lvl="0"/>
            <a:r>
              <a:rPr lang="en-US" dirty="0"/>
              <a:t>T</a:t>
            </a:r>
            <a:r>
              <a:rPr lang="en-US" dirty="0" smtClean="0"/>
              <a:t>he </a:t>
            </a:r>
            <a:r>
              <a:rPr lang="en-US" dirty="0"/>
              <a:t>relationship between principal and agent depends on consent. When such consent is withdrawn, it will result in:</a:t>
            </a:r>
            <a:endParaRPr lang="en-GB" dirty="0"/>
          </a:p>
          <a:p>
            <a:pPr lvl="1"/>
            <a:r>
              <a:rPr lang="en-US" dirty="0"/>
              <a:t>the termination of the relationship, </a:t>
            </a:r>
            <a:endParaRPr lang="en-GB" dirty="0"/>
          </a:p>
          <a:p>
            <a:pPr lvl="1"/>
            <a:r>
              <a:rPr lang="en-US" dirty="0"/>
              <a:t>as well as the agent’s actual authority to bind the principal.</a:t>
            </a:r>
            <a:endParaRPr lang="en-GB" dirty="0"/>
          </a:p>
          <a:p>
            <a:pPr lvl="0"/>
            <a:r>
              <a:rPr lang="en-US" dirty="0"/>
              <a:t>Agency relationships may be terminated in the following ways:</a:t>
            </a:r>
            <a:endParaRPr lang="en-GB" dirty="0"/>
          </a:p>
          <a:p>
            <a:pPr marL="457200" lvl="0" indent="-457200">
              <a:buFont typeface="+mj-lt"/>
              <a:buAutoNum type="arabicPeriod"/>
            </a:pPr>
            <a:r>
              <a:rPr lang="en-US" b="1" dirty="0"/>
              <a:t>By mutual consent- the principal and the agent agree that the relationship should come to an end</a:t>
            </a:r>
            <a:endParaRPr lang="en-GB" b="1" dirty="0"/>
          </a:p>
          <a:p>
            <a:pPr marL="457200" lvl="0" indent="-457200">
              <a:buFont typeface="+mj-lt"/>
              <a:buAutoNum type="arabicPeriod"/>
            </a:pPr>
            <a:r>
              <a:rPr lang="en-US" b="1" dirty="0"/>
              <a:t>By either party unilaterally withdrawing the consent- so either the principal or the agent can terminate this relationship</a:t>
            </a:r>
            <a:endParaRPr lang="en-GB" b="1" dirty="0"/>
          </a:p>
          <a:p>
            <a:pPr marL="457200" indent="-457200">
              <a:buFont typeface="+mj-lt"/>
              <a:buAutoNum type="arabicPeriod"/>
            </a:pPr>
            <a:r>
              <a:rPr lang="en-US" b="1" dirty="0"/>
              <a:t>The agent may be appointed for a fixed period of time, or to perform a specific task. In such a case, the agency relationship and the agent’s authority are determined (terminated) by the expiry of the stated period, or on completion of the specific task.</a:t>
            </a:r>
            <a:endParaRPr lang="en-GB" b="1" dirty="0"/>
          </a:p>
        </p:txBody>
      </p:sp>
    </p:spTree>
    <p:extLst>
      <p:ext uri="{BB962C8B-B14F-4D97-AF65-F5344CB8AC3E}">
        <p14:creationId xmlns:p14="http://schemas.microsoft.com/office/powerpoint/2010/main" val="330820946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TERMINATION OF AGENCY</a:t>
            </a:r>
            <a:endParaRPr lang="en-GB" dirty="0"/>
          </a:p>
        </p:txBody>
      </p:sp>
      <p:sp>
        <p:nvSpPr>
          <p:cNvPr id="3" name="Content Placeholder 2"/>
          <p:cNvSpPr>
            <a:spLocks noGrp="1"/>
          </p:cNvSpPr>
          <p:nvPr>
            <p:ph idx="1"/>
          </p:nvPr>
        </p:nvSpPr>
        <p:spPr/>
        <p:txBody>
          <a:bodyPr>
            <a:normAutofit fontScale="77500" lnSpcReduction="20000"/>
          </a:bodyPr>
          <a:lstStyle/>
          <a:p>
            <a:pPr marL="342900" lvl="0" indent="-342900">
              <a:buFont typeface="+mj-lt"/>
              <a:buAutoNum type="arabicPeriod"/>
              <a:tabLst>
                <a:tab pos="1143000" algn="l"/>
              </a:tabLst>
            </a:pPr>
            <a:r>
              <a:rPr lang="en-US" b="1" dirty="0" smtClean="0">
                <a:latin typeface="Times New Roman" panose="02020603050405020304" pitchFamily="18" charset="0"/>
                <a:ea typeface="MS Mincho"/>
                <a:cs typeface="Arial" panose="020B0604020202020204" pitchFamily="34" charset="0"/>
              </a:rPr>
              <a:t>An agency relationship may also be terminated by operation of law</a:t>
            </a:r>
            <a:endParaRPr lang="en-GB" b="1" dirty="0" smtClean="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alphaLcPeriod"/>
              <a:tabLst>
                <a:tab pos="1143000" algn="l"/>
              </a:tabLst>
            </a:pPr>
            <a:r>
              <a:rPr lang="en-US" b="1" dirty="0" smtClean="0">
                <a:latin typeface="Times New Roman" panose="02020603050405020304" pitchFamily="18" charset="0"/>
                <a:ea typeface="MS Mincho"/>
                <a:cs typeface="Arial" panose="020B0604020202020204" pitchFamily="34" charset="0"/>
              </a:rPr>
              <a:t>i.e. death of a partner in a partnership</a:t>
            </a:r>
            <a:endParaRPr lang="en-GB" b="1" dirty="0" smtClean="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alphaLcPeriod"/>
              <a:tabLst>
                <a:tab pos="1143000" algn="l"/>
              </a:tabLst>
            </a:pPr>
            <a:r>
              <a:rPr lang="en-US" b="1" dirty="0" smtClean="0">
                <a:latin typeface="Times New Roman" panose="02020603050405020304" pitchFamily="18" charset="0"/>
                <a:ea typeface="MS Mincho"/>
                <a:cs typeface="Arial" panose="020B0604020202020204" pitchFamily="34" charset="0"/>
              </a:rPr>
              <a:t>death of the principal dies</a:t>
            </a:r>
            <a:endParaRPr lang="en-GB" b="1" dirty="0" smtClean="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alphaLcPeriod"/>
              <a:tabLst>
                <a:tab pos="1143000" algn="l"/>
              </a:tabLst>
            </a:pPr>
            <a:r>
              <a:rPr lang="en-US" b="1" dirty="0" smtClean="0">
                <a:latin typeface="Times New Roman" panose="02020603050405020304" pitchFamily="18" charset="0"/>
                <a:ea typeface="MS Mincho"/>
                <a:cs typeface="Arial" panose="020B0604020202020204" pitchFamily="34" charset="0"/>
              </a:rPr>
              <a:t>dissolution of corporation</a:t>
            </a:r>
            <a:endParaRPr lang="en-GB" b="1" dirty="0" smtClean="0">
              <a:latin typeface="Cambria" panose="02040503050406030204" pitchFamily="18" charset="0"/>
              <a:ea typeface="MS Mincho"/>
              <a:cs typeface="Arial" panose="020B0604020202020204" pitchFamily="34" charset="0"/>
            </a:endParaRPr>
          </a:p>
          <a:p>
            <a:pPr marL="742950" lvl="1" indent="-285750">
              <a:spcAft>
                <a:spcPts val="0"/>
              </a:spcAft>
              <a:buFont typeface="+mj-lt"/>
              <a:buAutoNum type="alphaLcPeriod"/>
              <a:tabLst>
                <a:tab pos="1143000" algn="l"/>
              </a:tabLst>
            </a:pPr>
            <a:r>
              <a:rPr lang="en-US" b="1" dirty="0" smtClean="0">
                <a:latin typeface="Times New Roman" panose="02020603050405020304" pitchFamily="18" charset="0"/>
                <a:ea typeface="MS Mincho"/>
                <a:cs typeface="Arial" panose="020B0604020202020204" pitchFamily="34" charset="0"/>
              </a:rPr>
              <a:t>remember- if the agency relationship becomes illegal or impossible, that will lead to termination by operation of law.</a:t>
            </a:r>
            <a:endParaRPr lang="en-GB" b="1" dirty="0" smtClean="0">
              <a:latin typeface="Cambria" panose="02040503050406030204" pitchFamily="18" charset="0"/>
              <a:ea typeface="MS Mincho"/>
              <a:cs typeface="Arial" panose="020B0604020202020204" pitchFamily="34" charset="0"/>
            </a:endParaRPr>
          </a:p>
          <a:p>
            <a:pPr marL="342900" lvl="0" indent="-342900">
              <a:spcAft>
                <a:spcPts val="0"/>
              </a:spcAft>
              <a:buFont typeface="+mj-lt"/>
              <a:buAutoNum type="arabicPeriod"/>
              <a:tabLst>
                <a:tab pos="1143000" algn="l"/>
              </a:tabLst>
            </a:pPr>
            <a:r>
              <a:rPr lang="en-US" b="1" dirty="0" smtClean="0">
                <a:latin typeface="Times New Roman" panose="02020603050405020304" pitchFamily="18" charset="0"/>
                <a:ea typeface="MS Mincho"/>
                <a:cs typeface="Arial" panose="020B0604020202020204" pitchFamily="34" charset="0"/>
              </a:rPr>
              <a:t>The death of either party terminates the relationship- the death of either the agent or the principal</a:t>
            </a:r>
            <a:endParaRPr lang="en-GB" b="1" dirty="0" smtClean="0">
              <a:latin typeface="Cambria" panose="02040503050406030204" pitchFamily="18" charset="0"/>
              <a:ea typeface="MS Mincho"/>
              <a:cs typeface="Arial" panose="020B0604020202020204" pitchFamily="34" charset="0"/>
            </a:endParaRPr>
          </a:p>
          <a:p>
            <a:pPr marL="342900" lvl="0" indent="-342900">
              <a:spcAft>
                <a:spcPts val="0"/>
              </a:spcAft>
              <a:buFont typeface="+mj-lt"/>
              <a:buAutoNum type="arabicPeriod"/>
              <a:tabLst>
                <a:tab pos="1143000" algn="l"/>
              </a:tabLst>
            </a:pPr>
            <a:r>
              <a:rPr lang="en-US" b="1" dirty="0" smtClean="0">
                <a:latin typeface="Times New Roman" panose="02020603050405020304" pitchFamily="18" charset="0"/>
                <a:ea typeface="MS Mincho"/>
                <a:cs typeface="Arial" panose="020B0604020202020204" pitchFamily="34" charset="0"/>
              </a:rPr>
              <a:t>Insanity </a:t>
            </a:r>
            <a:r>
              <a:rPr lang="en-US" b="1" dirty="0">
                <a:latin typeface="Times New Roman" panose="02020603050405020304" pitchFamily="18" charset="0"/>
                <a:ea typeface="MS Mincho"/>
                <a:cs typeface="Arial" panose="020B0604020202020204" pitchFamily="34" charset="0"/>
              </a:rPr>
              <a:t>of either party also terminates the agency relationship</a:t>
            </a:r>
            <a:endParaRPr lang="en-GB" b="1" dirty="0">
              <a:latin typeface="Cambria" panose="02040503050406030204" pitchFamily="18" charset="0"/>
              <a:ea typeface="MS Mincho"/>
              <a:cs typeface="Arial" panose="020B0604020202020204" pitchFamily="34" charset="0"/>
            </a:endParaRPr>
          </a:p>
          <a:p>
            <a:pPr marL="342900" lvl="0" indent="-342900">
              <a:spcAft>
                <a:spcPts val="0"/>
              </a:spcAft>
              <a:buFont typeface="+mj-lt"/>
              <a:buAutoNum type="arabicPeriod"/>
              <a:tabLst>
                <a:tab pos="1143000" algn="l"/>
              </a:tabLst>
            </a:pPr>
            <a:r>
              <a:rPr lang="en-US" b="1" dirty="0">
                <a:latin typeface="Times New Roman" panose="02020603050405020304" pitchFamily="18" charset="0"/>
                <a:ea typeface="MS Mincho"/>
                <a:cs typeface="Arial" panose="020B0604020202020204" pitchFamily="34" charset="0"/>
              </a:rPr>
              <a:t>The bankruptcy of the principal or the agent, also terminates the agency</a:t>
            </a:r>
            <a:endParaRPr lang="en-GB" b="1" dirty="0">
              <a:latin typeface="Cambria" panose="02040503050406030204" pitchFamily="18" charset="0"/>
              <a:ea typeface="MS Mincho"/>
              <a:cs typeface="Arial" panose="020B0604020202020204" pitchFamily="34" charset="0"/>
            </a:endParaRPr>
          </a:p>
          <a:p>
            <a:pPr marL="342900" lvl="0" indent="-342900">
              <a:spcAft>
                <a:spcPts val="1000"/>
              </a:spcAft>
              <a:buFont typeface="+mj-lt"/>
              <a:buAutoNum type="arabicPeriod"/>
              <a:tabLst>
                <a:tab pos="1143000" algn="l"/>
              </a:tabLst>
            </a:pPr>
            <a:r>
              <a:rPr lang="en-US" b="1" dirty="0">
                <a:latin typeface="Times New Roman" panose="02020603050405020304" pitchFamily="18" charset="0"/>
                <a:ea typeface="MS Mincho"/>
                <a:cs typeface="Arial" panose="020B0604020202020204" pitchFamily="34" charset="0"/>
              </a:rPr>
              <a:t>Dissolution- where the principal is a corporation, and probably, where the agent is a corporation, its dissolution will bring the agency relationship to an end.</a:t>
            </a:r>
            <a:endParaRPr lang="en-GB" b="1" dirty="0">
              <a:latin typeface="Cambria" panose="02040503050406030204" pitchFamily="18" charset="0"/>
              <a:ea typeface="MS Mincho"/>
              <a:cs typeface="Arial" panose="020B0604020202020204" pitchFamily="34" charset="0"/>
            </a:endParaRPr>
          </a:p>
        </p:txBody>
      </p:sp>
    </p:spTree>
    <p:extLst>
      <p:ext uri="{BB962C8B-B14F-4D97-AF65-F5344CB8AC3E}">
        <p14:creationId xmlns:p14="http://schemas.microsoft.com/office/powerpoint/2010/main" val="39791439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TERMINATION OF AGENCY</a:t>
            </a:r>
            <a:endParaRPr lang="en-GB" dirty="0"/>
          </a:p>
        </p:txBody>
      </p:sp>
      <p:sp>
        <p:nvSpPr>
          <p:cNvPr id="3" name="Content Placeholder 2"/>
          <p:cNvSpPr>
            <a:spLocks noGrp="1"/>
          </p:cNvSpPr>
          <p:nvPr>
            <p:ph idx="1"/>
          </p:nvPr>
        </p:nvSpPr>
        <p:spPr/>
        <p:txBody>
          <a:bodyPr>
            <a:normAutofit fontScale="92500" lnSpcReduction="10000"/>
          </a:bodyPr>
          <a:lstStyle/>
          <a:p>
            <a:pPr lvl="0"/>
            <a:r>
              <a:rPr lang="en-US" dirty="0"/>
              <a:t>Agents may continue to have apparent authority even if actual authority has been terminated. </a:t>
            </a:r>
            <a:endParaRPr lang="en-GB" dirty="0"/>
          </a:p>
          <a:p>
            <a:pPr lvl="0" algn="just"/>
            <a:r>
              <a:rPr lang="en-US" b="1" dirty="0"/>
              <a:t>And this is if the principal’s conduct is such as to suggest that the agent continues to have authority, until the principal brings the termination of authority to the notice of the third parties, the agent may continue to have apparent authority on the strength of the principal’s representation</a:t>
            </a:r>
            <a:r>
              <a:rPr lang="en-US" b="1" dirty="0" smtClean="0"/>
              <a:t>.</a:t>
            </a:r>
          </a:p>
          <a:p>
            <a:pPr lvl="1"/>
            <a:r>
              <a:rPr lang="en-US" dirty="0"/>
              <a:t>Read also the case of RE PAX CANADA PERMANENT TRUST COMPANY [1957] 8 DL 155</a:t>
            </a:r>
            <a:endParaRPr lang="en-GB" dirty="0"/>
          </a:p>
          <a:p>
            <a:pPr lvl="2" algn="just"/>
            <a:r>
              <a:rPr lang="en-US" b="1" dirty="0"/>
              <a:t>In this case- the supreme court held as follows: unsoundness of mind is sufficient to determine the contract of agency between principal and agent; though the authority of the agent is not revoked with regard to a third person who has been dealing with the agent, unless that third person has knowledge of the mental incompetence of the principle.</a:t>
            </a:r>
            <a:endParaRPr lang="en-GB" b="1" dirty="0"/>
          </a:p>
          <a:p>
            <a:pPr lvl="0" algn="just"/>
            <a:endParaRPr lang="en-GB" b="1" dirty="0"/>
          </a:p>
          <a:p>
            <a:endParaRPr lang="en-GB" b="1" dirty="0"/>
          </a:p>
        </p:txBody>
      </p:sp>
    </p:spTree>
    <p:extLst>
      <p:ext uri="{BB962C8B-B14F-4D97-AF65-F5344CB8AC3E}">
        <p14:creationId xmlns:p14="http://schemas.microsoft.com/office/powerpoint/2010/main" val="22665038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lnSpc>
                <a:spcPct val="150000"/>
              </a:lnSpc>
              <a:spcAft>
                <a:spcPts val="1000"/>
              </a:spcAft>
            </a:pPr>
            <a:r>
              <a:rPr lang="en-US" b="1" dirty="0">
                <a:latin typeface="Times New Roman" panose="02020603050405020304" pitchFamily="18" charset="0"/>
                <a:ea typeface="Calibri" panose="020F0502020204030204" pitchFamily="34" charset="0"/>
                <a:cs typeface="Times New Roman" panose="02020603050405020304" pitchFamily="18" charset="0"/>
              </a:rPr>
              <a:t>Classification of </a:t>
            </a:r>
            <a:r>
              <a:rPr lang="en-US" b="1" dirty="0" smtClean="0">
                <a:latin typeface="Times New Roman" panose="02020603050405020304" pitchFamily="18" charset="0"/>
                <a:ea typeface="Calibri" panose="020F0502020204030204" pitchFamily="34" charset="0"/>
                <a:cs typeface="Times New Roman" panose="02020603050405020304" pitchFamily="18" charset="0"/>
              </a:rPr>
              <a:t>Agents</a:t>
            </a:r>
            <a:r>
              <a:rPr lang="en-GB" sz="2800" dirty="0">
                <a:latin typeface="Calibri" panose="020F0502020204030204" pitchFamily="34" charset="0"/>
                <a:ea typeface="Calibri" panose="020F0502020204030204" pitchFamily="34" charset="0"/>
                <a:cs typeface="Times New Roman" panose="02020603050405020304" pitchFamily="18" charset="0"/>
              </a:rPr>
              <a:t/>
            </a:r>
            <a:br>
              <a:rPr lang="en-GB" sz="2800" dirty="0">
                <a:latin typeface="Calibri" panose="020F0502020204030204" pitchFamily="34" charset="0"/>
                <a:ea typeface="Calibri" panose="020F0502020204030204" pitchFamily="34" charset="0"/>
                <a:cs typeface="Times New Roman" panose="02020603050405020304" pitchFamily="18" charset="0"/>
              </a:rPr>
            </a:br>
            <a:endParaRPr lang="en-GB" dirty="0"/>
          </a:p>
        </p:txBody>
      </p:sp>
      <p:sp>
        <p:nvSpPr>
          <p:cNvPr id="3" name="Content Placeholder 2"/>
          <p:cNvSpPr>
            <a:spLocks noGrp="1"/>
          </p:cNvSpPr>
          <p:nvPr>
            <p:ph idx="1"/>
          </p:nvPr>
        </p:nvSpPr>
        <p:spPr/>
        <p:txBody>
          <a:bodyPr>
            <a:normAutofit lnSpcReduction="10000"/>
          </a:bodyPr>
          <a:lstStyle/>
          <a:p>
            <a:r>
              <a:rPr lang="en-US" dirty="0"/>
              <a:t>The classification of agents may depend on the extent of their power or according to the type of business they are engaged in.  They can also be classified according to the extent of their authority, namely:</a:t>
            </a:r>
            <a:endParaRPr lang="en-GB" dirty="0"/>
          </a:p>
          <a:p>
            <a:pPr lvl="0"/>
            <a:r>
              <a:rPr lang="en-US" b="1" dirty="0"/>
              <a:t>General Agents:</a:t>
            </a:r>
            <a:endParaRPr lang="en-GB" dirty="0"/>
          </a:p>
          <a:p>
            <a:pPr algn="just"/>
            <a:r>
              <a:rPr lang="en-US" dirty="0"/>
              <a:t>This type of agent is appointed to perform a task in a general area, thus he has the authority to enter into a contract on behalf of the principal which are normally within the scope of the trade, business or profession in which the agent is employed, e.g. an agent appointed to manage a property would have implied authority to enter into a tenancy agreements and cleaning contracts on behalf of the principal.</a:t>
            </a:r>
            <a:endParaRPr lang="en-GB" dirty="0"/>
          </a:p>
          <a:p>
            <a:endParaRPr lang="en-GB" dirty="0"/>
          </a:p>
        </p:txBody>
      </p:sp>
    </p:spTree>
    <p:extLst>
      <p:ext uri="{BB962C8B-B14F-4D97-AF65-F5344CB8AC3E}">
        <p14:creationId xmlns:p14="http://schemas.microsoft.com/office/powerpoint/2010/main" val="3836503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ea typeface="Calibri" panose="020F0502020204030204" pitchFamily="34" charset="0"/>
                <a:cs typeface="Times New Roman" panose="02020603050405020304" pitchFamily="18" charset="0"/>
              </a:rPr>
              <a:t>Classification of Agents</a:t>
            </a:r>
            <a:endParaRPr lang="en-GB" dirty="0"/>
          </a:p>
        </p:txBody>
      </p:sp>
      <p:sp>
        <p:nvSpPr>
          <p:cNvPr id="3" name="Content Placeholder 2"/>
          <p:cNvSpPr>
            <a:spLocks noGrp="1"/>
          </p:cNvSpPr>
          <p:nvPr>
            <p:ph idx="1"/>
          </p:nvPr>
        </p:nvSpPr>
        <p:spPr/>
        <p:txBody>
          <a:bodyPr/>
          <a:lstStyle/>
          <a:p>
            <a:pPr lvl="0"/>
            <a:r>
              <a:rPr lang="en-US" b="1" dirty="0"/>
              <a:t>Universal Agents:</a:t>
            </a:r>
            <a:endParaRPr lang="en-GB" dirty="0"/>
          </a:p>
          <a:p>
            <a:r>
              <a:rPr lang="en-US" dirty="0"/>
              <a:t>These have unlimited authority to enter into any contract for which the principal has contractual capacity e.g. where </a:t>
            </a:r>
            <a:r>
              <a:rPr lang="en-US" dirty="0" err="1"/>
              <a:t>Mr</a:t>
            </a:r>
            <a:r>
              <a:rPr lang="en-US" dirty="0"/>
              <a:t> </a:t>
            </a:r>
            <a:r>
              <a:rPr lang="en-US" dirty="0" err="1"/>
              <a:t>Bwalya</a:t>
            </a:r>
            <a:r>
              <a:rPr lang="en-US" dirty="0"/>
              <a:t> has several properties in Lusaka which he is managing.  In the event that he goes to settle abroad, he may appoint </a:t>
            </a:r>
            <a:r>
              <a:rPr lang="en-US" dirty="0" err="1"/>
              <a:t>Mr</a:t>
            </a:r>
            <a:r>
              <a:rPr lang="en-US" dirty="0"/>
              <a:t> </a:t>
            </a:r>
            <a:r>
              <a:rPr lang="en-US" dirty="0" err="1"/>
              <a:t>Chola</a:t>
            </a:r>
            <a:r>
              <a:rPr lang="en-US" dirty="0"/>
              <a:t> as his agent to manage the properties.  In this case </a:t>
            </a:r>
            <a:r>
              <a:rPr lang="en-US" dirty="0" err="1"/>
              <a:t>Mr</a:t>
            </a:r>
            <a:r>
              <a:rPr lang="en-US" dirty="0"/>
              <a:t> </a:t>
            </a:r>
            <a:r>
              <a:rPr lang="en-US" dirty="0" err="1"/>
              <a:t>Chola</a:t>
            </a:r>
            <a:r>
              <a:rPr lang="en-US" dirty="0"/>
              <a:t> may have the authority to do almost anything with the property which had </a:t>
            </a:r>
            <a:r>
              <a:rPr lang="en-US" dirty="0" err="1"/>
              <a:t>Mr</a:t>
            </a:r>
            <a:r>
              <a:rPr lang="en-US" dirty="0"/>
              <a:t> </a:t>
            </a:r>
            <a:r>
              <a:rPr lang="en-US" dirty="0" err="1"/>
              <a:t>Bwalya</a:t>
            </a:r>
            <a:r>
              <a:rPr lang="en-US" dirty="0"/>
              <a:t> been around would have done e.g. putting them on rent.</a:t>
            </a:r>
            <a:endParaRPr lang="en-GB" dirty="0"/>
          </a:p>
        </p:txBody>
      </p:sp>
    </p:spTree>
    <p:extLst>
      <p:ext uri="{BB962C8B-B14F-4D97-AF65-F5344CB8AC3E}">
        <p14:creationId xmlns:p14="http://schemas.microsoft.com/office/powerpoint/2010/main" val="2043878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prstClr val="black"/>
                </a:solidFill>
                <a:latin typeface="Times New Roman" panose="02020603050405020304" pitchFamily="18" charset="0"/>
                <a:ea typeface="Calibri" panose="020F0502020204030204" pitchFamily="34" charset="0"/>
                <a:cs typeface="Times New Roman" panose="02020603050405020304" pitchFamily="18" charset="0"/>
              </a:rPr>
              <a:t>Classification of Agents</a:t>
            </a:r>
            <a:endParaRPr lang="en-GB" dirty="0"/>
          </a:p>
        </p:txBody>
      </p:sp>
      <p:sp>
        <p:nvSpPr>
          <p:cNvPr id="3" name="Content Placeholder 2"/>
          <p:cNvSpPr>
            <a:spLocks noGrp="1"/>
          </p:cNvSpPr>
          <p:nvPr>
            <p:ph idx="1"/>
          </p:nvPr>
        </p:nvSpPr>
        <p:spPr/>
        <p:txBody>
          <a:bodyPr/>
          <a:lstStyle/>
          <a:p>
            <a:pPr marL="0" lvl="0" indent="0" algn="just">
              <a:lnSpc>
                <a:spcPct val="150000"/>
              </a:lnSpc>
              <a:spcAft>
                <a:spcPts val="1000"/>
              </a:spcAft>
              <a:buNone/>
            </a:pPr>
            <a:r>
              <a:rPr lang="en-US" b="1" dirty="0">
                <a:latin typeface="Times New Roman" panose="02020603050405020304" pitchFamily="18" charset="0"/>
                <a:ea typeface="Calibri" panose="020F0502020204030204" pitchFamily="34" charset="0"/>
                <a:cs typeface="Times New Roman" panose="02020603050405020304" pitchFamily="18" charset="0"/>
              </a:rPr>
              <a:t>A Special Agent:</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pPr marL="457200" algn="just">
              <a:lnSpc>
                <a:spcPct val="150000"/>
              </a:lnSpc>
              <a:spcAft>
                <a:spcPts val="1000"/>
              </a:spcAft>
            </a:pPr>
            <a:r>
              <a:rPr lang="en-US" dirty="0">
                <a:latin typeface="Times New Roman" panose="02020603050405020304" pitchFamily="18" charset="0"/>
                <a:ea typeface="Calibri" panose="020F0502020204030204" pitchFamily="34" charset="0"/>
                <a:cs typeface="Times New Roman" panose="02020603050405020304" pitchFamily="18" charset="0"/>
              </a:rPr>
              <a:t>This type of agent is engaged to undertake or perform a particular task or function only e.g. an agent appointed to find a purchase for a principal’s property.</a:t>
            </a:r>
            <a:endParaRPr lang="en-GB" sz="1800" dirty="0">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Tree>
    <p:extLst>
      <p:ext uri="{BB962C8B-B14F-4D97-AF65-F5344CB8AC3E}">
        <p14:creationId xmlns:p14="http://schemas.microsoft.com/office/powerpoint/2010/main" val="4285858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dirty="0"/>
              <a:t>Why is AGENCY important in the world of commerce?</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pPr lvl="1" algn="just"/>
            <a:r>
              <a:rPr lang="en-US" dirty="0"/>
              <a:t>One author has stated that </a:t>
            </a:r>
            <a:r>
              <a:rPr lang="en-US" b="1" dirty="0"/>
              <a:t>“commerce would literally come to a standstill if businessmen and merchants could not employ the services of factors, brokers, forwarding agents, estate agents, auctioneers, etc…and were expected to do everything themselves</a:t>
            </a:r>
            <a:r>
              <a:rPr lang="en-US" b="1" dirty="0" smtClean="0"/>
              <a:t>.”</a:t>
            </a:r>
          </a:p>
          <a:p>
            <a:pPr lvl="1" algn="just"/>
            <a:r>
              <a:rPr lang="en-US" dirty="0" smtClean="0"/>
              <a:t>You </a:t>
            </a:r>
            <a:r>
              <a:rPr lang="en-US" dirty="0"/>
              <a:t>do have certain persons who are not individuals, as such, those persons can only act through individuals- and the example cited is a limited liability company- which can only act through agents</a:t>
            </a:r>
            <a:endParaRPr lang="en-GB" dirty="0"/>
          </a:p>
          <a:p>
            <a:pPr lvl="1"/>
            <a:r>
              <a:rPr lang="en-US" dirty="0"/>
              <a:t>Minors or </a:t>
            </a:r>
            <a:r>
              <a:rPr lang="en-US" dirty="0" smtClean="0"/>
              <a:t>mentally </a:t>
            </a:r>
            <a:r>
              <a:rPr lang="en-US" dirty="0"/>
              <a:t>unsound persons- legal disability-means they cannot act on their </a:t>
            </a:r>
            <a:r>
              <a:rPr lang="en-US" dirty="0" smtClean="0"/>
              <a:t>own</a:t>
            </a:r>
          </a:p>
          <a:p>
            <a:pPr lvl="2"/>
            <a:r>
              <a:rPr lang="en-US" dirty="0"/>
              <a:t>The world today is a global village- so because it is a global village, someone who is in </a:t>
            </a:r>
            <a:r>
              <a:rPr lang="en-US" dirty="0" err="1"/>
              <a:t>moscow</a:t>
            </a:r>
            <a:r>
              <a:rPr lang="en-US" dirty="0"/>
              <a:t> can appoint someone in </a:t>
            </a:r>
            <a:r>
              <a:rPr lang="en-US" dirty="0" err="1"/>
              <a:t>zambia</a:t>
            </a:r>
            <a:r>
              <a:rPr lang="en-US" dirty="0"/>
              <a:t> to do things on their behalf- i.e. power of attorney- which an example of an agency relationship.</a:t>
            </a:r>
            <a:endParaRPr lang="en-GB" dirty="0"/>
          </a:p>
          <a:p>
            <a:pPr lvl="2"/>
            <a:r>
              <a:rPr lang="en-US" dirty="0"/>
              <a:t>Everyday, people in commerce and business use agents</a:t>
            </a:r>
            <a:endParaRPr lang="en-GB" dirty="0"/>
          </a:p>
          <a:p>
            <a:pPr lvl="2"/>
            <a:r>
              <a:rPr lang="en-US" dirty="0"/>
              <a:t>Without agency, it would be difficult to conduct business</a:t>
            </a:r>
            <a:endParaRPr lang="en-GB" dirty="0"/>
          </a:p>
          <a:p>
            <a:pPr lvl="1"/>
            <a:endParaRPr lang="en-GB" dirty="0"/>
          </a:p>
        </p:txBody>
      </p:sp>
    </p:spTree>
    <p:extLst>
      <p:ext uri="{BB962C8B-B14F-4D97-AF65-F5344CB8AC3E}">
        <p14:creationId xmlns:p14="http://schemas.microsoft.com/office/powerpoint/2010/main" val="18157405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Types of agent</a:t>
            </a:r>
            <a:endParaRPr lang="en-GB" dirty="0"/>
          </a:p>
        </p:txBody>
      </p:sp>
      <p:sp>
        <p:nvSpPr>
          <p:cNvPr id="3" name="Content Placeholder 2"/>
          <p:cNvSpPr>
            <a:spLocks noGrp="1"/>
          </p:cNvSpPr>
          <p:nvPr>
            <p:ph idx="1"/>
          </p:nvPr>
        </p:nvSpPr>
        <p:spPr/>
        <p:txBody>
          <a:bodyPr/>
          <a:lstStyle/>
          <a:p>
            <a:pPr lvl="0"/>
            <a:r>
              <a:rPr lang="en-US" dirty="0"/>
              <a:t>Some Agents may be called estate agents, forwarding agents etc…however, the law recognizes the following as agents, although they do not bear the title “Agent”:</a:t>
            </a:r>
            <a:endParaRPr lang="en-GB" dirty="0"/>
          </a:p>
          <a:p>
            <a:pPr lvl="0"/>
            <a:r>
              <a:rPr lang="en-US" b="1" dirty="0"/>
              <a:t>Company Directors and other officials</a:t>
            </a:r>
            <a:r>
              <a:rPr lang="en-US" dirty="0"/>
              <a:t>- as an artificial person, a company can only act through human agents</a:t>
            </a:r>
            <a:endParaRPr lang="en-GB" dirty="0"/>
          </a:p>
          <a:p>
            <a:pPr lvl="1"/>
            <a:r>
              <a:rPr lang="en-US" dirty="0"/>
              <a:t>The authority to act as the Company’s Agent is vested in the board of directors as a whole. This authority may, however, be delegated to one or more executive directors by the Company’s Articles of Association, to manage the day-to-day activities of the company.</a:t>
            </a:r>
            <a:endParaRPr lang="en-GB" dirty="0"/>
          </a:p>
          <a:p>
            <a:endParaRPr lang="en-GB" dirty="0"/>
          </a:p>
        </p:txBody>
      </p:sp>
    </p:spTree>
    <p:extLst>
      <p:ext uri="{BB962C8B-B14F-4D97-AF65-F5344CB8AC3E}">
        <p14:creationId xmlns:p14="http://schemas.microsoft.com/office/powerpoint/2010/main" val="2931551765"/>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1425</TotalTime>
  <Words>6112</Words>
  <Application>Microsoft Office PowerPoint</Application>
  <PresentationFormat>Widescreen</PresentationFormat>
  <Paragraphs>252</Paragraphs>
  <Slides>45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45</vt:i4>
      </vt:variant>
    </vt:vector>
  </HeadingPairs>
  <TitlesOfParts>
    <vt:vector size="53" baseType="lpstr">
      <vt:lpstr>MS Mincho</vt:lpstr>
      <vt:lpstr>Arial</vt:lpstr>
      <vt:lpstr>Calibri</vt:lpstr>
      <vt:lpstr>Cambria</vt:lpstr>
      <vt:lpstr>Gill Sans MT</vt:lpstr>
      <vt:lpstr>Times New Roman</vt:lpstr>
      <vt:lpstr>Wingdings</vt:lpstr>
      <vt:lpstr>Gallery</vt:lpstr>
      <vt:lpstr> UNIVERSITY OF LUSAKA SCHOOL OF LAW  COMMERCIAL LAW L 214</vt:lpstr>
      <vt:lpstr>WHO IS AN AGENT? </vt:lpstr>
      <vt:lpstr>WHO IS AN AGENT? </vt:lpstr>
      <vt:lpstr>WHO IS AN AGENT? </vt:lpstr>
      <vt:lpstr>Classification of Agents </vt:lpstr>
      <vt:lpstr>Classification of Agents</vt:lpstr>
      <vt:lpstr>Classification of Agents</vt:lpstr>
      <vt:lpstr>Why is AGENCY important in the world of commerce? </vt:lpstr>
      <vt:lpstr>Types of agent</vt:lpstr>
      <vt:lpstr>Types of agent</vt:lpstr>
      <vt:lpstr>Types of agent</vt:lpstr>
      <vt:lpstr>TYPES OF AUTHORITY  </vt:lpstr>
      <vt:lpstr>TYPES OF AUTHORITY </vt:lpstr>
      <vt:lpstr>TYPES OF AUTHORITY  </vt:lpstr>
      <vt:lpstr>TYPES OF AUTHORITY</vt:lpstr>
      <vt:lpstr>There must have been a genuine commercial emergency </vt:lpstr>
      <vt:lpstr>As a result of the emergency, it must have been practically impossible for the agent to obtain instructions from the principal.</vt:lpstr>
      <vt:lpstr>The agent must have acted bona fide in the principal’s interests and not in his own interest </vt:lpstr>
      <vt:lpstr>The agent must have acted bona fide in the principal’s interests and not in his own interest</vt:lpstr>
      <vt:lpstr>TYPES OF AUTHORITY</vt:lpstr>
      <vt:lpstr>TYPES OF AUTHORITY</vt:lpstr>
      <vt:lpstr>TYPES OF AUTHORITY</vt:lpstr>
      <vt:lpstr>TYPES OF AUTHORITY</vt:lpstr>
      <vt:lpstr>TYPES OF AUTHORITY</vt:lpstr>
      <vt:lpstr>TYPES OF AUTHORITY</vt:lpstr>
      <vt:lpstr>Disclosed and undisclosed principals</vt:lpstr>
      <vt:lpstr>Disclosed and undisclosed PRINCIPALS</vt:lpstr>
      <vt:lpstr>DUTIES OF AN AGENT </vt:lpstr>
      <vt:lpstr>DUTIES OF AN AGENT</vt:lpstr>
      <vt:lpstr>DUTIES OF AN AGENT</vt:lpstr>
      <vt:lpstr>DUTIES OF AN AGENT</vt:lpstr>
      <vt:lpstr>AGENT’S FIDUCIARY DUTIES</vt:lpstr>
      <vt:lpstr>AGENT’S FIDUCIARY DUTIES</vt:lpstr>
      <vt:lpstr>AGENT’S FIDUCIARY DUTIES</vt:lpstr>
      <vt:lpstr>AGENT’S FIDUCIARY DUTIES</vt:lpstr>
      <vt:lpstr>AGENT’S FIDUCIARY DUTIES</vt:lpstr>
      <vt:lpstr>AGENT’S FIDUCIARY DUTIES</vt:lpstr>
      <vt:lpstr>the rights of an agent</vt:lpstr>
      <vt:lpstr>the rights of an agent</vt:lpstr>
      <vt:lpstr>the rights of an agent</vt:lpstr>
      <vt:lpstr>the rights of an agent</vt:lpstr>
      <vt:lpstr>the rights of an agent</vt:lpstr>
      <vt:lpstr>TERMINATION OF AGENCY</vt:lpstr>
      <vt:lpstr>TERMINATION OF AGENCY</vt:lpstr>
      <vt:lpstr>TERMINATION OF AGENCY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NATIONAL INSTITUTE OF PUBLIC ADMINISTRATION LAW DEPARTMENT  COMMERCIAL LAW LLB 202</dc:title>
  <dc:creator>User</dc:creator>
  <cp:lastModifiedBy>User</cp:lastModifiedBy>
  <cp:revision>167</cp:revision>
  <dcterms:created xsi:type="dcterms:W3CDTF">2021-05-29T11:15:41Z</dcterms:created>
  <dcterms:modified xsi:type="dcterms:W3CDTF">2022-08-21T15:28:38Z</dcterms:modified>
</cp:coreProperties>
</file>