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3" r:id="rId2"/>
    <p:sldId id="257" r:id="rId3"/>
    <p:sldId id="274" r:id="rId4"/>
    <p:sldId id="275" r:id="rId5"/>
    <p:sldId id="276" r:id="rId6"/>
    <p:sldId id="279" r:id="rId7"/>
    <p:sldId id="281" r:id="rId8"/>
    <p:sldId id="283" r:id="rId9"/>
    <p:sldId id="285" r:id="rId10"/>
    <p:sldId id="287" r:id="rId11"/>
    <p:sldId id="289" r:id="rId12"/>
    <p:sldId id="277" r:id="rId13"/>
    <p:sldId id="278" r:id="rId14"/>
    <p:sldId id="290" r:id="rId15"/>
    <p:sldId id="291" r:id="rId16"/>
    <p:sldId id="292" r:id="rId17"/>
    <p:sldId id="258" r:id="rId18"/>
    <p:sldId id="259" r:id="rId19"/>
    <p:sldId id="299" r:id="rId20"/>
    <p:sldId id="260" r:id="rId21"/>
    <p:sldId id="261" r:id="rId22"/>
    <p:sldId id="301" r:id="rId23"/>
    <p:sldId id="262" r:id="rId24"/>
    <p:sldId id="263" r:id="rId25"/>
    <p:sldId id="264" r:id="rId26"/>
    <p:sldId id="265" r:id="rId27"/>
    <p:sldId id="266" r:id="rId28"/>
    <p:sldId id="267" r:id="rId29"/>
    <p:sldId id="293" r:id="rId30"/>
    <p:sldId id="294" r:id="rId31"/>
    <p:sldId id="295" r:id="rId32"/>
    <p:sldId id="296" r:id="rId33"/>
    <p:sldId id="272" r:id="rId34"/>
    <p:sldId id="297" r:id="rId35"/>
    <p:sldId id="298"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8ABF4A67-9E7F-4086-B0C2-06ACBD071B63}" type="datetimeFigureOut">
              <a:rPr lang="en-GB" smtClean="0"/>
              <a:t>13/09/2022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F6FEF8-5122-42BA-9577-9969560D8D52}"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0634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BF4A67-9E7F-4086-B0C2-06ACBD071B63}" type="datetimeFigureOut">
              <a:rPr lang="en-GB" smtClean="0"/>
              <a:t>13/09/2022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F6FEF8-5122-42BA-9577-9969560D8D52}" type="slidenum">
              <a:rPr lang="en-GB" smtClean="0"/>
              <a:t>‹#›</a:t>
            </a:fld>
            <a:endParaRPr lang="en-GB"/>
          </a:p>
        </p:txBody>
      </p:sp>
    </p:spTree>
    <p:extLst>
      <p:ext uri="{BB962C8B-B14F-4D97-AF65-F5344CB8AC3E}">
        <p14:creationId xmlns:p14="http://schemas.microsoft.com/office/powerpoint/2010/main" val="742701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BF4A67-9E7F-4086-B0C2-06ACBD071B63}" type="datetimeFigureOut">
              <a:rPr lang="en-GB" smtClean="0"/>
              <a:t>13/09/2022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F6FEF8-5122-42BA-9577-9969560D8D52}" type="slidenum">
              <a:rPr lang="en-GB" smtClean="0"/>
              <a:t>‹#›</a:t>
            </a:fld>
            <a:endParaRPr lang="en-GB"/>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750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BF4A67-9E7F-4086-B0C2-06ACBD071B63}" type="datetimeFigureOut">
              <a:rPr lang="en-GB" smtClean="0"/>
              <a:t>13/09/2022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F6FEF8-5122-42BA-9577-9969560D8D52}" type="slidenum">
              <a:rPr lang="en-GB" smtClean="0"/>
              <a:t>‹#›</a:t>
            </a:fld>
            <a:endParaRPr lang="en-GB"/>
          </a:p>
        </p:txBody>
      </p:sp>
    </p:spTree>
    <p:extLst>
      <p:ext uri="{BB962C8B-B14F-4D97-AF65-F5344CB8AC3E}">
        <p14:creationId xmlns:p14="http://schemas.microsoft.com/office/powerpoint/2010/main" val="4262998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BF4A67-9E7F-4086-B0C2-06ACBD071B63}" type="datetimeFigureOut">
              <a:rPr lang="en-GB" smtClean="0"/>
              <a:t>13/09/2022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9F6FEF8-5122-42BA-9577-9969560D8D52}"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1282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ABF4A67-9E7F-4086-B0C2-06ACBD071B63}" type="datetimeFigureOut">
              <a:rPr lang="en-GB" smtClean="0"/>
              <a:t>13/09/2022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9F6FEF8-5122-42BA-9577-9969560D8D52}" type="slidenum">
              <a:rPr lang="en-GB" smtClean="0"/>
              <a:t>‹#›</a:t>
            </a:fld>
            <a:endParaRPr lang="en-GB"/>
          </a:p>
        </p:txBody>
      </p:sp>
    </p:spTree>
    <p:extLst>
      <p:ext uri="{BB962C8B-B14F-4D97-AF65-F5344CB8AC3E}">
        <p14:creationId xmlns:p14="http://schemas.microsoft.com/office/powerpoint/2010/main" val="3163023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ABF4A67-9E7F-4086-B0C2-06ACBD071B63}" type="datetimeFigureOut">
              <a:rPr lang="en-GB" smtClean="0"/>
              <a:t>13/09/2022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9F6FEF8-5122-42BA-9577-9969560D8D52}" type="slidenum">
              <a:rPr lang="en-GB" smtClean="0"/>
              <a:t>‹#›</a:t>
            </a:fld>
            <a:endParaRPr lang="en-GB"/>
          </a:p>
        </p:txBody>
      </p:sp>
    </p:spTree>
    <p:extLst>
      <p:ext uri="{BB962C8B-B14F-4D97-AF65-F5344CB8AC3E}">
        <p14:creationId xmlns:p14="http://schemas.microsoft.com/office/powerpoint/2010/main" val="1142962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ABF4A67-9E7F-4086-B0C2-06ACBD071B63}" type="datetimeFigureOut">
              <a:rPr lang="en-GB" smtClean="0"/>
              <a:t>13/09/2022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9F6FEF8-5122-42BA-9577-9969560D8D52}" type="slidenum">
              <a:rPr lang="en-GB" smtClean="0"/>
              <a:t>‹#›</a:t>
            </a:fld>
            <a:endParaRPr lang="en-GB"/>
          </a:p>
        </p:txBody>
      </p:sp>
    </p:spTree>
    <p:extLst>
      <p:ext uri="{BB962C8B-B14F-4D97-AF65-F5344CB8AC3E}">
        <p14:creationId xmlns:p14="http://schemas.microsoft.com/office/powerpoint/2010/main" val="3074859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F4A67-9E7F-4086-B0C2-06ACBD071B63}" type="datetimeFigureOut">
              <a:rPr lang="en-GB" smtClean="0"/>
              <a:t>13/09/2022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9F6FEF8-5122-42BA-9577-9969560D8D52}" type="slidenum">
              <a:rPr lang="en-GB" smtClean="0"/>
              <a:t>‹#›</a:t>
            </a:fld>
            <a:endParaRPr lang="en-GB"/>
          </a:p>
        </p:txBody>
      </p:sp>
    </p:spTree>
    <p:extLst>
      <p:ext uri="{BB962C8B-B14F-4D97-AF65-F5344CB8AC3E}">
        <p14:creationId xmlns:p14="http://schemas.microsoft.com/office/powerpoint/2010/main" val="3955546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BF4A67-9E7F-4086-B0C2-06ACBD071B63}" type="datetimeFigureOut">
              <a:rPr lang="en-GB" smtClean="0"/>
              <a:t>13/09/2022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9F6FEF8-5122-42BA-9577-9969560D8D52}" type="slidenum">
              <a:rPr lang="en-GB" smtClean="0"/>
              <a:t>‹#›</a:t>
            </a:fld>
            <a:endParaRPr lang="en-GB"/>
          </a:p>
        </p:txBody>
      </p:sp>
    </p:spTree>
    <p:extLst>
      <p:ext uri="{BB962C8B-B14F-4D97-AF65-F5344CB8AC3E}">
        <p14:creationId xmlns:p14="http://schemas.microsoft.com/office/powerpoint/2010/main" val="2691127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BF4A67-9E7F-4086-B0C2-06ACBD071B63}" type="datetimeFigureOut">
              <a:rPr lang="en-GB" smtClean="0"/>
              <a:t>13/09/2022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9F6FEF8-5122-42BA-9577-9969560D8D52}" type="slidenum">
              <a:rPr lang="en-GB" smtClean="0"/>
              <a:t>‹#›</a:t>
            </a:fld>
            <a:endParaRPr lang="en-GB"/>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891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ABF4A67-9E7F-4086-B0C2-06ACBD071B63}" type="datetimeFigureOut">
              <a:rPr lang="en-GB" smtClean="0"/>
              <a:t>13/09/2022</a:t>
            </a:fld>
            <a:endParaRPr lang="en-GB"/>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GB"/>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9F6FEF8-5122-42BA-9577-9969560D8D52}" type="slidenum">
              <a:rPr lang="en-GB" smtClean="0"/>
              <a:t>‹#›</a:t>
            </a:fld>
            <a:endParaRPr lang="en-GB"/>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058386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What is credit?</a:t>
            </a:r>
            <a:endParaRPr lang="en-GB" dirty="0"/>
          </a:p>
        </p:txBody>
      </p:sp>
      <p:sp>
        <p:nvSpPr>
          <p:cNvPr id="3" name="Content Placeholder 2"/>
          <p:cNvSpPr>
            <a:spLocks noGrp="1"/>
          </p:cNvSpPr>
          <p:nvPr>
            <p:ph idx="1"/>
          </p:nvPr>
        </p:nvSpPr>
        <p:spPr/>
        <p:txBody>
          <a:bodyPr>
            <a:normAutofit/>
          </a:bodyPr>
          <a:lstStyle/>
          <a:p>
            <a:pPr lvl="0" algn="just"/>
            <a:r>
              <a:rPr lang="en-US" dirty="0"/>
              <a:t>S</a:t>
            </a:r>
            <a:r>
              <a:rPr lang="en-US" dirty="0" smtClean="0"/>
              <a:t>imply- </a:t>
            </a:r>
            <a:r>
              <a:rPr lang="en-US" dirty="0"/>
              <a:t>a form of financial accommodation. It is the provision of a benefit which can be: cash, land, goods, services, or facilities for which </a:t>
            </a:r>
            <a:r>
              <a:rPr lang="en-US" dirty="0" smtClean="0"/>
              <a:t>payment </a:t>
            </a:r>
            <a:r>
              <a:rPr lang="en-US" dirty="0"/>
              <a:t>is to be made by the recipient in money at a later </a:t>
            </a:r>
            <a:r>
              <a:rPr lang="en-US" dirty="0" smtClean="0"/>
              <a:t>date</a:t>
            </a:r>
          </a:p>
          <a:p>
            <a:pPr lvl="0"/>
            <a:r>
              <a:rPr lang="en-US" dirty="0"/>
              <a:t>There are various types of credit:</a:t>
            </a:r>
            <a:endParaRPr lang="en-GB" dirty="0"/>
          </a:p>
          <a:p>
            <a:pPr lvl="1" algn="just"/>
            <a:r>
              <a:rPr lang="en-US" dirty="0"/>
              <a:t>1</a:t>
            </a:r>
            <a:r>
              <a:rPr lang="en-US" dirty="0" smtClean="0"/>
              <a:t>) </a:t>
            </a:r>
            <a:r>
              <a:rPr lang="en-US" b="1" dirty="0"/>
              <a:t>Sale credit</a:t>
            </a:r>
            <a:r>
              <a:rPr lang="en-US" dirty="0"/>
              <a:t>: this is granted where the debtor is allowed to defer payment of the price of goods and services supplied. </a:t>
            </a:r>
            <a:endParaRPr lang="en-GB" dirty="0"/>
          </a:p>
          <a:p>
            <a:pPr lvl="2"/>
            <a:r>
              <a:rPr lang="en-US" dirty="0"/>
              <a:t>Examples: conditional sale; hire-purchase; and credit sale agreements.</a:t>
            </a:r>
            <a:endParaRPr lang="en-GB" dirty="0"/>
          </a:p>
          <a:p>
            <a:pPr lvl="1" algn="just"/>
            <a:r>
              <a:rPr lang="en-US" dirty="0"/>
              <a:t>2</a:t>
            </a:r>
            <a:r>
              <a:rPr lang="en-US" dirty="0" smtClean="0"/>
              <a:t>) </a:t>
            </a:r>
            <a:r>
              <a:rPr lang="en-US" b="1" dirty="0"/>
              <a:t>Fixed sum credit</a:t>
            </a:r>
            <a:r>
              <a:rPr lang="en-US" dirty="0"/>
              <a:t>: this is granted where the debtor received a fixed amount of credit, which must be repaid in a lump sum, or by installments over a </a:t>
            </a:r>
            <a:r>
              <a:rPr lang="en-US" dirty="0" smtClean="0"/>
              <a:t>period </a:t>
            </a:r>
            <a:r>
              <a:rPr lang="en-US" dirty="0"/>
              <a:t>of time.</a:t>
            </a:r>
            <a:endParaRPr lang="en-GB" dirty="0"/>
          </a:p>
          <a:p>
            <a:pPr lvl="1"/>
            <a:r>
              <a:rPr lang="en-US" dirty="0"/>
              <a:t>3</a:t>
            </a:r>
            <a:r>
              <a:rPr lang="en-US" dirty="0" smtClean="0"/>
              <a:t>) </a:t>
            </a:r>
            <a:r>
              <a:rPr lang="en-US" b="1" dirty="0"/>
              <a:t>Revolving Credit</a:t>
            </a:r>
            <a:r>
              <a:rPr lang="en-US" dirty="0"/>
              <a:t>: this is granted where the debtor is allowed a credit facility which he may draw on as and when he pleases, up to an overall credit limit.</a:t>
            </a:r>
            <a:endParaRPr lang="en-GB" dirty="0"/>
          </a:p>
          <a:p>
            <a:pPr lvl="0" algn="just"/>
            <a:endParaRPr lang="en-GB" dirty="0"/>
          </a:p>
        </p:txBody>
      </p:sp>
    </p:spTree>
    <p:extLst>
      <p:ext uri="{BB962C8B-B14F-4D97-AF65-F5344CB8AC3E}">
        <p14:creationId xmlns:p14="http://schemas.microsoft.com/office/powerpoint/2010/main" val="2706039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624078" indent="-514350" algn="just">
              <a:buFont typeface="+mj-lt"/>
              <a:buAutoNum type="arabicPeriod"/>
            </a:pPr>
            <a:r>
              <a:rPr lang="en-US" dirty="0" smtClean="0"/>
              <a:t>The pledgee has a duty to take reasonable care of the property pledged with him otherwise he may be held liable for damages for any damage or loss of the property.</a:t>
            </a:r>
          </a:p>
          <a:p>
            <a:pPr marL="624078" indent="-514350" algn="just">
              <a:buFont typeface="+mj-lt"/>
              <a:buAutoNum type="arabicPeriod"/>
            </a:pPr>
            <a:r>
              <a:rPr lang="en-US" dirty="0" smtClean="0"/>
              <a:t>The pledgee is also under a duty to redeliver the property to the pledgor upon his claim being satisfied because if he sells the property he may be liable for conversion.</a:t>
            </a:r>
          </a:p>
          <a:p>
            <a:pPr marL="624078" indent="-514350" algn="just">
              <a:buFont typeface="+mj-lt"/>
              <a:buAutoNum type="arabicPeriod"/>
            </a:pPr>
            <a:r>
              <a:rPr lang="en-US" dirty="0" smtClean="0"/>
              <a:t>The pledgee has a right to retain possession of the property until it is duly redeemed.</a:t>
            </a:r>
          </a:p>
          <a:p>
            <a:pPr marL="624078" indent="-514350" algn="just">
              <a:buFont typeface="+mj-lt"/>
              <a:buAutoNum type="arabicPeriod"/>
            </a:pPr>
            <a:r>
              <a:rPr lang="en-US" dirty="0" smtClean="0"/>
              <a:t>The pledgee has a right to sell the property in the event of the pledgor’s failure to redeem it.</a:t>
            </a:r>
            <a:endParaRPr lang="en-US" dirty="0"/>
          </a:p>
        </p:txBody>
      </p:sp>
      <p:sp>
        <p:nvSpPr>
          <p:cNvPr id="3" name="Title 2"/>
          <p:cNvSpPr>
            <a:spLocks noGrp="1"/>
          </p:cNvSpPr>
          <p:nvPr>
            <p:ph type="title"/>
          </p:nvPr>
        </p:nvSpPr>
        <p:spPr/>
        <p:txBody>
          <a:bodyPr/>
          <a:lstStyle/>
          <a:p>
            <a:pPr algn="ctr"/>
            <a:r>
              <a:rPr lang="en-US" dirty="0" smtClean="0"/>
              <a:t>PLEDGEE’S DUTIES AND RIGHTS</a:t>
            </a:r>
            <a:endParaRPr lang="en-US" dirty="0"/>
          </a:p>
        </p:txBody>
      </p:sp>
    </p:spTree>
    <p:extLst>
      <p:ext uri="{BB962C8B-B14F-4D97-AF65-F5344CB8AC3E}">
        <p14:creationId xmlns:p14="http://schemas.microsoft.com/office/powerpoint/2010/main" val="4056005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624078" indent="-514350" algn="just">
              <a:buFont typeface="+mj-lt"/>
              <a:buAutoNum type="arabicPeriod"/>
            </a:pPr>
            <a:r>
              <a:rPr lang="en-US" dirty="0" smtClean="0"/>
              <a:t>The pledgor has a duty to redeem his property from the pledgee on the agreed date or within a reasonable time after a demand has been made by the pledgee as breach of this duty may entitle the pledgee to sell the property.</a:t>
            </a:r>
          </a:p>
          <a:p>
            <a:pPr marL="624078" indent="-514350" algn="just">
              <a:buFont typeface="+mj-lt"/>
              <a:buAutoNum type="arabicPeriod"/>
            </a:pPr>
            <a:r>
              <a:rPr lang="en-US" dirty="0" smtClean="0"/>
              <a:t>The pledgor has a duty not to disturb the pledgee in his possession of the goods while they still remain unredeemed.</a:t>
            </a:r>
          </a:p>
          <a:p>
            <a:pPr marL="624078" indent="-514350" algn="just">
              <a:buFont typeface="+mj-lt"/>
              <a:buAutoNum type="arabicPeriod"/>
            </a:pPr>
            <a:r>
              <a:rPr lang="en-US" dirty="0" smtClean="0"/>
              <a:t>The pledgor has a right to redeem his property from the pledgee.</a:t>
            </a:r>
          </a:p>
          <a:p>
            <a:pPr marL="624078" indent="-514350" algn="just">
              <a:buFont typeface="+mj-lt"/>
              <a:buAutoNum type="arabicPeriod"/>
            </a:pPr>
            <a:endParaRPr lang="en-US" dirty="0"/>
          </a:p>
        </p:txBody>
      </p:sp>
      <p:sp>
        <p:nvSpPr>
          <p:cNvPr id="3" name="Title 2"/>
          <p:cNvSpPr>
            <a:spLocks noGrp="1"/>
          </p:cNvSpPr>
          <p:nvPr>
            <p:ph type="title"/>
          </p:nvPr>
        </p:nvSpPr>
        <p:spPr/>
        <p:txBody>
          <a:bodyPr>
            <a:normAutofit/>
          </a:bodyPr>
          <a:lstStyle/>
          <a:p>
            <a:pPr algn="ctr"/>
            <a:r>
              <a:rPr lang="en-US" dirty="0" smtClean="0"/>
              <a:t>PLEDGOR’S </a:t>
            </a:r>
            <a:r>
              <a:rPr lang="en-US" dirty="0"/>
              <a:t>DUTIES AND RIGHTS</a:t>
            </a:r>
          </a:p>
        </p:txBody>
      </p:sp>
    </p:spTree>
    <p:extLst>
      <p:ext uri="{BB962C8B-B14F-4D97-AF65-F5344CB8AC3E}">
        <p14:creationId xmlns:p14="http://schemas.microsoft.com/office/powerpoint/2010/main" val="590192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t>PLEDGE</a:t>
            </a:r>
            <a:r>
              <a:rPr lang="en-GB" dirty="0"/>
              <a:t/>
            </a:r>
            <a:br>
              <a:rPr lang="en-GB" dirty="0"/>
            </a:br>
            <a:endParaRPr lang="en-GB" dirty="0"/>
          </a:p>
        </p:txBody>
      </p:sp>
      <p:sp>
        <p:nvSpPr>
          <p:cNvPr id="3" name="Content Placeholder 2"/>
          <p:cNvSpPr>
            <a:spLocks noGrp="1"/>
          </p:cNvSpPr>
          <p:nvPr>
            <p:ph idx="1"/>
          </p:nvPr>
        </p:nvSpPr>
        <p:spPr/>
        <p:txBody>
          <a:bodyPr/>
          <a:lstStyle/>
          <a:p>
            <a:pPr lvl="0"/>
            <a:r>
              <a:rPr lang="en-US" dirty="0"/>
              <a:t>D</a:t>
            </a:r>
            <a:r>
              <a:rPr lang="en-US" dirty="0" smtClean="0"/>
              <a:t>iffers </a:t>
            </a:r>
            <a:r>
              <a:rPr lang="en-US" dirty="0"/>
              <a:t>from lien because the items to be used as security are handed to the lender with the idea that they are </a:t>
            </a:r>
            <a:r>
              <a:rPr lang="en-US" b="1" dirty="0"/>
              <a:t>used as security for a loan or an advance</a:t>
            </a:r>
            <a:r>
              <a:rPr lang="en-US" dirty="0"/>
              <a:t>.</a:t>
            </a:r>
            <a:endParaRPr lang="en-GB" dirty="0"/>
          </a:p>
          <a:p>
            <a:pPr lvl="0" algn="just"/>
            <a:r>
              <a:rPr lang="en-US" dirty="0"/>
              <a:t>This to be contrasted from a lien- in the sense that- the items over which a lien is exercised are handed to a person for example, with the idea that he will do some work on them.</a:t>
            </a:r>
            <a:endParaRPr lang="en-GB" dirty="0"/>
          </a:p>
          <a:p>
            <a:pPr lvl="0"/>
            <a:r>
              <a:rPr lang="en-US" dirty="0"/>
              <a:t>It is only later when the work is done, and the debt is not paid that the person who has done the work may keep the item if it is still in his possession, and in effect, use it as security until payment is made.</a:t>
            </a:r>
            <a:endParaRPr lang="en-GB" dirty="0"/>
          </a:p>
          <a:p>
            <a:endParaRPr lang="en-GB" dirty="0"/>
          </a:p>
        </p:txBody>
      </p:sp>
    </p:spTree>
    <p:extLst>
      <p:ext uri="{BB962C8B-B14F-4D97-AF65-F5344CB8AC3E}">
        <p14:creationId xmlns:p14="http://schemas.microsoft.com/office/powerpoint/2010/main" val="9799935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t>PLEDGE</a:t>
            </a:r>
            <a:r>
              <a:rPr lang="en-GB" dirty="0"/>
              <a:t/>
            </a:r>
            <a:br>
              <a:rPr lang="en-GB" dirty="0"/>
            </a:br>
            <a:endParaRPr lang="en-GB" dirty="0"/>
          </a:p>
        </p:txBody>
      </p:sp>
      <p:sp>
        <p:nvSpPr>
          <p:cNvPr id="3" name="Content Placeholder 2"/>
          <p:cNvSpPr>
            <a:spLocks noGrp="1"/>
          </p:cNvSpPr>
          <p:nvPr>
            <p:ph idx="1"/>
          </p:nvPr>
        </p:nvSpPr>
        <p:spPr/>
        <p:txBody>
          <a:bodyPr/>
          <a:lstStyle/>
          <a:p>
            <a:pPr lvl="0" algn="just"/>
            <a:r>
              <a:rPr lang="en-US" dirty="0"/>
              <a:t>Another difference between pledge and lien: </a:t>
            </a:r>
            <a:r>
              <a:rPr lang="en-US" b="1" dirty="0"/>
              <a:t>THE RIGHT OF SALE</a:t>
            </a:r>
            <a:r>
              <a:rPr lang="en-US" dirty="0"/>
              <a:t>: a lien </a:t>
            </a:r>
            <a:r>
              <a:rPr lang="en-US" dirty="0" smtClean="0"/>
              <a:t>as a general rule does </a:t>
            </a:r>
            <a:r>
              <a:rPr lang="en-US" dirty="0"/>
              <a:t>not give the right to sell the items on which the lien is being exercised. </a:t>
            </a:r>
            <a:endParaRPr lang="en-GB" dirty="0"/>
          </a:p>
          <a:p>
            <a:pPr algn="just"/>
            <a:r>
              <a:rPr lang="en-US" dirty="0"/>
              <a:t>But with regard to a pledge, a </a:t>
            </a:r>
            <a:r>
              <a:rPr lang="en-US" b="1" dirty="0"/>
              <a:t>pledge usually gives the lender a right to sell the items pledged. </a:t>
            </a:r>
            <a:endParaRPr lang="en-GB" b="1" dirty="0"/>
          </a:p>
        </p:txBody>
      </p:sp>
    </p:spTree>
    <p:extLst>
      <p:ext uri="{BB962C8B-B14F-4D97-AF65-F5344CB8AC3E}">
        <p14:creationId xmlns:p14="http://schemas.microsoft.com/office/powerpoint/2010/main" val="750132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dirty="0" smtClean="0"/>
              <a:t>This is a common law contract whereby one person called the </a:t>
            </a:r>
            <a:r>
              <a:rPr lang="en-US" b="1" i="1" dirty="0" smtClean="0"/>
              <a:t>bailor</a:t>
            </a:r>
            <a:r>
              <a:rPr lang="en-US" dirty="0" smtClean="0"/>
              <a:t>, delivers his property or property in his possession to another person called the </a:t>
            </a:r>
            <a:r>
              <a:rPr lang="en-US" b="1" i="1" dirty="0" smtClean="0"/>
              <a:t>bailee</a:t>
            </a:r>
            <a:r>
              <a:rPr lang="en-US" dirty="0" smtClean="0"/>
              <a:t> for a particular purpose on a condition that such purpose has been fulfilled the property is to be redelivered to the bailor or dealt with in accordance with the bailor’s instructions.</a:t>
            </a:r>
          </a:p>
          <a:p>
            <a:pPr algn="just"/>
            <a:r>
              <a:rPr lang="en-US" dirty="0" smtClean="0"/>
              <a:t>There are tow types of bailment:</a:t>
            </a:r>
          </a:p>
          <a:p>
            <a:pPr marL="624078" indent="-514350" algn="just">
              <a:buFont typeface="+mj-lt"/>
              <a:buAutoNum type="arabicPeriod"/>
            </a:pPr>
            <a:r>
              <a:rPr lang="en-US" b="1" i="1" dirty="0" smtClean="0"/>
              <a:t>Gratuitous Bailment</a:t>
            </a:r>
            <a:r>
              <a:rPr lang="en-US" dirty="0" smtClean="0"/>
              <a:t> – one which is not supported by any consideration at all.</a:t>
            </a:r>
          </a:p>
          <a:p>
            <a:pPr marL="624078" indent="-514350" algn="just">
              <a:buFont typeface="+mj-lt"/>
              <a:buAutoNum type="arabicPeriod"/>
            </a:pPr>
            <a:r>
              <a:rPr lang="en-US" b="1" i="1" dirty="0" smtClean="0"/>
              <a:t>Bailment for Reward</a:t>
            </a:r>
            <a:r>
              <a:rPr lang="en-US" dirty="0" smtClean="0"/>
              <a:t> – one which is supported by some consideration (usually accompanied by the right to lien).</a:t>
            </a:r>
          </a:p>
          <a:p>
            <a:pPr marL="624078" indent="-514350" algn="just">
              <a:buFont typeface="+mj-lt"/>
              <a:buAutoNum type="arabicPeriod"/>
            </a:pPr>
            <a:endParaRPr lang="en-US" dirty="0"/>
          </a:p>
        </p:txBody>
      </p:sp>
      <p:sp>
        <p:nvSpPr>
          <p:cNvPr id="3" name="Title 2"/>
          <p:cNvSpPr>
            <a:spLocks noGrp="1"/>
          </p:cNvSpPr>
          <p:nvPr>
            <p:ph type="title"/>
          </p:nvPr>
        </p:nvSpPr>
        <p:spPr/>
        <p:txBody>
          <a:bodyPr/>
          <a:lstStyle/>
          <a:p>
            <a:pPr algn="ctr"/>
            <a:r>
              <a:rPr lang="en-US" dirty="0" smtClean="0"/>
              <a:t>3.BAILMENT</a:t>
            </a:r>
            <a:endParaRPr lang="en-US" dirty="0"/>
          </a:p>
        </p:txBody>
      </p:sp>
    </p:spTree>
    <p:extLst>
      <p:ext uri="{BB962C8B-B14F-4D97-AF65-F5344CB8AC3E}">
        <p14:creationId xmlns:p14="http://schemas.microsoft.com/office/powerpoint/2010/main" val="634749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t>A bailment, whether gratuitous or for reward, imposes at least two duties on the bailee:</a:t>
            </a:r>
          </a:p>
          <a:p>
            <a:pPr marL="681228" indent="-571500" algn="just">
              <a:buFont typeface="+mj-lt"/>
              <a:buAutoNum type="romanUcPeriod"/>
            </a:pPr>
            <a:r>
              <a:rPr lang="en-US" dirty="0"/>
              <a:t>D</a:t>
            </a:r>
            <a:r>
              <a:rPr lang="en-US" dirty="0" smtClean="0"/>
              <a:t>uty to take reasonable care of the property delivered to him depending on the circumstances.</a:t>
            </a:r>
          </a:p>
          <a:p>
            <a:pPr marL="681228" indent="-571500" algn="just">
              <a:buFont typeface="+mj-lt"/>
              <a:buAutoNum type="romanUcPeriod"/>
            </a:pPr>
            <a:r>
              <a:rPr lang="en-US" dirty="0" smtClean="0"/>
              <a:t>Duty to redeliver the property bailed with him to the bailor or deal with it in accordance with the bailor’s instructions at the end of the bailment (</a:t>
            </a:r>
            <a:r>
              <a:rPr lang="en-US" dirty="0" smtClean="0">
                <a:solidFill>
                  <a:srgbClr val="00B050"/>
                </a:solidFill>
              </a:rPr>
              <a:t>Shaw and Co. v Symmons and Sons</a:t>
            </a:r>
            <a:r>
              <a:rPr lang="en-US" dirty="0" smtClean="0"/>
              <a:t>).</a:t>
            </a:r>
          </a:p>
          <a:p>
            <a:pPr marL="681228" indent="-571500" algn="just">
              <a:buFont typeface="+mj-lt"/>
              <a:buAutoNum type="romanUcPeriod"/>
            </a:pPr>
            <a:r>
              <a:rPr lang="en-GB" dirty="0" smtClean="0"/>
              <a:t>It </a:t>
            </a:r>
            <a:r>
              <a:rPr lang="en-GB" dirty="0"/>
              <a:t>was held in the case of Shaw &amp; Co. v. </a:t>
            </a:r>
            <a:r>
              <a:rPr lang="en-GB" dirty="0" err="1"/>
              <a:t>Symmons</a:t>
            </a:r>
            <a:r>
              <a:rPr lang="en-GB" dirty="0"/>
              <a:t> &amp; Sons that if the </a:t>
            </a:r>
            <a:r>
              <a:rPr lang="en-GB" b="1" dirty="0" smtClean="0"/>
              <a:t>“</a:t>
            </a:r>
            <a:r>
              <a:rPr lang="en-GB" b="1" dirty="0" err="1" smtClean="0"/>
              <a:t>bailee</a:t>
            </a:r>
            <a:r>
              <a:rPr lang="en-GB" b="1" dirty="0" smtClean="0"/>
              <a:t> </a:t>
            </a:r>
            <a:r>
              <a:rPr lang="en-GB" b="1" dirty="0"/>
              <a:t>fails to deliver the goods upon such expiry or </a:t>
            </a:r>
            <a:r>
              <a:rPr lang="en-GB" b="1" dirty="0" err="1"/>
              <a:t>fulfillment</a:t>
            </a:r>
            <a:r>
              <a:rPr lang="en-GB" b="1" dirty="0"/>
              <a:t>, he keeps the goods at his risk and would be responsible for any loss of or damage to the goods arising </a:t>
            </a:r>
            <a:r>
              <a:rPr lang="en-GB" b="1" dirty="0" smtClean="0"/>
              <a:t>howsoever”</a:t>
            </a:r>
            <a:endParaRPr lang="en-US" b="1" dirty="0"/>
          </a:p>
        </p:txBody>
      </p:sp>
      <p:sp>
        <p:nvSpPr>
          <p:cNvPr id="3" name="Title 2"/>
          <p:cNvSpPr>
            <a:spLocks noGrp="1"/>
          </p:cNvSpPr>
          <p:nvPr>
            <p:ph type="title"/>
          </p:nvPr>
        </p:nvSpPr>
        <p:spPr/>
        <p:txBody>
          <a:bodyPr/>
          <a:lstStyle/>
          <a:p>
            <a:pPr algn="ctr"/>
            <a:r>
              <a:rPr lang="en-US" dirty="0" smtClean="0"/>
              <a:t>BAILEE’S DUTY</a:t>
            </a:r>
            <a:endParaRPr lang="en-US" dirty="0"/>
          </a:p>
        </p:txBody>
      </p:sp>
    </p:spTree>
    <p:extLst>
      <p:ext uri="{BB962C8B-B14F-4D97-AF65-F5344CB8AC3E}">
        <p14:creationId xmlns:p14="http://schemas.microsoft.com/office/powerpoint/2010/main" val="33459126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t>The rights of the bailor are reciprocal to the duties of the bailee and vice versa.</a:t>
            </a:r>
            <a:endParaRPr lang="en-US" dirty="0"/>
          </a:p>
        </p:txBody>
      </p:sp>
      <p:sp>
        <p:nvSpPr>
          <p:cNvPr id="3" name="Title 2"/>
          <p:cNvSpPr>
            <a:spLocks noGrp="1"/>
          </p:cNvSpPr>
          <p:nvPr>
            <p:ph type="title"/>
          </p:nvPr>
        </p:nvSpPr>
        <p:spPr/>
        <p:txBody>
          <a:bodyPr/>
          <a:lstStyle/>
          <a:p>
            <a:pPr algn="ctr"/>
            <a:r>
              <a:rPr lang="en-US" dirty="0" smtClean="0"/>
              <a:t>BAILOR’S DUTY</a:t>
            </a:r>
            <a:endParaRPr lang="en-US" dirty="0"/>
          </a:p>
        </p:txBody>
      </p:sp>
    </p:spTree>
    <p:extLst>
      <p:ext uri="{BB962C8B-B14F-4D97-AF65-F5344CB8AC3E}">
        <p14:creationId xmlns:p14="http://schemas.microsoft.com/office/powerpoint/2010/main" val="2415275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	</a:t>
            </a:r>
            <a:r>
              <a:rPr lang="en-GB" b="1" dirty="0"/>
              <a:t>MORTGAGES</a:t>
            </a:r>
          </a:p>
        </p:txBody>
      </p:sp>
      <p:sp>
        <p:nvSpPr>
          <p:cNvPr id="3" name="Content Placeholder 2"/>
          <p:cNvSpPr>
            <a:spLocks noGrp="1"/>
          </p:cNvSpPr>
          <p:nvPr>
            <p:ph idx="1"/>
          </p:nvPr>
        </p:nvSpPr>
        <p:spPr/>
        <p:txBody>
          <a:bodyPr>
            <a:normAutofit/>
          </a:bodyPr>
          <a:lstStyle/>
          <a:p>
            <a:r>
              <a:rPr lang="en-US" b="1" dirty="0" smtClean="0"/>
              <a:t>A </a:t>
            </a:r>
            <a:r>
              <a:rPr lang="en-US" b="1" dirty="0"/>
              <a:t>mortgage is a security effected by the creation or transfer of a legal or equitable interest in property as security for payment of a debt, or for the discharge of some other </a:t>
            </a:r>
            <a:r>
              <a:rPr lang="en-US" b="1" dirty="0" smtClean="0"/>
              <a:t>obligation.</a:t>
            </a:r>
          </a:p>
          <a:p>
            <a:pPr algn="just"/>
            <a:r>
              <a:rPr lang="en-US" b="1" dirty="0"/>
              <a:t>	</a:t>
            </a:r>
            <a:r>
              <a:rPr lang="en-US" dirty="0"/>
              <a:t>A mortgage basically, consists of 2 characteristics</a:t>
            </a:r>
            <a:r>
              <a:rPr lang="en-US" dirty="0" smtClean="0"/>
              <a:t>:</a:t>
            </a:r>
          </a:p>
          <a:p>
            <a:pPr algn="just"/>
            <a:r>
              <a:rPr lang="en-US" dirty="0"/>
              <a:t>	1) </a:t>
            </a:r>
            <a:r>
              <a:rPr lang="en-US" b="1" dirty="0"/>
              <a:t>a personal contract for payment of a debt- </a:t>
            </a:r>
            <a:r>
              <a:rPr lang="en-US" dirty="0"/>
              <a:t>so borrower enters into contract with lender, in which borrower contracts to pay or repay the debt;</a:t>
            </a:r>
          </a:p>
          <a:p>
            <a:pPr algn="just"/>
            <a:r>
              <a:rPr lang="en-US" dirty="0"/>
              <a:t>	2) </a:t>
            </a:r>
            <a:r>
              <a:rPr lang="en-US" b="1" dirty="0"/>
              <a:t>a disposition or charge of the mortgagor’s interest or estate, as security for the repayment of the </a:t>
            </a:r>
            <a:r>
              <a:rPr lang="en-US" b="1" dirty="0" smtClean="0"/>
              <a:t>debt.</a:t>
            </a:r>
            <a:endParaRPr lang="en-US" b="1" dirty="0"/>
          </a:p>
          <a:p>
            <a:pPr algn="just"/>
            <a:endParaRPr lang="en-GB" dirty="0"/>
          </a:p>
        </p:txBody>
      </p:sp>
    </p:spTree>
    <p:extLst>
      <p:ext uri="{BB962C8B-B14F-4D97-AF65-F5344CB8AC3E}">
        <p14:creationId xmlns:p14="http://schemas.microsoft.com/office/powerpoint/2010/main" val="20616710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	</a:t>
            </a:r>
            <a:r>
              <a:rPr lang="en-GB" b="1" dirty="0"/>
              <a:t>TYPES OF MORTGAGES </a:t>
            </a:r>
          </a:p>
        </p:txBody>
      </p:sp>
      <p:sp>
        <p:nvSpPr>
          <p:cNvPr id="3" name="Content Placeholder 2"/>
          <p:cNvSpPr>
            <a:spLocks noGrp="1"/>
          </p:cNvSpPr>
          <p:nvPr>
            <p:ph idx="1"/>
          </p:nvPr>
        </p:nvSpPr>
        <p:spPr/>
        <p:txBody>
          <a:bodyPr>
            <a:normAutofit/>
          </a:bodyPr>
          <a:lstStyle/>
          <a:p>
            <a:pPr marL="0" indent="0" algn="just">
              <a:buNone/>
            </a:pPr>
            <a:r>
              <a:rPr lang="en-GB" dirty="0" smtClean="0"/>
              <a:t>There are two types of Mortgages </a:t>
            </a:r>
            <a:r>
              <a:rPr lang="en-GB" dirty="0" err="1" smtClean="0"/>
              <a:t>viz</a:t>
            </a:r>
            <a:r>
              <a:rPr lang="en-GB" dirty="0" smtClean="0"/>
              <a:t> </a:t>
            </a:r>
            <a:r>
              <a:rPr lang="en-GB" b="1" dirty="0" smtClean="0"/>
              <a:t>Legal Mortgage and Equitable Mortgage.</a:t>
            </a:r>
          </a:p>
          <a:p>
            <a:pPr algn="just">
              <a:buFont typeface="Wingdings" panose="05000000000000000000" pitchFamily="2" charset="2"/>
              <a:buChar char="Ø"/>
            </a:pPr>
            <a:r>
              <a:rPr lang="en-US" b="1" dirty="0" smtClean="0"/>
              <a:t>A </a:t>
            </a:r>
            <a:r>
              <a:rPr lang="en-US" b="1" dirty="0"/>
              <a:t>legal mortgage of land can only be created by a demise or a legal charge, and it must be by </a:t>
            </a:r>
            <a:r>
              <a:rPr lang="en-US" b="1" dirty="0" smtClean="0"/>
              <a:t>deed</a:t>
            </a:r>
            <a:r>
              <a:rPr lang="en-US" dirty="0" smtClean="0"/>
              <a:t>. The </a:t>
            </a:r>
            <a:r>
              <a:rPr lang="en-US" dirty="0"/>
              <a:t>effect of a legal mortgage by demise is to </a:t>
            </a:r>
            <a:r>
              <a:rPr lang="en-US" b="1" dirty="0"/>
              <a:t>vest the legal estate in the term of years created by the deed</a:t>
            </a:r>
            <a:r>
              <a:rPr lang="en-US" dirty="0"/>
              <a:t>, in the mortgagee, who is immediately entitled to possession of the property upon execution of the </a:t>
            </a:r>
            <a:r>
              <a:rPr lang="en-US" dirty="0" smtClean="0"/>
              <a:t>deed</a:t>
            </a:r>
            <a:r>
              <a:rPr lang="en-US" dirty="0" smtClean="0"/>
              <a:t>. </a:t>
            </a:r>
            <a:endParaRPr lang="en-US" b="1" dirty="0" smtClean="0"/>
          </a:p>
          <a:p>
            <a:pPr algn="just">
              <a:buFont typeface="Wingdings" panose="05000000000000000000" pitchFamily="2" charset="2"/>
              <a:buChar char="Ø"/>
            </a:pPr>
            <a:r>
              <a:rPr lang="en-US" b="1" dirty="0" smtClean="0"/>
              <a:t>An Equitable </a:t>
            </a:r>
            <a:r>
              <a:rPr lang="en-US" b="1" dirty="0"/>
              <a:t>mortgage </a:t>
            </a:r>
            <a:r>
              <a:rPr lang="en-US" dirty="0"/>
              <a:t>is simply a contract which creates a charge on the property, but it </a:t>
            </a:r>
            <a:r>
              <a:rPr lang="en-US" b="1" dirty="0"/>
              <a:t>does not convey any legal estate or interest to the creditor or lender</a:t>
            </a:r>
            <a:r>
              <a:rPr lang="en-US" b="1" dirty="0" smtClean="0"/>
              <a:t>. </a:t>
            </a:r>
            <a:r>
              <a:rPr lang="en-US" sz="2300" dirty="0">
                <a:solidFill>
                  <a:srgbClr val="00B050"/>
                </a:solidFill>
                <a:latin typeface="Lucida Sans Unicode"/>
              </a:rPr>
              <a:t>Kalusha Bwalya v </a:t>
            </a:r>
            <a:r>
              <a:rPr lang="en-US" sz="2300" dirty="0" err="1">
                <a:solidFill>
                  <a:srgbClr val="00B050"/>
                </a:solidFill>
                <a:latin typeface="Lucida Sans Unicode"/>
              </a:rPr>
              <a:t>Chardore</a:t>
            </a:r>
            <a:r>
              <a:rPr lang="en-US" sz="2300" dirty="0">
                <a:solidFill>
                  <a:srgbClr val="00B050"/>
                </a:solidFill>
                <a:latin typeface="Lucida Sans Unicode"/>
              </a:rPr>
              <a:t> Properties Limited and Ian </a:t>
            </a:r>
            <a:r>
              <a:rPr lang="en-US" sz="2300" dirty="0" err="1">
                <a:solidFill>
                  <a:srgbClr val="00B050"/>
                </a:solidFill>
                <a:latin typeface="Lucida Sans Unicode"/>
              </a:rPr>
              <a:t>Chamunora</a:t>
            </a:r>
            <a:r>
              <a:rPr lang="en-US" sz="2300" dirty="0">
                <a:solidFill>
                  <a:srgbClr val="00B050"/>
                </a:solidFill>
                <a:latin typeface="Lucida Sans Unicode"/>
              </a:rPr>
              <a:t> </a:t>
            </a:r>
            <a:r>
              <a:rPr lang="en-US" sz="2300" dirty="0" err="1">
                <a:solidFill>
                  <a:srgbClr val="00B050"/>
                </a:solidFill>
                <a:latin typeface="Lucida Sans Unicode"/>
              </a:rPr>
              <a:t>Nyalungwe</a:t>
            </a:r>
            <a:r>
              <a:rPr lang="en-US" sz="2300" dirty="0">
                <a:solidFill>
                  <a:srgbClr val="00B050"/>
                </a:solidFill>
                <a:latin typeface="Lucida Sans Unicode"/>
              </a:rPr>
              <a:t> </a:t>
            </a:r>
            <a:r>
              <a:rPr lang="en-US" sz="2300" dirty="0" err="1">
                <a:solidFill>
                  <a:srgbClr val="00B050"/>
                </a:solidFill>
                <a:latin typeface="Lucida Sans Unicode"/>
              </a:rPr>
              <a:t>Haruperi</a:t>
            </a:r>
            <a:r>
              <a:rPr lang="en-US" sz="2300" dirty="0">
                <a:solidFill>
                  <a:srgbClr val="00B050"/>
                </a:solidFill>
                <a:latin typeface="Lucida Sans Unicode"/>
              </a:rPr>
              <a:t> 2009/HPC/0294</a:t>
            </a:r>
            <a:r>
              <a:rPr lang="en-US" sz="2300" dirty="0">
                <a:solidFill>
                  <a:prstClr val="black"/>
                </a:solidFill>
                <a:latin typeface="Lucida Sans Unicode"/>
              </a:rPr>
              <a:t>)</a:t>
            </a:r>
            <a:r>
              <a:rPr lang="en-US" b="1" dirty="0" smtClean="0"/>
              <a:t> </a:t>
            </a:r>
            <a:endParaRPr lang="en-GB" b="1" dirty="0"/>
          </a:p>
        </p:txBody>
      </p:sp>
    </p:spTree>
    <p:extLst>
      <p:ext uri="{BB962C8B-B14F-4D97-AF65-F5344CB8AC3E}">
        <p14:creationId xmlns:p14="http://schemas.microsoft.com/office/powerpoint/2010/main" val="41041011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just">
              <a:buNone/>
            </a:pPr>
            <a:r>
              <a:rPr lang="en-US" i="1" dirty="0" smtClean="0"/>
              <a:t>A legal mortgage </a:t>
            </a:r>
            <a:r>
              <a:rPr lang="en-US" dirty="0" smtClean="0"/>
              <a:t>has </a:t>
            </a:r>
            <a:r>
              <a:rPr lang="en-US" dirty="0" smtClean="0"/>
              <a:t>to be registered at Ministry of Lands while </a:t>
            </a:r>
            <a:r>
              <a:rPr lang="en-US" i="1" dirty="0" smtClean="0"/>
              <a:t>an equitable mortgage </a:t>
            </a:r>
            <a:r>
              <a:rPr lang="en-US" dirty="0" smtClean="0"/>
              <a:t>need </a:t>
            </a:r>
            <a:r>
              <a:rPr lang="en-US" dirty="0" smtClean="0"/>
              <a:t>not be registered.</a:t>
            </a:r>
          </a:p>
          <a:p>
            <a:pPr algn="just"/>
            <a:r>
              <a:rPr lang="en-US" dirty="0" smtClean="0"/>
              <a:t>Sell is automatic at default of mortgagor while merely evidence that you hold someone’s title as security and a court order is necessary for foreclosure and consequent sell.</a:t>
            </a:r>
            <a:endParaRPr lang="en-US" dirty="0"/>
          </a:p>
        </p:txBody>
      </p:sp>
      <p:sp>
        <p:nvSpPr>
          <p:cNvPr id="3" name="Title 2"/>
          <p:cNvSpPr>
            <a:spLocks noGrp="1"/>
          </p:cNvSpPr>
          <p:nvPr>
            <p:ph type="title"/>
          </p:nvPr>
        </p:nvSpPr>
        <p:spPr/>
        <p:txBody>
          <a:bodyPr>
            <a:normAutofit/>
          </a:bodyPr>
          <a:lstStyle/>
          <a:p>
            <a:pPr algn="ctr"/>
            <a:r>
              <a:rPr lang="en-US" dirty="0" smtClean="0"/>
              <a:t>Legal Mortgage versus Equitable Mortgage</a:t>
            </a:r>
            <a:endParaRPr lang="en-US" dirty="0"/>
          </a:p>
        </p:txBody>
      </p:sp>
    </p:spTree>
    <p:extLst>
      <p:ext uri="{BB962C8B-B14F-4D97-AF65-F5344CB8AC3E}">
        <p14:creationId xmlns:p14="http://schemas.microsoft.com/office/powerpoint/2010/main" val="3544617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importance</a:t>
            </a:r>
            <a:endParaRPr lang="en-GB" b="1" dirty="0"/>
          </a:p>
        </p:txBody>
      </p:sp>
      <p:sp>
        <p:nvSpPr>
          <p:cNvPr id="3" name="Content Placeholder 2"/>
          <p:cNvSpPr>
            <a:spLocks noGrp="1"/>
          </p:cNvSpPr>
          <p:nvPr>
            <p:ph idx="1"/>
          </p:nvPr>
        </p:nvSpPr>
        <p:spPr/>
        <p:txBody>
          <a:bodyPr>
            <a:normAutofit/>
          </a:bodyPr>
          <a:lstStyle/>
          <a:p>
            <a:pPr algn="just"/>
            <a:r>
              <a:rPr lang="en-US" dirty="0"/>
              <a:t>C</a:t>
            </a:r>
            <a:r>
              <a:rPr lang="en-US" dirty="0" smtClean="0"/>
              <a:t>redit plays an important role in the world </a:t>
            </a:r>
            <a:r>
              <a:rPr lang="en-US" dirty="0"/>
              <a:t>of commerce. </a:t>
            </a:r>
            <a:r>
              <a:rPr lang="en-US" dirty="0" smtClean="0"/>
              <a:t>To </a:t>
            </a:r>
            <a:r>
              <a:rPr lang="en-US" dirty="0"/>
              <a:t>give an example</a:t>
            </a:r>
            <a:r>
              <a:rPr lang="en-US" dirty="0" smtClean="0"/>
              <a:t>: </a:t>
            </a:r>
            <a:r>
              <a:rPr lang="en-US" dirty="0"/>
              <a:t>when one is in the business of sale of goods, the seller of those goods may borrow money from his bank to finance the expansion of his business so that he is able to take orders from the buyers and also supply the goods.</a:t>
            </a:r>
          </a:p>
          <a:p>
            <a:pPr algn="just"/>
            <a:r>
              <a:rPr lang="en-US" dirty="0" smtClean="0"/>
              <a:t>In </a:t>
            </a:r>
            <a:r>
              <a:rPr lang="en-US" dirty="0"/>
              <a:t>that scenario, the bank loan that the seller obtains is a form of credit. 	</a:t>
            </a:r>
            <a:endParaRPr lang="en-US" dirty="0" smtClean="0"/>
          </a:p>
          <a:p>
            <a:pPr algn="just"/>
            <a:r>
              <a:rPr lang="en-US" dirty="0" smtClean="0"/>
              <a:t>The </a:t>
            </a:r>
            <a:r>
              <a:rPr lang="en-US" dirty="0"/>
              <a:t>above example of sale of goods is just an illustration to explain the importance of credit in the world of commerce. REMEMBER: irrespective of who provides credit, </a:t>
            </a:r>
            <a:r>
              <a:rPr lang="en-US" b="1" dirty="0"/>
              <a:t>the Creditor will usually require some form of security. </a:t>
            </a:r>
            <a:r>
              <a:rPr lang="en-US" b="1" dirty="0" smtClean="0"/>
              <a:t>As such, will look at a number of commercial securities in this lecture. These include mortgages, debentures and guarantees.</a:t>
            </a:r>
            <a:endParaRPr lang="en-US" b="1" dirty="0"/>
          </a:p>
          <a:p>
            <a:pPr algn="just"/>
            <a:endParaRPr lang="en-GB" dirty="0"/>
          </a:p>
        </p:txBody>
      </p:sp>
    </p:spTree>
    <p:extLst>
      <p:ext uri="{BB962C8B-B14F-4D97-AF65-F5344CB8AC3E}">
        <p14:creationId xmlns:p14="http://schemas.microsoft.com/office/powerpoint/2010/main" val="33530438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THE MORTGAGEE’S REMEDIES</a:t>
            </a:r>
          </a:p>
        </p:txBody>
      </p:sp>
      <p:sp>
        <p:nvSpPr>
          <p:cNvPr id="3" name="Content Placeholder 2"/>
          <p:cNvSpPr>
            <a:spLocks noGrp="1"/>
          </p:cNvSpPr>
          <p:nvPr>
            <p:ph idx="1"/>
          </p:nvPr>
        </p:nvSpPr>
        <p:spPr/>
        <p:txBody>
          <a:bodyPr>
            <a:normAutofit fontScale="85000" lnSpcReduction="20000"/>
          </a:bodyPr>
          <a:lstStyle/>
          <a:p>
            <a:pPr algn="just"/>
            <a:r>
              <a:rPr lang="en-US" dirty="0" smtClean="0">
                <a:latin typeface="New times"/>
              </a:rPr>
              <a:t>Upon </a:t>
            </a:r>
            <a:r>
              <a:rPr lang="en-US" dirty="0">
                <a:latin typeface="New times"/>
              </a:rPr>
              <a:t>default, </a:t>
            </a:r>
            <a:r>
              <a:rPr lang="en-US" dirty="0" smtClean="0">
                <a:latin typeface="New times"/>
              </a:rPr>
              <a:t>mortgagee(the bank) </a:t>
            </a:r>
            <a:r>
              <a:rPr lang="en-US" dirty="0">
                <a:latin typeface="New times"/>
              </a:rPr>
              <a:t>has a right to a number of remedies. These remedies can be pursued </a:t>
            </a:r>
            <a:r>
              <a:rPr lang="en-US" dirty="0" smtClean="0">
                <a:latin typeface="New times"/>
              </a:rPr>
              <a:t>concurrently.</a:t>
            </a:r>
          </a:p>
          <a:p>
            <a:pPr marL="342900" lvl="0" indent="-342900">
              <a:buFont typeface="Symbol" panose="05050102010706020507" pitchFamily="18" charset="2"/>
              <a:buChar char=""/>
              <a:tabLst>
                <a:tab pos="1913255" algn="l"/>
              </a:tabLst>
            </a:pPr>
            <a:r>
              <a:rPr lang="en-US" dirty="0" smtClean="0">
                <a:latin typeface="New times"/>
                <a:ea typeface="MS Mincho"/>
                <a:cs typeface="Arial" panose="020B0604020202020204" pitchFamily="34" charset="0"/>
              </a:rPr>
              <a:t>1) </a:t>
            </a:r>
            <a:r>
              <a:rPr lang="en-US" b="1" dirty="0">
                <a:latin typeface="New times"/>
                <a:ea typeface="MS Mincho"/>
                <a:cs typeface="Arial" panose="020B0604020202020204" pitchFamily="34" charset="0"/>
              </a:rPr>
              <a:t>PAYMENT OF PRINCIPAL AND INTEREST</a:t>
            </a:r>
            <a:r>
              <a:rPr lang="en-US" dirty="0">
                <a:latin typeface="New times"/>
                <a:ea typeface="MS Mincho"/>
                <a:cs typeface="Arial" panose="020B0604020202020204" pitchFamily="34" charset="0"/>
              </a:rPr>
              <a:t>:</a:t>
            </a:r>
            <a:endParaRPr lang="en-GB" dirty="0">
              <a:latin typeface="New times"/>
              <a:ea typeface="MS Mincho"/>
              <a:cs typeface="Arial" panose="020B0604020202020204" pitchFamily="34" charset="0"/>
            </a:endParaRPr>
          </a:p>
          <a:p>
            <a:pPr marL="742950" lvl="1" indent="-285750">
              <a:spcAft>
                <a:spcPts val="0"/>
              </a:spcAft>
              <a:buFont typeface="Courier New" panose="02070309020205020404" pitchFamily="49" charset="0"/>
              <a:buChar char="o"/>
              <a:tabLst>
                <a:tab pos="1913255" algn="l"/>
              </a:tabLst>
            </a:pPr>
            <a:r>
              <a:rPr lang="en-US" dirty="0">
                <a:latin typeface="New times"/>
                <a:ea typeface="MS Mincho"/>
                <a:cs typeface="Times New Roman" panose="02020603050405020304" pitchFamily="18" charset="0"/>
              </a:rPr>
              <a:t>T</a:t>
            </a:r>
            <a:r>
              <a:rPr lang="en-US" dirty="0" smtClean="0">
                <a:latin typeface="New times"/>
                <a:ea typeface="MS Mincho"/>
                <a:cs typeface="Times New Roman" panose="02020603050405020304" pitchFamily="18" charset="0"/>
              </a:rPr>
              <a:t>his </a:t>
            </a:r>
            <a:r>
              <a:rPr lang="en-US" dirty="0">
                <a:latin typeface="New times"/>
                <a:ea typeface="MS Mincho"/>
                <a:cs typeface="Times New Roman" panose="02020603050405020304" pitchFamily="18" charset="0"/>
              </a:rPr>
              <a:t>remedy is in fact in accordance with the mortgagor’s covenant in the mortgage deed to pay principal and interest on a particular date</a:t>
            </a:r>
            <a:endParaRPr lang="en-GB" dirty="0">
              <a:latin typeface="New times"/>
              <a:ea typeface="MS Mincho"/>
              <a:cs typeface="Times New Roman" panose="02020603050405020304" pitchFamily="18" charset="0"/>
            </a:endParaRPr>
          </a:p>
          <a:p>
            <a:pPr marL="342900" lvl="0" indent="-342900">
              <a:spcAft>
                <a:spcPts val="0"/>
              </a:spcAft>
              <a:buFont typeface="Symbol" panose="05050102010706020507" pitchFamily="18" charset="2"/>
              <a:buChar char=""/>
              <a:tabLst>
                <a:tab pos="1913255" algn="l"/>
              </a:tabLst>
            </a:pPr>
            <a:r>
              <a:rPr lang="en-US" dirty="0">
                <a:latin typeface="New times"/>
                <a:ea typeface="MS Mincho"/>
                <a:cs typeface="Arial" panose="020B0604020202020204" pitchFamily="34" charset="0"/>
              </a:rPr>
              <a:t>2) </a:t>
            </a:r>
            <a:r>
              <a:rPr lang="en-US" b="1" dirty="0">
                <a:latin typeface="New times"/>
                <a:ea typeface="MS Mincho"/>
                <a:cs typeface="Arial" panose="020B0604020202020204" pitchFamily="34" charset="0"/>
              </a:rPr>
              <a:t>POSSESSION:</a:t>
            </a:r>
            <a:endParaRPr lang="en-GB" b="1" dirty="0">
              <a:latin typeface="New times"/>
              <a:ea typeface="MS Mincho"/>
              <a:cs typeface="Arial" panose="020B0604020202020204" pitchFamily="34" charset="0"/>
            </a:endParaRPr>
          </a:p>
          <a:p>
            <a:pPr marL="742950" lvl="1" indent="-285750">
              <a:spcAft>
                <a:spcPts val="1000"/>
              </a:spcAft>
              <a:buFont typeface="Courier New" panose="02070309020205020404" pitchFamily="49" charset="0"/>
              <a:buChar char="o"/>
              <a:tabLst>
                <a:tab pos="1913255" algn="l"/>
              </a:tabLst>
            </a:pPr>
            <a:r>
              <a:rPr lang="en-US" dirty="0">
                <a:latin typeface="New times"/>
                <a:ea typeface="MS Mincho"/>
                <a:cs typeface="Times New Roman" panose="02020603050405020304" pitchFamily="18" charset="0"/>
              </a:rPr>
              <a:t>I</a:t>
            </a:r>
            <a:r>
              <a:rPr lang="en-US" dirty="0" smtClean="0">
                <a:latin typeface="New times"/>
                <a:ea typeface="MS Mincho"/>
                <a:cs typeface="Times New Roman" panose="02020603050405020304" pitchFamily="18" charset="0"/>
              </a:rPr>
              <a:t>n </a:t>
            </a:r>
            <a:r>
              <a:rPr lang="en-US" dirty="0">
                <a:latin typeface="New times"/>
                <a:ea typeface="MS Mincho"/>
                <a:cs typeface="Times New Roman" panose="02020603050405020304" pitchFamily="18" charset="0"/>
              </a:rPr>
              <a:t>the case of land, which includes a dwelling house- the remedy of possession is subject to the limitation that the Court has discretion to delay the making or enforcement of a possession order if the court considers that the mortgagor is likely to pay the money due within a reasonable time</a:t>
            </a:r>
            <a:r>
              <a:rPr lang="en-US" dirty="0" smtClean="0">
                <a:latin typeface="New times"/>
                <a:ea typeface="MS Mincho"/>
                <a:cs typeface="Times New Roman" panose="02020603050405020304" pitchFamily="18" charset="0"/>
              </a:rPr>
              <a:t>.</a:t>
            </a:r>
          </a:p>
          <a:p>
            <a:pPr marL="457200" lvl="1" indent="0">
              <a:spcAft>
                <a:spcPts val="1000"/>
              </a:spcAft>
              <a:buNone/>
              <a:tabLst>
                <a:tab pos="1913255" algn="l"/>
              </a:tabLst>
            </a:pPr>
            <a:r>
              <a:rPr lang="en-US" dirty="0" smtClean="0">
                <a:latin typeface="New times"/>
                <a:ea typeface="MS Mincho"/>
                <a:cs typeface="Times New Roman" panose="02020603050405020304" pitchFamily="18" charset="0"/>
              </a:rPr>
              <a:t>3</a:t>
            </a:r>
            <a:r>
              <a:rPr lang="en-US" dirty="0">
                <a:latin typeface="New times"/>
                <a:ea typeface="MS Mincho"/>
                <a:cs typeface="Times New Roman" panose="02020603050405020304" pitchFamily="18" charset="0"/>
              </a:rPr>
              <a:t>) </a:t>
            </a:r>
            <a:r>
              <a:rPr lang="en-US" b="1" dirty="0">
                <a:latin typeface="New times"/>
                <a:ea typeface="MS Mincho"/>
                <a:cs typeface="Times New Roman" panose="02020603050405020304" pitchFamily="18" charset="0"/>
              </a:rPr>
              <a:t>FORECLOSURE OR SALE AFTER THE DAY FIXED FOR REDEMPTION</a:t>
            </a:r>
          </a:p>
          <a:p>
            <a:pPr marL="457200" lvl="1" indent="0">
              <a:spcAft>
                <a:spcPts val="1000"/>
              </a:spcAft>
              <a:buNone/>
              <a:tabLst>
                <a:tab pos="1913255" algn="l"/>
              </a:tabLst>
            </a:pPr>
            <a:r>
              <a:rPr lang="en-US" dirty="0">
                <a:latin typeface="New times"/>
                <a:ea typeface="MS Mincho"/>
                <a:cs typeface="Times New Roman" panose="02020603050405020304" pitchFamily="18" charset="0"/>
              </a:rPr>
              <a:t>I</a:t>
            </a:r>
            <a:r>
              <a:rPr lang="en-US" dirty="0" smtClean="0">
                <a:latin typeface="New times"/>
                <a:ea typeface="MS Mincho"/>
                <a:cs typeface="Times New Roman" panose="02020603050405020304" pitchFamily="18" charset="0"/>
              </a:rPr>
              <a:t>f </a:t>
            </a:r>
            <a:r>
              <a:rPr lang="en-US" dirty="0">
                <a:latin typeface="New times"/>
                <a:ea typeface="MS Mincho"/>
                <a:cs typeface="Times New Roman" panose="02020603050405020304" pitchFamily="18" charset="0"/>
              </a:rPr>
              <a:t>the time that is given to the mortgagor within which to pay the debt expires, the mortgagee is entitled to foreclose on the mortgaged property and also to sell </a:t>
            </a:r>
            <a:r>
              <a:rPr lang="en-US" dirty="0" smtClean="0">
                <a:latin typeface="New times"/>
                <a:ea typeface="MS Mincho"/>
                <a:cs typeface="Times New Roman" panose="02020603050405020304" pitchFamily="18" charset="0"/>
              </a:rPr>
              <a:t>it. </a:t>
            </a:r>
            <a:r>
              <a:rPr lang="en-US" dirty="0" smtClean="0"/>
              <a:t>The </a:t>
            </a:r>
            <a:r>
              <a:rPr lang="en-US" dirty="0"/>
              <a:t>mortgagee is under a legal duty to use reasonable care to obtain the best possible price which the circumstances of the case permit and he cannot sell to himself and must obtain the true market </a:t>
            </a:r>
            <a:r>
              <a:rPr lang="en-US" dirty="0" smtClean="0"/>
              <a:t>value</a:t>
            </a:r>
            <a:endParaRPr lang="en-US" dirty="0" smtClean="0">
              <a:latin typeface="New times"/>
              <a:ea typeface="MS Mincho"/>
              <a:cs typeface="Times New Roman" panose="02020603050405020304" pitchFamily="18" charset="0"/>
            </a:endParaRPr>
          </a:p>
          <a:p>
            <a:pPr marL="457200" lvl="1" indent="0">
              <a:spcAft>
                <a:spcPts val="1000"/>
              </a:spcAft>
              <a:buNone/>
              <a:tabLst>
                <a:tab pos="1913255" algn="l"/>
              </a:tabLst>
            </a:pPr>
            <a:r>
              <a:rPr lang="en-US" dirty="0" smtClean="0">
                <a:latin typeface="New times"/>
                <a:ea typeface="MS Mincho"/>
                <a:cs typeface="Times New Roman" panose="02020603050405020304" pitchFamily="18" charset="0"/>
              </a:rPr>
              <a:t>See </a:t>
            </a:r>
            <a:r>
              <a:rPr lang="en-US" dirty="0">
                <a:latin typeface="New times"/>
                <a:ea typeface="MS Mincho"/>
                <a:cs typeface="Times New Roman" panose="02020603050405020304" pitchFamily="18" charset="0"/>
              </a:rPr>
              <a:t>the case of </a:t>
            </a:r>
            <a:r>
              <a:rPr lang="en-US" b="1" dirty="0" err="1">
                <a:latin typeface="New times"/>
                <a:ea typeface="MS Mincho"/>
                <a:cs typeface="Times New Roman" panose="02020603050405020304" pitchFamily="18" charset="0"/>
              </a:rPr>
              <a:t>S.Brian</a:t>
            </a:r>
            <a:r>
              <a:rPr lang="en-US" b="1" dirty="0">
                <a:latin typeface="New times"/>
                <a:ea typeface="MS Mincho"/>
                <a:cs typeface="Times New Roman" panose="02020603050405020304" pitchFamily="18" charset="0"/>
              </a:rPr>
              <a:t> </a:t>
            </a:r>
            <a:r>
              <a:rPr lang="en-US" b="1" dirty="0" err="1">
                <a:latin typeface="New times"/>
                <a:ea typeface="MS Mincho"/>
                <a:cs typeface="Times New Roman" panose="02020603050405020304" pitchFamily="18" charset="0"/>
              </a:rPr>
              <a:t>Musonda</a:t>
            </a:r>
            <a:r>
              <a:rPr lang="en-US" b="1" dirty="0">
                <a:latin typeface="New times"/>
                <a:ea typeface="MS Mincho"/>
                <a:cs typeface="Times New Roman" panose="02020603050405020304" pitchFamily="18" charset="0"/>
              </a:rPr>
              <a:t> (Receiver for first </a:t>
            </a:r>
            <a:r>
              <a:rPr lang="en-US" b="1" dirty="0" err="1">
                <a:latin typeface="New times"/>
                <a:ea typeface="MS Mincho"/>
                <a:cs typeface="Times New Roman" panose="02020603050405020304" pitchFamily="18" charset="0"/>
              </a:rPr>
              <a:t>mechant</a:t>
            </a:r>
            <a:r>
              <a:rPr lang="en-US" b="1" dirty="0">
                <a:latin typeface="New times"/>
                <a:ea typeface="MS Mincho"/>
                <a:cs typeface="Times New Roman" panose="02020603050405020304" pitchFamily="18" charset="0"/>
              </a:rPr>
              <a:t> bank Zambia limited) (in receivership) v hyper food products limited and others (1999) ZR </a:t>
            </a:r>
            <a:r>
              <a:rPr lang="en-US" b="1" dirty="0" smtClean="0">
                <a:latin typeface="New times"/>
                <a:ea typeface="MS Mincho"/>
                <a:cs typeface="Times New Roman" panose="02020603050405020304" pitchFamily="18" charset="0"/>
              </a:rPr>
              <a:t>124 </a:t>
            </a:r>
            <a:r>
              <a:rPr lang="en-US" dirty="0" smtClean="0">
                <a:latin typeface="New times"/>
                <a:ea typeface="MS Mincho"/>
                <a:cs typeface="Times New Roman" panose="02020603050405020304" pitchFamily="18" charset="0"/>
              </a:rPr>
              <a:t>there </a:t>
            </a:r>
            <a:r>
              <a:rPr lang="en-US" dirty="0">
                <a:latin typeface="New times"/>
                <a:ea typeface="MS Mincho"/>
                <a:cs typeface="Times New Roman" panose="02020603050405020304" pitchFamily="18" charset="0"/>
              </a:rPr>
              <a:t>is an explanation as to what foreclosure means- and supreme court explains this remedy of foreclosure as well as the remedy of </a:t>
            </a:r>
            <a:r>
              <a:rPr lang="en-US" dirty="0" smtClean="0">
                <a:latin typeface="New times"/>
                <a:ea typeface="MS Mincho"/>
                <a:cs typeface="Times New Roman" panose="02020603050405020304" pitchFamily="18" charset="0"/>
              </a:rPr>
              <a:t>sale.</a:t>
            </a:r>
            <a:endParaRPr lang="en-US" dirty="0">
              <a:latin typeface="New times"/>
              <a:ea typeface="MS Mincho"/>
              <a:cs typeface="Times New Roman" panose="02020603050405020304" pitchFamily="18" charset="0"/>
            </a:endParaRPr>
          </a:p>
          <a:p>
            <a:pPr marL="457200" lvl="1" indent="0">
              <a:spcAft>
                <a:spcPts val="1000"/>
              </a:spcAft>
              <a:buNone/>
              <a:tabLst>
                <a:tab pos="1913255" algn="l"/>
              </a:tabLst>
            </a:pPr>
            <a:endParaRPr lang="en-US" dirty="0">
              <a:latin typeface="New times"/>
              <a:ea typeface="MS Mincho"/>
              <a:cs typeface="Times New Roman" panose="02020603050405020304" pitchFamily="18" charset="0"/>
            </a:endParaRPr>
          </a:p>
          <a:p>
            <a:pPr marL="742950" lvl="1" indent="-285750">
              <a:spcAft>
                <a:spcPts val="1000"/>
              </a:spcAft>
              <a:buFont typeface="Courier New" panose="02070309020205020404" pitchFamily="49" charset="0"/>
              <a:buChar char="o"/>
              <a:tabLst>
                <a:tab pos="1913255" algn="l"/>
              </a:tabLst>
            </a:pPr>
            <a:endParaRPr lang="en-GB" dirty="0">
              <a:latin typeface="New times"/>
              <a:ea typeface="MS Mincho"/>
              <a:cs typeface="Times New Roman" panose="02020603050405020304" pitchFamily="18" charset="0"/>
            </a:endParaRPr>
          </a:p>
          <a:p>
            <a:pPr algn="just"/>
            <a:endParaRPr lang="en-GB" dirty="0">
              <a:latin typeface="New times"/>
            </a:endParaRPr>
          </a:p>
        </p:txBody>
      </p:sp>
    </p:spTree>
    <p:extLst>
      <p:ext uri="{BB962C8B-B14F-4D97-AF65-F5344CB8AC3E}">
        <p14:creationId xmlns:p14="http://schemas.microsoft.com/office/powerpoint/2010/main" val="699620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MORTGAGOR’S REMEDIES</a:t>
            </a:r>
          </a:p>
        </p:txBody>
      </p:sp>
      <p:sp>
        <p:nvSpPr>
          <p:cNvPr id="3" name="Content Placeholder 2"/>
          <p:cNvSpPr>
            <a:spLocks noGrp="1"/>
          </p:cNvSpPr>
          <p:nvPr>
            <p:ph idx="1"/>
          </p:nvPr>
        </p:nvSpPr>
        <p:spPr/>
        <p:txBody>
          <a:bodyPr/>
          <a:lstStyle/>
          <a:p>
            <a:pPr marL="0" indent="0" algn="just">
              <a:buNone/>
            </a:pPr>
            <a:r>
              <a:rPr lang="en-US" b="1" dirty="0" smtClean="0"/>
              <a:t>1.SURRENDER </a:t>
            </a:r>
            <a:r>
              <a:rPr lang="en-US" b="1" dirty="0"/>
              <a:t>OR RELEASE</a:t>
            </a:r>
            <a:r>
              <a:rPr lang="en-US" dirty="0"/>
              <a:t>: a mortgagor is entitled to this remedy where the mortgagee refuses to release a </a:t>
            </a:r>
            <a:r>
              <a:rPr lang="en-US" dirty="0" smtClean="0"/>
              <a:t>security i.e</a:t>
            </a:r>
            <a:r>
              <a:rPr lang="en-US" dirty="0"/>
              <a:t>. the mortgagor has paid the loan- but the mortgagee is refusing to execute and register a discharge of </a:t>
            </a:r>
            <a:r>
              <a:rPr lang="en-US" dirty="0" smtClean="0"/>
              <a:t>mortgage. In </a:t>
            </a:r>
            <a:r>
              <a:rPr lang="en-US" dirty="0"/>
              <a:t>case of equitable mortgage- amount borrowed has been paid, but mortgagor refuses to release </a:t>
            </a:r>
            <a:r>
              <a:rPr lang="en-US" dirty="0" smtClean="0"/>
              <a:t>Certificate of Title </a:t>
            </a:r>
            <a:r>
              <a:rPr lang="en-US" dirty="0"/>
              <a:t>back to the borrower</a:t>
            </a:r>
            <a:r>
              <a:rPr lang="en-US" dirty="0" smtClean="0"/>
              <a:t>.</a:t>
            </a:r>
          </a:p>
          <a:p>
            <a:pPr marL="0" indent="0" algn="just">
              <a:buNone/>
            </a:pPr>
            <a:r>
              <a:rPr lang="en-US" b="1" dirty="0" smtClean="0">
                <a:latin typeface="Times New Roman" panose="02020603050405020304" pitchFamily="18" charset="0"/>
                <a:ea typeface="MS Mincho"/>
              </a:rPr>
              <a:t>2. REDEMPTION</a:t>
            </a:r>
            <a:r>
              <a:rPr lang="en-US" dirty="0">
                <a:latin typeface="Times New Roman" panose="02020603050405020304" pitchFamily="18" charset="0"/>
                <a:ea typeface="MS Mincho"/>
              </a:rPr>
              <a:t>: The mortgagor can exercise his right to redeem the mortgage at any time.</a:t>
            </a:r>
            <a:endParaRPr lang="en-US" dirty="0"/>
          </a:p>
          <a:p>
            <a:endParaRPr lang="en-GB" dirty="0"/>
          </a:p>
        </p:txBody>
      </p:sp>
    </p:spTree>
    <p:extLst>
      <p:ext uri="{BB962C8B-B14F-4D97-AF65-F5344CB8AC3E}">
        <p14:creationId xmlns:p14="http://schemas.microsoft.com/office/powerpoint/2010/main" val="21705230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just"/>
            <a:r>
              <a:rPr lang="en-US" dirty="0" smtClean="0"/>
              <a:t>A mortgagor has the right to redeem a property, that is, pay back the debt and get his property.</a:t>
            </a:r>
          </a:p>
          <a:p>
            <a:pPr algn="just"/>
            <a:r>
              <a:rPr lang="en-US" dirty="0" smtClean="0"/>
              <a:t>The </a:t>
            </a:r>
            <a:r>
              <a:rPr lang="en-US" b="1" i="1" dirty="0" smtClean="0"/>
              <a:t>right of equity of redemption </a:t>
            </a:r>
            <a:r>
              <a:rPr lang="en-US" dirty="0" smtClean="0"/>
              <a:t>continues until the mortgagor’s title is extinguished by the sale of the property, that is, pursuant to a court order.</a:t>
            </a:r>
          </a:p>
          <a:p>
            <a:pPr algn="just"/>
            <a:r>
              <a:rPr lang="en-US" dirty="0" smtClean="0"/>
              <a:t>Any provision in a mortgage which tends to fetter or prevent redemption on the payment of the debt is null and void and this right cannot be taken away even by agreement between the mortgagor and the mortgagee (</a:t>
            </a:r>
            <a:r>
              <a:rPr lang="en-US" dirty="0" smtClean="0">
                <a:solidFill>
                  <a:srgbClr val="00B050"/>
                </a:solidFill>
              </a:rPr>
              <a:t>Esso Petroleum Co. Ltd v Harper’s Garage Ltd (1968) AC 269</a:t>
            </a:r>
            <a:r>
              <a:rPr lang="en-US" dirty="0" smtClean="0"/>
              <a:t>).</a:t>
            </a:r>
          </a:p>
          <a:p>
            <a:pPr algn="just"/>
            <a:r>
              <a:rPr lang="en-US" dirty="0" smtClean="0"/>
              <a:t>The interest of the mortgagee is getting his money and not to sell the property hence the mortgagor has the right to redeem it even if it is on the market and the court has issued the order.</a:t>
            </a:r>
          </a:p>
          <a:p>
            <a:pPr algn="just"/>
            <a:r>
              <a:rPr lang="en-US" b="1" i="1" dirty="0" smtClean="0"/>
              <a:t>EQUITY OF REDEMPTION</a:t>
            </a:r>
            <a:r>
              <a:rPr lang="en-US" dirty="0" smtClean="0"/>
              <a:t> is the sum total of mortgagor’s or borrower’s right to redeem the mortgage.</a:t>
            </a:r>
          </a:p>
          <a:p>
            <a:pPr algn="just"/>
            <a:r>
              <a:rPr lang="en-US" dirty="0" smtClean="0"/>
              <a:t>It is the right to redeem plus the equitable right to redeem.</a:t>
            </a:r>
            <a:endParaRPr lang="en-US" dirty="0"/>
          </a:p>
        </p:txBody>
      </p:sp>
      <p:sp>
        <p:nvSpPr>
          <p:cNvPr id="3" name="Title 2"/>
          <p:cNvSpPr>
            <a:spLocks noGrp="1"/>
          </p:cNvSpPr>
          <p:nvPr>
            <p:ph type="title"/>
          </p:nvPr>
        </p:nvSpPr>
        <p:spPr/>
        <p:txBody>
          <a:bodyPr>
            <a:normAutofit/>
          </a:bodyPr>
          <a:lstStyle/>
          <a:p>
            <a:pPr algn="ctr"/>
            <a:r>
              <a:rPr lang="en-US" dirty="0" smtClean="0"/>
              <a:t>MORTGAGOR’S EQUITY OF REDEMPTION</a:t>
            </a:r>
            <a:endParaRPr lang="en-US" dirty="0"/>
          </a:p>
        </p:txBody>
      </p:sp>
    </p:spTree>
    <p:extLst>
      <p:ext uri="{BB962C8B-B14F-4D97-AF65-F5344CB8AC3E}">
        <p14:creationId xmlns:p14="http://schemas.microsoft.com/office/powerpoint/2010/main" val="26272720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DEBENTURES</a:t>
            </a:r>
          </a:p>
        </p:txBody>
      </p:sp>
      <p:sp>
        <p:nvSpPr>
          <p:cNvPr id="3" name="Content Placeholder 2"/>
          <p:cNvSpPr>
            <a:spLocks noGrp="1"/>
          </p:cNvSpPr>
          <p:nvPr>
            <p:ph idx="1"/>
          </p:nvPr>
        </p:nvSpPr>
        <p:spPr/>
        <p:txBody>
          <a:bodyPr/>
          <a:lstStyle/>
          <a:p>
            <a:pPr algn="just"/>
            <a:r>
              <a:rPr lang="en-US" dirty="0" smtClean="0"/>
              <a:t>A </a:t>
            </a:r>
            <a:r>
              <a:rPr lang="en-US" dirty="0"/>
              <a:t>debenture is a </a:t>
            </a:r>
            <a:r>
              <a:rPr lang="en-US" b="1" dirty="0"/>
              <a:t>document which either creates, or acknowledges a </a:t>
            </a:r>
            <a:r>
              <a:rPr lang="en-US" b="1" dirty="0" smtClean="0"/>
              <a:t>debt</a:t>
            </a:r>
            <a:r>
              <a:rPr lang="en-US" dirty="0" smtClean="0"/>
              <a:t>. In </a:t>
            </a:r>
            <a:r>
              <a:rPr lang="en-US" dirty="0"/>
              <a:t>general, most debentures are securities given by </a:t>
            </a:r>
            <a:r>
              <a:rPr lang="en-US" dirty="0" smtClean="0"/>
              <a:t>companies.</a:t>
            </a:r>
          </a:p>
          <a:p>
            <a:pPr algn="just"/>
            <a:r>
              <a:rPr lang="en-US" dirty="0" smtClean="0"/>
              <a:t>A </a:t>
            </a:r>
            <a:r>
              <a:rPr lang="en-US" dirty="0"/>
              <a:t>debenture may contain either a </a:t>
            </a:r>
            <a:r>
              <a:rPr lang="en-US" b="1" dirty="0"/>
              <a:t>fixed charge</a:t>
            </a:r>
            <a:r>
              <a:rPr lang="en-US" dirty="0"/>
              <a:t>, or a </a:t>
            </a:r>
            <a:r>
              <a:rPr lang="en-US" b="1" dirty="0"/>
              <a:t>floating charge </a:t>
            </a:r>
            <a:r>
              <a:rPr lang="en-US" dirty="0"/>
              <a:t>(or both) on the company’s property and undertaking, real or personal, and </a:t>
            </a:r>
            <a:r>
              <a:rPr lang="en-US" b="1" dirty="0" smtClean="0"/>
              <a:t>whether </a:t>
            </a:r>
            <a:r>
              <a:rPr lang="en-US" b="1" dirty="0"/>
              <a:t>present, or future</a:t>
            </a:r>
            <a:r>
              <a:rPr lang="en-US" dirty="0"/>
              <a:t>, as security for a </a:t>
            </a:r>
            <a:r>
              <a:rPr lang="en-US" dirty="0" smtClean="0"/>
              <a:t>debt.</a:t>
            </a:r>
          </a:p>
          <a:p>
            <a:pPr algn="just"/>
            <a:r>
              <a:rPr lang="en-US" dirty="0" smtClean="0"/>
              <a:t>Comparing </a:t>
            </a:r>
            <a:r>
              <a:rPr lang="en-US" dirty="0"/>
              <a:t>mortgage and </a:t>
            </a:r>
            <a:r>
              <a:rPr lang="en-US" dirty="0" smtClean="0"/>
              <a:t>debenture: </a:t>
            </a:r>
            <a:r>
              <a:rPr lang="en-US" b="1" dirty="0" smtClean="0"/>
              <a:t>Mortgage </a:t>
            </a:r>
            <a:r>
              <a:rPr lang="en-US" b="1" dirty="0"/>
              <a:t>relates to real and present property- and not unascertained </a:t>
            </a:r>
            <a:r>
              <a:rPr lang="en-US" b="1" dirty="0" smtClean="0"/>
              <a:t>property.</a:t>
            </a:r>
            <a:endParaRPr lang="en-US" b="1" dirty="0"/>
          </a:p>
          <a:p>
            <a:endParaRPr lang="en-US" b="1" dirty="0"/>
          </a:p>
        </p:txBody>
      </p:sp>
    </p:spTree>
    <p:extLst>
      <p:ext uri="{BB962C8B-B14F-4D97-AF65-F5344CB8AC3E}">
        <p14:creationId xmlns:p14="http://schemas.microsoft.com/office/powerpoint/2010/main" val="22176006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solidFill>
                  <a:prstClr val="black"/>
                </a:solidFill>
                <a:latin typeface="Calibri" panose="020F0502020204030204"/>
                <a:ea typeface="+mn-ea"/>
                <a:cs typeface="+mn-cs"/>
              </a:rPr>
              <a:t>Floating Charge</a:t>
            </a:r>
            <a:endParaRPr lang="en-GB" dirty="0"/>
          </a:p>
        </p:txBody>
      </p:sp>
      <p:sp>
        <p:nvSpPr>
          <p:cNvPr id="3" name="Content Placeholder 2"/>
          <p:cNvSpPr>
            <a:spLocks noGrp="1"/>
          </p:cNvSpPr>
          <p:nvPr>
            <p:ph idx="1"/>
          </p:nvPr>
        </p:nvSpPr>
        <p:spPr/>
        <p:txBody>
          <a:bodyPr>
            <a:normAutofit fontScale="77500" lnSpcReduction="20000"/>
          </a:bodyPr>
          <a:lstStyle/>
          <a:p>
            <a:pPr algn="just"/>
            <a:r>
              <a:rPr lang="en-US" b="1" dirty="0"/>
              <a:t>A Floating Charge</a:t>
            </a:r>
            <a:r>
              <a:rPr lang="en-US" dirty="0"/>
              <a:t>: is a charge or security which is not put into immediate operation but “floats” so that the company is allowed to carry on with its business i.e. the company will be allowed to use the assets that are </a:t>
            </a:r>
            <a:r>
              <a:rPr lang="en-US" dirty="0" smtClean="0"/>
              <a:t>secured.</a:t>
            </a:r>
          </a:p>
          <a:p>
            <a:pPr algn="just"/>
            <a:r>
              <a:rPr lang="en-US" dirty="0"/>
              <a:t>It moves with the property it is intended to effect until some event occurs or some act is done which causes it to settle and fasten on the subject of the charge within its </a:t>
            </a:r>
            <a:r>
              <a:rPr lang="en-US" dirty="0" smtClean="0"/>
              <a:t>reach.</a:t>
            </a:r>
          </a:p>
          <a:p>
            <a:pPr algn="just"/>
            <a:r>
              <a:rPr lang="en-US" dirty="0"/>
              <a:t>[See </a:t>
            </a:r>
            <a:r>
              <a:rPr lang="en-US" b="1" dirty="0"/>
              <a:t>Illingworth v </a:t>
            </a:r>
            <a:r>
              <a:rPr lang="en-US" b="1" dirty="0" err="1"/>
              <a:t>Houldsworth</a:t>
            </a:r>
            <a:r>
              <a:rPr lang="en-US" b="1" dirty="0"/>
              <a:t> [1904] AC 355; </a:t>
            </a:r>
            <a:r>
              <a:rPr lang="en-US" b="1" dirty="0" err="1"/>
              <a:t>Amiran</a:t>
            </a:r>
            <a:r>
              <a:rPr lang="en-US" b="1" dirty="0"/>
              <a:t> &amp; Others v </a:t>
            </a:r>
            <a:r>
              <a:rPr lang="en-US" b="1" dirty="0" err="1"/>
              <a:t>Agriflora</a:t>
            </a:r>
            <a:r>
              <a:rPr lang="en-US" b="1" dirty="0"/>
              <a:t> (Z) Ltd. (In receivership) 2004/HPC/0268</a:t>
            </a:r>
            <a:r>
              <a:rPr lang="en-US" dirty="0"/>
              <a:t> (unreported</a:t>
            </a:r>
            <a:r>
              <a:rPr lang="en-US" dirty="0" smtClean="0"/>
              <a:t>); where </a:t>
            </a:r>
            <a:r>
              <a:rPr lang="en-US" dirty="0"/>
              <a:t>the court said “a mortgage or charge by a company, which contains the following characteristics, is a floating charge:</a:t>
            </a:r>
          </a:p>
          <a:p>
            <a:pPr marL="0" indent="0" algn="just">
              <a:buNone/>
            </a:pPr>
            <a:r>
              <a:rPr lang="en-US" dirty="0" smtClean="0"/>
              <a:t>    </a:t>
            </a:r>
          </a:p>
          <a:p>
            <a:pPr marL="0" indent="0" algn="just">
              <a:buNone/>
            </a:pPr>
            <a:r>
              <a:rPr lang="en-US" dirty="0"/>
              <a:t> </a:t>
            </a:r>
            <a:r>
              <a:rPr lang="en-US" dirty="0" smtClean="0"/>
              <a:t>   </a:t>
            </a:r>
            <a:r>
              <a:rPr lang="en-US" b="1" dirty="0" smtClean="0"/>
              <a:t>(1)If </a:t>
            </a:r>
            <a:r>
              <a:rPr lang="en-US" b="1" dirty="0"/>
              <a:t>it is a charge on a class of assets both present and future,</a:t>
            </a:r>
          </a:p>
          <a:p>
            <a:pPr marL="0" indent="0" algn="just">
              <a:buNone/>
            </a:pPr>
            <a:r>
              <a:rPr lang="en-US" b="1" dirty="0" smtClean="0"/>
              <a:t>    (2)If </a:t>
            </a:r>
            <a:r>
              <a:rPr lang="en-US" b="1" dirty="0"/>
              <a:t>that class is one which, in the ordinary course of business of the company will be changing from time to time;</a:t>
            </a:r>
          </a:p>
          <a:p>
            <a:pPr marL="0" indent="0" algn="just">
              <a:buNone/>
            </a:pPr>
            <a:r>
              <a:rPr lang="en-US" b="1" dirty="0" smtClean="0"/>
              <a:t>    (3) If </a:t>
            </a:r>
            <a:r>
              <a:rPr lang="en-US" b="1" dirty="0"/>
              <a:t>it is contemplated by the charge that, until some future step is taken by or on behalf of the mortgagee, the company may carry on its business in the ordinary way so far as concerns the particular class of asset so charged.”</a:t>
            </a:r>
          </a:p>
          <a:p>
            <a:pPr algn="just"/>
            <a:endParaRPr lang="en-GB" dirty="0"/>
          </a:p>
        </p:txBody>
      </p:sp>
    </p:spTree>
    <p:extLst>
      <p:ext uri="{BB962C8B-B14F-4D97-AF65-F5344CB8AC3E}">
        <p14:creationId xmlns:p14="http://schemas.microsoft.com/office/powerpoint/2010/main" val="38141148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Floating Charge</a:t>
            </a:r>
          </a:p>
        </p:txBody>
      </p:sp>
      <p:sp>
        <p:nvSpPr>
          <p:cNvPr id="3" name="Content Placeholder 2"/>
          <p:cNvSpPr>
            <a:spLocks noGrp="1"/>
          </p:cNvSpPr>
          <p:nvPr>
            <p:ph idx="1"/>
          </p:nvPr>
        </p:nvSpPr>
        <p:spPr/>
        <p:txBody>
          <a:bodyPr>
            <a:normAutofit/>
          </a:bodyPr>
          <a:lstStyle/>
          <a:p>
            <a:pPr algn="just"/>
            <a:r>
              <a:rPr lang="en-US" dirty="0"/>
              <a:t>In </a:t>
            </a:r>
            <a:r>
              <a:rPr lang="en-US" b="1" dirty="0"/>
              <a:t>Illingworth v </a:t>
            </a:r>
            <a:r>
              <a:rPr lang="en-US" b="1" dirty="0" err="1"/>
              <a:t>Houldsworth</a:t>
            </a:r>
            <a:r>
              <a:rPr lang="en-US" b="1" dirty="0"/>
              <a:t> [1904] </a:t>
            </a:r>
            <a:r>
              <a:rPr lang="en-US" dirty="0"/>
              <a:t>that is discussed in </a:t>
            </a:r>
            <a:r>
              <a:rPr lang="en-US" b="1" dirty="0"/>
              <a:t>The Attorney General v Zambia Sugar Co. and </a:t>
            </a:r>
            <a:r>
              <a:rPr lang="en-US" b="1" dirty="0" err="1"/>
              <a:t>Nakambala</a:t>
            </a:r>
            <a:r>
              <a:rPr lang="en-US" b="1" dirty="0"/>
              <a:t> Estates Ltd. [1977], </a:t>
            </a:r>
            <a:r>
              <a:rPr lang="en-US" dirty="0"/>
              <a:t>Lord </a:t>
            </a:r>
            <a:r>
              <a:rPr lang="en-US" dirty="0" err="1"/>
              <a:t>MacNaghten</a:t>
            </a:r>
            <a:r>
              <a:rPr lang="en-US" dirty="0"/>
              <a:t> described a floating charge at p. 254 as being </a:t>
            </a:r>
            <a:endParaRPr lang="en-US" dirty="0" smtClean="0"/>
          </a:p>
          <a:p>
            <a:pPr algn="just"/>
            <a:r>
              <a:rPr lang="en-US" dirty="0" smtClean="0"/>
              <a:t>“</a:t>
            </a:r>
            <a:r>
              <a:rPr lang="en-US" b="1" dirty="0"/>
              <a:t>ambulatory and shifting in its nature, hovering over and so to speak floating with the property which it is intended to affect until some event occurs which causes it to settle and fasten on the subject of the charge within its reach and grasp.” </a:t>
            </a:r>
            <a:endParaRPr lang="en-US" b="1" dirty="0" smtClean="0"/>
          </a:p>
        </p:txBody>
      </p:sp>
    </p:spTree>
    <p:extLst>
      <p:ext uri="{BB962C8B-B14F-4D97-AF65-F5344CB8AC3E}">
        <p14:creationId xmlns:p14="http://schemas.microsoft.com/office/powerpoint/2010/main" val="34206485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A Specific or Fixed Charge</a:t>
            </a:r>
            <a:endParaRPr lang="en-GB" b="1" dirty="0"/>
          </a:p>
        </p:txBody>
      </p:sp>
      <p:sp>
        <p:nvSpPr>
          <p:cNvPr id="3" name="Content Placeholder 2"/>
          <p:cNvSpPr>
            <a:spLocks noGrp="1"/>
          </p:cNvSpPr>
          <p:nvPr>
            <p:ph idx="1"/>
          </p:nvPr>
        </p:nvSpPr>
        <p:spPr/>
        <p:txBody>
          <a:bodyPr/>
          <a:lstStyle/>
          <a:p>
            <a:pPr algn="just"/>
            <a:r>
              <a:rPr lang="en-US" b="1" dirty="0"/>
              <a:t>A specific or fixed charge </a:t>
            </a:r>
            <a:r>
              <a:rPr lang="en-US" dirty="0"/>
              <a:t>on the other hand is fastened on ascertained or definite property or property capable of being ascertained and defined. It prevents the company from disposing of the property without the consent of the holder of the charge (which will not usually be given!!).</a:t>
            </a:r>
            <a:endParaRPr lang="en-GB" dirty="0"/>
          </a:p>
        </p:txBody>
      </p:sp>
    </p:spTree>
    <p:extLst>
      <p:ext uri="{BB962C8B-B14F-4D97-AF65-F5344CB8AC3E}">
        <p14:creationId xmlns:p14="http://schemas.microsoft.com/office/powerpoint/2010/main" val="40092973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Circumstances When A Floating Charge Becomes A Fixed Charge</a:t>
            </a:r>
            <a:endParaRPr lang="en-GB" b="1" dirty="0"/>
          </a:p>
        </p:txBody>
      </p:sp>
      <p:sp>
        <p:nvSpPr>
          <p:cNvPr id="3" name="Content Placeholder 2"/>
          <p:cNvSpPr>
            <a:spLocks noGrp="1"/>
          </p:cNvSpPr>
          <p:nvPr>
            <p:ph idx="1"/>
          </p:nvPr>
        </p:nvSpPr>
        <p:spPr/>
        <p:txBody>
          <a:bodyPr>
            <a:normAutofit/>
          </a:bodyPr>
          <a:lstStyle/>
          <a:p>
            <a:pPr algn="just"/>
            <a:r>
              <a:rPr lang="en-US" dirty="0"/>
              <a:t>A floating charge remains dormant until the undertaking charged ceases to be a going concern or until the person in whose </a:t>
            </a:r>
            <a:r>
              <a:rPr lang="en-US" dirty="0" err="1"/>
              <a:t>favour</a:t>
            </a:r>
            <a:r>
              <a:rPr lang="en-US" dirty="0"/>
              <a:t> the charge is created, intervenes e.g. when a receiver is appointed or the debtor defaults. </a:t>
            </a:r>
            <a:r>
              <a:rPr lang="en-US" b="1" dirty="0"/>
              <a:t>Then the floating charge will “</a:t>
            </a:r>
            <a:r>
              <a:rPr lang="en-US" b="1" dirty="0" err="1"/>
              <a:t>crystallise</a:t>
            </a:r>
            <a:r>
              <a:rPr lang="en-US" b="1" dirty="0"/>
              <a:t>” into a fixed </a:t>
            </a:r>
            <a:r>
              <a:rPr lang="en-US" b="1" dirty="0" smtClean="0"/>
              <a:t>charge.</a:t>
            </a:r>
            <a:endParaRPr lang="en-US" b="1" dirty="0"/>
          </a:p>
          <a:p>
            <a:pPr algn="just"/>
            <a:r>
              <a:rPr lang="en-US" dirty="0"/>
              <a:t>As regards crystallization, Gower’s Principles of Modern Company Law, 6th Edition, p. 367 states </a:t>
            </a:r>
            <a:r>
              <a:rPr lang="en-US" b="1" dirty="0"/>
              <a:t>“a </a:t>
            </a:r>
            <a:r>
              <a:rPr lang="en-US" b="1" dirty="0" err="1"/>
              <a:t>crystallised</a:t>
            </a:r>
            <a:r>
              <a:rPr lang="en-US" b="1" dirty="0"/>
              <a:t> charge will bite on all the assets covered by the charge since normally a floating charge does not provide for crystallization over part only of the assets to which it relates. The effect of the crystallization is to deprive the company of the autonomy to deal with the assets subject to the charge in the normal course of business”.</a:t>
            </a:r>
            <a:endParaRPr lang="en-GB" b="1" dirty="0"/>
          </a:p>
        </p:txBody>
      </p:sp>
    </p:spTree>
    <p:extLst>
      <p:ext uri="{BB962C8B-B14F-4D97-AF65-F5344CB8AC3E}">
        <p14:creationId xmlns:p14="http://schemas.microsoft.com/office/powerpoint/2010/main" val="2527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Circumstances When A Floating Charge Becomes A Fixed Charge</a:t>
            </a:r>
            <a:endParaRPr lang="en-GB" b="1" dirty="0"/>
          </a:p>
        </p:txBody>
      </p:sp>
      <p:sp>
        <p:nvSpPr>
          <p:cNvPr id="3" name="Content Placeholder 2"/>
          <p:cNvSpPr>
            <a:spLocks noGrp="1"/>
          </p:cNvSpPr>
          <p:nvPr>
            <p:ph idx="1"/>
          </p:nvPr>
        </p:nvSpPr>
        <p:spPr/>
        <p:txBody>
          <a:bodyPr/>
          <a:lstStyle/>
          <a:p>
            <a:r>
              <a:rPr lang="en-US" dirty="0"/>
              <a:t>A floating charge becomes a fixed charge in the flowing situations:</a:t>
            </a:r>
          </a:p>
          <a:p>
            <a:pPr marL="0" indent="0">
              <a:buNone/>
            </a:pPr>
            <a:r>
              <a:rPr lang="en-US" dirty="0" smtClean="0"/>
              <a:t>   (</a:t>
            </a:r>
            <a:r>
              <a:rPr lang="en-US" dirty="0" err="1"/>
              <a:t>i</a:t>
            </a:r>
            <a:r>
              <a:rPr lang="en-US" dirty="0"/>
              <a:t>)	If the company ceases to do business i.e. it stops trading (but may still exist as an entity);</a:t>
            </a:r>
          </a:p>
          <a:p>
            <a:pPr marL="0" indent="0">
              <a:buNone/>
            </a:pPr>
            <a:r>
              <a:rPr lang="en-US" dirty="0" smtClean="0"/>
              <a:t>   (</a:t>
            </a:r>
            <a:r>
              <a:rPr lang="en-US" dirty="0"/>
              <a:t>ii)	If the company is wound up i.e. it “dies”;</a:t>
            </a:r>
          </a:p>
          <a:p>
            <a:pPr marL="0" indent="0">
              <a:buNone/>
            </a:pPr>
            <a:r>
              <a:rPr lang="en-US" dirty="0" smtClean="0"/>
              <a:t>   (</a:t>
            </a:r>
            <a:r>
              <a:rPr lang="en-US" dirty="0"/>
              <a:t>iii)	If a receiver is appointed;</a:t>
            </a:r>
          </a:p>
          <a:p>
            <a:pPr marL="0" indent="0">
              <a:buNone/>
            </a:pPr>
            <a:r>
              <a:rPr lang="en-US" dirty="0" smtClean="0"/>
              <a:t>   (</a:t>
            </a:r>
            <a:r>
              <a:rPr lang="en-US" dirty="0"/>
              <a:t>iv)	If some event happens upon </a:t>
            </a:r>
            <a:r>
              <a:rPr lang="en-US" dirty="0" smtClean="0"/>
              <a:t>which </a:t>
            </a:r>
            <a:r>
              <a:rPr lang="en-US" dirty="0"/>
              <a:t>the charge is to become a fixed charge and notice to that effect is given pursuant to the terms of the charge e.g. in the debenture creating it.</a:t>
            </a:r>
          </a:p>
          <a:p>
            <a:endParaRPr lang="en-GB" dirty="0"/>
          </a:p>
        </p:txBody>
      </p:sp>
    </p:spTree>
    <p:extLst>
      <p:ext uri="{BB962C8B-B14F-4D97-AF65-F5344CB8AC3E}">
        <p14:creationId xmlns:p14="http://schemas.microsoft.com/office/powerpoint/2010/main" val="9776509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dirty="0" smtClean="0"/>
              <a:t>A Guarantee or suretyship is a contract whereby one person undertakes to be answerable for the debt, default or miscarriage of another person.</a:t>
            </a:r>
          </a:p>
          <a:p>
            <a:pPr algn="just"/>
            <a:r>
              <a:rPr lang="en-US" dirty="0" smtClean="0"/>
              <a:t>The contract requires </a:t>
            </a:r>
            <a:r>
              <a:rPr lang="en-US" b="1" i="1" u="sng" dirty="0" smtClean="0"/>
              <a:t>three</a:t>
            </a:r>
            <a:r>
              <a:rPr lang="en-US" dirty="0" smtClean="0"/>
              <a:t> parties – the Creditor, the Principal </a:t>
            </a:r>
            <a:r>
              <a:rPr lang="en-US" dirty="0"/>
              <a:t>D</a:t>
            </a:r>
            <a:r>
              <a:rPr lang="en-US" dirty="0" smtClean="0"/>
              <a:t>ebtor and the Guarantor (or surety).</a:t>
            </a:r>
          </a:p>
          <a:p>
            <a:pPr algn="just"/>
            <a:r>
              <a:rPr lang="en-US" dirty="0" smtClean="0"/>
              <a:t>The guarantor’s liability arises only after the Principal Debtor has failed to pay hence it is described as </a:t>
            </a:r>
            <a:r>
              <a:rPr lang="en-US" b="1" i="1" u="sng" dirty="0" smtClean="0"/>
              <a:t>secondary liability</a:t>
            </a:r>
            <a:r>
              <a:rPr lang="en-US" dirty="0" smtClean="0"/>
              <a:t> in contrast with the Principal Debtor’s </a:t>
            </a:r>
            <a:r>
              <a:rPr lang="en-US" b="1" i="1" u="sng" dirty="0" smtClean="0"/>
              <a:t>primary liability</a:t>
            </a:r>
            <a:r>
              <a:rPr lang="en-US" dirty="0" smtClean="0"/>
              <a:t>.</a:t>
            </a:r>
            <a:endParaRPr lang="en-US" dirty="0"/>
          </a:p>
        </p:txBody>
      </p:sp>
      <p:sp>
        <p:nvSpPr>
          <p:cNvPr id="3" name="Title 2"/>
          <p:cNvSpPr>
            <a:spLocks noGrp="1"/>
          </p:cNvSpPr>
          <p:nvPr>
            <p:ph type="title"/>
          </p:nvPr>
        </p:nvSpPr>
        <p:spPr/>
        <p:txBody>
          <a:bodyPr>
            <a:normAutofit/>
          </a:bodyPr>
          <a:lstStyle/>
          <a:p>
            <a:pPr algn="ctr"/>
            <a:r>
              <a:rPr lang="en-US" dirty="0" smtClean="0"/>
              <a:t>1.GUARANTEES/SURETY BONDS/BONDS</a:t>
            </a:r>
            <a:endParaRPr lang="en-US" dirty="0"/>
          </a:p>
        </p:txBody>
      </p:sp>
    </p:spTree>
    <p:extLst>
      <p:ext uri="{BB962C8B-B14F-4D97-AF65-F5344CB8AC3E}">
        <p14:creationId xmlns:p14="http://schemas.microsoft.com/office/powerpoint/2010/main" val="35898749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The </a:t>
            </a:r>
            <a:r>
              <a:rPr lang="en-GB" dirty="0" smtClean="0"/>
              <a:t>Nature </a:t>
            </a:r>
            <a:r>
              <a:rPr lang="en-GB" dirty="0"/>
              <a:t>of </a:t>
            </a:r>
            <a:r>
              <a:rPr lang="en-GB" dirty="0" smtClean="0"/>
              <a:t>Security</a:t>
            </a:r>
            <a:endParaRPr lang="en-GB" dirty="0"/>
          </a:p>
        </p:txBody>
      </p:sp>
      <p:sp>
        <p:nvSpPr>
          <p:cNvPr id="3" name="Content Placeholder 2"/>
          <p:cNvSpPr>
            <a:spLocks noGrp="1"/>
          </p:cNvSpPr>
          <p:nvPr>
            <p:ph idx="1"/>
          </p:nvPr>
        </p:nvSpPr>
        <p:spPr/>
        <p:txBody>
          <a:bodyPr>
            <a:normAutofit/>
          </a:bodyPr>
          <a:lstStyle/>
          <a:p>
            <a:pPr lvl="0"/>
            <a:r>
              <a:rPr lang="en-US" dirty="0"/>
              <a:t>W</a:t>
            </a:r>
            <a:r>
              <a:rPr lang="en-US" dirty="0" smtClean="0"/>
              <a:t>e </a:t>
            </a:r>
            <a:r>
              <a:rPr lang="en-US" dirty="0"/>
              <a:t>have seen that when people give credit, banks advance loans, they will usually require security. </a:t>
            </a:r>
            <a:endParaRPr lang="en-GB" dirty="0"/>
          </a:p>
          <a:p>
            <a:pPr lvl="0"/>
            <a:r>
              <a:rPr lang="en-US" dirty="0"/>
              <a:t>There are 2 types:</a:t>
            </a:r>
            <a:endParaRPr lang="en-GB" dirty="0"/>
          </a:p>
          <a:p>
            <a:pPr lvl="1" algn="just"/>
            <a:r>
              <a:rPr lang="en-US" dirty="0"/>
              <a:t>1) </a:t>
            </a:r>
            <a:r>
              <a:rPr lang="en-US" b="1" u="sng" dirty="0"/>
              <a:t>Personal security</a:t>
            </a:r>
            <a:r>
              <a:rPr lang="en-US" dirty="0"/>
              <a:t>: refers to where a person who is not otherwise liable under a contract between the debtor and the creditor, enters into a separate contract with the creditor, under which he assumed some form of liability to ensure that the creditor does not lose if the debtor fails to perform his contractual obligations. The debtor’s contractual obligations may involve a payment of money, or performance of some act. </a:t>
            </a:r>
            <a:endParaRPr lang="en-GB" dirty="0"/>
          </a:p>
          <a:p>
            <a:pPr lvl="2"/>
            <a:r>
              <a:rPr lang="en-US" dirty="0"/>
              <a:t>And personal security includes the following:</a:t>
            </a:r>
            <a:endParaRPr lang="en-GB" dirty="0"/>
          </a:p>
          <a:p>
            <a:pPr lvl="3"/>
            <a:r>
              <a:rPr lang="en-US" dirty="0"/>
              <a:t>A guarantee;</a:t>
            </a:r>
            <a:endParaRPr lang="en-GB" dirty="0"/>
          </a:p>
          <a:p>
            <a:pPr lvl="3"/>
            <a:r>
              <a:rPr lang="en-US" dirty="0"/>
              <a:t>An indemnity; or</a:t>
            </a:r>
            <a:endParaRPr lang="en-GB" dirty="0"/>
          </a:p>
          <a:p>
            <a:pPr lvl="3"/>
            <a:r>
              <a:rPr lang="en-US" dirty="0"/>
              <a:t>A performance bond.</a:t>
            </a:r>
            <a:endParaRPr lang="en-GB" dirty="0"/>
          </a:p>
        </p:txBody>
      </p:sp>
    </p:spTree>
    <p:extLst>
      <p:ext uri="{BB962C8B-B14F-4D97-AF65-F5344CB8AC3E}">
        <p14:creationId xmlns:p14="http://schemas.microsoft.com/office/powerpoint/2010/main" val="36484897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dirty="0" smtClean="0"/>
              <a:t>The fact that the Principal Debtor’s insolvency or default entitles the Creditor to turn to the </a:t>
            </a:r>
            <a:r>
              <a:rPr lang="en-US" dirty="0"/>
              <a:t>G</a:t>
            </a:r>
            <a:r>
              <a:rPr lang="en-US" dirty="0" smtClean="0"/>
              <a:t>uarantor for payment means that the guarantee serves as security for the principal debt.</a:t>
            </a:r>
          </a:p>
          <a:p>
            <a:pPr algn="just"/>
            <a:r>
              <a:rPr lang="en-US" dirty="0" smtClean="0"/>
              <a:t>The guarantee may be </a:t>
            </a:r>
            <a:r>
              <a:rPr lang="en-US" b="1" i="1" dirty="0" smtClean="0"/>
              <a:t>strictly personal</a:t>
            </a:r>
            <a:r>
              <a:rPr lang="en-US" dirty="0" smtClean="0"/>
              <a:t>, e.g. directors of a limited company required to give personal guarantee to secure the company’s indebtedness to the creditor or the guarantor may be required to simply provide some </a:t>
            </a:r>
            <a:r>
              <a:rPr lang="en-US" b="1" i="1" dirty="0" smtClean="0"/>
              <a:t>tangible security</a:t>
            </a:r>
            <a:r>
              <a:rPr lang="en-US" dirty="0" smtClean="0"/>
              <a:t>, e.g. he may give the principal debtor a Power </a:t>
            </a:r>
            <a:r>
              <a:rPr lang="en-US" dirty="0"/>
              <a:t>o</a:t>
            </a:r>
            <a:r>
              <a:rPr lang="en-US" dirty="0" smtClean="0"/>
              <a:t>f Attorney to use his certificate of title, share certificate, insurance policy, etc. as security.</a:t>
            </a:r>
            <a:endParaRPr lang="en-US" dirty="0"/>
          </a:p>
        </p:txBody>
      </p:sp>
      <p:sp>
        <p:nvSpPr>
          <p:cNvPr id="3" name="Title 2"/>
          <p:cNvSpPr>
            <a:spLocks noGrp="1"/>
          </p:cNvSpPr>
          <p:nvPr>
            <p:ph type="title"/>
          </p:nvPr>
        </p:nvSpPr>
        <p:spPr/>
        <p:txBody>
          <a:bodyPr/>
          <a:lstStyle/>
          <a:p>
            <a:r>
              <a:rPr lang="en-US" dirty="0" smtClean="0"/>
              <a:t>Cont’d..</a:t>
            </a:r>
            <a:endParaRPr lang="en-US" dirty="0"/>
          </a:p>
        </p:txBody>
      </p:sp>
    </p:spTree>
    <p:extLst>
      <p:ext uri="{BB962C8B-B14F-4D97-AF65-F5344CB8AC3E}">
        <p14:creationId xmlns:p14="http://schemas.microsoft.com/office/powerpoint/2010/main" val="424459294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05000" y="1143001"/>
            <a:ext cx="8305800" cy="4864291"/>
          </a:xfrm>
        </p:spPr>
        <p:txBody>
          <a:bodyPr>
            <a:noAutofit/>
          </a:bodyPr>
          <a:lstStyle/>
          <a:p>
            <a:pPr marL="624078" indent="-514350" algn="just">
              <a:buFont typeface="+mj-lt"/>
              <a:buAutoNum type="arabicPeriod"/>
            </a:pPr>
            <a:r>
              <a:rPr lang="en-US" sz="2000" b="1" i="1" dirty="0"/>
              <a:t>Specific Guarantee</a:t>
            </a:r>
            <a:r>
              <a:rPr lang="en-US" sz="2000" dirty="0"/>
              <a:t> – this is one which contemplates a particular advance or credit or a specific loan.</a:t>
            </a:r>
            <a:r>
              <a:rPr lang="en-US" sz="2000" dirty="0"/>
              <a:t> </a:t>
            </a:r>
            <a:r>
              <a:rPr lang="en-US" sz="2000" dirty="0"/>
              <a:t>Generally</a:t>
            </a:r>
            <a:r>
              <a:rPr lang="en-US" sz="2000" dirty="0"/>
              <a:t>, a specific guarantee cannot be revoked, but the guarantor may in certain circumstances be discharged.</a:t>
            </a:r>
          </a:p>
          <a:p>
            <a:pPr marL="624078" indent="-514350" algn="just">
              <a:buFont typeface="+mj-lt"/>
              <a:buAutoNum type="arabicPeriod"/>
            </a:pPr>
            <a:r>
              <a:rPr lang="en-US" sz="2000" b="1" i="1" dirty="0"/>
              <a:t>Continuing Guarantee </a:t>
            </a:r>
            <a:r>
              <a:rPr lang="en-US" sz="2000" dirty="0"/>
              <a:t>– this extends to a series of transactions and is not exhausted by the first advance or credit hence not restricted to a particular advance or credit like a specific guarantee.</a:t>
            </a:r>
          </a:p>
          <a:p>
            <a:pPr algn="just">
              <a:buFont typeface="Wingdings" pitchFamily="2" charset="2"/>
              <a:buChar char="Ø"/>
            </a:pPr>
            <a:r>
              <a:rPr lang="en-US" sz="2000" dirty="0"/>
              <a:t>There is a continuing guarantee and remains so until revoked – revocation only applies to future transactions and the guarantor is bound by transactions already entered into in reliance on his guarantee and there cannot be a retrospective revocation.</a:t>
            </a:r>
          </a:p>
        </p:txBody>
      </p:sp>
      <p:sp>
        <p:nvSpPr>
          <p:cNvPr id="3" name="Title 2"/>
          <p:cNvSpPr>
            <a:spLocks noGrp="1"/>
          </p:cNvSpPr>
          <p:nvPr>
            <p:ph type="title"/>
          </p:nvPr>
        </p:nvSpPr>
        <p:spPr>
          <a:xfrm>
            <a:off x="1981200" y="274638"/>
            <a:ext cx="8229600" cy="868362"/>
          </a:xfrm>
        </p:spPr>
        <p:txBody>
          <a:bodyPr/>
          <a:lstStyle/>
          <a:p>
            <a:pPr algn="ctr"/>
            <a:r>
              <a:rPr lang="en-US" dirty="0" smtClean="0"/>
              <a:t>Types of Guarantee</a:t>
            </a:r>
            <a:endParaRPr lang="en-US" dirty="0"/>
          </a:p>
        </p:txBody>
      </p:sp>
    </p:spTree>
    <p:extLst>
      <p:ext uri="{BB962C8B-B14F-4D97-AF65-F5344CB8AC3E}">
        <p14:creationId xmlns:p14="http://schemas.microsoft.com/office/powerpoint/2010/main" val="111533720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just"/>
            <a:r>
              <a:rPr lang="en-US" dirty="0" smtClean="0"/>
              <a:t>The guarantor’s liability is </a:t>
            </a:r>
            <a:r>
              <a:rPr lang="en-US" b="1" dirty="0" smtClean="0"/>
              <a:t>merely secondary </a:t>
            </a:r>
            <a:r>
              <a:rPr lang="en-US" dirty="0" smtClean="0"/>
              <a:t>in the sense that is arises only upon the default of the principal debtor.</a:t>
            </a:r>
          </a:p>
          <a:p>
            <a:pPr algn="just"/>
            <a:r>
              <a:rPr lang="en-US" dirty="0" smtClean="0"/>
              <a:t>Once the principal debtor has defaulted, the guarantor is fully liable on the principal debt.</a:t>
            </a:r>
          </a:p>
          <a:p>
            <a:pPr algn="just"/>
            <a:r>
              <a:rPr lang="en-US" dirty="0" smtClean="0"/>
              <a:t>However, the guarantor is not liable in the following circumstances:</a:t>
            </a:r>
          </a:p>
          <a:p>
            <a:pPr marL="681228" indent="-571500" algn="just">
              <a:buFont typeface="+mj-lt"/>
              <a:buAutoNum type="romanUcPeriod"/>
            </a:pPr>
            <a:r>
              <a:rPr lang="en-US" dirty="0" smtClean="0"/>
              <a:t>Where the contract he has guaranteed is void (</a:t>
            </a:r>
            <a:r>
              <a:rPr lang="en-US" dirty="0" smtClean="0">
                <a:solidFill>
                  <a:srgbClr val="00B050"/>
                </a:solidFill>
              </a:rPr>
              <a:t>Coults and Co. v Growne Lecky</a:t>
            </a:r>
            <a:r>
              <a:rPr lang="en-US" dirty="0" smtClean="0"/>
              <a:t>).</a:t>
            </a:r>
          </a:p>
          <a:p>
            <a:pPr marL="681228" indent="-571500" algn="just">
              <a:buFont typeface="+mj-lt"/>
              <a:buAutoNum type="romanUcPeriod"/>
            </a:pPr>
            <a:r>
              <a:rPr lang="en-US" dirty="0" smtClean="0"/>
              <a:t>Where the principal debtor is discharged, e.g. by statute (</a:t>
            </a:r>
            <a:r>
              <a:rPr lang="en-US" dirty="0" smtClean="0">
                <a:solidFill>
                  <a:srgbClr val="00B050"/>
                </a:solidFill>
              </a:rPr>
              <a:t>Unity Finance Ltd v Woodcock</a:t>
            </a:r>
            <a:r>
              <a:rPr lang="en-US" dirty="0" smtClean="0"/>
              <a:t>).</a:t>
            </a:r>
          </a:p>
          <a:p>
            <a:pPr marL="681228" indent="-571500" algn="just">
              <a:buFont typeface="+mj-lt"/>
              <a:buAutoNum type="romanUcPeriod"/>
            </a:pPr>
            <a:r>
              <a:rPr lang="en-US" dirty="0" smtClean="0"/>
              <a:t>Where any conditions precedent to his liability have not been fulfilled, e.g. where the signature of co-guarantor has not been secured, etc. (</a:t>
            </a:r>
            <a:r>
              <a:rPr lang="en-US" dirty="0" smtClean="0">
                <a:solidFill>
                  <a:srgbClr val="00B050"/>
                </a:solidFill>
              </a:rPr>
              <a:t>National Provincial Bank of England v Brackenbury</a:t>
            </a:r>
            <a:r>
              <a:rPr lang="en-US" dirty="0"/>
              <a:t> </a:t>
            </a:r>
            <a:r>
              <a:rPr lang="en-US" dirty="0" smtClean="0"/>
              <a:t>/ </a:t>
            </a:r>
            <a:r>
              <a:rPr lang="en-US" dirty="0" smtClean="0">
                <a:solidFill>
                  <a:srgbClr val="00B050"/>
                </a:solidFill>
              </a:rPr>
              <a:t>Ellesmere Brewery Co. v Cooper</a:t>
            </a:r>
            <a:r>
              <a:rPr lang="en-US" dirty="0" smtClean="0"/>
              <a:t>).</a:t>
            </a:r>
          </a:p>
          <a:p>
            <a:pPr marL="681228" indent="-571500" algn="just">
              <a:buFont typeface="+mj-lt"/>
              <a:buAutoNum type="romanUcPeriod"/>
            </a:pPr>
            <a:r>
              <a:rPr lang="en-US" dirty="0" smtClean="0"/>
              <a:t>Where the principal debtor and the creditor vary the terms of the credit without the consent of the guarantor (</a:t>
            </a:r>
            <a:r>
              <a:rPr lang="en-US" dirty="0" smtClean="0">
                <a:solidFill>
                  <a:srgbClr val="00B050"/>
                </a:solidFill>
              </a:rPr>
              <a:t>African Banking Corp v Goldman Insurance Ltd 2007/HPC/0212</a:t>
            </a:r>
            <a:r>
              <a:rPr lang="en-US" dirty="0" smtClean="0"/>
              <a:t> reaffirmed in </a:t>
            </a:r>
            <a:r>
              <a:rPr lang="en-US" dirty="0" smtClean="0">
                <a:solidFill>
                  <a:srgbClr val="00B050"/>
                </a:solidFill>
              </a:rPr>
              <a:t>Intermarket Banking Corp v Goldman Insurance Ltd</a:t>
            </a:r>
            <a:r>
              <a:rPr lang="en-US" dirty="0" smtClean="0"/>
              <a:t>)</a:t>
            </a:r>
          </a:p>
          <a:p>
            <a:pPr marL="681228" indent="-571500" algn="just">
              <a:buFont typeface="+mj-lt"/>
              <a:buAutoNum type="romanUcPeriod"/>
            </a:pPr>
            <a:endParaRPr lang="en-US" dirty="0" smtClean="0"/>
          </a:p>
          <a:p>
            <a:pPr marL="681228" indent="-571500" algn="just">
              <a:buFont typeface="+mj-lt"/>
              <a:buAutoNum type="romanUcPeriod"/>
            </a:pPr>
            <a:endParaRPr lang="en-US" dirty="0"/>
          </a:p>
        </p:txBody>
      </p:sp>
      <p:sp>
        <p:nvSpPr>
          <p:cNvPr id="3" name="Title 2"/>
          <p:cNvSpPr>
            <a:spLocks noGrp="1"/>
          </p:cNvSpPr>
          <p:nvPr>
            <p:ph type="title"/>
          </p:nvPr>
        </p:nvSpPr>
        <p:spPr/>
        <p:txBody>
          <a:bodyPr/>
          <a:lstStyle/>
          <a:p>
            <a:r>
              <a:rPr lang="en-US" dirty="0" smtClean="0"/>
              <a:t>LIABILITY OF THE GUARANTOR</a:t>
            </a:r>
            <a:endParaRPr lang="en-US" dirty="0"/>
          </a:p>
        </p:txBody>
      </p:sp>
    </p:spTree>
    <p:extLst>
      <p:ext uri="{BB962C8B-B14F-4D97-AF65-F5344CB8AC3E}">
        <p14:creationId xmlns:p14="http://schemas.microsoft.com/office/powerpoint/2010/main" val="44528742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Guarantor’s Rights After Payment </a:t>
            </a:r>
          </a:p>
        </p:txBody>
      </p:sp>
      <p:sp>
        <p:nvSpPr>
          <p:cNvPr id="3" name="Content Placeholder 2"/>
          <p:cNvSpPr>
            <a:spLocks noGrp="1"/>
          </p:cNvSpPr>
          <p:nvPr>
            <p:ph idx="1"/>
          </p:nvPr>
        </p:nvSpPr>
        <p:spPr/>
        <p:txBody>
          <a:bodyPr/>
          <a:lstStyle/>
          <a:p>
            <a:pPr algn="just"/>
            <a:r>
              <a:rPr lang="en-US" dirty="0"/>
              <a:t>Unless the guarantor has waived his rights he is entitled to be </a:t>
            </a:r>
            <a:r>
              <a:rPr lang="en-US" b="1" dirty="0"/>
              <a:t>subrogated </a:t>
            </a:r>
            <a:r>
              <a:rPr lang="en-US" dirty="0"/>
              <a:t>to all the rights possessed by the creditor in respect of the debt as soon as he has paid the creditor the debt due to him by the principal </a:t>
            </a:r>
            <a:r>
              <a:rPr lang="en-US" dirty="0" smtClean="0"/>
              <a:t>debtor.</a:t>
            </a:r>
          </a:p>
        </p:txBody>
      </p:sp>
    </p:spTree>
    <p:extLst>
      <p:ext uri="{BB962C8B-B14F-4D97-AF65-F5344CB8AC3E}">
        <p14:creationId xmlns:p14="http://schemas.microsoft.com/office/powerpoint/2010/main" val="18016090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dirty="0" smtClean="0"/>
              <a:t>A contract of indemnity is one made between two parties one of whom undertakes to make good any loss suffered by the other in a given event, that is, one of the parties underatkes to indemnify the other against the loss.</a:t>
            </a:r>
          </a:p>
          <a:p>
            <a:pPr algn="just"/>
            <a:r>
              <a:rPr lang="en-US" dirty="0" smtClean="0"/>
              <a:t>The party who undertakes to make good the loss is called an </a:t>
            </a:r>
            <a:r>
              <a:rPr lang="en-US" b="1" i="1" dirty="0" smtClean="0"/>
              <a:t>indemnor</a:t>
            </a:r>
            <a:r>
              <a:rPr lang="en-US" dirty="0" smtClean="0"/>
              <a:t> or </a:t>
            </a:r>
            <a:r>
              <a:rPr lang="en-US" b="1" i="1" dirty="0" smtClean="0"/>
              <a:t>indemnifier</a:t>
            </a:r>
            <a:r>
              <a:rPr lang="en-US" dirty="0" smtClean="0"/>
              <a:t> wile the party in whose favor the indemnity is made is called an </a:t>
            </a:r>
            <a:r>
              <a:rPr lang="en-US" b="1" i="1" dirty="0" smtClean="0"/>
              <a:t>indemnee</a:t>
            </a:r>
            <a:r>
              <a:rPr lang="en-US" dirty="0" smtClean="0"/>
              <a:t>.</a:t>
            </a:r>
          </a:p>
          <a:p>
            <a:pPr algn="just"/>
            <a:r>
              <a:rPr lang="en-US" dirty="0" smtClean="0"/>
              <a:t>In an indemnity contract therefore, the indemnor undertakes to indemnify the indemnee against loss, e.g. insurance contracts.</a:t>
            </a:r>
            <a:endParaRPr lang="en-US" dirty="0"/>
          </a:p>
        </p:txBody>
      </p:sp>
      <p:sp>
        <p:nvSpPr>
          <p:cNvPr id="3" name="Title 2"/>
          <p:cNvSpPr>
            <a:spLocks noGrp="1"/>
          </p:cNvSpPr>
          <p:nvPr>
            <p:ph type="title"/>
          </p:nvPr>
        </p:nvSpPr>
        <p:spPr/>
        <p:txBody>
          <a:bodyPr/>
          <a:lstStyle/>
          <a:p>
            <a:pPr algn="ctr"/>
            <a:r>
              <a:rPr lang="en-US" dirty="0" smtClean="0"/>
              <a:t>2.INDEMNITY</a:t>
            </a:r>
            <a:endParaRPr lang="en-US" dirty="0"/>
          </a:p>
        </p:txBody>
      </p:sp>
    </p:spTree>
    <p:extLst>
      <p:ext uri="{BB962C8B-B14F-4D97-AF65-F5344CB8AC3E}">
        <p14:creationId xmlns:p14="http://schemas.microsoft.com/office/powerpoint/2010/main" val="40880957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624078" indent="-514350" algn="just">
              <a:buFont typeface="+mj-lt"/>
              <a:buAutoNum type="arabicPeriod"/>
            </a:pPr>
            <a:r>
              <a:rPr lang="en-US" dirty="0" smtClean="0"/>
              <a:t>In a guarantee we have three parties (creditor, principal debtor and guarantor) while in an indemnity we have two parties (indemnor and indemnee).</a:t>
            </a:r>
          </a:p>
          <a:p>
            <a:pPr marL="624078" indent="-514350" algn="just">
              <a:buFont typeface="+mj-lt"/>
              <a:buAutoNum type="arabicPeriod"/>
            </a:pPr>
            <a:r>
              <a:rPr lang="en-US" dirty="0" smtClean="0"/>
              <a:t>In a guarantee,  primary liability is on the principal debtor and secondary liability is on the guarantor while in an indemnity the indemnor is primarily liable to the indemnee and there is no secondary liability at all.</a:t>
            </a:r>
          </a:p>
          <a:p>
            <a:pPr marL="624078" indent="-514350" algn="just">
              <a:buFont typeface="+mj-lt"/>
              <a:buAutoNum type="arabicPeriod"/>
            </a:pPr>
            <a:r>
              <a:rPr lang="en-US" dirty="0" smtClean="0"/>
              <a:t>The guarantor generally has no interest in the principal contract between the other two parties while the indemnor has interest in the principal contract (between the indemnee and the other person to whom the credit is extended).</a:t>
            </a:r>
          </a:p>
          <a:p>
            <a:pPr marL="624078" indent="-514350" algn="just">
              <a:buFont typeface="+mj-lt"/>
              <a:buAutoNum type="arabicPeriod"/>
            </a:pPr>
            <a:r>
              <a:rPr lang="en-US" dirty="0" smtClean="0"/>
              <a:t>There </a:t>
            </a:r>
            <a:r>
              <a:rPr lang="en-US" dirty="0" smtClean="0"/>
              <a:t>must be written evidence of the contract in a guarantee arrangement before it can be enforced (</a:t>
            </a:r>
            <a:r>
              <a:rPr lang="en-US" b="1" dirty="0" smtClean="0"/>
              <a:t>section 4 of the Statute of Frauds</a:t>
            </a:r>
            <a:r>
              <a:rPr lang="en-US" dirty="0" smtClean="0"/>
              <a:t>) while in an indemnity contract the contract can either be oral or written.</a:t>
            </a:r>
            <a:endParaRPr lang="en-US" dirty="0"/>
          </a:p>
        </p:txBody>
      </p:sp>
      <p:sp>
        <p:nvSpPr>
          <p:cNvPr id="3" name="Title 2"/>
          <p:cNvSpPr>
            <a:spLocks noGrp="1"/>
          </p:cNvSpPr>
          <p:nvPr>
            <p:ph type="title"/>
          </p:nvPr>
        </p:nvSpPr>
        <p:spPr/>
        <p:txBody>
          <a:bodyPr>
            <a:normAutofit/>
          </a:bodyPr>
          <a:lstStyle/>
          <a:p>
            <a:pPr algn="ctr"/>
            <a:r>
              <a:rPr lang="en-US" dirty="0" smtClean="0"/>
              <a:t>DIFFERENCES BETWEEN GUARANTEE AND INDEMNITY</a:t>
            </a:r>
            <a:endParaRPr lang="en-US" dirty="0"/>
          </a:p>
        </p:txBody>
      </p:sp>
    </p:spTree>
    <p:extLst>
      <p:ext uri="{BB962C8B-B14F-4D97-AF65-F5344CB8AC3E}">
        <p14:creationId xmlns:p14="http://schemas.microsoft.com/office/powerpoint/2010/main" val="650094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The Nature of Security</a:t>
            </a:r>
          </a:p>
        </p:txBody>
      </p:sp>
      <p:sp>
        <p:nvSpPr>
          <p:cNvPr id="3" name="Content Placeholder 2"/>
          <p:cNvSpPr>
            <a:spLocks noGrp="1"/>
          </p:cNvSpPr>
          <p:nvPr>
            <p:ph idx="1"/>
          </p:nvPr>
        </p:nvSpPr>
        <p:spPr/>
        <p:txBody>
          <a:bodyPr/>
          <a:lstStyle/>
          <a:p>
            <a:pPr lvl="1"/>
            <a:r>
              <a:rPr lang="en-US" dirty="0"/>
              <a:t>2) </a:t>
            </a:r>
            <a:r>
              <a:rPr lang="en-US" b="1" u="sng" dirty="0"/>
              <a:t>Security over property</a:t>
            </a:r>
            <a:r>
              <a:rPr lang="en-US" dirty="0"/>
              <a:t>: security over property is simply a right relating to property the purpose of which is to improve the creditor’s chance of getting paid, or of receiving whatever the debtor is required to do, by way of performance of the contract.</a:t>
            </a:r>
            <a:endParaRPr lang="en-GB" dirty="0"/>
          </a:p>
          <a:p>
            <a:pPr lvl="2"/>
            <a:r>
              <a:rPr lang="en-US" dirty="0"/>
              <a:t>Usually will relate to land, and maybe possessory or non-possessory.</a:t>
            </a:r>
            <a:endParaRPr lang="en-GB" dirty="0"/>
          </a:p>
          <a:p>
            <a:endParaRPr lang="en-GB" dirty="0"/>
          </a:p>
        </p:txBody>
      </p:sp>
    </p:spTree>
    <p:extLst>
      <p:ext uri="{BB962C8B-B14F-4D97-AF65-F5344CB8AC3E}">
        <p14:creationId xmlns:p14="http://schemas.microsoft.com/office/powerpoint/2010/main" val="797802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LIENS</a:t>
            </a:r>
            <a:endParaRPr lang="en-GB" dirty="0"/>
          </a:p>
        </p:txBody>
      </p:sp>
      <p:sp>
        <p:nvSpPr>
          <p:cNvPr id="3" name="Content Placeholder 2"/>
          <p:cNvSpPr>
            <a:spLocks noGrp="1"/>
          </p:cNvSpPr>
          <p:nvPr>
            <p:ph idx="1"/>
          </p:nvPr>
        </p:nvSpPr>
        <p:spPr/>
        <p:txBody>
          <a:bodyPr>
            <a:normAutofit lnSpcReduction="10000"/>
          </a:bodyPr>
          <a:lstStyle/>
          <a:p>
            <a:pPr algn="just"/>
            <a:r>
              <a:rPr lang="en-US" b="1" dirty="0" smtClean="0"/>
              <a:t>Alien refers </a:t>
            </a:r>
            <a:r>
              <a:rPr lang="en-US" b="1" dirty="0"/>
              <a:t>to a right given by law to a person over the property of another</a:t>
            </a:r>
            <a:r>
              <a:rPr lang="en-US" b="1" dirty="0" smtClean="0"/>
              <a:t>. It can either be:</a:t>
            </a:r>
            <a:endParaRPr lang="en-US" b="1" dirty="0" smtClean="0"/>
          </a:p>
          <a:p>
            <a:pPr lvl="0" algn="just"/>
            <a:r>
              <a:rPr lang="en-US" b="1" dirty="0" smtClean="0"/>
              <a:t>GENERAL </a:t>
            </a:r>
            <a:r>
              <a:rPr lang="en-US" b="1" dirty="0"/>
              <a:t>LIENS</a:t>
            </a:r>
            <a:r>
              <a:rPr lang="en-US" dirty="0"/>
              <a:t>: these cover all the liabilities of the owner of the item, to the person keeping possession of it.</a:t>
            </a:r>
            <a:endParaRPr lang="en-GB" dirty="0"/>
          </a:p>
          <a:p>
            <a:pPr lvl="1"/>
            <a:r>
              <a:rPr lang="en-US" dirty="0"/>
              <a:t>E.g. a legal practitioner or advocate has a lien over all the papers of his Client which are in his possession, even though his Client may have paid him for working on some of them- but not on the others</a:t>
            </a:r>
            <a:r>
              <a:rPr lang="en-US" dirty="0" smtClean="0"/>
              <a:t>.</a:t>
            </a:r>
          </a:p>
          <a:p>
            <a:pPr lvl="0"/>
            <a:r>
              <a:rPr lang="en-US" b="1" dirty="0"/>
              <a:t>PARTICULAR LIENS</a:t>
            </a:r>
            <a:r>
              <a:rPr lang="en-US" dirty="0"/>
              <a:t>: give a right to retain an item until all liabilities of the owner, in regard to that item only, have been settled.</a:t>
            </a:r>
            <a:endParaRPr lang="en-GB" dirty="0"/>
          </a:p>
          <a:p>
            <a:pPr lvl="1"/>
            <a:r>
              <a:rPr lang="en-US" dirty="0"/>
              <a:t>E.g. accountants have at least a particular lien for unpaid fees over any books, files and paper delivered to them by clients; and also, over other documents which come into their possession while acting for a client.</a:t>
            </a:r>
            <a:endParaRPr lang="en-GB" dirty="0"/>
          </a:p>
          <a:p>
            <a:pPr lvl="1"/>
            <a:r>
              <a:rPr lang="en-US" dirty="0"/>
              <a:t>See the case of </a:t>
            </a:r>
            <a:r>
              <a:rPr lang="en-US" b="1" dirty="0"/>
              <a:t>WOODWORTH V CONROY [1976] </a:t>
            </a:r>
            <a:r>
              <a:rPr lang="en-US" dirty="0"/>
              <a:t>_______- example of a particular </a:t>
            </a:r>
            <a:r>
              <a:rPr lang="en-US" dirty="0" smtClean="0"/>
              <a:t>lien.</a:t>
            </a:r>
            <a:endParaRPr lang="en-GB" dirty="0"/>
          </a:p>
          <a:p>
            <a:pPr lvl="1"/>
            <a:endParaRPr lang="en-GB" dirty="0"/>
          </a:p>
          <a:p>
            <a:endParaRPr lang="en-GB" dirty="0"/>
          </a:p>
        </p:txBody>
      </p:sp>
    </p:spTree>
    <p:extLst>
      <p:ext uri="{BB962C8B-B14F-4D97-AF65-F5344CB8AC3E}">
        <p14:creationId xmlns:p14="http://schemas.microsoft.com/office/powerpoint/2010/main" val="883235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LIENS</a:t>
            </a:r>
            <a:endParaRPr lang="en-GB" dirty="0"/>
          </a:p>
        </p:txBody>
      </p:sp>
      <p:sp>
        <p:nvSpPr>
          <p:cNvPr id="3" name="Content Placeholder 2"/>
          <p:cNvSpPr>
            <a:spLocks noGrp="1"/>
          </p:cNvSpPr>
          <p:nvPr>
            <p:ph idx="1"/>
          </p:nvPr>
        </p:nvSpPr>
        <p:spPr/>
        <p:txBody>
          <a:bodyPr/>
          <a:lstStyle/>
          <a:p>
            <a:pPr marL="681228" indent="-571500" algn="just">
              <a:buFont typeface="+mj-lt"/>
              <a:buAutoNum type="romanUcPeriod"/>
            </a:pPr>
            <a:r>
              <a:rPr lang="en-US" b="1" i="1" dirty="0" err="1" smtClean="0"/>
              <a:t>Altenatively</a:t>
            </a:r>
            <a:r>
              <a:rPr lang="en-US" b="1" i="1" dirty="0" smtClean="0"/>
              <a:t> a lien can be:</a:t>
            </a:r>
          </a:p>
          <a:p>
            <a:pPr marL="681228" indent="-571500" algn="just">
              <a:buFont typeface="+mj-lt"/>
              <a:buAutoNum type="romanUcPeriod"/>
            </a:pPr>
            <a:r>
              <a:rPr lang="en-US" b="1" i="1" dirty="0" smtClean="0"/>
              <a:t>Possessory </a:t>
            </a:r>
            <a:r>
              <a:rPr lang="en-US" b="1" i="1" dirty="0"/>
              <a:t>Lien (Common Law Lien)</a:t>
            </a:r>
            <a:r>
              <a:rPr lang="en-US" dirty="0"/>
              <a:t> – this is where a possessor of property has a claim against its owner and has a right to retain it until his claim is satisfied. If the owner sues for conversion, he can plead possessory lien in </a:t>
            </a:r>
            <a:r>
              <a:rPr lang="en-US" dirty="0" err="1"/>
              <a:t>defence</a:t>
            </a:r>
            <a:r>
              <a:rPr lang="en-US" dirty="0"/>
              <a:t>. This can be </a:t>
            </a:r>
            <a:r>
              <a:rPr lang="en-US" u="sng" dirty="0"/>
              <a:t>general lien</a:t>
            </a:r>
            <a:r>
              <a:rPr lang="en-US" dirty="0"/>
              <a:t> (extending to all property owned by the person owing to the possessor) or </a:t>
            </a:r>
            <a:r>
              <a:rPr lang="en-US" u="sng" dirty="0"/>
              <a:t>particular lien</a:t>
            </a:r>
            <a:r>
              <a:rPr lang="en-US" dirty="0"/>
              <a:t>  (extending to claims specifically connected with the property in question).</a:t>
            </a:r>
          </a:p>
          <a:p>
            <a:pPr marL="681228" indent="-571500" algn="just">
              <a:buFont typeface="+mj-lt"/>
              <a:buAutoNum type="romanUcPeriod"/>
            </a:pPr>
            <a:r>
              <a:rPr lang="en-US" b="1" i="1" dirty="0"/>
              <a:t>Equitable Lien </a:t>
            </a:r>
            <a:r>
              <a:rPr lang="en-US" dirty="0"/>
              <a:t>– this is exercisable by a person who has a claim arising from some particular property which is not in his possession.</a:t>
            </a:r>
          </a:p>
          <a:p>
            <a:endParaRPr lang="en-GB" dirty="0"/>
          </a:p>
        </p:txBody>
      </p:sp>
    </p:spTree>
    <p:extLst>
      <p:ext uri="{BB962C8B-B14F-4D97-AF65-F5344CB8AC3E}">
        <p14:creationId xmlns:p14="http://schemas.microsoft.com/office/powerpoint/2010/main" val="3139781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dirty="0" smtClean="0"/>
              <a:t>The enforcement of the right to lien depends on whether the lien in question is </a:t>
            </a:r>
            <a:r>
              <a:rPr lang="en-US" b="1" dirty="0" smtClean="0"/>
              <a:t>possessory or equitable</a:t>
            </a:r>
            <a:r>
              <a:rPr lang="en-US" dirty="0" smtClean="0"/>
              <a:t>.</a:t>
            </a:r>
          </a:p>
          <a:p>
            <a:pPr algn="just"/>
            <a:r>
              <a:rPr lang="en-US" dirty="0" smtClean="0"/>
              <a:t>A possessory lien is generally enforceable only by </a:t>
            </a:r>
            <a:r>
              <a:rPr lang="en-US" b="1" dirty="0" smtClean="0"/>
              <a:t>retaining possession </a:t>
            </a:r>
            <a:r>
              <a:rPr lang="en-US" dirty="0" smtClean="0"/>
              <a:t>of the property in question, the property cannot be sold unless the sale is authorized by law, e.g</a:t>
            </a:r>
            <a:r>
              <a:rPr lang="en-US" dirty="0" smtClean="0"/>
              <a:t>. </a:t>
            </a:r>
            <a:r>
              <a:rPr lang="en-US" dirty="0" smtClean="0">
                <a:solidFill>
                  <a:srgbClr val="00B050"/>
                </a:solidFill>
              </a:rPr>
              <a:t>Disposal of Uncollected Goods Act, Cap 410 of the Laws of Zambia</a:t>
            </a:r>
            <a:r>
              <a:rPr lang="en-US" dirty="0" smtClean="0"/>
              <a:t>.</a:t>
            </a:r>
          </a:p>
          <a:p>
            <a:pPr algn="just"/>
            <a:r>
              <a:rPr lang="en-US" dirty="0" smtClean="0"/>
              <a:t>In case of an equitable lien, it is enforceable by obtaining a </a:t>
            </a:r>
            <a:r>
              <a:rPr lang="en-US" b="1" dirty="0" smtClean="0"/>
              <a:t>court order for sale of property.</a:t>
            </a:r>
            <a:r>
              <a:rPr lang="en-US" dirty="0" smtClean="0"/>
              <a:t> </a:t>
            </a:r>
            <a:r>
              <a:rPr lang="en-US" dirty="0" smtClean="0"/>
              <a:t>The </a:t>
            </a:r>
            <a:r>
              <a:rPr lang="en-US" dirty="0" smtClean="0"/>
              <a:t>proceeds of sale are then applied in satisfying the </a:t>
            </a:r>
            <a:endParaRPr lang="en-US" b="1" dirty="0" smtClean="0"/>
          </a:p>
          <a:p>
            <a:pPr algn="just"/>
            <a:r>
              <a:rPr lang="en-US" dirty="0" smtClean="0"/>
              <a:t>claim</a:t>
            </a:r>
            <a:r>
              <a:rPr lang="en-US" dirty="0" smtClean="0"/>
              <a:t>, and the balance handed over to the owner of the property.</a:t>
            </a:r>
            <a:endParaRPr lang="en-US" dirty="0"/>
          </a:p>
        </p:txBody>
      </p:sp>
      <p:sp>
        <p:nvSpPr>
          <p:cNvPr id="3" name="Title 2"/>
          <p:cNvSpPr>
            <a:spLocks noGrp="1"/>
          </p:cNvSpPr>
          <p:nvPr>
            <p:ph type="title"/>
          </p:nvPr>
        </p:nvSpPr>
        <p:spPr/>
        <p:txBody>
          <a:bodyPr/>
          <a:lstStyle/>
          <a:p>
            <a:pPr algn="ctr"/>
            <a:r>
              <a:rPr lang="en-US" dirty="0" smtClean="0"/>
              <a:t>ENFORCEMENT OF THE LIEN</a:t>
            </a:r>
            <a:endParaRPr lang="en-US" dirty="0"/>
          </a:p>
        </p:txBody>
      </p:sp>
    </p:spTree>
    <p:extLst>
      <p:ext uri="{BB962C8B-B14F-4D97-AF65-F5344CB8AC3E}">
        <p14:creationId xmlns:p14="http://schemas.microsoft.com/office/powerpoint/2010/main" val="3198471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24078" indent="-514350" algn="just">
              <a:buFont typeface="+mj-lt"/>
              <a:buAutoNum type="arabicPeriod"/>
            </a:pPr>
            <a:r>
              <a:rPr lang="en-US" dirty="0" smtClean="0"/>
              <a:t>By satisfying the lienee’s claim;</a:t>
            </a:r>
          </a:p>
          <a:p>
            <a:pPr marL="624078" indent="-514350" algn="just">
              <a:buFont typeface="+mj-lt"/>
              <a:buAutoNum type="arabicPeriod"/>
            </a:pPr>
            <a:r>
              <a:rPr lang="en-US" dirty="0" smtClean="0"/>
              <a:t>By taking a security in lieu of the lien;</a:t>
            </a:r>
          </a:p>
          <a:p>
            <a:pPr marL="624078" indent="-514350" algn="just">
              <a:buFont typeface="+mj-lt"/>
              <a:buAutoNum type="arabicPeriod"/>
            </a:pPr>
            <a:r>
              <a:rPr lang="en-US" dirty="0" smtClean="0"/>
              <a:t>By abandonment or waiver of the lien; and</a:t>
            </a:r>
          </a:p>
          <a:p>
            <a:pPr marL="624078" indent="-514350" algn="just">
              <a:buFont typeface="+mj-lt"/>
              <a:buAutoNum type="arabicPeriod"/>
            </a:pPr>
            <a:r>
              <a:rPr lang="en-US" dirty="0" smtClean="0"/>
              <a:t>By parting with the possession of the property in question (only applies to possessory lien</a:t>
            </a:r>
            <a:r>
              <a:rPr lang="en-US" dirty="0" smtClean="0"/>
              <a:t>).</a:t>
            </a:r>
            <a:endParaRPr lang="en-US" dirty="0" smtClean="0"/>
          </a:p>
        </p:txBody>
      </p:sp>
      <p:sp>
        <p:nvSpPr>
          <p:cNvPr id="3" name="Title 2"/>
          <p:cNvSpPr>
            <a:spLocks noGrp="1"/>
          </p:cNvSpPr>
          <p:nvPr>
            <p:ph type="title"/>
          </p:nvPr>
        </p:nvSpPr>
        <p:spPr/>
        <p:txBody>
          <a:bodyPr/>
          <a:lstStyle/>
          <a:p>
            <a:pPr algn="ctr"/>
            <a:r>
              <a:rPr lang="en-US" dirty="0" smtClean="0"/>
              <a:t>TERMINATION OF LIEN</a:t>
            </a:r>
            <a:endParaRPr lang="en-US" dirty="0"/>
          </a:p>
        </p:txBody>
      </p:sp>
    </p:spTree>
    <p:extLst>
      <p:ext uri="{BB962C8B-B14F-4D97-AF65-F5344CB8AC3E}">
        <p14:creationId xmlns:p14="http://schemas.microsoft.com/office/powerpoint/2010/main" val="212453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dirty="0" smtClean="0"/>
              <a:t>This usually involves a chattel or moveable property and is a transaction whereby a chattel is delivered by one person called the </a:t>
            </a:r>
            <a:r>
              <a:rPr lang="en-US" b="1" i="1" dirty="0" err="1" smtClean="0"/>
              <a:t>pledgor</a:t>
            </a:r>
            <a:r>
              <a:rPr lang="en-US" dirty="0" smtClean="0"/>
              <a:t> </a:t>
            </a:r>
            <a:r>
              <a:rPr lang="en-US" dirty="0" smtClean="0"/>
              <a:t> </a:t>
            </a:r>
            <a:r>
              <a:rPr lang="en-US" dirty="0" smtClean="0"/>
              <a:t>by way of security for a loan advanced by the </a:t>
            </a:r>
            <a:r>
              <a:rPr lang="en-US" b="1" i="1" dirty="0" smtClean="0"/>
              <a:t>pledgee</a:t>
            </a:r>
            <a:r>
              <a:rPr lang="en-US" dirty="0" smtClean="0"/>
              <a:t> </a:t>
            </a:r>
            <a:r>
              <a:rPr lang="en-US" dirty="0" smtClean="0"/>
              <a:t>to the pledgor.</a:t>
            </a:r>
          </a:p>
          <a:p>
            <a:pPr algn="just"/>
            <a:r>
              <a:rPr lang="en-US" dirty="0" smtClean="0"/>
              <a:t>The essence of a pledge is the </a:t>
            </a:r>
            <a:r>
              <a:rPr lang="en-US" b="1" i="1" dirty="0" smtClean="0"/>
              <a:t>transfer of possession of a chattel</a:t>
            </a:r>
            <a:r>
              <a:rPr lang="en-US" dirty="0" smtClean="0"/>
              <a:t> from the pledgor to the pledgee (the pledgor’s ownership of the property is not affected and the pledgor’s right to redeem or recover the property upon discharging his obligations to the pledge).</a:t>
            </a:r>
            <a:endParaRPr lang="en-US" dirty="0"/>
          </a:p>
        </p:txBody>
      </p:sp>
      <p:sp>
        <p:nvSpPr>
          <p:cNvPr id="3" name="Title 2"/>
          <p:cNvSpPr>
            <a:spLocks noGrp="1"/>
          </p:cNvSpPr>
          <p:nvPr>
            <p:ph type="title"/>
          </p:nvPr>
        </p:nvSpPr>
        <p:spPr/>
        <p:txBody>
          <a:bodyPr/>
          <a:lstStyle/>
          <a:p>
            <a:pPr algn="ctr"/>
            <a:r>
              <a:rPr lang="en-US" dirty="0" smtClean="0"/>
              <a:t>PLEDGE </a:t>
            </a:r>
            <a:r>
              <a:rPr lang="en-US" dirty="0" smtClean="0"/>
              <a:t>OR PAWN</a:t>
            </a:r>
            <a:endParaRPr lang="en-US" dirty="0"/>
          </a:p>
        </p:txBody>
      </p:sp>
    </p:spTree>
    <p:extLst>
      <p:ext uri="{BB962C8B-B14F-4D97-AF65-F5344CB8AC3E}">
        <p14:creationId xmlns:p14="http://schemas.microsoft.com/office/powerpoint/2010/main" val="6948918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902</TotalTime>
  <Words>3695</Words>
  <Application>Microsoft Office PowerPoint</Application>
  <PresentationFormat>Widescreen</PresentationFormat>
  <Paragraphs>162</Paragraphs>
  <Slides>35</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35</vt:i4>
      </vt:variant>
    </vt:vector>
  </HeadingPairs>
  <TitlesOfParts>
    <vt:vector size="48" baseType="lpstr">
      <vt:lpstr>Arial</vt:lpstr>
      <vt:lpstr>Calibri</vt:lpstr>
      <vt:lpstr>Courier New</vt:lpstr>
      <vt:lpstr>Lucida Sans Unicode</vt:lpstr>
      <vt:lpstr>MS Mincho</vt:lpstr>
      <vt:lpstr>New times</vt:lpstr>
      <vt:lpstr>Symbol</vt:lpstr>
      <vt:lpstr>Times New Roman</vt:lpstr>
      <vt:lpstr>Tw Cen MT</vt:lpstr>
      <vt:lpstr>Tw Cen MT Condensed</vt:lpstr>
      <vt:lpstr>Wingdings</vt:lpstr>
      <vt:lpstr>Wingdings 3</vt:lpstr>
      <vt:lpstr>Integral</vt:lpstr>
      <vt:lpstr>What is credit?</vt:lpstr>
      <vt:lpstr>importance</vt:lpstr>
      <vt:lpstr>The Nature of Security</vt:lpstr>
      <vt:lpstr>The Nature of Security</vt:lpstr>
      <vt:lpstr>LIENS</vt:lpstr>
      <vt:lpstr>LIENS</vt:lpstr>
      <vt:lpstr>ENFORCEMENT OF THE LIEN</vt:lpstr>
      <vt:lpstr>TERMINATION OF LIEN</vt:lpstr>
      <vt:lpstr>PLEDGE OR PAWN</vt:lpstr>
      <vt:lpstr>PLEDGEE’S DUTIES AND RIGHTS</vt:lpstr>
      <vt:lpstr>PLEDGOR’S DUTIES AND RIGHTS</vt:lpstr>
      <vt:lpstr>PLEDGE </vt:lpstr>
      <vt:lpstr>PLEDGE </vt:lpstr>
      <vt:lpstr>3.BAILMENT</vt:lpstr>
      <vt:lpstr>BAILEE’S DUTY</vt:lpstr>
      <vt:lpstr>BAILOR’S DUTY</vt:lpstr>
      <vt:lpstr> MORTGAGES</vt:lpstr>
      <vt:lpstr> TYPES OF MORTGAGES </vt:lpstr>
      <vt:lpstr>Legal Mortgage versus Equitable Mortgage</vt:lpstr>
      <vt:lpstr>THE MORTGAGEE’S REMEDIES</vt:lpstr>
      <vt:lpstr>MORTGAGOR’S REMEDIES</vt:lpstr>
      <vt:lpstr>MORTGAGOR’S EQUITY OF REDEMPTION</vt:lpstr>
      <vt:lpstr>DEBENTURES</vt:lpstr>
      <vt:lpstr>Floating Charge</vt:lpstr>
      <vt:lpstr>Floating Charge</vt:lpstr>
      <vt:lpstr>A Specific or Fixed Charge</vt:lpstr>
      <vt:lpstr>Circumstances When A Floating Charge Becomes A Fixed Charge</vt:lpstr>
      <vt:lpstr>Circumstances When A Floating Charge Becomes A Fixed Charge</vt:lpstr>
      <vt:lpstr>1.GUARANTEES/SURETY BONDS/BONDS</vt:lpstr>
      <vt:lpstr>Cont’d..</vt:lpstr>
      <vt:lpstr>Types of Guarantee</vt:lpstr>
      <vt:lpstr>LIABILITY OF THE GUARANTOR</vt:lpstr>
      <vt:lpstr>Guarantor’s Rights After Payment </vt:lpstr>
      <vt:lpstr>2.INDEMNITY</vt:lpstr>
      <vt:lpstr>DIFFERENCES BETWEEN GUARANTEE AND INDEMNITY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Chreso University Faculty of Business</dc:title>
  <dc:creator>User</dc:creator>
  <cp:lastModifiedBy>Chisanga Mutale</cp:lastModifiedBy>
  <cp:revision>123</cp:revision>
  <dcterms:created xsi:type="dcterms:W3CDTF">2020-10-23T09:46:18Z</dcterms:created>
  <dcterms:modified xsi:type="dcterms:W3CDTF">2022-09-13T13:15:51Z</dcterms:modified>
</cp:coreProperties>
</file>