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84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46A22-7B00-4AE5-92D0-8DB9AE42DB7E}" type="datetimeFigureOut">
              <a:rPr lang="en-US" smtClean="0"/>
              <a:t>5/11/2022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4D5A9-54AF-47B3-B25F-D5B2E2F25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895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46A22-7B00-4AE5-92D0-8DB9AE42DB7E}" type="datetimeFigureOut">
              <a:rPr lang="en-US" smtClean="0"/>
              <a:t>5/11/2022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4D5A9-54AF-47B3-B25F-D5B2E2F25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9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46A22-7B00-4AE5-92D0-8DB9AE42DB7E}" type="datetimeFigureOut">
              <a:rPr lang="en-US" smtClean="0"/>
              <a:t>5/11/2022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4D5A9-54AF-47B3-B25F-D5B2E2F25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316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46A22-7B00-4AE5-92D0-8DB9AE42DB7E}" type="datetimeFigureOut">
              <a:rPr lang="en-US" smtClean="0"/>
              <a:t>5/11/2022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4D5A9-54AF-47B3-B25F-D5B2E2F25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405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46A22-7B00-4AE5-92D0-8DB9AE42DB7E}" type="datetimeFigureOut">
              <a:rPr lang="en-US" smtClean="0"/>
              <a:t>5/11/2022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4D5A9-54AF-47B3-B25F-D5B2E2F25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723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46A22-7B00-4AE5-92D0-8DB9AE42DB7E}" type="datetimeFigureOut">
              <a:rPr lang="en-US" smtClean="0"/>
              <a:t>5/11/2022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4D5A9-54AF-47B3-B25F-D5B2E2F25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204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46A22-7B00-4AE5-92D0-8DB9AE42DB7E}" type="datetimeFigureOut">
              <a:rPr lang="en-US" smtClean="0"/>
              <a:t>5/11/2022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4D5A9-54AF-47B3-B25F-D5B2E2F25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894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46A22-7B00-4AE5-92D0-8DB9AE42DB7E}" type="datetimeFigureOut">
              <a:rPr lang="en-US" smtClean="0"/>
              <a:t>5/11/2022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4D5A9-54AF-47B3-B25F-D5B2E2F25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19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46A22-7B00-4AE5-92D0-8DB9AE42DB7E}" type="datetimeFigureOut">
              <a:rPr lang="en-US" smtClean="0"/>
              <a:t>5/11/2022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4D5A9-54AF-47B3-B25F-D5B2E2F25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859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46A22-7B00-4AE5-92D0-8DB9AE42DB7E}" type="datetimeFigureOut">
              <a:rPr lang="en-US" smtClean="0"/>
              <a:t>5/11/2022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4D5A9-54AF-47B3-B25F-D5B2E2F25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077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46A22-7B00-4AE5-92D0-8DB9AE42DB7E}" type="datetimeFigureOut">
              <a:rPr lang="en-US" smtClean="0"/>
              <a:t>5/11/2022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4D5A9-54AF-47B3-B25F-D5B2E2F25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172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46A22-7B00-4AE5-92D0-8DB9AE42DB7E}" type="datetimeFigureOut">
              <a:rPr lang="en-US" smtClean="0"/>
              <a:t>5/11/2022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14D5A9-54AF-47B3-B25F-D5B2E2F25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47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7341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4F201AB-38CA-412E-9E18-CF4B26EDA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Question1</a:t>
            </a:r>
            <a:endParaRPr lang="x-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240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6C431A3-A0CE-4681-82D1-24E6656DA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solution</a:t>
            </a:r>
            <a:endParaRPr lang="x-none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xmlns="" id="{73C755EB-56A0-42B4-B7B2-DCFB450C10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0347" y="1918952"/>
            <a:ext cx="6751749" cy="3902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035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xmlns="" id="{F2BABE2A-3422-4C47-BC63-568B9A0095A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𝑃𝐵𝑃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den>
                    </m:f>
                  </m:oMath>
                </a14:m>
                <a:endParaRPr lang="en-US" b="0" dirty="0"/>
              </a:p>
              <a:p>
                <a:r>
                  <a:rPr lang="en-US" dirty="0"/>
                  <a:t>Where A = the last period with negative cumulative cash flows </a:t>
                </a:r>
              </a:p>
              <a:p>
                <a:r>
                  <a:rPr lang="en-US" dirty="0"/>
                  <a:t>And B= the absolute value of cumulative cash flow at the end of the period A</a:t>
                </a:r>
              </a:p>
              <a:p>
                <a:r>
                  <a:rPr lang="en-US" dirty="0"/>
                  <a:t>C= the total cash flow during the period after A</a:t>
                </a:r>
              </a:p>
              <a:p>
                <a:r>
                  <a:rPr lang="en-US" dirty="0"/>
                  <a:t>For machine A Payback period 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𝑃𝐵𝑃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=4+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2000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2000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=4+1=5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𝑦𝑒𝑎𝑟𝑠</m:t>
                    </m:r>
                  </m:oMath>
                </a14:m>
                <a:endParaRPr lang="en-US" b="0" dirty="0"/>
              </a:p>
              <a:p>
                <a:endParaRPr lang="x-none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2BABE2A-3422-4C47-BC63-568B9A0095A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76"/>
                </a:stretch>
              </a:blipFill>
            </p:spPr>
            <p:txBody>
              <a:bodyPr/>
              <a:lstStyle/>
              <a:p>
                <a:r>
                  <a:rPr lang="en-ZM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970664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xmlns="" id="{4458FA56-869B-4D47-B4D7-3D7F777E27C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For machine B Payback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𝑃𝐵𝑃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=3+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2000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8000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=3+0.25=3.25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𝑦𝑒𝑎𝑟𝑠</m:t>
                    </m:r>
                  </m:oMath>
                </a14:m>
                <a:endParaRPr lang="en-US" b="0" dirty="0"/>
              </a:p>
              <a:p>
                <a:r>
                  <a:rPr lang="en-US" dirty="0"/>
                  <a:t>Or 3years 3month (12month x 0.25)</a:t>
                </a:r>
              </a:p>
              <a:p>
                <a:r>
                  <a:rPr lang="en-US" dirty="0"/>
                  <a:t>PBP for machine A is 4years and machine B is 3years 3months .Machine B should be bought since it has a shortest PBP as compared to machine A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458FA56-869B-4D47-B4D7-3D7F777E27C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76" t="-1970"/>
                </a:stretch>
              </a:blipFill>
            </p:spPr>
            <p:txBody>
              <a:bodyPr/>
              <a:lstStyle/>
              <a:p>
                <a:r>
                  <a:rPr lang="en-ZM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748164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9F51CC0-A226-4958-9C13-AFD09C2B2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Accounting rate of return (ARR)</a:t>
            </a:r>
            <a:endParaRPr lang="x-none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0065E2D3-A1A5-438E-9410-0D3C32B77C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5008" y="2057402"/>
            <a:ext cx="6365384" cy="3635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0155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xmlns="" id="{FD52370B-CC6A-446D-9D14-0E4C99191D6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10000"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𝐷𝑒𝑝𝑟𝑒𝑐𝑖𝑎𝑡𝑖𝑜𝑛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10000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=2000</m:t>
                    </m:r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𝐷𝑒𝑝𝑟𝑒𝑐𝑖𝑎𝑡𝑖𝑜𝑛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20000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=4000</m:t>
                    </m:r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𝐴𝑅𝑅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𝑎𝑣𝑒𝑟𝑎𝑔𝑒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𝑖𝑛𝑓𝑙𝑜𝑤𝑠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𝑎𝑓𝑡𝑒𝑟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𝑡𝑎𝑥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𝑎𝑛𝑑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𝑑𝑒𝑝𝑟𝑒𝑐𝑖𝑎𝑡𝑖𝑜𝑛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𝑎𝑣𝑒𝑟𝑎𝑔𝑒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𝑖𝑛𝑣𝑒𝑠𝑡𝑚𝑒𝑛𝑡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×100%</m:t>
                    </m:r>
                  </m:oMath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𝐴𝑣𝑒𝑟𝑎𝑔𝑒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𝑖𝑛𝑓𝑙𝑜𝑤𝑠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𝑎𝑓𝑡𝑒𝑟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𝑡𝑎𝑥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𝑎𝑛𝑑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𝑑𝑒𝑝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𝐶𝐹𝐴𝐷𝐴𝑇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𝑛𝑢𝑚𝑑𝑒𝑟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𝑜𝑓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𝑦𝑒𝑎𝑟𝑠</m:t>
                        </m:r>
                      </m:den>
                    </m:f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𝐴𝑣𝑒𝑟𝑎𝑔𝑒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𝐼𝑛𝑣𝑒𝑠𝑡𝑚𝑒𝑛𝑡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𝑐𝑜𝑠𝑡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𝑜𝑓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𝑡h𝑒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𝑝𝑟𝑜𝑗𝑒𝑐𝑡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b="0" dirty="0"/>
              </a:p>
              <a:p>
                <a:endParaRPr lang="x-none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D52370B-CC6A-446D-9D14-0E4C99191D6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ZM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25271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xmlns="" id="{7A4AC868-45DD-4378-B9FE-398218F3573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𝐴𝑅𝑅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500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=0%</m:t>
                    </m:r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𝐴𝑅𝑅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17000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den>
                        </m:f>
                      </m:num>
                      <m:den>
                        <m:f>
                          <m:f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20000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3400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10000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=0.34=34%</m:t>
                    </m:r>
                  </m:oMath>
                </a14:m>
                <a:endParaRPr lang="en-US" b="0" dirty="0"/>
              </a:p>
              <a:p>
                <a:r>
                  <a:rPr lang="en-US" dirty="0"/>
                  <a:t>Therefore method B should be accepted </a:t>
                </a:r>
                <a:endParaRPr lang="x-none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A4AC868-45DD-4378-B9FE-398218F3573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76"/>
                </a:stretch>
              </a:blipFill>
            </p:spPr>
            <p:txBody>
              <a:bodyPr/>
              <a:lstStyle/>
              <a:p>
                <a:r>
                  <a:rPr lang="en-ZM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059098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D775A07-A8A9-4408-AFF9-6727EAA0E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Net present value (NPV)</a:t>
            </a:r>
            <a:endParaRPr lang="x-none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1348336A-18C4-4ABB-B275-F1625DD881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6031" y="2057402"/>
            <a:ext cx="6684135" cy="3750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5431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xmlns="" id="{95FDE9A4-B346-4E13-B140-715BF8BCFE1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r>
                  <a:rPr lang="en-US" dirty="0"/>
                  <a:t>Conclusion Project B should be Bought because it as a Positive NPV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𝑃𝑟𝑜𝑓𝑖𝑡𝑎𝑏𝑖𝑙𝑖𝑡𝑦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𝑖𝑛𝑑𝑒𝑥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𝑃𝐼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𝐺𝑃𝑉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𝑐𝑜𝑠𝑡</m:t>
                        </m:r>
                      </m:den>
                    </m:f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𝑓𝑜𝑟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𝑚𝑎𝑐h𝑖𝑛𝑒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7580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1000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=0.785   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𝑓𝑜𝑟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𝑚𝑎𝑐h𝑖𝑛𝑒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26662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20000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=1.3331</m:t>
                    </m:r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r>
                  <a:rPr lang="en-US" b="0" dirty="0"/>
                  <a:t>B should be selected because the PI is greater than 1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x-none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5FDE9A4-B346-4E13-B140-715BF8BCFE1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76" t="-1970"/>
                </a:stretch>
              </a:blipFill>
            </p:spPr>
            <p:txBody>
              <a:bodyPr/>
              <a:lstStyle/>
              <a:p>
                <a:r>
                  <a:rPr lang="en-ZM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373070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B370AD3-D69A-4533-94E4-A3FB07C7B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Internal rate of return 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7DC9C07-0D07-4FF5-9177-B94D6C73DF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x-non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A1BD975-7CA7-441A-AB0E-576CCA94C2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9098" y="2057401"/>
            <a:ext cx="6457950" cy="3480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5636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xmlns="" id="{69D56AEE-EEC8-4A71-9F77-044927DEA69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r>
                  <a:rPr lang="en-US" dirty="0"/>
                  <a:t>Since at 10% the NPV for Project A is negative we need to use less than </a:t>
                </a:r>
                <a:r>
                  <a:rPr lang="en-US" dirty="0" smtClean="0"/>
                  <a:t>10% </a:t>
                </a:r>
                <a:r>
                  <a:rPr lang="en-US" dirty="0"/>
                  <a:t>discount rates but still even 1% the NPV is negative this means that the IRR is less than 1%</a:t>
                </a:r>
              </a:p>
              <a:p>
                <a:r>
                  <a:rPr lang="en-US" dirty="0"/>
                  <a:t>For machine B 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𝐼𝑅𝑅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𝐿𝑇𝑅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𝑁𝑃𝑉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@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𝐿𝑇𝑅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𝑁𝑃𝑉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@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𝐿𝑇𝑅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𝑁𝑃𝑉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@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𝐻𝑇𝑅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𝐻𝑇𝑅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𝐿𝑇𝑅</m:t>
                            </m:r>
                          </m:e>
                        </m:d>
                      </m:e>
                    </m:d>
                  </m:oMath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=0.1+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6662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6662+7542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40−10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=24.07%</m:t>
                    </m:r>
                  </m:oMath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r>
                  <a:rPr lang="en-US" dirty="0"/>
                  <a:t>Machine B should be accepted </a:t>
                </a:r>
                <a:endParaRPr lang="x-none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69D56AEE-EEC8-4A71-9F77-044927DEA69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185" t="-2695" r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370086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360</Words>
  <Application>Microsoft Office PowerPoint</Application>
  <PresentationFormat>On-screen Show (4:3)</PresentationFormat>
  <Paragraphs>32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Question1</vt:lpstr>
      <vt:lpstr>solution</vt:lpstr>
      <vt:lpstr>PowerPoint Presentation</vt:lpstr>
      <vt:lpstr>PowerPoint Presentation</vt:lpstr>
      <vt:lpstr>Accounting rate of return (ARR)</vt:lpstr>
      <vt:lpstr>PowerPoint Presentation</vt:lpstr>
      <vt:lpstr>PowerPoint Presentation</vt:lpstr>
      <vt:lpstr>Net present value (NPV)</vt:lpstr>
      <vt:lpstr>PowerPoint Presentation</vt:lpstr>
      <vt:lpstr>Internal rate of return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JOSEPH MWANGO jr</dc:creator>
  <cp:lastModifiedBy>JOSEPH MWANGO jr</cp:lastModifiedBy>
  <cp:revision>2</cp:revision>
  <dcterms:created xsi:type="dcterms:W3CDTF">2022-05-11T15:30:29Z</dcterms:created>
  <dcterms:modified xsi:type="dcterms:W3CDTF">2022-05-11T15:46:46Z</dcterms:modified>
</cp:coreProperties>
</file>